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AB01DE-1F38-43F9-89CB-8F0A399FBFC2}"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305225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B01DE-1F38-43F9-89CB-8F0A399FBFC2}"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3506730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B01DE-1F38-43F9-89CB-8F0A399FBFC2}"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331704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B01DE-1F38-43F9-89CB-8F0A399FBFC2}"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414589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B01DE-1F38-43F9-89CB-8F0A399FBFC2}"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4561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AB01DE-1F38-43F9-89CB-8F0A399FBFC2}"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240794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AB01DE-1F38-43F9-89CB-8F0A399FBFC2}" type="datetimeFigureOut">
              <a:rPr lang="en-IN" smtClean="0"/>
              <a:t>05-04-2021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129838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AB01DE-1F38-43F9-89CB-8F0A399FBFC2}"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211316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B01DE-1F38-43F9-89CB-8F0A399FBFC2}" type="datetimeFigureOut">
              <a:rPr lang="en-IN" smtClean="0"/>
              <a:t>05-04-2021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358487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B01DE-1F38-43F9-89CB-8F0A399FBFC2}"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313692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B01DE-1F38-43F9-89CB-8F0A399FBFC2}"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7A5EDA-69A0-424C-9032-44EA8A85901E}" type="slidenum">
              <a:rPr lang="en-IN" smtClean="0"/>
              <a:t>‹#›</a:t>
            </a:fld>
            <a:endParaRPr lang="en-IN"/>
          </a:p>
        </p:txBody>
      </p:sp>
    </p:spTree>
    <p:extLst>
      <p:ext uri="{BB962C8B-B14F-4D97-AF65-F5344CB8AC3E}">
        <p14:creationId xmlns:p14="http://schemas.microsoft.com/office/powerpoint/2010/main" val="106342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B01DE-1F38-43F9-89CB-8F0A399FBFC2}" type="datetimeFigureOut">
              <a:rPr lang="en-IN" smtClean="0"/>
              <a:t>05-04-2021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A5EDA-69A0-424C-9032-44EA8A85901E}" type="slidenum">
              <a:rPr lang="en-IN" smtClean="0"/>
              <a:t>‹#›</a:t>
            </a:fld>
            <a:endParaRPr lang="en-IN"/>
          </a:p>
        </p:txBody>
      </p:sp>
    </p:spTree>
    <p:extLst>
      <p:ext uri="{BB962C8B-B14F-4D97-AF65-F5344CB8AC3E}">
        <p14:creationId xmlns:p14="http://schemas.microsoft.com/office/powerpoint/2010/main" val="412547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Architecture</a:t>
            </a:r>
            <a:endParaRPr lang="en-IN" dirty="0"/>
          </a:p>
        </p:txBody>
      </p:sp>
      <p:sp>
        <p:nvSpPr>
          <p:cNvPr id="3" name="Subtitle 2"/>
          <p:cNvSpPr>
            <a:spLocks noGrp="1"/>
          </p:cNvSpPr>
          <p:nvPr>
            <p:ph type="subTitle" idx="1"/>
          </p:nvPr>
        </p:nvSpPr>
        <p:spPr/>
        <p:txBody>
          <a:bodyPr/>
          <a:lstStyle/>
          <a:p>
            <a:r>
              <a:rPr lang="en-US" dirty="0" smtClean="0"/>
              <a:t>Unit-IV</a:t>
            </a:r>
            <a:endParaRPr lang="en-IN" dirty="0"/>
          </a:p>
        </p:txBody>
      </p:sp>
    </p:spTree>
    <p:extLst>
      <p:ext uri="{BB962C8B-B14F-4D97-AF65-F5344CB8AC3E}">
        <p14:creationId xmlns:p14="http://schemas.microsoft.com/office/powerpoint/2010/main" val="1508270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Pools</a:t>
            </a:r>
            <a:endParaRPr lang="en-IN" dirty="0"/>
          </a:p>
        </p:txBody>
      </p:sp>
      <p:pic>
        <p:nvPicPr>
          <p:cNvPr id="4" name="Content Placeholder 3"/>
          <p:cNvPicPr>
            <a:picLocks noGrp="1" noChangeAspect="1"/>
          </p:cNvPicPr>
          <p:nvPr>
            <p:ph idx="1"/>
          </p:nvPr>
        </p:nvPicPr>
        <p:blipFill>
          <a:blip r:embed="rId2"/>
          <a:stretch>
            <a:fillRect/>
          </a:stretch>
        </p:blipFill>
        <p:spPr>
          <a:xfrm>
            <a:off x="479376" y="1772816"/>
            <a:ext cx="6155962" cy="4351338"/>
          </a:xfrm>
          <a:prstGeom prst="rect">
            <a:avLst/>
          </a:prstGeom>
        </p:spPr>
      </p:pic>
      <p:sp>
        <p:nvSpPr>
          <p:cNvPr id="5" name="TextBox 4"/>
          <p:cNvSpPr txBox="1"/>
          <p:nvPr/>
        </p:nvSpPr>
        <p:spPr>
          <a:xfrm>
            <a:off x="7032104" y="692696"/>
            <a:ext cx="4896544" cy="2308324"/>
          </a:xfrm>
          <a:prstGeom prst="rect">
            <a:avLst/>
          </a:prstGeom>
          <a:noFill/>
        </p:spPr>
        <p:txBody>
          <a:bodyPr wrap="square" rtlCol="0">
            <a:spAutoFit/>
          </a:bodyPr>
          <a:lstStyle/>
          <a:p>
            <a:pPr algn="just"/>
            <a:r>
              <a:rPr lang="en-IN" dirty="0" smtClean="0"/>
              <a:t>Nested Pools A.1 and Pool A.2 are comprised of the same IT</a:t>
            </a:r>
          </a:p>
          <a:p>
            <a:pPr algn="just"/>
            <a:r>
              <a:rPr lang="en-IN" dirty="0" smtClean="0"/>
              <a:t>resources as Pool A, but in different quantities. Nested pools are typically used</a:t>
            </a:r>
          </a:p>
          <a:p>
            <a:pPr algn="just"/>
            <a:r>
              <a:rPr lang="en-IN" dirty="0" smtClean="0"/>
              <a:t>to provision cloud services that need to be rapidly instantiated using the same</a:t>
            </a:r>
          </a:p>
          <a:p>
            <a:pPr algn="just"/>
            <a:r>
              <a:rPr lang="en-IN" dirty="0" smtClean="0"/>
              <a:t>type of IT resources with the same configuration settings.</a:t>
            </a:r>
            <a:endParaRPr lang="en-IN" dirty="0"/>
          </a:p>
        </p:txBody>
      </p:sp>
    </p:spTree>
    <p:extLst>
      <p:ext uri="{BB962C8B-B14F-4D97-AF65-F5344CB8AC3E}">
        <p14:creationId xmlns:p14="http://schemas.microsoft.com/office/powerpoint/2010/main" val="124367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a:t>
            </a:r>
            <a:r>
              <a:rPr lang="en-IN" dirty="0" smtClean="0"/>
              <a:t>he following mechanisms can also be part of this cloud architecture: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Audit Monitor – This mechanism monitors resource pool usage to ensure compliance with privacy and regulation requirements, especially when pools contain cloud storage devices or data loaded into memory.</a:t>
            </a:r>
          </a:p>
          <a:p>
            <a:pPr marL="0" indent="0" algn="just">
              <a:buNone/>
            </a:pPr>
            <a:r>
              <a:rPr lang="en-IN" dirty="0" smtClean="0"/>
              <a:t>• Cloud Usage Monitor – Various cloud usage monitors are involved in the runtime tracking and synchronization that are required by the pooled IT resources and any underlying management systems.</a:t>
            </a:r>
          </a:p>
          <a:p>
            <a:pPr marL="0" indent="0" algn="just">
              <a:buNone/>
            </a:pPr>
            <a:r>
              <a:rPr lang="en-IN" dirty="0" smtClean="0"/>
              <a:t>• Hypervisor – The hypervisor mechanism is responsible for </a:t>
            </a:r>
            <a:r>
              <a:rPr lang="en-IN" dirty="0" smtClean="0"/>
              <a:t>providing virtual </a:t>
            </a:r>
            <a:r>
              <a:rPr lang="en-IN" dirty="0" smtClean="0"/>
              <a:t>servers with access to resource pools, in addition to hosting </a:t>
            </a:r>
            <a:r>
              <a:rPr lang="en-IN" dirty="0" smtClean="0"/>
              <a:t>the virtual </a:t>
            </a:r>
            <a:r>
              <a:rPr lang="en-IN" dirty="0" smtClean="0"/>
              <a:t>servers and sometimes the resource pools themselves.</a:t>
            </a:r>
          </a:p>
          <a:p>
            <a:pPr marL="0" indent="0" algn="just">
              <a:buNone/>
            </a:pPr>
            <a:r>
              <a:rPr lang="en-IN" dirty="0" smtClean="0"/>
              <a:t>• Logical Network Perimeter – The logical network perimeter is used </a:t>
            </a:r>
            <a:r>
              <a:rPr lang="en-IN" dirty="0" smtClean="0"/>
              <a:t>to logically </a:t>
            </a:r>
            <a:r>
              <a:rPr lang="en-IN" dirty="0" smtClean="0"/>
              <a:t>organize and isolate resource pools.</a:t>
            </a:r>
            <a:endParaRPr lang="en-IN" dirty="0"/>
          </a:p>
        </p:txBody>
      </p:sp>
    </p:spTree>
    <p:extLst>
      <p:ext uri="{BB962C8B-B14F-4D97-AF65-F5344CB8AC3E}">
        <p14:creationId xmlns:p14="http://schemas.microsoft.com/office/powerpoint/2010/main" val="122128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dirty="0" smtClean="0"/>
              <a:t>Pay-Per-Use Monitor – The pay-per-use monitor collects usage and </a:t>
            </a:r>
            <a:r>
              <a:rPr lang="en-IN" dirty="0" err="1" smtClean="0"/>
              <a:t>billinginformation</a:t>
            </a:r>
            <a:r>
              <a:rPr lang="en-IN" dirty="0" smtClean="0"/>
              <a:t> on how individual cloud consumers are allocated and use IT resources from various pools.</a:t>
            </a:r>
          </a:p>
          <a:p>
            <a:pPr marL="0" indent="0" algn="just">
              <a:buNone/>
            </a:pPr>
            <a:r>
              <a:rPr lang="en-IN" dirty="0" smtClean="0"/>
              <a:t>• Remote Administration System – This mechanism is commonly used </a:t>
            </a:r>
            <a:r>
              <a:rPr lang="en-IN" dirty="0" err="1" smtClean="0"/>
              <a:t>tointerface</a:t>
            </a:r>
            <a:r>
              <a:rPr lang="en-IN" dirty="0" smtClean="0"/>
              <a:t> with backend systems and programs in order to provide </a:t>
            </a:r>
            <a:r>
              <a:rPr lang="en-IN" dirty="0" err="1" smtClean="0"/>
              <a:t>resourcepool</a:t>
            </a:r>
            <a:r>
              <a:rPr lang="en-IN" dirty="0" smtClean="0"/>
              <a:t> administration features via a front-end portal.</a:t>
            </a:r>
          </a:p>
          <a:p>
            <a:pPr marL="0" indent="0" algn="just">
              <a:buNone/>
            </a:pPr>
            <a:r>
              <a:rPr lang="en-IN" dirty="0" smtClean="0"/>
              <a:t>• Resource Management System – The resource management </a:t>
            </a:r>
            <a:r>
              <a:rPr lang="en-IN" dirty="0" smtClean="0"/>
              <a:t>system mechanism </a:t>
            </a:r>
            <a:r>
              <a:rPr lang="en-IN" dirty="0" smtClean="0"/>
              <a:t>supplies cloud consumers with the tools and </a:t>
            </a:r>
            <a:r>
              <a:rPr lang="en-IN" dirty="0" smtClean="0"/>
              <a:t>permission management </a:t>
            </a:r>
            <a:r>
              <a:rPr lang="en-IN" dirty="0" smtClean="0"/>
              <a:t>options for administering resource pools.</a:t>
            </a:r>
          </a:p>
          <a:p>
            <a:pPr marL="0" indent="0" algn="just">
              <a:buNone/>
            </a:pPr>
            <a:r>
              <a:rPr lang="en-IN" dirty="0" smtClean="0"/>
              <a:t>• Resource Replication – This mechanism is used to generate new </a:t>
            </a:r>
            <a:r>
              <a:rPr lang="en-IN" dirty="0" err="1" smtClean="0"/>
              <a:t>instancesof</a:t>
            </a:r>
            <a:r>
              <a:rPr lang="en-IN" dirty="0" smtClean="0"/>
              <a:t> IT resources for resource pools.</a:t>
            </a:r>
            <a:endParaRPr lang="en-IN" dirty="0"/>
          </a:p>
        </p:txBody>
      </p:sp>
    </p:spTree>
    <p:extLst>
      <p:ext uri="{BB962C8B-B14F-4D97-AF65-F5344CB8AC3E}">
        <p14:creationId xmlns:p14="http://schemas.microsoft.com/office/powerpoint/2010/main" val="102319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Dynamic Scalability Architecture</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The dynamic scalability architecture is an architectural model based on a system of predefined scaling conditions that trigger the dynamic allocation of IT resources from resource pools. Dynamic allocation enables variable utilization as dictated by usage demand fluctuations, since unnecessary IT resources are efficiently reclaimed without requiring manual interaction.</a:t>
            </a:r>
          </a:p>
          <a:p>
            <a:pPr algn="just"/>
            <a:r>
              <a:rPr lang="en-IN" dirty="0" smtClean="0"/>
              <a:t>The automated scaling listener is configured with workload thresholds that dictate when new IT resources need to be added to the workload processing.</a:t>
            </a:r>
          </a:p>
          <a:p>
            <a:pPr algn="just"/>
            <a:r>
              <a:rPr lang="en-IN" dirty="0" smtClean="0"/>
              <a:t>This mechanism can be provided with logic that determines how many additional IT resources can be dynamically provided, based on the terms of a given cloud consumer’s provisioning contract.</a:t>
            </a:r>
            <a:endParaRPr lang="en-IN" dirty="0"/>
          </a:p>
        </p:txBody>
      </p:sp>
    </p:spTree>
    <p:extLst>
      <p:ext uri="{BB962C8B-B14F-4D97-AF65-F5344CB8AC3E}">
        <p14:creationId xmlns:p14="http://schemas.microsoft.com/office/powerpoint/2010/main" val="3947265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following types of dynamic scaling are commonly used:</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Dynamic Horizontal Scaling – IT resource instances are scaled out and in to handle fluctuating workloads. The automatic scaling listener monitors requests and signals resource replication to initiate IT resource duplication, as per requirements and permissions.</a:t>
            </a:r>
          </a:p>
          <a:p>
            <a:pPr marL="0" indent="0">
              <a:buNone/>
            </a:pPr>
            <a:r>
              <a:rPr lang="en-IN" dirty="0" smtClean="0"/>
              <a:t>• Dynamic Vertical Scaling – IT resource instances are scaled up and down when there is a need to adjust the processing capacity of a single IT resource. For example, a virtual server that is being overloaded can have its memory dynamically increased or it may have a processing core added.</a:t>
            </a:r>
          </a:p>
          <a:p>
            <a:pPr marL="0" indent="0">
              <a:buNone/>
            </a:pPr>
            <a:r>
              <a:rPr lang="en-IN" dirty="0" smtClean="0"/>
              <a:t>• Dynamic Relocation – The IT resource is relocated to a host with more capacity. For example, a database may need to be moved from a tape-based SAN storage device with 4 GB per second I/O capacity to another disk- based SAN storage device with 8 GB per second I/O capacity.</a:t>
            </a:r>
            <a:endParaRPr lang="en-IN" dirty="0"/>
          </a:p>
        </p:txBody>
      </p:sp>
    </p:spTree>
    <p:extLst>
      <p:ext uri="{BB962C8B-B14F-4D97-AF65-F5344CB8AC3E}">
        <p14:creationId xmlns:p14="http://schemas.microsoft.com/office/powerpoint/2010/main" val="53288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056" y="365125"/>
            <a:ext cx="4753744" cy="5728171"/>
          </a:xfrm>
        </p:spPr>
        <p:txBody>
          <a:bodyPr>
            <a:normAutofit/>
          </a:bodyPr>
          <a:lstStyle/>
          <a:p>
            <a:pPr algn="just"/>
            <a:r>
              <a:rPr lang="en-IN" sz="2800" dirty="0" smtClean="0"/>
              <a:t>Cloud service consumers are sending requests to a cloud service</a:t>
            </a:r>
            <a:br>
              <a:rPr lang="en-IN" sz="2800" dirty="0" smtClean="0"/>
            </a:br>
            <a:r>
              <a:rPr lang="en-IN" sz="2800" dirty="0" smtClean="0"/>
              <a:t>(1). The automated scaling listener monitors the cloud service to determine if</a:t>
            </a:r>
            <a:br>
              <a:rPr lang="en-IN" sz="2800" dirty="0" smtClean="0"/>
            </a:br>
            <a:r>
              <a:rPr lang="en-IN" sz="2800" dirty="0" smtClean="0"/>
              <a:t/>
            </a:r>
            <a:br>
              <a:rPr lang="en-IN" sz="2800" dirty="0" smtClean="0"/>
            </a:br>
            <a:r>
              <a:rPr lang="en-IN" sz="2800" dirty="0" smtClean="0"/>
              <a:t>predefined capacity thresholds are being exceeded (2).</a:t>
            </a:r>
            <a:endParaRPr lang="en-IN" sz="2800" dirty="0"/>
          </a:p>
        </p:txBody>
      </p:sp>
      <p:pic>
        <p:nvPicPr>
          <p:cNvPr id="4" name="Content Placeholder 3"/>
          <p:cNvPicPr>
            <a:picLocks noGrp="1" noChangeAspect="1"/>
          </p:cNvPicPr>
          <p:nvPr>
            <p:ph idx="1"/>
          </p:nvPr>
        </p:nvPicPr>
        <p:blipFill>
          <a:blip r:embed="rId2"/>
          <a:stretch>
            <a:fillRect/>
          </a:stretch>
        </p:blipFill>
        <p:spPr>
          <a:xfrm>
            <a:off x="767408" y="404664"/>
            <a:ext cx="4896543" cy="5366742"/>
          </a:xfrm>
          <a:prstGeom prst="rect">
            <a:avLst/>
          </a:prstGeom>
        </p:spPr>
      </p:pic>
    </p:spTree>
    <p:extLst>
      <p:ext uri="{BB962C8B-B14F-4D97-AF65-F5344CB8AC3E}">
        <p14:creationId xmlns:p14="http://schemas.microsoft.com/office/powerpoint/2010/main" val="50696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fontScale="90000"/>
          </a:bodyPr>
          <a:lstStyle/>
          <a:p>
            <a:r>
              <a:rPr lang="en-US" dirty="0" smtClean="0"/>
              <a:t>Case for the same</a:t>
            </a:r>
            <a:endParaRPr lang="en-IN" dirty="0"/>
          </a:p>
        </p:txBody>
      </p:sp>
      <p:pic>
        <p:nvPicPr>
          <p:cNvPr id="4" name="Content Placeholder 3"/>
          <p:cNvPicPr>
            <a:picLocks noGrp="1" noChangeAspect="1"/>
          </p:cNvPicPr>
          <p:nvPr>
            <p:ph idx="1"/>
          </p:nvPr>
        </p:nvPicPr>
        <p:blipFill>
          <a:blip r:embed="rId2"/>
          <a:stretch>
            <a:fillRect/>
          </a:stretch>
        </p:blipFill>
        <p:spPr>
          <a:xfrm>
            <a:off x="767409" y="908720"/>
            <a:ext cx="5904656" cy="5472608"/>
          </a:xfrm>
          <a:prstGeom prst="rect">
            <a:avLst/>
          </a:prstGeom>
        </p:spPr>
      </p:pic>
      <p:sp>
        <p:nvSpPr>
          <p:cNvPr id="5" name="TextBox 4"/>
          <p:cNvSpPr txBox="1"/>
          <p:nvPr/>
        </p:nvSpPr>
        <p:spPr>
          <a:xfrm>
            <a:off x="7176120" y="764704"/>
            <a:ext cx="4104456" cy="2862322"/>
          </a:xfrm>
          <a:prstGeom prst="rect">
            <a:avLst/>
          </a:prstGeom>
          <a:noFill/>
        </p:spPr>
        <p:txBody>
          <a:bodyPr wrap="square" rtlCol="0">
            <a:spAutoFit/>
          </a:bodyPr>
          <a:lstStyle/>
          <a:p>
            <a:pPr algn="just"/>
            <a:r>
              <a:rPr lang="en-IN" b="1" dirty="0"/>
              <a:t>The number of requests coming from cloud service consumers</a:t>
            </a:r>
          </a:p>
          <a:p>
            <a:pPr algn="just"/>
            <a:r>
              <a:rPr lang="en-IN" b="1" dirty="0"/>
              <a:t>increases (3). The workload exceeds the performance thresholds. The automated</a:t>
            </a:r>
          </a:p>
          <a:p>
            <a:pPr algn="just"/>
            <a:r>
              <a:rPr lang="en-IN" b="1" dirty="0"/>
              <a:t>scaling listener determines the next course of action based on a predefined</a:t>
            </a:r>
          </a:p>
          <a:p>
            <a:pPr algn="just"/>
            <a:r>
              <a:rPr lang="en-IN" b="1" dirty="0"/>
              <a:t>scaling policy (4). If the cloud service implementation is deemed eligible for</a:t>
            </a:r>
          </a:p>
          <a:p>
            <a:pPr algn="just"/>
            <a:r>
              <a:rPr lang="en-IN" b="1" dirty="0"/>
              <a:t>additional scaling, the automated scaling listener initiates the scaling process (5).</a:t>
            </a:r>
          </a:p>
        </p:txBody>
      </p:sp>
    </p:spTree>
    <p:extLst>
      <p:ext uri="{BB962C8B-B14F-4D97-AF65-F5344CB8AC3E}">
        <p14:creationId xmlns:p14="http://schemas.microsoft.com/office/powerpoint/2010/main" val="284572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104" y="2060848"/>
            <a:ext cx="4321696" cy="3672408"/>
          </a:xfrm>
        </p:spPr>
        <p:txBody>
          <a:bodyPr>
            <a:normAutofit fontScale="90000"/>
          </a:bodyPr>
          <a:lstStyle/>
          <a:p>
            <a:r>
              <a:rPr lang="en-IN" sz="2400" b="1" dirty="0"/>
              <a:t>The automated scaling listener sends a signal to the resource</a:t>
            </a:r>
            <a:br>
              <a:rPr lang="en-IN" sz="2400" b="1" dirty="0"/>
            </a:br>
            <a:r>
              <a:rPr lang="en-IN" sz="2400" b="1" dirty="0"/>
              <a:t>replication mechanism (6), which creates more instances of the cloud service (7).</a:t>
            </a:r>
            <a:br>
              <a:rPr lang="en-IN" sz="2400" b="1" dirty="0"/>
            </a:br>
            <a:r>
              <a:rPr lang="en-IN" sz="2400" b="1" dirty="0"/>
              <a:t>Now that the increased workload has been accommodated, the automated scaling</a:t>
            </a:r>
            <a:br>
              <a:rPr lang="en-IN" sz="2400" b="1" dirty="0"/>
            </a:br>
            <a:r>
              <a:rPr lang="en-IN" sz="2400" b="1" dirty="0"/>
              <a:t>listener resumes monitoring and detracting and adding IT resources, as </a:t>
            </a:r>
            <a:r>
              <a:rPr lang="en-IN" sz="2400" b="1" dirty="0" smtClean="0"/>
              <a:t>required (8</a:t>
            </a:r>
            <a:r>
              <a:rPr lang="en-IN" sz="2400" b="1" dirty="0"/>
              <a:t>).</a:t>
            </a:r>
            <a:r>
              <a:rPr lang="en-IN" sz="2400" dirty="0"/>
              <a:t/>
            </a:r>
            <a:br>
              <a:rPr lang="en-IN" sz="2400" dirty="0"/>
            </a:br>
            <a:r>
              <a:rPr lang="en-IN" sz="2400" dirty="0"/>
              <a:t/>
            </a:r>
            <a:br>
              <a:rPr lang="en-IN" sz="2400" dirty="0"/>
            </a:br>
            <a:endParaRPr lang="en-IN" sz="2400" dirty="0"/>
          </a:p>
        </p:txBody>
      </p:sp>
      <p:pic>
        <p:nvPicPr>
          <p:cNvPr id="4" name="Content Placeholder 3"/>
          <p:cNvPicPr>
            <a:picLocks noGrp="1" noChangeAspect="1"/>
          </p:cNvPicPr>
          <p:nvPr>
            <p:ph idx="1"/>
          </p:nvPr>
        </p:nvPicPr>
        <p:blipFill>
          <a:blip r:embed="rId2"/>
          <a:stretch>
            <a:fillRect/>
          </a:stretch>
        </p:blipFill>
        <p:spPr>
          <a:xfrm>
            <a:off x="191344" y="332656"/>
            <a:ext cx="6600825" cy="6048672"/>
          </a:xfrm>
          <a:prstGeom prst="rect">
            <a:avLst/>
          </a:prstGeom>
        </p:spPr>
      </p:pic>
    </p:spTree>
    <p:extLst>
      <p:ext uri="{BB962C8B-B14F-4D97-AF65-F5344CB8AC3E}">
        <p14:creationId xmlns:p14="http://schemas.microsoft.com/office/powerpoint/2010/main" val="383225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656"/>
            <a:ext cx="10515600" cy="5844307"/>
          </a:xfrm>
        </p:spPr>
        <p:txBody>
          <a:bodyPr>
            <a:normAutofit/>
          </a:bodyPr>
          <a:lstStyle/>
          <a:p>
            <a:pPr marL="0" indent="0">
              <a:buNone/>
            </a:pPr>
            <a:r>
              <a:rPr lang="en-IN" dirty="0"/>
              <a:t>The dynamic scalability architecture can be applied to a range of IT </a:t>
            </a:r>
            <a:r>
              <a:rPr lang="en-IN" dirty="0" smtClean="0"/>
              <a:t>resources, including </a:t>
            </a:r>
            <a:r>
              <a:rPr lang="en-IN" dirty="0"/>
              <a:t>virtual servers and cloud storage devices. Besides the core </a:t>
            </a:r>
            <a:r>
              <a:rPr lang="en-IN" dirty="0" smtClean="0"/>
              <a:t>automated scaling </a:t>
            </a:r>
            <a:r>
              <a:rPr lang="en-IN" dirty="0"/>
              <a:t>listener and resource replication mechanisms, the following </a:t>
            </a:r>
            <a:r>
              <a:rPr lang="en-IN" dirty="0" smtClean="0"/>
              <a:t>mechanisms can </a:t>
            </a:r>
            <a:r>
              <a:rPr lang="en-IN" dirty="0"/>
              <a:t>also be used in this form of cloud architecture:</a:t>
            </a:r>
          </a:p>
          <a:p>
            <a:pPr marL="0" indent="0">
              <a:buNone/>
            </a:pPr>
            <a:r>
              <a:rPr lang="en-IN" dirty="0"/>
              <a:t>• </a:t>
            </a:r>
            <a:r>
              <a:rPr lang="en-IN" b="1" i="1" u="sng" dirty="0"/>
              <a:t>Cloud Usage Monitor </a:t>
            </a:r>
            <a:r>
              <a:rPr lang="en-IN" dirty="0"/>
              <a:t>– Specialized cloud usage monitors can </a:t>
            </a:r>
            <a:r>
              <a:rPr lang="en-IN" dirty="0" smtClean="0"/>
              <a:t>track runtime </a:t>
            </a:r>
            <a:r>
              <a:rPr lang="en-IN" dirty="0"/>
              <a:t>usage in response to dynamic fluctuations caused by this</a:t>
            </a:r>
          </a:p>
          <a:p>
            <a:pPr marL="0" indent="0">
              <a:buNone/>
            </a:pPr>
            <a:r>
              <a:rPr lang="en-IN" dirty="0"/>
              <a:t>architecture.</a:t>
            </a:r>
          </a:p>
          <a:p>
            <a:pPr marL="0" indent="0">
              <a:buNone/>
            </a:pPr>
            <a:r>
              <a:rPr lang="en-IN" dirty="0"/>
              <a:t>• </a:t>
            </a:r>
            <a:r>
              <a:rPr lang="en-IN" b="1" i="1" u="sng" dirty="0"/>
              <a:t>Hypervisor</a:t>
            </a:r>
            <a:r>
              <a:rPr lang="en-IN" dirty="0"/>
              <a:t> – The hypervisor is invoked by a dynamic scalability system </a:t>
            </a:r>
            <a:r>
              <a:rPr lang="en-IN" dirty="0" smtClean="0"/>
              <a:t>to create </a:t>
            </a:r>
            <a:r>
              <a:rPr lang="en-IN" dirty="0"/>
              <a:t>or remove virtual server instances, or to be scaled itself.</a:t>
            </a:r>
          </a:p>
          <a:p>
            <a:pPr marL="0" indent="0">
              <a:buNone/>
            </a:pPr>
            <a:r>
              <a:rPr lang="en-IN" dirty="0"/>
              <a:t>• </a:t>
            </a:r>
            <a:r>
              <a:rPr lang="en-IN" b="1" i="1" u="sng" dirty="0"/>
              <a:t>Pay-Per-Use Monitor </a:t>
            </a:r>
            <a:r>
              <a:rPr lang="en-IN" dirty="0"/>
              <a:t>– The pay-per-use monitor is engaged to collect</a:t>
            </a:r>
          </a:p>
          <a:p>
            <a:pPr marL="0" indent="0">
              <a:buNone/>
            </a:pPr>
            <a:r>
              <a:rPr lang="en-IN" dirty="0"/>
              <a:t>usage cost information in response to the scaling of IT resources.</a:t>
            </a:r>
          </a:p>
        </p:txBody>
      </p:sp>
    </p:spTree>
    <p:extLst>
      <p:ext uri="{BB962C8B-B14F-4D97-AF65-F5344CB8AC3E}">
        <p14:creationId xmlns:p14="http://schemas.microsoft.com/office/powerpoint/2010/main" val="105725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Elastic Resource Capacity Architecture</a:t>
            </a:r>
          </a:p>
        </p:txBody>
      </p:sp>
      <p:sp>
        <p:nvSpPr>
          <p:cNvPr id="3" name="Content Placeholder 2"/>
          <p:cNvSpPr>
            <a:spLocks noGrp="1"/>
          </p:cNvSpPr>
          <p:nvPr>
            <p:ph idx="1"/>
          </p:nvPr>
        </p:nvSpPr>
        <p:spPr/>
        <p:txBody>
          <a:bodyPr/>
          <a:lstStyle/>
          <a:p>
            <a:r>
              <a:rPr lang="en-IN" dirty="0"/>
              <a:t>The elastic resource capacity architecture is primarily related to the </a:t>
            </a:r>
            <a:r>
              <a:rPr lang="en-IN" dirty="0" smtClean="0"/>
              <a:t>dynamic provisioning </a:t>
            </a:r>
            <a:r>
              <a:rPr lang="en-IN" dirty="0"/>
              <a:t>of virtual servers, using a system that allocates and reclaims </a:t>
            </a:r>
            <a:r>
              <a:rPr lang="en-IN" dirty="0" smtClean="0"/>
              <a:t>CPUs and </a:t>
            </a:r>
            <a:r>
              <a:rPr lang="en-IN" dirty="0"/>
              <a:t>RAM in immediate response to the fluctuating processing requirements </a:t>
            </a:r>
            <a:r>
              <a:rPr lang="en-IN" dirty="0" smtClean="0"/>
              <a:t>of hosted </a:t>
            </a:r>
            <a:r>
              <a:rPr lang="en-IN" dirty="0"/>
              <a:t>IT </a:t>
            </a:r>
            <a:r>
              <a:rPr lang="en-IN" dirty="0" smtClean="0"/>
              <a:t>resources.</a:t>
            </a:r>
            <a:endParaRPr lang="en-IN" dirty="0"/>
          </a:p>
        </p:txBody>
      </p:sp>
    </p:spTree>
    <p:extLst>
      <p:ext uri="{BB962C8B-B14F-4D97-AF65-F5344CB8AC3E}">
        <p14:creationId xmlns:p14="http://schemas.microsoft.com/office/powerpoint/2010/main" val="365543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This chapter introduces and describes several of the more common foundational cloud architectural models, each exemplifying a common usage and characteristic of contemporary cloud-based environments. The involvement and importance of different combinations of cloud computing mechanisms in relation to these architectures are explored.</a:t>
            </a:r>
            <a:endParaRPr lang="en-IN" dirty="0"/>
          </a:p>
        </p:txBody>
      </p:sp>
    </p:spTree>
    <p:extLst>
      <p:ext uri="{BB962C8B-B14F-4D97-AF65-F5344CB8AC3E}">
        <p14:creationId xmlns:p14="http://schemas.microsoft.com/office/powerpoint/2010/main" val="387298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0056" y="365125"/>
            <a:ext cx="4753744" cy="5800179"/>
          </a:xfrm>
        </p:spPr>
        <p:txBody>
          <a:bodyPr>
            <a:normAutofit/>
          </a:bodyPr>
          <a:lstStyle/>
          <a:p>
            <a:pPr algn="just"/>
            <a:r>
              <a:rPr lang="en-IN" sz="2400" b="1" dirty="0"/>
              <a:t>Cloud service consumers are actively sending requests to a </a:t>
            </a:r>
            <a:r>
              <a:rPr lang="en-IN" sz="2400" b="1" dirty="0" smtClean="0"/>
              <a:t>cloud service </a:t>
            </a:r>
            <a:r>
              <a:rPr lang="en-IN" sz="2400" b="1" dirty="0"/>
              <a:t>(1), which are monitored by an automated scaling listener (2). An</a:t>
            </a:r>
            <a:br>
              <a:rPr lang="en-IN" sz="2400" b="1" dirty="0"/>
            </a:br>
            <a:r>
              <a:rPr lang="en-IN" sz="2400" b="1" dirty="0"/>
              <a:t>intelligent automation engine script is deployed with workflow logic (3) that </a:t>
            </a:r>
            <a:r>
              <a:rPr lang="en-IN" sz="2400" b="1" dirty="0" smtClean="0"/>
              <a:t>is capable </a:t>
            </a:r>
            <a:r>
              <a:rPr lang="en-IN" sz="2400" b="1" dirty="0"/>
              <a:t>of notifying the resource pool using allocation requests (4).</a:t>
            </a:r>
          </a:p>
        </p:txBody>
      </p:sp>
      <p:pic>
        <p:nvPicPr>
          <p:cNvPr id="4" name="Content Placeholder 3"/>
          <p:cNvPicPr>
            <a:picLocks noGrp="1" noChangeAspect="1"/>
          </p:cNvPicPr>
          <p:nvPr>
            <p:ph idx="1"/>
          </p:nvPr>
        </p:nvPicPr>
        <p:blipFill>
          <a:blip r:embed="rId2"/>
          <a:stretch>
            <a:fillRect/>
          </a:stretch>
        </p:blipFill>
        <p:spPr>
          <a:xfrm>
            <a:off x="479376" y="332656"/>
            <a:ext cx="6019800" cy="3038475"/>
          </a:xfrm>
          <a:prstGeom prst="rect">
            <a:avLst/>
          </a:prstGeom>
        </p:spPr>
      </p:pic>
      <p:pic>
        <p:nvPicPr>
          <p:cNvPr id="5" name="Picture 4"/>
          <p:cNvPicPr>
            <a:picLocks noChangeAspect="1"/>
          </p:cNvPicPr>
          <p:nvPr/>
        </p:nvPicPr>
        <p:blipFill>
          <a:blip r:embed="rId3"/>
          <a:stretch>
            <a:fillRect/>
          </a:stretch>
        </p:blipFill>
        <p:spPr>
          <a:xfrm>
            <a:off x="1127448" y="3573016"/>
            <a:ext cx="3286125" cy="2085975"/>
          </a:xfrm>
          <a:prstGeom prst="rect">
            <a:avLst/>
          </a:prstGeom>
        </p:spPr>
      </p:pic>
    </p:spTree>
    <p:extLst>
      <p:ext uri="{BB962C8B-B14F-4D97-AF65-F5344CB8AC3E}">
        <p14:creationId xmlns:p14="http://schemas.microsoft.com/office/powerpoint/2010/main" val="187234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1424" y="620688"/>
            <a:ext cx="6810375" cy="3638550"/>
          </a:xfrm>
          <a:prstGeom prst="rect">
            <a:avLst/>
          </a:prstGeom>
        </p:spPr>
      </p:pic>
      <p:pic>
        <p:nvPicPr>
          <p:cNvPr id="5" name="Picture 4"/>
          <p:cNvPicPr>
            <a:picLocks noChangeAspect="1"/>
          </p:cNvPicPr>
          <p:nvPr/>
        </p:nvPicPr>
        <p:blipFill>
          <a:blip r:embed="rId3"/>
          <a:stretch>
            <a:fillRect/>
          </a:stretch>
        </p:blipFill>
        <p:spPr>
          <a:xfrm>
            <a:off x="1775520" y="3789040"/>
            <a:ext cx="5867400" cy="2933700"/>
          </a:xfrm>
          <a:prstGeom prst="rect">
            <a:avLst/>
          </a:prstGeom>
        </p:spPr>
      </p:pic>
      <p:sp>
        <p:nvSpPr>
          <p:cNvPr id="6" name="TextBox 5"/>
          <p:cNvSpPr txBox="1"/>
          <p:nvPr/>
        </p:nvSpPr>
        <p:spPr>
          <a:xfrm>
            <a:off x="8256240" y="620688"/>
            <a:ext cx="3168352" cy="3970318"/>
          </a:xfrm>
          <a:prstGeom prst="rect">
            <a:avLst/>
          </a:prstGeom>
          <a:noFill/>
        </p:spPr>
        <p:txBody>
          <a:bodyPr wrap="square" rtlCol="0">
            <a:spAutoFit/>
          </a:bodyPr>
          <a:lstStyle/>
          <a:p>
            <a:pPr algn="just"/>
            <a:r>
              <a:rPr lang="en-IN" dirty="0"/>
              <a:t>Cloud service consumer requests increase (5), causing </a:t>
            </a:r>
            <a:r>
              <a:rPr lang="en-IN" dirty="0" smtClean="0"/>
              <a:t>the automated </a:t>
            </a:r>
            <a:r>
              <a:rPr lang="en-IN" dirty="0"/>
              <a:t>scaling listener to signal the intelligent automation engine to execute</a:t>
            </a:r>
          </a:p>
          <a:p>
            <a:pPr algn="just"/>
            <a:r>
              <a:rPr lang="en-IN" dirty="0"/>
              <a:t>the script (6). The script runs the workflow logic that signals the hypervisor </a:t>
            </a:r>
            <a:r>
              <a:rPr lang="en-IN" dirty="0" smtClean="0"/>
              <a:t>to allocate more IT resources from the resource pools (7). The hypervisor allocates additional </a:t>
            </a:r>
            <a:r>
              <a:rPr lang="en-IN" dirty="0"/>
              <a:t>CPU and RAM to the virtual server, enabling the increased </a:t>
            </a:r>
            <a:r>
              <a:rPr lang="en-IN" dirty="0" smtClean="0"/>
              <a:t>workload to </a:t>
            </a:r>
            <a:r>
              <a:rPr lang="en-IN" dirty="0"/>
              <a:t>be handled (8).</a:t>
            </a:r>
          </a:p>
        </p:txBody>
      </p:sp>
    </p:spTree>
    <p:extLst>
      <p:ext uri="{BB962C8B-B14F-4D97-AF65-F5344CB8AC3E}">
        <p14:creationId xmlns:p14="http://schemas.microsoft.com/office/powerpoint/2010/main" val="398214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Resource pools are used by scaling technology that interacts with the </a:t>
            </a:r>
            <a:r>
              <a:rPr lang="en-IN" dirty="0" smtClean="0"/>
              <a:t>hypervisor and/or </a:t>
            </a:r>
            <a:r>
              <a:rPr lang="en-IN" dirty="0"/>
              <a:t>VIM to retrieve and return CPU and RAM resources at runtime</a:t>
            </a:r>
            <a:r>
              <a:rPr lang="en-IN" dirty="0" smtClean="0"/>
              <a:t>.</a:t>
            </a:r>
          </a:p>
          <a:p>
            <a:pPr marL="0" indent="0" algn="just">
              <a:buNone/>
            </a:pPr>
            <a:r>
              <a:rPr lang="en-IN" dirty="0" smtClean="0"/>
              <a:t> The runtime </a:t>
            </a:r>
            <a:r>
              <a:rPr lang="en-IN" dirty="0"/>
              <a:t>processing of the virtual server is monitored so that </a:t>
            </a:r>
            <a:r>
              <a:rPr lang="en-IN" dirty="0" smtClean="0"/>
              <a:t>additional processing </a:t>
            </a:r>
            <a:r>
              <a:rPr lang="en-IN" dirty="0"/>
              <a:t>power can be leveraged from the resource pool via </a:t>
            </a:r>
            <a:r>
              <a:rPr lang="en-IN" dirty="0" smtClean="0"/>
              <a:t>dynamic allocation</a:t>
            </a:r>
            <a:r>
              <a:rPr lang="en-IN" dirty="0"/>
              <a:t>, before capacity thresholds are met</a:t>
            </a:r>
            <a:r>
              <a:rPr lang="en-IN" dirty="0" smtClean="0"/>
              <a:t>.</a:t>
            </a:r>
          </a:p>
          <a:p>
            <a:pPr marL="0" indent="0" algn="just">
              <a:buNone/>
            </a:pPr>
            <a:r>
              <a:rPr lang="en-IN" dirty="0" smtClean="0"/>
              <a:t> </a:t>
            </a:r>
            <a:r>
              <a:rPr lang="en-IN" dirty="0"/>
              <a:t>The virtual server and its </a:t>
            </a:r>
            <a:r>
              <a:rPr lang="en-IN" dirty="0" smtClean="0"/>
              <a:t>hosted applications </a:t>
            </a:r>
            <a:r>
              <a:rPr lang="en-IN" dirty="0"/>
              <a:t>and IT resources are vertically scaled in response. </a:t>
            </a:r>
            <a:endParaRPr lang="en-IN" dirty="0" smtClean="0"/>
          </a:p>
          <a:p>
            <a:pPr marL="0" indent="0" algn="just">
              <a:buNone/>
            </a:pPr>
            <a:r>
              <a:rPr lang="en-IN" dirty="0" smtClean="0"/>
              <a:t>This </a:t>
            </a:r>
            <a:r>
              <a:rPr lang="en-IN" dirty="0"/>
              <a:t>type of cloud architecture can be designed so that the intelligent </a:t>
            </a:r>
            <a:r>
              <a:rPr lang="en-IN" dirty="0" smtClean="0"/>
              <a:t>automation engine </a:t>
            </a:r>
            <a:r>
              <a:rPr lang="en-IN" dirty="0"/>
              <a:t>script sends its scaling request via the VIM instead of to the </a:t>
            </a:r>
            <a:r>
              <a:rPr lang="en-IN" dirty="0" smtClean="0"/>
              <a:t>hypervisor directly</a:t>
            </a:r>
            <a:r>
              <a:rPr lang="en-IN" dirty="0"/>
              <a:t>. </a:t>
            </a:r>
            <a:endParaRPr lang="en-IN" dirty="0" smtClean="0"/>
          </a:p>
          <a:p>
            <a:pPr marL="0" indent="0" algn="just">
              <a:buNone/>
            </a:pPr>
            <a:r>
              <a:rPr lang="en-IN" dirty="0" smtClean="0"/>
              <a:t>Virtual </a:t>
            </a:r>
            <a:r>
              <a:rPr lang="en-IN" dirty="0"/>
              <a:t>servers that participate in elastic resource allocation </a:t>
            </a:r>
            <a:r>
              <a:rPr lang="en-IN" dirty="0" smtClean="0"/>
              <a:t>systems may </a:t>
            </a:r>
            <a:r>
              <a:rPr lang="en-IN" dirty="0"/>
              <a:t>require rebooting in order for the dynamic resource allocation to take effect.</a:t>
            </a:r>
          </a:p>
        </p:txBody>
      </p:sp>
    </p:spTree>
    <p:extLst>
      <p:ext uri="{BB962C8B-B14F-4D97-AF65-F5344CB8AC3E}">
        <p14:creationId xmlns:p14="http://schemas.microsoft.com/office/powerpoint/2010/main" val="80455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b="1" i="1" u="sng" dirty="0"/>
              <a:t>Intelligent Automation Engine</a:t>
            </a:r>
          </a:p>
          <a:p>
            <a:pPr marL="0" indent="0">
              <a:buNone/>
            </a:pPr>
            <a:r>
              <a:rPr lang="en-IN" dirty="0"/>
              <a:t>The intelligent automation engine automates administration tasks </a:t>
            </a:r>
            <a:r>
              <a:rPr lang="en-IN" dirty="0" smtClean="0"/>
              <a:t>by executing </a:t>
            </a:r>
            <a:r>
              <a:rPr lang="en-IN" dirty="0"/>
              <a:t>scripts that contain workflow logic</a:t>
            </a:r>
            <a:r>
              <a:rPr lang="en-IN"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335360" y="3212976"/>
            <a:ext cx="1728192" cy="3240360"/>
          </a:xfrm>
          <a:prstGeom prst="rect">
            <a:avLst/>
          </a:prstGeom>
        </p:spPr>
      </p:pic>
    </p:spTree>
    <p:extLst>
      <p:ext uri="{BB962C8B-B14F-4D97-AF65-F5344CB8AC3E}">
        <p14:creationId xmlns:p14="http://schemas.microsoft.com/office/powerpoint/2010/main" val="188858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316</a:t>
            </a:r>
            <a:endParaRPr lang="en-IN" sz="1800"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Some additional mechanisms that can be included in this cloud architecture </a:t>
            </a:r>
            <a:r>
              <a:rPr lang="en-IN" dirty="0" smtClean="0"/>
              <a:t>are the </a:t>
            </a:r>
            <a:r>
              <a:rPr lang="en-IN" dirty="0"/>
              <a:t>following</a:t>
            </a:r>
            <a:r>
              <a:rPr lang="en-IN" dirty="0" smtClean="0"/>
              <a:t>:</a:t>
            </a:r>
          </a:p>
          <a:p>
            <a:pPr marL="0" indent="0" algn="just">
              <a:buNone/>
            </a:pPr>
            <a:r>
              <a:rPr lang="en-IN" b="1" i="1" u="sng" dirty="0">
                <a:solidFill>
                  <a:srgbClr val="FF0000"/>
                </a:solidFill>
              </a:rPr>
              <a:t>Cloud Usage Monitor </a:t>
            </a:r>
            <a:r>
              <a:rPr lang="en-IN" dirty="0"/>
              <a:t>– Specialized cloud usage monitors collect </a:t>
            </a:r>
            <a:r>
              <a:rPr lang="en-IN" dirty="0" err="1" smtClean="0"/>
              <a:t>resourceusage</a:t>
            </a:r>
            <a:r>
              <a:rPr lang="en-IN" dirty="0" smtClean="0"/>
              <a:t> </a:t>
            </a:r>
            <a:r>
              <a:rPr lang="en-IN" dirty="0"/>
              <a:t>information on IT resources before, during, and after scaling, to </a:t>
            </a:r>
            <a:r>
              <a:rPr lang="en-IN" dirty="0" smtClean="0"/>
              <a:t>help define </a:t>
            </a:r>
            <a:r>
              <a:rPr lang="en-IN" dirty="0"/>
              <a:t>the future processing capacity thresholds of the virtual servers.</a:t>
            </a:r>
          </a:p>
          <a:p>
            <a:pPr marL="0" indent="0" algn="just">
              <a:buNone/>
            </a:pPr>
            <a:r>
              <a:rPr lang="en-IN" b="1" i="1" u="sng" dirty="0">
                <a:solidFill>
                  <a:srgbClr val="FF0000"/>
                </a:solidFill>
              </a:rPr>
              <a:t>Pay-Per-Use Monitor </a:t>
            </a:r>
            <a:r>
              <a:rPr lang="en-IN" dirty="0"/>
              <a:t>– The pay-per-use monitor is responsible </a:t>
            </a:r>
            <a:r>
              <a:rPr lang="en-IN" dirty="0" err="1" smtClean="0"/>
              <a:t>forcollecting</a:t>
            </a:r>
            <a:r>
              <a:rPr lang="en-IN" dirty="0" smtClean="0"/>
              <a:t> </a:t>
            </a:r>
            <a:r>
              <a:rPr lang="en-IN" dirty="0"/>
              <a:t>resource usage cost information as it fluctuates with the </a:t>
            </a:r>
            <a:r>
              <a:rPr lang="en-IN" dirty="0" smtClean="0"/>
              <a:t>elastic provisioning.</a:t>
            </a:r>
          </a:p>
          <a:p>
            <a:pPr marL="0" indent="0" algn="just">
              <a:buNone/>
            </a:pPr>
            <a:endParaRPr lang="en-IN" dirty="0" smtClean="0"/>
          </a:p>
          <a:p>
            <a:pPr marL="0" indent="0" algn="just">
              <a:buNone/>
            </a:pPr>
            <a:r>
              <a:rPr lang="en-IN" b="1" i="1" u="sng" dirty="0">
                <a:solidFill>
                  <a:srgbClr val="FF0000"/>
                </a:solidFill>
              </a:rPr>
              <a:t>Resource Replication </a:t>
            </a:r>
            <a:r>
              <a:rPr lang="en-IN" dirty="0"/>
              <a:t>– Resource replication is used by this architectural</a:t>
            </a:r>
          </a:p>
          <a:p>
            <a:pPr marL="0" indent="0" algn="just">
              <a:buNone/>
            </a:pPr>
            <a:r>
              <a:rPr lang="en-IN" dirty="0"/>
              <a:t>model to generate new instances of the scaled IT resources.</a:t>
            </a:r>
          </a:p>
        </p:txBody>
      </p:sp>
    </p:spTree>
    <p:extLst>
      <p:ext uri="{BB962C8B-B14F-4D97-AF65-F5344CB8AC3E}">
        <p14:creationId xmlns:p14="http://schemas.microsoft.com/office/powerpoint/2010/main" val="1856061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Load Balancing Architecture</a:t>
            </a:r>
          </a:p>
        </p:txBody>
      </p:sp>
      <p:sp>
        <p:nvSpPr>
          <p:cNvPr id="3" name="Content Placeholder 2"/>
          <p:cNvSpPr>
            <a:spLocks noGrp="1"/>
          </p:cNvSpPr>
          <p:nvPr>
            <p:ph idx="1"/>
          </p:nvPr>
        </p:nvSpPr>
        <p:spPr/>
        <p:txBody>
          <a:bodyPr>
            <a:normAutofit/>
          </a:bodyPr>
          <a:lstStyle/>
          <a:p>
            <a:pPr algn="just"/>
            <a:r>
              <a:rPr lang="en-IN" dirty="0"/>
              <a:t>The service load balancing architecture can be considered a </a:t>
            </a:r>
            <a:r>
              <a:rPr lang="en-IN" dirty="0" smtClean="0"/>
              <a:t>specialized variation </a:t>
            </a:r>
            <a:r>
              <a:rPr lang="en-IN" dirty="0"/>
              <a:t>of the workload distribution architecture that is geared specifically </a:t>
            </a:r>
            <a:r>
              <a:rPr lang="en-IN" dirty="0" smtClean="0"/>
              <a:t>for scaling </a:t>
            </a:r>
            <a:r>
              <a:rPr lang="en-IN" dirty="0"/>
              <a:t>cloud service implementations</a:t>
            </a:r>
            <a:r>
              <a:rPr lang="en-IN" dirty="0" smtClean="0"/>
              <a:t>.</a:t>
            </a:r>
          </a:p>
          <a:p>
            <a:pPr algn="just"/>
            <a:r>
              <a:rPr lang="en-IN" dirty="0" smtClean="0"/>
              <a:t> </a:t>
            </a:r>
            <a:r>
              <a:rPr lang="en-IN" dirty="0"/>
              <a:t>Redundant deployments of </a:t>
            </a:r>
            <a:r>
              <a:rPr lang="en-IN" dirty="0" smtClean="0"/>
              <a:t>cloud services </a:t>
            </a:r>
            <a:r>
              <a:rPr lang="en-IN" dirty="0"/>
              <a:t>are created, with a load balancing system added to </a:t>
            </a:r>
            <a:r>
              <a:rPr lang="en-IN" dirty="0" smtClean="0"/>
              <a:t>dynamically distribute </a:t>
            </a:r>
            <a:r>
              <a:rPr lang="en-IN" dirty="0"/>
              <a:t>workloads</a:t>
            </a:r>
            <a:r>
              <a:rPr lang="en-IN" dirty="0" smtClean="0"/>
              <a:t>.</a:t>
            </a:r>
          </a:p>
          <a:p>
            <a:pPr algn="just"/>
            <a:r>
              <a:rPr lang="en-IN" dirty="0"/>
              <a:t>The duplicate cloud service implementations are organized into a resource </a:t>
            </a:r>
            <a:r>
              <a:rPr lang="en-IN" dirty="0" smtClean="0"/>
              <a:t>pool, while </a:t>
            </a:r>
            <a:r>
              <a:rPr lang="en-IN" dirty="0"/>
              <a:t>the load balancer is positioned as either an external or built-in </a:t>
            </a:r>
            <a:r>
              <a:rPr lang="en-IN" dirty="0" smtClean="0"/>
              <a:t>component to </a:t>
            </a:r>
            <a:r>
              <a:rPr lang="en-IN" dirty="0"/>
              <a:t>allow the host servers to balance the workloads themselves.</a:t>
            </a:r>
          </a:p>
        </p:txBody>
      </p:sp>
    </p:spTree>
    <p:extLst>
      <p:ext uri="{BB962C8B-B14F-4D97-AF65-F5344CB8AC3E}">
        <p14:creationId xmlns:p14="http://schemas.microsoft.com/office/powerpoint/2010/main" val="112477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5563"/>
          </a:xfrm>
        </p:spPr>
        <p:txBody>
          <a:bodyPr>
            <a:normAutofit fontScale="90000"/>
          </a:bodyPr>
          <a:lstStyle/>
          <a:p>
            <a:endParaRPr lang="en-IN" dirty="0"/>
          </a:p>
        </p:txBody>
      </p:sp>
      <p:sp>
        <p:nvSpPr>
          <p:cNvPr id="3" name="Content Placeholder 2"/>
          <p:cNvSpPr>
            <a:spLocks noGrp="1"/>
          </p:cNvSpPr>
          <p:nvPr>
            <p:ph idx="1"/>
          </p:nvPr>
        </p:nvSpPr>
        <p:spPr>
          <a:xfrm>
            <a:off x="838200" y="1124744"/>
            <a:ext cx="10515600" cy="5052219"/>
          </a:xfrm>
        </p:spPr>
        <p:txBody>
          <a:bodyPr>
            <a:normAutofit/>
          </a:bodyPr>
          <a:lstStyle/>
          <a:p>
            <a:pPr marL="0" indent="0" algn="just">
              <a:buNone/>
            </a:pPr>
            <a:r>
              <a:rPr lang="en-IN" dirty="0"/>
              <a:t>Depending on the anticipated workload and processing capacity of host </a:t>
            </a:r>
            <a:r>
              <a:rPr lang="en-IN" dirty="0" smtClean="0"/>
              <a:t>server environments</a:t>
            </a:r>
            <a:r>
              <a:rPr lang="en-IN" dirty="0"/>
              <a:t>, multiple instances of each cloud service implementation can </a:t>
            </a:r>
            <a:r>
              <a:rPr lang="en-IN" dirty="0" smtClean="0"/>
              <a:t>be generated </a:t>
            </a:r>
            <a:r>
              <a:rPr lang="en-IN" dirty="0"/>
              <a:t>as part of a resource pool that responds to fluctuating request </a:t>
            </a:r>
            <a:r>
              <a:rPr lang="en-IN" dirty="0" smtClean="0"/>
              <a:t>volumes more </a:t>
            </a:r>
            <a:r>
              <a:rPr lang="en-IN" dirty="0"/>
              <a:t>efficiently.</a:t>
            </a:r>
          </a:p>
          <a:p>
            <a:pPr marL="0" indent="0" algn="just">
              <a:buNone/>
            </a:pPr>
            <a:r>
              <a:rPr lang="en-IN" dirty="0"/>
              <a:t>The load balancer can be positioned either independent of the cloud services </a:t>
            </a:r>
            <a:r>
              <a:rPr lang="en-IN" dirty="0" smtClean="0"/>
              <a:t>and their </a:t>
            </a:r>
            <a:r>
              <a:rPr lang="en-IN" dirty="0"/>
              <a:t>host servers (</a:t>
            </a:r>
            <a:r>
              <a:rPr lang="en-IN" dirty="0" smtClean="0"/>
              <a:t>Figure in next slide), </a:t>
            </a:r>
            <a:r>
              <a:rPr lang="en-IN" dirty="0"/>
              <a:t>or built-in as part of the application or </a:t>
            </a:r>
            <a:r>
              <a:rPr lang="en-IN" dirty="0" smtClean="0"/>
              <a:t>server’s environment</a:t>
            </a:r>
            <a:r>
              <a:rPr lang="en-IN" dirty="0"/>
              <a:t>. In the latter case, a primary server with the load balancing </a:t>
            </a:r>
            <a:r>
              <a:rPr lang="en-IN" dirty="0" smtClean="0"/>
              <a:t>logic can communicate with neighbouring servers to balance the workload (Figure in next slide).</a:t>
            </a:r>
            <a:endParaRPr lang="en-IN" dirty="0"/>
          </a:p>
        </p:txBody>
      </p:sp>
    </p:spTree>
    <p:extLst>
      <p:ext uri="{BB962C8B-B14F-4D97-AF65-F5344CB8AC3E}">
        <p14:creationId xmlns:p14="http://schemas.microsoft.com/office/powerpoint/2010/main" val="1231137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3432" y="836712"/>
            <a:ext cx="5400600" cy="5404074"/>
          </a:xfrm>
          <a:prstGeom prst="rect">
            <a:avLst/>
          </a:prstGeom>
        </p:spPr>
      </p:pic>
      <p:sp>
        <p:nvSpPr>
          <p:cNvPr id="5" name="TextBox 4"/>
          <p:cNvSpPr txBox="1"/>
          <p:nvPr/>
        </p:nvSpPr>
        <p:spPr>
          <a:xfrm>
            <a:off x="6600056" y="3933056"/>
            <a:ext cx="5040560" cy="1938992"/>
          </a:xfrm>
          <a:prstGeom prst="rect">
            <a:avLst/>
          </a:prstGeom>
          <a:noFill/>
        </p:spPr>
        <p:txBody>
          <a:bodyPr wrap="square" rtlCol="0">
            <a:spAutoFit/>
          </a:bodyPr>
          <a:lstStyle/>
          <a:p>
            <a:pPr algn="just"/>
            <a:r>
              <a:rPr lang="en-IN" sz="2400" dirty="0"/>
              <a:t>The load balancer intercepts messages sent by cloud </a:t>
            </a:r>
            <a:r>
              <a:rPr lang="en-IN" sz="2400" dirty="0" smtClean="0"/>
              <a:t>service consumers </a:t>
            </a:r>
            <a:r>
              <a:rPr lang="en-IN" sz="2400" dirty="0"/>
              <a:t>(1) and forwards them to the virtual servers so that the </a:t>
            </a:r>
            <a:r>
              <a:rPr lang="en-IN" sz="2400" dirty="0" smtClean="0"/>
              <a:t>workload processing </a:t>
            </a:r>
            <a:r>
              <a:rPr lang="en-IN" sz="2400" dirty="0"/>
              <a:t>is horizontally scaled (2).</a:t>
            </a:r>
          </a:p>
        </p:txBody>
      </p:sp>
    </p:spTree>
    <p:extLst>
      <p:ext uri="{BB962C8B-B14F-4D97-AF65-F5344CB8AC3E}">
        <p14:creationId xmlns:p14="http://schemas.microsoft.com/office/powerpoint/2010/main" val="7905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2304" y="2348880"/>
            <a:ext cx="2521496" cy="3816424"/>
          </a:xfrm>
        </p:spPr>
        <p:txBody>
          <a:bodyPr>
            <a:normAutofit/>
          </a:bodyPr>
          <a:lstStyle/>
          <a:p>
            <a:pPr algn="just"/>
            <a:r>
              <a:rPr lang="en-IN" sz="1800" dirty="0"/>
              <a:t>Cloud service consumer requests are sent to Cloud Service A on</a:t>
            </a:r>
            <a:br>
              <a:rPr lang="en-IN" sz="1800" dirty="0"/>
            </a:br>
            <a:r>
              <a:rPr lang="en-IN" sz="1800" dirty="0"/>
              <a:t>Virtual Server A (1). The cloud service implementation includes built-in load</a:t>
            </a:r>
            <a:br>
              <a:rPr lang="en-IN" sz="1800" dirty="0"/>
            </a:br>
            <a:r>
              <a:rPr lang="en-IN" sz="1800" dirty="0"/>
              <a:t>balancing logic that is capable of distributing requests to the </a:t>
            </a:r>
            <a:r>
              <a:rPr lang="en-IN" sz="1800" dirty="0" err="1"/>
              <a:t>neighboring</a:t>
            </a:r>
            <a:r>
              <a:rPr lang="en-IN" sz="1800" dirty="0"/>
              <a:t> </a:t>
            </a:r>
            <a:r>
              <a:rPr lang="en-IN" sz="1800" dirty="0" smtClean="0"/>
              <a:t>Cloud Service </a:t>
            </a:r>
            <a:r>
              <a:rPr lang="en-IN" sz="1800" dirty="0"/>
              <a:t>A implementations on Virtual Servers B and C (2).</a:t>
            </a:r>
          </a:p>
        </p:txBody>
      </p:sp>
      <p:pic>
        <p:nvPicPr>
          <p:cNvPr id="4" name="Content Placeholder 3"/>
          <p:cNvPicPr>
            <a:picLocks noGrp="1" noChangeAspect="1"/>
          </p:cNvPicPr>
          <p:nvPr>
            <p:ph idx="1"/>
          </p:nvPr>
        </p:nvPicPr>
        <p:blipFill>
          <a:blip r:embed="rId2"/>
          <a:stretch>
            <a:fillRect/>
          </a:stretch>
        </p:blipFill>
        <p:spPr>
          <a:xfrm>
            <a:off x="839416" y="-22509"/>
            <a:ext cx="5934075" cy="3209925"/>
          </a:xfrm>
          <a:prstGeom prst="rect">
            <a:avLst/>
          </a:prstGeom>
        </p:spPr>
      </p:pic>
      <p:pic>
        <p:nvPicPr>
          <p:cNvPr id="5" name="Picture 4"/>
          <p:cNvPicPr>
            <a:picLocks noChangeAspect="1"/>
          </p:cNvPicPr>
          <p:nvPr/>
        </p:nvPicPr>
        <p:blipFill>
          <a:blip r:embed="rId3"/>
          <a:stretch>
            <a:fillRect/>
          </a:stretch>
        </p:blipFill>
        <p:spPr>
          <a:xfrm>
            <a:off x="1127448" y="2996952"/>
            <a:ext cx="5867400" cy="3381375"/>
          </a:xfrm>
          <a:prstGeom prst="rect">
            <a:avLst/>
          </a:prstGeom>
        </p:spPr>
      </p:pic>
    </p:spTree>
    <p:extLst>
      <p:ext uri="{BB962C8B-B14F-4D97-AF65-F5344CB8AC3E}">
        <p14:creationId xmlns:p14="http://schemas.microsoft.com/office/powerpoint/2010/main" val="3185965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0648"/>
            <a:ext cx="10515600" cy="5916315"/>
          </a:xfrm>
        </p:spPr>
        <p:txBody>
          <a:bodyPr>
            <a:normAutofit/>
          </a:bodyPr>
          <a:lstStyle/>
          <a:p>
            <a:pPr marL="0" indent="0">
              <a:buNone/>
            </a:pPr>
            <a:r>
              <a:rPr lang="en-IN" i="1" dirty="0"/>
              <a:t>The service load balancing architecture can involve the following mechanisms </a:t>
            </a:r>
            <a:r>
              <a:rPr lang="en-IN" i="1" dirty="0" smtClean="0"/>
              <a:t>in addition </a:t>
            </a:r>
            <a:r>
              <a:rPr lang="en-IN" i="1" dirty="0"/>
              <a:t>to the load balancer</a:t>
            </a:r>
            <a:r>
              <a:rPr lang="en-IN" dirty="0"/>
              <a:t>:</a:t>
            </a:r>
            <a:endParaRPr lang="en-IN" dirty="0" smtClean="0"/>
          </a:p>
          <a:p>
            <a:pPr marL="0" indent="0" algn="just">
              <a:buNone/>
            </a:pPr>
            <a:r>
              <a:rPr lang="en-IN" i="1" u="sng" dirty="0">
                <a:solidFill>
                  <a:srgbClr val="FF0000"/>
                </a:solidFill>
              </a:rPr>
              <a:t>Cloud Usage Monitor </a:t>
            </a:r>
            <a:r>
              <a:rPr lang="en-IN" dirty="0"/>
              <a:t>– Cloud usage monitors may be involved </a:t>
            </a:r>
            <a:r>
              <a:rPr lang="en-IN" dirty="0" smtClean="0"/>
              <a:t>with monitoring </a:t>
            </a:r>
            <a:r>
              <a:rPr lang="en-IN" dirty="0"/>
              <a:t>cloud service instances and their respective IT </a:t>
            </a:r>
            <a:r>
              <a:rPr lang="en-IN" dirty="0" smtClean="0"/>
              <a:t>resource consumption </a:t>
            </a:r>
            <a:r>
              <a:rPr lang="en-IN" dirty="0"/>
              <a:t>levels, as well as various runtime monitoring and usage </a:t>
            </a:r>
            <a:r>
              <a:rPr lang="en-IN" dirty="0" smtClean="0"/>
              <a:t>data collection tasks.</a:t>
            </a:r>
          </a:p>
          <a:p>
            <a:pPr marL="0" indent="0" algn="just">
              <a:buNone/>
            </a:pPr>
            <a:r>
              <a:rPr lang="en-IN" i="1" u="sng" dirty="0">
                <a:solidFill>
                  <a:srgbClr val="FF0000"/>
                </a:solidFill>
              </a:rPr>
              <a:t>Resource Cluster</a:t>
            </a:r>
            <a:r>
              <a:rPr lang="en-IN" dirty="0"/>
              <a:t> – Active-active cluster groups are incorporated in this</a:t>
            </a:r>
          </a:p>
          <a:p>
            <a:pPr marL="0" indent="0" algn="just">
              <a:buNone/>
            </a:pPr>
            <a:r>
              <a:rPr lang="en-IN" dirty="0"/>
              <a:t>architecture to help balance workloads across different members of the</a:t>
            </a:r>
          </a:p>
          <a:p>
            <a:pPr marL="0" indent="0" algn="just">
              <a:buNone/>
            </a:pPr>
            <a:r>
              <a:rPr lang="en-IN" dirty="0"/>
              <a:t>cluster.</a:t>
            </a:r>
          </a:p>
          <a:p>
            <a:pPr marL="0" indent="0" algn="just">
              <a:buNone/>
            </a:pPr>
            <a:r>
              <a:rPr lang="en-IN" i="1" u="sng" dirty="0" smtClean="0">
                <a:solidFill>
                  <a:srgbClr val="FF0000"/>
                </a:solidFill>
              </a:rPr>
              <a:t>Resource </a:t>
            </a:r>
            <a:r>
              <a:rPr lang="en-IN" i="1" u="sng" dirty="0">
                <a:solidFill>
                  <a:srgbClr val="FF0000"/>
                </a:solidFill>
              </a:rPr>
              <a:t>Replication </a:t>
            </a:r>
            <a:r>
              <a:rPr lang="en-IN" dirty="0"/>
              <a:t>– The resource replication mechanism is utilized </a:t>
            </a:r>
            <a:r>
              <a:rPr lang="en-IN" dirty="0" smtClean="0"/>
              <a:t>to generate </a:t>
            </a:r>
            <a:r>
              <a:rPr lang="en-IN" dirty="0"/>
              <a:t>cloud service implementations in support of load balancing</a:t>
            </a:r>
          </a:p>
          <a:p>
            <a:pPr marL="0" indent="0" algn="just">
              <a:buNone/>
            </a:pPr>
            <a:r>
              <a:rPr lang="en-IN" dirty="0" smtClean="0"/>
              <a:t>requirements.</a:t>
            </a:r>
            <a:endParaRPr lang="en-IN" dirty="0"/>
          </a:p>
        </p:txBody>
      </p:sp>
    </p:spTree>
    <p:extLst>
      <p:ext uri="{BB962C8B-B14F-4D97-AF65-F5344CB8AC3E}">
        <p14:creationId xmlns:p14="http://schemas.microsoft.com/office/powerpoint/2010/main" val="119904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Workload Distribution Architecture</a:t>
            </a:r>
            <a:endParaRPr lang="en-IN" dirty="0"/>
          </a:p>
        </p:txBody>
      </p:sp>
      <p:sp>
        <p:nvSpPr>
          <p:cNvPr id="3" name="Content Placeholder 2"/>
          <p:cNvSpPr>
            <a:spLocks noGrp="1"/>
          </p:cNvSpPr>
          <p:nvPr>
            <p:ph idx="1"/>
          </p:nvPr>
        </p:nvSpPr>
        <p:spPr/>
        <p:txBody>
          <a:bodyPr>
            <a:normAutofit/>
          </a:bodyPr>
          <a:lstStyle/>
          <a:p>
            <a:pPr algn="just"/>
            <a:r>
              <a:rPr lang="en-IN" dirty="0" smtClean="0"/>
              <a:t>IT resources can be horizontally scaled via the addition of one or more identical IT resources, and a load balancer that provides runtime logic capable of evenly distributing the workload among the available IT resources (Figure 11.1). The resulting workload distribution architecture reduces both IT resource over-utilization and under-utilization to an extent dependent upon the sophistication of the load balancing algorithms and runtime logic.</a:t>
            </a:r>
            <a:endParaRPr lang="en-IN" dirty="0"/>
          </a:p>
        </p:txBody>
      </p:sp>
    </p:spTree>
    <p:extLst>
      <p:ext uri="{BB962C8B-B14F-4D97-AF65-F5344CB8AC3E}">
        <p14:creationId xmlns:p14="http://schemas.microsoft.com/office/powerpoint/2010/main" val="2765768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Bursting Architecture</a:t>
            </a:r>
          </a:p>
        </p:txBody>
      </p:sp>
      <p:sp>
        <p:nvSpPr>
          <p:cNvPr id="3" name="Content Placeholder 2"/>
          <p:cNvSpPr>
            <a:spLocks noGrp="1"/>
          </p:cNvSpPr>
          <p:nvPr>
            <p:ph idx="1"/>
          </p:nvPr>
        </p:nvSpPr>
        <p:spPr/>
        <p:txBody>
          <a:bodyPr>
            <a:normAutofit/>
          </a:bodyPr>
          <a:lstStyle/>
          <a:p>
            <a:pPr algn="just"/>
            <a:r>
              <a:rPr lang="en-IN" dirty="0"/>
              <a:t>The cloud bursting architecture establishes a form of dynamic scaling that </a:t>
            </a:r>
            <a:r>
              <a:rPr lang="en-IN" dirty="0" smtClean="0"/>
              <a:t>scales or </a:t>
            </a:r>
            <a:r>
              <a:rPr lang="en-IN" dirty="0"/>
              <a:t>“bursts out” </a:t>
            </a:r>
            <a:r>
              <a:rPr lang="en-IN" dirty="0" err="1"/>
              <a:t>on-premise</a:t>
            </a:r>
            <a:r>
              <a:rPr lang="en-IN" dirty="0"/>
              <a:t> IT resources into a cloud whenever </a:t>
            </a:r>
            <a:r>
              <a:rPr lang="en-IN" dirty="0" smtClean="0"/>
              <a:t>predefined capacity </a:t>
            </a:r>
            <a:r>
              <a:rPr lang="en-IN" dirty="0"/>
              <a:t>thresholds have been reached. </a:t>
            </a:r>
            <a:endParaRPr lang="en-IN" dirty="0" smtClean="0"/>
          </a:p>
          <a:p>
            <a:pPr algn="just"/>
            <a:r>
              <a:rPr lang="en-IN" dirty="0" smtClean="0"/>
              <a:t>The </a:t>
            </a:r>
            <a:r>
              <a:rPr lang="en-IN" dirty="0"/>
              <a:t>corresponding cloud-based </a:t>
            </a:r>
            <a:r>
              <a:rPr lang="en-IN" dirty="0" smtClean="0"/>
              <a:t>IT resources </a:t>
            </a:r>
            <a:r>
              <a:rPr lang="en-IN" dirty="0"/>
              <a:t>are redundantly pre-deployed but remain inactive until cloud </a:t>
            </a:r>
            <a:r>
              <a:rPr lang="en-IN" dirty="0" smtClean="0"/>
              <a:t>bursting occurs</a:t>
            </a:r>
            <a:r>
              <a:rPr lang="en-IN" dirty="0"/>
              <a:t>. </a:t>
            </a:r>
            <a:endParaRPr lang="en-IN" dirty="0" smtClean="0"/>
          </a:p>
          <a:p>
            <a:pPr algn="just"/>
            <a:r>
              <a:rPr lang="en-IN" dirty="0" smtClean="0"/>
              <a:t>After </a:t>
            </a:r>
            <a:r>
              <a:rPr lang="en-IN" dirty="0"/>
              <a:t>they are no longer required, the cloud-based IT resources </a:t>
            </a:r>
            <a:r>
              <a:rPr lang="en-IN" dirty="0" smtClean="0"/>
              <a:t>are released </a:t>
            </a:r>
            <a:r>
              <a:rPr lang="en-IN" dirty="0"/>
              <a:t>and the architecture “bursts in” back to the </a:t>
            </a:r>
            <a:r>
              <a:rPr lang="en-IN" dirty="0" err="1"/>
              <a:t>on-premise</a:t>
            </a:r>
            <a:r>
              <a:rPr lang="en-IN" dirty="0"/>
              <a:t> environment.</a:t>
            </a:r>
          </a:p>
        </p:txBody>
      </p:sp>
    </p:spTree>
    <p:extLst>
      <p:ext uri="{BB962C8B-B14F-4D97-AF65-F5344CB8AC3E}">
        <p14:creationId xmlns:p14="http://schemas.microsoft.com/office/powerpoint/2010/main" val="3064812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656"/>
            <a:ext cx="10515600" cy="5844307"/>
          </a:xfrm>
        </p:spPr>
        <p:txBody>
          <a:bodyPr>
            <a:normAutofit/>
          </a:bodyPr>
          <a:lstStyle/>
          <a:p>
            <a:pPr algn="just"/>
            <a:r>
              <a:rPr lang="en-IN" sz="2400" dirty="0"/>
              <a:t>Cloud bursting is a flexible scaling architecture that provides cloud </a:t>
            </a:r>
            <a:r>
              <a:rPr lang="en-IN" sz="2400" dirty="0" smtClean="0"/>
              <a:t>consumers with </a:t>
            </a:r>
            <a:r>
              <a:rPr lang="en-IN" sz="2400" dirty="0"/>
              <a:t>the option of using cloud-based IT resources only to meet higher </a:t>
            </a:r>
            <a:r>
              <a:rPr lang="en-IN" sz="2400" dirty="0" smtClean="0"/>
              <a:t>usage demands.</a:t>
            </a:r>
          </a:p>
          <a:p>
            <a:pPr algn="just"/>
            <a:r>
              <a:rPr lang="en-IN" sz="2400" dirty="0" smtClean="0"/>
              <a:t> </a:t>
            </a:r>
            <a:r>
              <a:rPr lang="en-IN" sz="2400" dirty="0"/>
              <a:t>The foundation of this architectural model is based on the </a:t>
            </a:r>
            <a:r>
              <a:rPr lang="en-IN" sz="2400" dirty="0" smtClean="0"/>
              <a:t>automated scaling </a:t>
            </a:r>
            <a:r>
              <a:rPr lang="en-IN" sz="2400" dirty="0"/>
              <a:t>listener and resource replication mechanisms</a:t>
            </a:r>
            <a:r>
              <a:rPr lang="en-IN" sz="2400" dirty="0" smtClean="0"/>
              <a:t>.</a:t>
            </a:r>
          </a:p>
          <a:p>
            <a:pPr algn="just"/>
            <a:r>
              <a:rPr lang="en-IN" sz="2400" dirty="0"/>
              <a:t>The automated scaling listener determines when to redirect requests to </a:t>
            </a:r>
            <a:r>
              <a:rPr lang="en-IN" sz="2400" dirty="0" smtClean="0"/>
              <a:t>cloud-based </a:t>
            </a:r>
            <a:r>
              <a:rPr lang="en-IN" sz="2400" dirty="0"/>
              <a:t>IT resources, and resource replication is used to maintain </a:t>
            </a:r>
            <a:r>
              <a:rPr lang="en-IN" sz="2400" dirty="0" smtClean="0"/>
              <a:t>synchronicity between </a:t>
            </a:r>
            <a:r>
              <a:rPr lang="en-IN" sz="2400" dirty="0" err="1"/>
              <a:t>on-premise</a:t>
            </a:r>
            <a:r>
              <a:rPr lang="en-IN" sz="2400" dirty="0"/>
              <a:t> and cloud-based IT resources in relation to state </a:t>
            </a:r>
            <a:r>
              <a:rPr lang="en-IN" sz="2400" dirty="0" smtClean="0"/>
              <a:t>information.</a:t>
            </a:r>
            <a:endParaRPr lang="en-IN" sz="2400" dirty="0"/>
          </a:p>
        </p:txBody>
      </p:sp>
      <p:pic>
        <p:nvPicPr>
          <p:cNvPr id="4" name="Picture 3"/>
          <p:cNvPicPr>
            <a:picLocks noChangeAspect="1"/>
          </p:cNvPicPr>
          <p:nvPr/>
        </p:nvPicPr>
        <p:blipFill>
          <a:blip r:embed="rId2"/>
          <a:stretch>
            <a:fillRect/>
          </a:stretch>
        </p:blipFill>
        <p:spPr>
          <a:xfrm>
            <a:off x="983432" y="3501008"/>
            <a:ext cx="6677025" cy="3140968"/>
          </a:xfrm>
          <a:prstGeom prst="rect">
            <a:avLst/>
          </a:prstGeom>
        </p:spPr>
      </p:pic>
      <p:sp>
        <p:nvSpPr>
          <p:cNvPr id="5" name="TextBox 4"/>
          <p:cNvSpPr txBox="1"/>
          <p:nvPr/>
        </p:nvSpPr>
        <p:spPr>
          <a:xfrm>
            <a:off x="7968208" y="3645024"/>
            <a:ext cx="3816424" cy="2862322"/>
          </a:xfrm>
          <a:prstGeom prst="rect">
            <a:avLst/>
          </a:prstGeom>
          <a:noFill/>
        </p:spPr>
        <p:txBody>
          <a:bodyPr wrap="square" rtlCol="0">
            <a:spAutoFit/>
          </a:bodyPr>
          <a:lstStyle/>
          <a:p>
            <a:pPr algn="just"/>
            <a:r>
              <a:rPr lang="en-IN" dirty="0"/>
              <a:t>An automated scaling listener monitors the usage of </a:t>
            </a:r>
            <a:r>
              <a:rPr lang="en-IN" dirty="0" err="1" smtClean="0"/>
              <a:t>on-premise</a:t>
            </a:r>
            <a:r>
              <a:rPr lang="en-IN" dirty="0"/>
              <a:t> Service A, and redirects Service Consumer C’s request to Service A’s </a:t>
            </a:r>
            <a:r>
              <a:rPr lang="en-IN" dirty="0" smtClean="0"/>
              <a:t>redundant implementation </a:t>
            </a:r>
            <a:r>
              <a:rPr lang="en-IN" dirty="0"/>
              <a:t>in the cloud (Cloud Service A) once Service A’s usage </a:t>
            </a:r>
            <a:r>
              <a:rPr lang="en-IN" dirty="0" smtClean="0"/>
              <a:t>threshold has </a:t>
            </a:r>
            <a:r>
              <a:rPr lang="en-IN" dirty="0"/>
              <a:t>been exceeded (1). A resource replication system is used to keep </a:t>
            </a:r>
            <a:r>
              <a:rPr lang="en-IN" dirty="0" smtClean="0"/>
              <a:t>state management </a:t>
            </a:r>
            <a:r>
              <a:rPr lang="en-IN" dirty="0"/>
              <a:t>databases synchronized (2).</a:t>
            </a:r>
          </a:p>
        </p:txBody>
      </p:sp>
    </p:spTree>
    <p:extLst>
      <p:ext uri="{BB962C8B-B14F-4D97-AF65-F5344CB8AC3E}">
        <p14:creationId xmlns:p14="http://schemas.microsoft.com/office/powerpoint/2010/main" val="392611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addition to the automated scaling listener and resource replication, </a:t>
            </a:r>
            <a:r>
              <a:rPr lang="en-IN" dirty="0" smtClean="0"/>
              <a:t>numerous other </a:t>
            </a:r>
            <a:r>
              <a:rPr lang="en-IN" dirty="0"/>
              <a:t>mechanisms can be used to automate the burst in and out dynamics for </a:t>
            </a:r>
            <a:r>
              <a:rPr lang="en-IN" dirty="0" smtClean="0"/>
              <a:t>this architecture</a:t>
            </a:r>
            <a:r>
              <a:rPr lang="en-IN" dirty="0"/>
              <a:t>, depending primarily on the type of IT resource being scaled.</a:t>
            </a:r>
          </a:p>
        </p:txBody>
      </p:sp>
    </p:spTree>
    <p:extLst>
      <p:ext uri="{BB962C8B-B14F-4D97-AF65-F5344CB8AC3E}">
        <p14:creationId xmlns:p14="http://schemas.microsoft.com/office/powerpoint/2010/main" val="3605215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lstStyle/>
          <a:p>
            <a:r>
              <a:rPr lang="en-IN" dirty="0"/>
              <a:t>Elastic Disk Provisioning Architecture</a:t>
            </a:r>
          </a:p>
        </p:txBody>
      </p:sp>
      <p:sp>
        <p:nvSpPr>
          <p:cNvPr id="3" name="Content Placeholder 2"/>
          <p:cNvSpPr>
            <a:spLocks noGrp="1"/>
          </p:cNvSpPr>
          <p:nvPr>
            <p:ph idx="1"/>
          </p:nvPr>
        </p:nvSpPr>
        <p:spPr>
          <a:xfrm>
            <a:off x="838200" y="1196752"/>
            <a:ext cx="10515600" cy="4980211"/>
          </a:xfrm>
        </p:spPr>
        <p:txBody>
          <a:bodyPr>
            <a:normAutofit/>
          </a:bodyPr>
          <a:lstStyle/>
          <a:p>
            <a:pPr marL="0" indent="0" algn="just">
              <a:buNone/>
            </a:pPr>
            <a:r>
              <a:rPr lang="en-IN" dirty="0"/>
              <a:t>Cloud consumers are commonly charged for cloud-based storage space based </a:t>
            </a:r>
            <a:r>
              <a:rPr lang="en-IN" dirty="0" smtClean="0"/>
              <a:t>on fixed-disk </a:t>
            </a:r>
            <a:r>
              <a:rPr lang="en-IN" dirty="0"/>
              <a:t>storage allocation, meaning the charges are predetermined by </a:t>
            </a:r>
            <a:r>
              <a:rPr lang="en-IN" dirty="0" smtClean="0"/>
              <a:t>disk capacity </a:t>
            </a:r>
            <a:r>
              <a:rPr lang="en-IN" dirty="0"/>
              <a:t>and not aligned with actual data storage consumption. </a:t>
            </a:r>
            <a:endParaRPr lang="en-IN" dirty="0" smtClean="0"/>
          </a:p>
          <a:p>
            <a:pPr marL="0" indent="0" algn="just">
              <a:buNone/>
            </a:pPr>
            <a:r>
              <a:rPr lang="en-IN" dirty="0" smtClean="0"/>
              <a:t>Figure in next slide demonstrates </a:t>
            </a:r>
            <a:r>
              <a:rPr lang="en-IN" dirty="0"/>
              <a:t>this by illustrating a scenario in which a cloud </a:t>
            </a:r>
            <a:r>
              <a:rPr lang="en-IN" dirty="0" smtClean="0"/>
              <a:t>consumer provisions </a:t>
            </a:r>
            <a:r>
              <a:rPr lang="en-IN" dirty="0"/>
              <a:t>a virtual server with the Windows Server operating system and </a:t>
            </a:r>
            <a:r>
              <a:rPr lang="en-IN" dirty="0" smtClean="0"/>
              <a:t>three 150 </a:t>
            </a:r>
            <a:r>
              <a:rPr lang="en-IN" dirty="0"/>
              <a:t>GB hard drives. </a:t>
            </a:r>
            <a:endParaRPr lang="en-IN" dirty="0" smtClean="0"/>
          </a:p>
          <a:p>
            <a:pPr marL="0" indent="0" algn="just">
              <a:buNone/>
            </a:pPr>
            <a:r>
              <a:rPr lang="en-IN" dirty="0" smtClean="0"/>
              <a:t>The </a:t>
            </a:r>
            <a:r>
              <a:rPr lang="en-IN" dirty="0"/>
              <a:t>cloud consumer is billed for using 450 GB of </a:t>
            </a:r>
            <a:r>
              <a:rPr lang="en-IN" dirty="0" smtClean="0"/>
              <a:t>storage space </a:t>
            </a:r>
            <a:r>
              <a:rPr lang="en-IN" dirty="0"/>
              <a:t>after installing the operating system, even though the operating </a:t>
            </a:r>
            <a:r>
              <a:rPr lang="en-IN" dirty="0" smtClean="0"/>
              <a:t>system only </a:t>
            </a:r>
            <a:r>
              <a:rPr lang="en-IN" dirty="0"/>
              <a:t>requires 15 GB of storage space.</a:t>
            </a:r>
          </a:p>
        </p:txBody>
      </p:sp>
    </p:spTree>
    <p:extLst>
      <p:ext uri="{BB962C8B-B14F-4D97-AF65-F5344CB8AC3E}">
        <p14:creationId xmlns:p14="http://schemas.microsoft.com/office/powerpoint/2010/main" val="3532289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072" y="365125"/>
            <a:ext cx="4609728" cy="5944195"/>
          </a:xfrm>
        </p:spPr>
        <p:txBody>
          <a:bodyPr>
            <a:noAutofit/>
          </a:bodyPr>
          <a:lstStyle/>
          <a:p>
            <a:pPr algn="just"/>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r>
              <a:rPr lang="en-IN" sz="2000" dirty="0" smtClean="0"/>
              <a:t>The </a:t>
            </a:r>
            <a:r>
              <a:rPr lang="en-IN" sz="2000" dirty="0"/>
              <a:t>cloud consumer requests a virtual server with three hard</a:t>
            </a:r>
            <a:br>
              <a:rPr lang="en-IN" sz="2000" dirty="0"/>
            </a:br>
            <a:r>
              <a:rPr lang="en-IN" sz="2000" dirty="0"/>
              <a:t>disks, each with a capacity of 150 GB (1). The virtual server is provisioned</a:t>
            </a:r>
            <a:br>
              <a:rPr lang="en-IN" sz="2000" dirty="0"/>
            </a:br>
            <a:r>
              <a:rPr lang="en-IN" sz="2000" dirty="0"/>
              <a:t>according to the elastic disk provisioning architecture, with a total of 450 GB of</a:t>
            </a:r>
            <a:br>
              <a:rPr lang="en-IN" sz="2000" dirty="0"/>
            </a:br>
            <a:r>
              <a:rPr lang="en-IN" sz="2000" dirty="0"/>
              <a:t>disk space (2). The 450 GB is allocated to the virtual server by the cloud</a:t>
            </a:r>
            <a:br>
              <a:rPr lang="en-IN" sz="2000" dirty="0"/>
            </a:br>
            <a:r>
              <a:rPr lang="en-IN" sz="2000" dirty="0"/>
              <a:t>provider (3). The cloud consumer has not installed any software yet, meaning the</a:t>
            </a:r>
            <a:br>
              <a:rPr lang="en-IN" sz="2000" dirty="0"/>
            </a:br>
            <a:r>
              <a:rPr lang="en-IN" sz="2000" dirty="0"/>
              <a:t>actual used space is currently 0 GB (4). Because the 450 GB are already</a:t>
            </a:r>
            <a:br>
              <a:rPr lang="en-IN" sz="2000" dirty="0"/>
            </a:br>
            <a:r>
              <a:rPr lang="en-IN" sz="2000" dirty="0"/>
              <a:t>allocated and reserved for the cloud consumer, it will be charged for 450 GB of</a:t>
            </a:r>
            <a:br>
              <a:rPr lang="en-IN" sz="2000" dirty="0"/>
            </a:br>
            <a:r>
              <a:rPr lang="en-IN" sz="2000" dirty="0" smtClean="0"/>
              <a:t>disk </a:t>
            </a:r>
            <a:r>
              <a:rPr lang="en-IN" sz="2000" dirty="0"/>
              <a:t>usage as of the point of allocation (5).</a:t>
            </a:r>
          </a:p>
        </p:txBody>
      </p:sp>
      <p:pic>
        <p:nvPicPr>
          <p:cNvPr id="4" name="Content Placeholder 3"/>
          <p:cNvPicPr>
            <a:picLocks noGrp="1" noChangeAspect="1"/>
          </p:cNvPicPr>
          <p:nvPr>
            <p:ph idx="1"/>
          </p:nvPr>
        </p:nvPicPr>
        <p:blipFill>
          <a:blip r:embed="rId2"/>
          <a:stretch>
            <a:fillRect/>
          </a:stretch>
        </p:blipFill>
        <p:spPr>
          <a:xfrm>
            <a:off x="838200" y="1745571"/>
            <a:ext cx="4752975" cy="2946170"/>
          </a:xfrm>
          <a:prstGeom prst="rect">
            <a:avLst/>
          </a:prstGeom>
        </p:spPr>
      </p:pic>
    </p:spTree>
    <p:extLst>
      <p:ext uri="{BB962C8B-B14F-4D97-AF65-F5344CB8AC3E}">
        <p14:creationId xmlns:p14="http://schemas.microsoft.com/office/powerpoint/2010/main" val="424230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The elastic disk provisioning architecture establishes a dynamic </a:t>
            </a:r>
            <a:r>
              <a:rPr lang="en-IN" dirty="0" smtClean="0"/>
              <a:t>storage provisioning </a:t>
            </a:r>
            <a:r>
              <a:rPr lang="en-IN" dirty="0"/>
              <a:t>system that ensures that the cloud consumer is granularly billed </a:t>
            </a:r>
            <a:r>
              <a:rPr lang="en-IN" dirty="0" smtClean="0"/>
              <a:t>for the </a:t>
            </a:r>
            <a:r>
              <a:rPr lang="en-IN" dirty="0"/>
              <a:t>exact amount of storage that it actually uses</a:t>
            </a:r>
            <a:r>
              <a:rPr lang="en-IN" dirty="0" smtClean="0"/>
              <a:t>.</a:t>
            </a:r>
          </a:p>
          <a:p>
            <a:pPr algn="just"/>
            <a:r>
              <a:rPr lang="en-IN" dirty="0" smtClean="0"/>
              <a:t> </a:t>
            </a:r>
            <a:r>
              <a:rPr lang="en-IN" dirty="0"/>
              <a:t>This system uses </a:t>
            </a:r>
            <a:r>
              <a:rPr lang="en-IN" dirty="0" smtClean="0"/>
              <a:t>thin- provisioning </a:t>
            </a:r>
            <a:r>
              <a:rPr lang="en-IN" dirty="0"/>
              <a:t>technology for the dynamic allocation of storage space, and </a:t>
            </a:r>
            <a:r>
              <a:rPr lang="en-IN" dirty="0" smtClean="0"/>
              <a:t>is further </a:t>
            </a:r>
            <a:r>
              <a:rPr lang="en-IN" dirty="0"/>
              <a:t>supported by runtime usage monitoring to collect accurate usage data </a:t>
            </a:r>
            <a:r>
              <a:rPr lang="en-IN" dirty="0" smtClean="0"/>
              <a:t>for billing </a:t>
            </a:r>
            <a:r>
              <a:rPr lang="en-IN" dirty="0"/>
              <a:t>purposes (</a:t>
            </a:r>
            <a:r>
              <a:rPr lang="en-IN" dirty="0" smtClean="0"/>
              <a:t>Figure in next slide).</a:t>
            </a:r>
            <a:endParaRPr lang="en-IN" dirty="0"/>
          </a:p>
        </p:txBody>
      </p:sp>
    </p:spTree>
    <p:extLst>
      <p:ext uri="{BB962C8B-B14F-4D97-AF65-F5344CB8AC3E}">
        <p14:creationId xmlns:p14="http://schemas.microsoft.com/office/powerpoint/2010/main" val="1776028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96" y="365125"/>
            <a:ext cx="4393704" cy="5872187"/>
          </a:xfrm>
        </p:spPr>
        <p:txBody>
          <a:bodyPr>
            <a:normAutofit/>
          </a:bodyPr>
          <a:lstStyle/>
          <a:p>
            <a:pPr algn="just"/>
            <a:r>
              <a:rPr lang="en-IN" sz="2000" dirty="0"/>
              <a:t>The cloud consumer requests a virtual server with three hard</a:t>
            </a:r>
            <a:br>
              <a:rPr lang="en-IN" sz="2000" dirty="0"/>
            </a:br>
            <a:r>
              <a:rPr lang="en-IN" sz="2000" dirty="0"/>
              <a:t>disks, each with a capacity of 150 GB (1). The virtual server is provisioned by this architecture with a total of 450 GB of disk space (2). The 450 GB are set as</a:t>
            </a:r>
            <a:br>
              <a:rPr lang="en-IN" sz="2000" dirty="0"/>
            </a:br>
            <a:r>
              <a:rPr lang="en-IN" sz="2000" dirty="0"/>
              <a:t>the maximum disk usage that is allowed for this virtual server, although no</a:t>
            </a:r>
            <a:br>
              <a:rPr lang="en-IN" sz="2000" dirty="0"/>
            </a:br>
            <a:r>
              <a:rPr lang="en-IN" sz="2000" dirty="0"/>
              <a:t>physical disk space has been reserved or allocated yet (3). The cloud consumer</a:t>
            </a:r>
            <a:br>
              <a:rPr lang="en-IN" sz="2000" dirty="0"/>
            </a:br>
            <a:r>
              <a:rPr lang="en-IN" sz="2000" dirty="0"/>
              <a:t>has not installed any software, meaning the actual used space is currently at 0</a:t>
            </a:r>
            <a:br>
              <a:rPr lang="en-IN" sz="2000" dirty="0"/>
            </a:br>
            <a:r>
              <a:rPr lang="en-IN" sz="2000" dirty="0"/>
              <a:t>GB (4). Because the allocated disk space is equal to the actual used space (which</a:t>
            </a:r>
            <a:br>
              <a:rPr lang="en-IN" sz="2000" dirty="0"/>
            </a:br>
            <a:r>
              <a:rPr lang="en-IN" sz="2000" dirty="0"/>
              <a:t>is currently at zero), the cloud consumer is not charged for any disk space usage</a:t>
            </a:r>
            <a:br>
              <a:rPr lang="en-IN" sz="2000" dirty="0"/>
            </a:br>
            <a:r>
              <a:rPr lang="en-IN" sz="2000" dirty="0" smtClean="0"/>
              <a:t>(</a:t>
            </a:r>
            <a:r>
              <a:rPr lang="en-IN" sz="2000" dirty="0"/>
              <a:t>5).</a:t>
            </a:r>
          </a:p>
        </p:txBody>
      </p:sp>
      <p:pic>
        <p:nvPicPr>
          <p:cNvPr id="4" name="Content Placeholder 3"/>
          <p:cNvPicPr>
            <a:picLocks noGrp="1" noChangeAspect="1"/>
          </p:cNvPicPr>
          <p:nvPr>
            <p:ph idx="1"/>
          </p:nvPr>
        </p:nvPicPr>
        <p:blipFill>
          <a:blip r:embed="rId2"/>
          <a:stretch>
            <a:fillRect/>
          </a:stretch>
        </p:blipFill>
        <p:spPr>
          <a:xfrm>
            <a:off x="479376" y="1988840"/>
            <a:ext cx="6457950" cy="4000500"/>
          </a:xfrm>
          <a:prstGeom prst="rect">
            <a:avLst/>
          </a:prstGeom>
        </p:spPr>
      </p:pic>
    </p:spTree>
    <p:extLst>
      <p:ext uri="{BB962C8B-B14F-4D97-AF65-F5344CB8AC3E}">
        <p14:creationId xmlns:p14="http://schemas.microsoft.com/office/powerpoint/2010/main" val="233060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Thin-provisioning software is installed on virtual servers that process </a:t>
            </a:r>
            <a:r>
              <a:rPr lang="en-IN" dirty="0" smtClean="0"/>
              <a:t>dynamic storage </a:t>
            </a:r>
            <a:r>
              <a:rPr lang="en-IN" dirty="0"/>
              <a:t>allocation via the hypervisor, while the pay-per-use monitor tracks </a:t>
            </a:r>
            <a:r>
              <a:rPr lang="en-IN" dirty="0" smtClean="0"/>
              <a:t>and reports </a:t>
            </a:r>
            <a:r>
              <a:rPr lang="en-IN" dirty="0"/>
              <a:t>granular billing-related disk usage data (Figure </a:t>
            </a:r>
            <a:r>
              <a:rPr lang="en-IN" dirty="0" smtClean="0"/>
              <a:t>in next slide).</a:t>
            </a:r>
            <a:endParaRPr lang="en-IN" dirty="0"/>
          </a:p>
        </p:txBody>
      </p:sp>
    </p:spTree>
    <p:extLst>
      <p:ext uri="{BB962C8B-B14F-4D97-AF65-F5344CB8AC3E}">
        <p14:creationId xmlns:p14="http://schemas.microsoft.com/office/powerpoint/2010/main" val="4165980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2064" y="365125"/>
            <a:ext cx="4681736" cy="5872187"/>
          </a:xfrm>
        </p:spPr>
        <p:txBody>
          <a:bodyPr>
            <a:normAutofit/>
          </a:bodyPr>
          <a:lstStyle/>
          <a:p>
            <a:pPr algn="just"/>
            <a:r>
              <a:rPr lang="en-IN" sz="1800" dirty="0"/>
              <a:t>A request is received from a cloud consumer, and the provisioning</a:t>
            </a:r>
            <a:br>
              <a:rPr lang="en-IN" sz="1800" dirty="0"/>
            </a:br>
            <a:r>
              <a:rPr lang="en-IN" sz="1800" dirty="0"/>
              <a:t>of a new virtual server instance begins (1). As part of the provisioning process,</a:t>
            </a:r>
            <a:br>
              <a:rPr lang="en-IN" sz="1800" dirty="0"/>
            </a:br>
            <a:r>
              <a:rPr lang="en-IN" sz="1800" dirty="0"/>
              <a:t>the hard disks are chosen as dynamic or thin-provisioned disks (2). The</a:t>
            </a:r>
            <a:br>
              <a:rPr lang="en-IN" sz="1800" dirty="0"/>
            </a:br>
            <a:r>
              <a:rPr lang="en-IN" sz="1800" dirty="0"/>
              <a:t>hypervisor calls a dynamic disk allocation component to create thin disks for the</a:t>
            </a:r>
            <a:br>
              <a:rPr lang="en-IN" sz="1800" dirty="0"/>
            </a:br>
            <a:r>
              <a:rPr lang="en-IN" sz="1800" dirty="0"/>
              <a:t>virtual server (3). Virtual server disks are created via the thin-provisioning</a:t>
            </a:r>
            <a:br>
              <a:rPr lang="en-IN" sz="1800" dirty="0"/>
            </a:br>
            <a:r>
              <a:rPr lang="en-IN" sz="1800" dirty="0"/>
              <a:t>program and saved in a folder of near-zero size. The size of this folder and its</a:t>
            </a:r>
            <a:br>
              <a:rPr lang="en-IN" sz="1800" dirty="0"/>
            </a:br>
            <a:r>
              <a:rPr lang="en-IN" sz="1800" dirty="0"/>
              <a:t>files grow as operating applications are installed and additional files are copied</a:t>
            </a:r>
            <a:br>
              <a:rPr lang="en-IN" sz="1800" dirty="0"/>
            </a:br>
            <a:r>
              <a:rPr lang="en-IN" sz="1800" dirty="0"/>
              <a:t>onto the virtual server (4). The pay-per-use monitor tracks the actual</a:t>
            </a:r>
            <a:br>
              <a:rPr lang="en-IN" sz="1800" dirty="0"/>
            </a:br>
            <a:r>
              <a:rPr lang="en-IN" sz="1800" dirty="0"/>
              <a:t>dynamically allocated storage for billing purposes (5).</a:t>
            </a:r>
          </a:p>
        </p:txBody>
      </p:sp>
      <p:pic>
        <p:nvPicPr>
          <p:cNvPr id="4" name="Content Placeholder 3"/>
          <p:cNvPicPr>
            <a:picLocks noGrp="1" noChangeAspect="1"/>
          </p:cNvPicPr>
          <p:nvPr>
            <p:ph idx="1"/>
          </p:nvPr>
        </p:nvPicPr>
        <p:blipFill>
          <a:blip r:embed="rId2"/>
          <a:stretch>
            <a:fillRect/>
          </a:stretch>
        </p:blipFill>
        <p:spPr>
          <a:xfrm>
            <a:off x="983432" y="476672"/>
            <a:ext cx="4968552" cy="5585817"/>
          </a:xfrm>
          <a:prstGeom prst="rect">
            <a:avLst/>
          </a:prstGeom>
        </p:spPr>
      </p:pic>
    </p:spTree>
    <p:extLst>
      <p:ext uri="{BB962C8B-B14F-4D97-AF65-F5344CB8AC3E}">
        <p14:creationId xmlns:p14="http://schemas.microsoft.com/office/powerpoint/2010/main" val="341867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A request is received from a cloud consumer, and the </a:t>
            </a:r>
            <a:r>
              <a:rPr lang="en-IN" dirty="0" smtClean="0"/>
              <a:t>provisioning of </a:t>
            </a:r>
            <a:r>
              <a:rPr lang="en-IN" dirty="0"/>
              <a:t>a new virtual server instance begins (1). As part of the provisioning </a:t>
            </a:r>
            <a:r>
              <a:rPr lang="en-IN" dirty="0" smtClean="0"/>
              <a:t>process, the </a:t>
            </a:r>
            <a:r>
              <a:rPr lang="en-IN" dirty="0"/>
              <a:t>hard disks are chosen as dynamic or thin-provisioned disks (2). </a:t>
            </a:r>
            <a:r>
              <a:rPr lang="en-IN" dirty="0" smtClean="0"/>
              <a:t>The hypervisor </a:t>
            </a:r>
            <a:r>
              <a:rPr lang="en-IN" dirty="0"/>
              <a:t>calls a dynamic disk allocation component to create thin disks for </a:t>
            </a:r>
            <a:r>
              <a:rPr lang="en-IN" dirty="0" smtClean="0"/>
              <a:t>the virtual </a:t>
            </a:r>
            <a:r>
              <a:rPr lang="en-IN" dirty="0"/>
              <a:t>server (3). Virtual server disks are created via the </a:t>
            </a:r>
            <a:r>
              <a:rPr lang="en-IN" dirty="0" smtClean="0"/>
              <a:t>thin-provisioning program </a:t>
            </a:r>
            <a:r>
              <a:rPr lang="en-IN" dirty="0"/>
              <a:t>and saved in a folder of near-zero size. The size of this folder and </a:t>
            </a:r>
            <a:r>
              <a:rPr lang="en-IN" dirty="0" smtClean="0"/>
              <a:t>its files </a:t>
            </a:r>
            <a:r>
              <a:rPr lang="en-IN" dirty="0"/>
              <a:t>grow as operating applications are installed and additional files are </a:t>
            </a:r>
            <a:r>
              <a:rPr lang="en-IN" dirty="0" smtClean="0"/>
              <a:t>copied onto </a:t>
            </a:r>
            <a:r>
              <a:rPr lang="en-IN" dirty="0"/>
              <a:t>the virtual server (4). The pay-per-use monitor tracks the </a:t>
            </a:r>
            <a:r>
              <a:rPr lang="en-IN" dirty="0" smtClean="0"/>
              <a:t>actual dynamically </a:t>
            </a:r>
            <a:r>
              <a:rPr lang="en-IN" dirty="0"/>
              <a:t>allocated storage for billing purposes (5).</a:t>
            </a:r>
          </a:p>
        </p:txBody>
      </p:sp>
    </p:spTree>
    <p:extLst>
      <p:ext uri="{BB962C8B-B14F-4D97-AF65-F5344CB8AC3E}">
        <p14:creationId xmlns:p14="http://schemas.microsoft.com/office/powerpoint/2010/main" val="213372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365125"/>
            <a:ext cx="3889648" cy="5368131"/>
          </a:xfrm>
        </p:spPr>
        <p:txBody>
          <a:bodyPr>
            <a:normAutofit/>
          </a:bodyPr>
          <a:lstStyle/>
          <a:p>
            <a:pPr algn="just"/>
            <a:r>
              <a:rPr lang="en-IN" sz="2800" dirty="0" smtClean="0"/>
              <a:t>A redundant copy of Cloud Service A is implemented on Virtual</a:t>
            </a:r>
            <a:br>
              <a:rPr lang="en-IN" sz="2800" dirty="0" smtClean="0"/>
            </a:br>
            <a:r>
              <a:rPr lang="en-IN" sz="2800" dirty="0" smtClean="0"/>
              <a:t>Server B. The load balancer intercepts cloud service consumer requests and</a:t>
            </a:r>
            <a:br>
              <a:rPr lang="en-IN" sz="2800" dirty="0" smtClean="0"/>
            </a:br>
            <a:r>
              <a:rPr lang="en-IN" sz="2800" dirty="0" smtClean="0"/>
              <a:t>directs them to both Virtual Servers A and B to ensure even workload</a:t>
            </a:r>
            <a:br>
              <a:rPr lang="en-IN" sz="2800" dirty="0" smtClean="0"/>
            </a:br>
            <a:r>
              <a:rPr lang="en-IN" sz="2800" dirty="0" smtClean="0"/>
              <a:t>distribution.</a:t>
            </a:r>
            <a:endParaRPr lang="en-IN" sz="2800" dirty="0"/>
          </a:p>
        </p:txBody>
      </p:sp>
      <p:pic>
        <p:nvPicPr>
          <p:cNvPr id="4" name="Content Placeholder 3"/>
          <p:cNvPicPr>
            <a:picLocks noGrp="1" noChangeAspect="1"/>
          </p:cNvPicPr>
          <p:nvPr>
            <p:ph idx="1"/>
          </p:nvPr>
        </p:nvPicPr>
        <p:blipFill>
          <a:blip r:embed="rId2"/>
          <a:stretch>
            <a:fillRect/>
          </a:stretch>
        </p:blipFill>
        <p:spPr>
          <a:xfrm>
            <a:off x="623392" y="404664"/>
            <a:ext cx="6286500" cy="5688632"/>
          </a:xfrm>
          <a:prstGeom prst="rect">
            <a:avLst/>
          </a:prstGeom>
        </p:spPr>
      </p:pic>
    </p:spTree>
    <p:extLst>
      <p:ext uri="{BB962C8B-B14F-4D97-AF65-F5344CB8AC3E}">
        <p14:creationId xmlns:p14="http://schemas.microsoft.com/office/powerpoint/2010/main" val="2767961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Redundant Storage </a:t>
            </a:r>
            <a:r>
              <a:rPr lang="en-IN" dirty="0" smtClean="0"/>
              <a:t>Architecture </a:t>
            </a:r>
            <a:r>
              <a:rPr lang="en-IN" sz="1000" dirty="0" smtClean="0"/>
              <a:t>323</a:t>
            </a:r>
            <a:endParaRPr lang="en-IN" sz="1000" dirty="0"/>
          </a:p>
        </p:txBody>
      </p:sp>
      <p:sp>
        <p:nvSpPr>
          <p:cNvPr id="3" name="Content Placeholder 2"/>
          <p:cNvSpPr>
            <a:spLocks noGrp="1"/>
          </p:cNvSpPr>
          <p:nvPr>
            <p:ph idx="1"/>
          </p:nvPr>
        </p:nvSpPr>
        <p:spPr/>
        <p:txBody>
          <a:bodyPr>
            <a:normAutofit/>
          </a:bodyPr>
          <a:lstStyle/>
          <a:p>
            <a:pPr algn="just"/>
            <a:r>
              <a:rPr lang="en-IN" dirty="0"/>
              <a:t>Cloud storage devices are occasionally subject to failure and disruptions that </a:t>
            </a:r>
            <a:r>
              <a:rPr lang="en-IN" dirty="0" smtClean="0"/>
              <a:t>are caused </a:t>
            </a:r>
            <a:r>
              <a:rPr lang="en-IN" dirty="0"/>
              <a:t>by network connectivity issues, controller or general hardware failure, </a:t>
            </a:r>
            <a:r>
              <a:rPr lang="en-IN" dirty="0" smtClean="0"/>
              <a:t>or security </a:t>
            </a:r>
            <a:r>
              <a:rPr lang="en-IN" dirty="0"/>
              <a:t>breaches. </a:t>
            </a:r>
            <a:endParaRPr lang="en-IN" dirty="0" smtClean="0"/>
          </a:p>
          <a:p>
            <a:pPr algn="just"/>
            <a:r>
              <a:rPr lang="en-IN" dirty="0" smtClean="0"/>
              <a:t>A </a:t>
            </a:r>
            <a:r>
              <a:rPr lang="en-IN" dirty="0"/>
              <a:t>compromised cloud storage device’s reliability can have </a:t>
            </a:r>
            <a:r>
              <a:rPr lang="en-IN" dirty="0" smtClean="0"/>
              <a:t>a ripple </a:t>
            </a:r>
            <a:r>
              <a:rPr lang="en-IN" dirty="0"/>
              <a:t>effect and cause impact failure across all of the services, applications, </a:t>
            </a:r>
            <a:r>
              <a:rPr lang="en-IN" dirty="0" smtClean="0"/>
              <a:t>and infrastructure </a:t>
            </a:r>
            <a:r>
              <a:rPr lang="en-IN" dirty="0"/>
              <a:t>components in the cloud that are reliant on its availability.</a:t>
            </a:r>
          </a:p>
        </p:txBody>
      </p:sp>
    </p:spTree>
    <p:extLst>
      <p:ext uri="{BB962C8B-B14F-4D97-AF65-F5344CB8AC3E}">
        <p14:creationId xmlns:p14="http://schemas.microsoft.com/office/powerpoint/2010/main" val="444451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5360" y="116632"/>
            <a:ext cx="10441160" cy="6196162"/>
          </a:xfrm>
          <a:prstGeom prst="rect">
            <a:avLst/>
          </a:prstGeom>
        </p:spPr>
      </p:pic>
    </p:spTree>
    <p:extLst>
      <p:ext uri="{BB962C8B-B14F-4D97-AF65-F5344CB8AC3E}">
        <p14:creationId xmlns:p14="http://schemas.microsoft.com/office/powerpoint/2010/main" val="724839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redundant storage architecture introduces a secondary duplicate </a:t>
            </a:r>
            <a:r>
              <a:rPr lang="en-IN" dirty="0" smtClean="0"/>
              <a:t>cloud storage </a:t>
            </a:r>
            <a:r>
              <a:rPr lang="en-IN" dirty="0"/>
              <a:t>device as part of a failover system that synchronizes its data with </a:t>
            </a:r>
            <a:r>
              <a:rPr lang="en-IN" dirty="0" smtClean="0"/>
              <a:t>the data </a:t>
            </a:r>
            <a:r>
              <a:rPr lang="en-IN" dirty="0"/>
              <a:t>in the primary cloud storage device. A storage service gateway diverts </a:t>
            </a:r>
            <a:r>
              <a:rPr lang="en-IN" dirty="0" smtClean="0"/>
              <a:t>cloud consumer </a:t>
            </a:r>
            <a:r>
              <a:rPr lang="en-IN" dirty="0"/>
              <a:t>requests to the secondary device whenever the primary device fails</a:t>
            </a:r>
          </a:p>
        </p:txBody>
      </p:sp>
    </p:spTree>
    <p:extLst>
      <p:ext uri="{BB962C8B-B14F-4D97-AF65-F5344CB8AC3E}">
        <p14:creationId xmlns:p14="http://schemas.microsoft.com/office/powerpoint/2010/main" val="4084866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128" y="365125"/>
            <a:ext cx="4105672" cy="5728171"/>
          </a:xfrm>
        </p:spPr>
        <p:txBody>
          <a:bodyPr>
            <a:normAutofit/>
          </a:bodyPr>
          <a:lstStyle/>
          <a:p>
            <a:pPr algn="just"/>
            <a:r>
              <a:rPr lang="en-IN" sz="1800" dirty="0"/>
              <a:t>The primary cloud storage device is routinely replicated to the</a:t>
            </a:r>
            <a:br>
              <a:rPr lang="en-IN" sz="1800" dirty="0"/>
            </a:br>
            <a:r>
              <a:rPr lang="en-IN" sz="1800" dirty="0" smtClean="0"/>
              <a:t>secondary </a:t>
            </a:r>
            <a:r>
              <a:rPr lang="en-IN" sz="1800" dirty="0"/>
              <a:t>cloud storage device (1</a:t>
            </a:r>
            <a:r>
              <a:rPr lang="en-IN" sz="1800" dirty="0" smtClean="0"/>
              <a:t>).</a:t>
            </a:r>
            <a:br>
              <a:rPr lang="en-IN" sz="1800" dirty="0" smtClean="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smtClean="0"/>
              <a:t/>
            </a:r>
            <a:br>
              <a:rPr lang="en-IN" sz="1800" dirty="0" smtClean="0"/>
            </a:br>
            <a:r>
              <a:rPr lang="en-IN" sz="1800" dirty="0"/>
              <a:t/>
            </a:r>
            <a:br>
              <a:rPr lang="en-IN" sz="1800" dirty="0"/>
            </a:br>
            <a:r>
              <a:rPr lang="en-IN" sz="1800" dirty="0"/>
              <a:t>The primary storage becomes unavailable and the storage service</a:t>
            </a:r>
            <a:br>
              <a:rPr lang="en-IN" sz="1800" dirty="0"/>
            </a:br>
            <a:r>
              <a:rPr lang="en-IN" sz="1800" dirty="0"/>
              <a:t>gateway forwards the cloud consumer requests to the secondary storage device</a:t>
            </a:r>
            <a:br>
              <a:rPr lang="en-IN" sz="1800" dirty="0"/>
            </a:br>
            <a:r>
              <a:rPr lang="en-IN" sz="1800" dirty="0"/>
              <a:t>(2). The secondary storage device forwards the requests to the LUNs, </a:t>
            </a:r>
            <a:r>
              <a:rPr lang="en-IN" sz="1800" dirty="0" smtClean="0"/>
              <a:t>allowing cloud </a:t>
            </a:r>
            <a:r>
              <a:rPr lang="en-IN" sz="1800" dirty="0"/>
              <a:t>consumers to continue to access their data (3).</a:t>
            </a:r>
          </a:p>
        </p:txBody>
      </p:sp>
      <p:pic>
        <p:nvPicPr>
          <p:cNvPr id="4" name="Content Placeholder 3"/>
          <p:cNvPicPr>
            <a:picLocks noGrp="1" noChangeAspect="1"/>
          </p:cNvPicPr>
          <p:nvPr>
            <p:ph idx="1"/>
          </p:nvPr>
        </p:nvPicPr>
        <p:blipFill>
          <a:blip r:embed="rId2"/>
          <a:stretch>
            <a:fillRect/>
          </a:stretch>
        </p:blipFill>
        <p:spPr>
          <a:xfrm>
            <a:off x="551384" y="908721"/>
            <a:ext cx="6048375" cy="2376264"/>
          </a:xfrm>
          <a:prstGeom prst="rect">
            <a:avLst/>
          </a:prstGeom>
        </p:spPr>
      </p:pic>
      <p:pic>
        <p:nvPicPr>
          <p:cNvPr id="5" name="Picture 4"/>
          <p:cNvPicPr>
            <a:picLocks noChangeAspect="1"/>
          </p:cNvPicPr>
          <p:nvPr/>
        </p:nvPicPr>
        <p:blipFill>
          <a:blip r:embed="rId3"/>
          <a:stretch>
            <a:fillRect/>
          </a:stretch>
        </p:blipFill>
        <p:spPr>
          <a:xfrm>
            <a:off x="623392" y="3573016"/>
            <a:ext cx="6143625" cy="2924944"/>
          </a:xfrm>
          <a:prstGeom prst="rect">
            <a:avLst/>
          </a:prstGeom>
        </p:spPr>
      </p:pic>
    </p:spTree>
    <p:extLst>
      <p:ext uri="{BB962C8B-B14F-4D97-AF65-F5344CB8AC3E}">
        <p14:creationId xmlns:p14="http://schemas.microsoft.com/office/powerpoint/2010/main" val="685517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2184" y="2708920"/>
            <a:ext cx="3673624" cy="1325563"/>
          </a:xfrm>
        </p:spPr>
        <p:txBody>
          <a:bodyPr>
            <a:noAutofit/>
          </a:bodyPr>
          <a:lstStyle/>
          <a:p>
            <a:pPr algn="just"/>
            <a:r>
              <a:rPr lang="en-IN" sz="1800" dirty="0"/>
              <a:t>Storage replication is used to keep the redundant storage device</a:t>
            </a:r>
            <a:br>
              <a:rPr lang="en-IN" sz="1800" dirty="0"/>
            </a:br>
            <a:r>
              <a:rPr lang="en-IN" sz="1800" dirty="0" smtClean="0"/>
              <a:t>synchronized </a:t>
            </a:r>
            <a:r>
              <a:rPr lang="en-IN" sz="1800" dirty="0"/>
              <a:t>with the primary storage device.</a:t>
            </a:r>
          </a:p>
        </p:txBody>
      </p:sp>
      <p:sp>
        <p:nvSpPr>
          <p:cNvPr id="3" name="Content Placeholder 2"/>
          <p:cNvSpPr>
            <a:spLocks noGrp="1"/>
          </p:cNvSpPr>
          <p:nvPr>
            <p:ph idx="1"/>
          </p:nvPr>
        </p:nvSpPr>
        <p:spPr>
          <a:xfrm>
            <a:off x="479376" y="188640"/>
            <a:ext cx="10515600" cy="4351338"/>
          </a:xfrm>
        </p:spPr>
        <p:txBody>
          <a:bodyPr/>
          <a:lstStyle/>
          <a:p>
            <a:r>
              <a:rPr lang="en-IN" dirty="0"/>
              <a:t>This cloud architecture primarily relies on a storage replication system </a:t>
            </a:r>
            <a:r>
              <a:rPr lang="en-IN" dirty="0" smtClean="0"/>
              <a:t>that keeps </a:t>
            </a:r>
            <a:r>
              <a:rPr lang="en-IN" dirty="0"/>
              <a:t>the primary cloud storage device synchronized with its </a:t>
            </a:r>
            <a:r>
              <a:rPr lang="en-IN" dirty="0" smtClean="0"/>
              <a:t>duplicate secondary </a:t>
            </a:r>
            <a:r>
              <a:rPr lang="en-IN" dirty="0"/>
              <a:t>cloud storage </a:t>
            </a:r>
            <a:r>
              <a:rPr lang="en-IN" dirty="0" smtClean="0"/>
              <a:t>devices.</a:t>
            </a:r>
          </a:p>
          <a:p>
            <a:endParaRPr lang="en-IN" dirty="0"/>
          </a:p>
        </p:txBody>
      </p:sp>
      <p:pic>
        <p:nvPicPr>
          <p:cNvPr id="4" name="Picture 3"/>
          <p:cNvPicPr>
            <a:picLocks noChangeAspect="1"/>
          </p:cNvPicPr>
          <p:nvPr/>
        </p:nvPicPr>
        <p:blipFill>
          <a:blip r:embed="rId2"/>
          <a:stretch>
            <a:fillRect/>
          </a:stretch>
        </p:blipFill>
        <p:spPr>
          <a:xfrm>
            <a:off x="767408" y="1628800"/>
            <a:ext cx="6162675" cy="4752528"/>
          </a:xfrm>
          <a:prstGeom prst="rect">
            <a:avLst/>
          </a:prstGeom>
        </p:spPr>
      </p:pic>
    </p:spTree>
    <p:extLst>
      <p:ext uri="{BB962C8B-B14F-4D97-AF65-F5344CB8AC3E}">
        <p14:creationId xmlns:p14="http://schemas.microsoft.com/office/powerpoint/2010/main" val="2506996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Storage Replication</a:t>
            </a:r>
          </a:p>
          <a:p>
            <a:r>
              <a:rPr lang="en-IN" dirty="0"/>
              <a:t>Storage replication is a variation of the resource replication </a:t>
            </a:r>
            <a:r>
              <a:rPr lang="en-IN" dirty="0" smtClean="0"/>
              <a:t>mechanisms used </a:t>
            </a:r>
            <a:r>
              <a:rPr lang="en-IN" dirty="0"/>
              <a:t>to synchronously or asynchronously replicate data from a </a:t>
            </a:r>
            <a:r>
              <a:rPr lang="en-IN" dirty="0" smtClean="0"/>
              <a:t>primary storage </a:t>
            </a:r>
            <a:r>
              <a:rPr lang="en-IN" dirty="0"/>
              <a:t>device to a secondary storage device. It can be used to </a:t>
            </a:r>
            <a:r>
              <a:rPr lang="en-IN" dirty="0" smtClean="0"/>
              <a:t>replicate partial </a:t>
            </a:r>
            <a:r>
              <a:rPr lang="en-IN" dirty="0"/>
              <a:t>and entire LUNs.</a:t>
            </a:r>
          </a:p>
        </p:txBody>
      </p:sp>
      <p:pic>
        <p:nvPicPr>
          <p:cNvPr id="4" name="Picture 3"/>
          <p:cNvPicPr>
            <a:picLocks noChangeAspect="1"/>
          </p:cNvPicPr>
          <p:nvPr/>
        </p:nvPicPr>
        <p:blipFill>
          <a:blip r:embed="rId2"/>
          <a:stretch>
            <a:fillRect/>
          </a:stretch>
        </p:blipFill>
        <p:spPr>
          <a:xfrm>
            <a:off x="4799856" y="4365104"/>
            <a:ext cx="2124075" cy="1352550"/>
          </a:xfrm>
          <a:prstGeom prst="rect">
            <a:avLst/>
          </a:prstGeom>
        </p:spPr>
      </p:pic>
    </p:spTree>
    <p:extLst>
      <p:ext uri="{BB962C8B-B14F-4D97-AF65-F5344CB8AC3E}">
        <p14:creationId xmlns:p14="http://schemas.microsoft.com/office/powerpoint/2010/main" val="3454488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4664"/>
            <a:ext cx="10515600" cy="5772299"/>
          </a:xfrm>
        </p:spPr>
        <p:txBody>
          <a:bodyPr>
            <a:normAutofit lnSpcReduction="10000"/>
          </a:bodyPr>
          <a:lstStyle/>
          <a:p>
            <a:pPr algn="just"/>
            <a:r>
              <a:rPr lang="en-IN" dirty="0"/>
              <a:t>Cloud providers may locate secondary cloud storage devices in a </a:t>
            </a:r>
            <a:r>
              <a:rPr lang="en-IN" dirty="0" smtClean="0"/>
              <a:t>different geographical </a:t>
            </a:r>
            <a:r>
              <a:rPr lang="en-IN" dirty="0"/>
              <a:t>region than the primary cloud storage device, usually for </a:t>
            </a:r>
            <a:r>
              <a:rPr lang="en-IN" dirty="0" smtClean="0"/>
              <a:t>economic reasons</a:t>
            </a:r>
            <a:r>
              <a:rPr lang="en-IN" dirty="0"/>
              <a:t>. </a:t>
            </a:r>
            <a:endParaRPr lang="en-IN" dirty="0" smtClean="0"/>
          </a:p>
          <a:p>
            <a:pPr algn="just"/>
            <a:r>
              <a:rPr lang="en-IN" dirty="0" smtClean="0"/>
              <a:t>However</a:t>
            </a:r>
            <a:r>
              <a:rPr lang="en-IN" dirty="0"/>
              <a:t>, this can introduce legal concerns for some types of data. </a:t>
            </a:r>
            <a:r>
              <a:rPr lang="en-IN" dirty="0" smtClean="0"/>
              <a:t>Then location </a:t>
            </a:r>
            <a:r>
              <a:rPr lang="en-IN" dirty="0"/>
              <a:t>of the secondary cloud storage devices can dictate the protocol </a:t>
            </a:r>
            <a:r>
              <a:rPr lang="en-IN" dirty="0" smtClean="0"/>
              <a:t>and method </a:t>
            </a:r>
            <a:r>
              <a:rPr lang="en-IN" dirty="0"/>
              <a:t>used for synchronization, as some replication transport protocols </a:t>
            </a:r>
            <a:r>
              <a:rPr lang="en-IN" dirty="0" smtClean="0"/>
              <a:t>have distance </a:t>
            </a:r>
            <a:r>
              <a:rPr lang="en-IN" dirty="0"/>
              <a:t>restrictions</a:t>
            </a:r>
            <a:r>
              <a:rPr lang="en-IN" dirty="0" smtClean="0"/>
              <a:t>.</a:t>
            </a:r>
          </a:p>
          <a:p>
            <a:pPr algn="just"/>
            <a:r>
              <a:rPr lang="en-IN" dirty="0"/>
              <a:t>Some cloud providers use storage devices with dual array and storage </a:t>
            </a:r>
            <a:r>
              <a:rPr lang="en-IN" dirty="0" smtClean="0"/>
              <a:t>controllers to </a:t>
            </a:r>
            <a:r>
              <a:rPr lang="en-IN" dirty="0"/>
              <a:t>improve device redundancy, and place secondary storage devices in a </a:t>
            </a:r>
            <a:r>
              <a:rPr lang="en-IN" dirty="0" smtClean="0"/>
              <a:t>different physical </a:t>
            </a:r>
            <a:r>
              <a:rPr lang="en-IN" dirty="0"/>
              <a:t>location for cloud balancing and disaster recovery purposes</a:t>
            </a:r>
            <a:r>
              <a:rPr lang="en-IN" dirty="0" smtClean="0"/>
              <a:t>.</a:t>
            </a:r>
          </a:p>
          <a:p>
            <a:pPr algn="just"/>
            <a:r>
              <a:rPr lang="en-IN" dirty="0" smtClean="0"/>
              <a:t> </a:t>
            </a:r>
            <a:r>
              <a:rPr lang="en-IN" dirty="0"/>
              <a:t>In </a:t>
            </a:r>
            <a:r>
              <a:rPr lang="en-IN" dirty="0" smtClean="0"/>
              <a:t>this case</a:t>
            </a:r>
            <a:r>
              <a:rPr lang="en-IN" dirty="0"/>
              <a:t>, cloud providers may need to lease a network connection via a </a:t>
            </a:r>
            <a:r>
              <a:rPr lang="en-IN" dirty="0" smtClean="0"/>
              <a:t>third-party cloud </a:t>
            </a:r>
            <a:r>
              <a:rPr lang="en-IN" dirty="0"/>
              <a:t>provider in order to establish the replication between the two devices.</a:t>
            </a:r>
          </a:p>
        </p:txBody>
      </p:sp>
    </p:spTree>
    <p:extLst>
      <p:ext uri="{BB962C8B-B14F-4D97-AF65-F5344CB8AC3E}">
        <p14:creationId xmlns:p14="http://schemas.microsoft.com/office/powerpoint/2010/main" val="1973669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Part-I of the Unit-IV ends here</a:t>
            </a:r>
          </a:p>
          <a:p>
            <a:pPr marL="0" indent="0">
              <a:buNone/>
            </a:pPr>
            <a:endParaRPr lang="en-US" dirty="0"/>
          </a:p>
          <a:p>
            <a:pPr marL="0" indent="0">
              <a:buNone/>
            </a:pPr>
            <a:r>
              <a:rPr lang="en-US" dirty="0" smtClean="0"/>
              <a:t>Second part is about </a:t>
            </a:r>
            <a:r>
              <a:rPr lang="en-US" smtClean="0"/>
              <a:t>the Advances </a:t>
            </a:r>
            <a:r>
              <a:rPr lang="en-US" dirty="0" smtClean="0"/>
              <a:t>Cloud Architecture</a:t>
            </a:r>
            <a:endParaRPr lang="en-IN" dirty="0"/>
          </a:p>
        </p:txBody>
      </p:sp>
    </p:spTree>
    <p:extLst>
      <p:ext uri="{BB962C8B-B14F-4D97-AF65-F5344CB8AC3E}">
        <p14:creationId xmlns:p14="http://schemas.microsoft.com/office/powerpoint/2010/main" val="219005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ollowing mechanisms can also be part of this cloud architecture: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Audit Monitor – When distributing runtime workloads, the type and geographical location of the IT resources that process the data can determine whether monitoring is necessary to </a:t>
            </a:r>
            <a:r>
              <a:rPr lang="en-IN" dirty="0" err="1" smtClean="0"/>
              <a:t>fulfill</a:t>
            </a:r>
            <a:r>
              <a:rPr lang="en-IN" dirty="0" smtClean="0"/>
              <a:t> legal and </a:t>
            </a:r>
            <a:r>
              <a:rPr lang="en-IN" dirty="0" smtClean="0"/>
              <a:t>regulatory requirements</a:t>
            </a:r>
            <a:r>
              <a:rPr lang="en-IN" dirty="0" smtClean="0"/>
              <a:t>.</a:t>
            </a:r>
          </a:p>
          <a:p>
            <a:pPr marL="0" indent="0">
              <a:buNone/>
            </a:pPr>
            <a:r>
              <a:rPr lang="en-IN" dirty="0" smtClean="0"/>
              <a:t>• Cloud Usage Monitor – Various monitors can be involved to carry out runtime workload tracking and data processing.</a:t>
            </a:r>
          </a:p>
          <a:p>
            <a:pPr marL="0" indent="0">
              <a:buNone/>
            </a:pPr>
            <a:r>
              <a:rPr lang="en-IN" dirty="0" smtClean="0"/>
              <a:t>• Hypervisor – Workloads between hypervisors and the virtual servers that they host may require distribution.</a:t>
            </a:r>
          </a:p>
          <a:p>
            <a:pPr marL="0" indent="0">
              <a:buNone/>
            </a:pPr>
            <a:r>
              <a:rPr lang="en-IN" dirty="0" smtClean="0"/>
              <a:t>• Logical Network Perimeter – The logical network perimeter isolates cloud consumer network boundaries in relation to how and where workloads are distributed.</a:t>
            </a:r>
          </a:p>
          <a:p>
            <a:pPr marL="0" indent="0">
              <a:buNone/>
            </a:pPr>
            <a:r>
              <a:rPr lang="en-IN" dirty="0" smtClean="0"/>
              <a:t>• Resource Cluster – Clustered IT resources in active/active mode are commonly used to support workload balancing between different cluster nodes.</a:t>
            </a:r>
          </a:p>
          <a:p>
            <a:pPr marL="0" indent="0">
              <a:buNone/>
            </a:pPr>
            <a:r>
              <a:rPr lang="en-IN" dirty="0" smtClean="0"/>
              <a:t>• Resource Replication – This mechanism can generate new instances of virtualized IT resources in response to runtime workload distribution demands.</a:t>
            </a:r>
            <a:endParaRPr lang="en-IN" dirty="0"/>
          </a:p>
        </p:txBody>
      </p:sp>
    </p:spTree>
    <p:extLst>
      <p:ext uri="{BB962C8B-B14F-4D97-AF65-F5344CB8AC3E}">
        <p14:creationId xmlns:p14="http://schemas.microsoft.com/office/powerpoint/2010/main" val="96663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 Pooling Architecture</a:t>
            </a:r>
            <a:endParaRPr lang="en-IN" dirty="0"/>
          </a:p>
        </p:txBody>
      </p:sp>
      <p:sp>
        <p:nvSpPr>
          <p:cNvPr id="3" name="Content Placeholder 2"/>
          <p:cNvSpPr>
            <a:spLocks noGrp="1"/>
          </p:cNvSpPr>
          <p:nvPr>
            <p:ph idx="1"/>
          </p:nvPr>
        </p:nvSpPr>
        <p:spPr/>
        <p:txBody>
          <a:bodyPr/>
          <a:lstStyle/>
          <a:p>
            <a:pPr marL="0" indent="0" algn="just">
              <a:buNone/>
            </a:pPr>
            <a:r>
              <a:rPr lang="en-IN" dirty="0" smtClean="0"/>
              <a:t>A resource pooling architecture is based on the use of one or more resource pools, in which identical IT resources are grouped and maintained by a system that automatically ensures that they remain synchronized. Provided here are com</a:t>
            </a:r>
          </a:p>
          <a:p>
            <a:pPr marL="0" indent="0" algn="just">
              <a:buNone/>
            </a:pPr>
            <a:r>
              <a:rPr lang="en-IN" dirty="0" smtClean="0"/>
              <a:t>mon examples of resource pools:</a:t>
            </a:r>
            <a:endParaRPr lang="en-IN" dirty="0"/>
          </a:p>
        </p:txBody>
      </p:sp>
      <p:pic>
        <p:nvPicPr>
          <p:cNvPr id="4" name="Picture 3"/>
          <p:cNvPicPr>
            <a:picLocks noChangeAspect="1"/>
          </p:cNvPicPr>
          <p:nvPr/>
        </p:nvPicPr>
        <p:blipFill>
          <a:blip r:embed="rId2"/>
          <a:stretch>
            <a:fillRect/>
          </a:stretch>
        </p:blipFill>
        <p:spPr>
          <a:xfrm>
            <a:off x="3863752" y="3861048"/>
            <a:ext cx="5328592" cy="2083296"/>
          </a:xfrm>
          <a:prstGeom prst="rect">
            <a:avLst/>
          </a:prstGeom>
        </p:spPr>
      </p:pic>
    </p:spTree>
    <p:extLst>
      <p:ext uri="{BB962C8B-B14F-4D97-AF65-F5344CB8AC3E}">
        <p14:creationId xmlns:p14="http://schemas.microsoft.com/office/powerpoint/2010/main" val="327388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i="1" u="sng" dirty="0" smtClean="0"/>
              <a:t>Physical server pools </a:t>
            </a:r>
            <a:r>
              <a:rPr lang="en-IN" dirty="0" smtClean="0"/>
              <a:t>are composed of networked servers that have been installed with operating systems and other necessary programs and/or applications and are ready for immediate use.</a:t>
            </a:r>
          </a:p>
          <a:p>
            <a:r>
              <a:rPr lang="en-IN" b="1" i="1" u="sng" dirty="0" smtClean="0"/>
              <a:t>Virtual server pools </a:t>
            </a:r>
            <a:r>
              <a:rPr lang="en-IN" dirty="0" smtClean="0"/>
              <a:t>are usually configured using one of several available templates chosen by the cloud consumer during provisioning. For example, a cloud consumer can set up a pool of mid-tier Windows servers with 4 GB of RAM or a pool of low-tier Ubuntu servers with 2 GB of RAM.</a:t>
            </a:r>
          </a:p>
          <a:p>
            <a:r>
              <a:rPr lang="en-IN" b="1" i="1" dirty="0" smtClean="0"/>
              <a:t>Storage pools</a:t>
            </a:r>
            <a:r>
              <a:rPr lang="en-IN" dirty="0" smtClean="0"/>
              <a:t>, or cloud storage device pools, consist of file-based or block-</a:t>
            </a:r>
            <a:r>
              <a:rPr lang="en-IN" dirty="0" err="1" smtClean="0"/>
              <a:t>basedstorage</a:t>
            </a:r>
            <a:r>
              <a:rPr lang="en-IN" dirty="0" smtClean="0"/>
              <a:t> structures that contain empty and/or filled cloud storage devices.</a:t>
            </a:r>
            <a:endParaRPr lang="en-IN" dirty="0"/>
          </a:p>
        </p:txBody>
      </p:sp>
    </p:spTree>
    <p:extLst>
      <p:ext uri="{BB962C8B-B14F-4D97-AF65-F5344CB8AC3E}">
        <p14:creationId xmlns:p14="http://schemas.microsoft.com/office/powerpoint/2010/main" val="10114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i="1" u="sng" dirty="0" smtClean="0"/>
              <a:t>Network pools </a:t>
            </a:r>
            <a:r>
              <a:rPr lang="en-IN" dirty="0" smtClean="0"/>
              <a:t>(or interconnect pools) are composed of different preconfigured network connectivity devices. For example, a pool of virtual firewall devices or physical network switches can be created for redundant connectivity, load balancing, or link aggregation.</a:t>
            </a:r>
          </a:p>
          <a:p>
            <a:pPr algn="just"/>
            <a:r>
              <a:rPr lang="en-IN" b="1" i="1" u="sng" dirty="0" smtClean="0"/>
              <a:t>CPU pools </a:t>
            </a:r>
            <a:r>
              <a:rPr lang="en-IN" dirty="0" smtClean="0"/>
              <a:t>are ready to be allocated to virtual servers, and are typically broken down into individual processing cores.</a:t>
            </a:r>
            <a:endParaRPr lang="en-IN" dirty="0"/>
          </a:p>
        </p:txBody>
      </p:sp>
    </p:spTree>
    <p:extLst>
      <p:ext uri="{BB962C8B-B14F-4D97-AF65-F5344CB8AC3E}">
        <p14:creationId xmlns:p14="http://schemas.microsoft.com/office/powerpoint/2010/main" val="3472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we have variable kind of the task</a:t>
            </a:r>
            <a:endParaRPr lang="en-IN" dirty="0"/>
          </a:p>
        </p:txBody>
      </p:sp>
      <p:pic>
        <p:nvPicPr>
          <p:cNvPr id="4" name="Content Placeholder 3"/>
          <p:cNvPicPr>
            <a:picLocks noGrp="1" noChangeAspect="1"/>
          </p:cNvPicPr>
          <p:nvPr>
            <p:ph idx="1"/>
          </p:nvPr>
        </p:nvPicPr>
        <p:blipFill>
          <a:blip r:embed="rId2"/>
          <a:stretch>
            <a:fillRect/>
          </a:stretch>
        </p:blipFill>
        <p:spPr>
          <a:xfrm>
            <a:off x="911424" y="1772816"/>
            <a:ext cx="7499288" cy="4351338"/>
          </a:xfrm>
          <a:prstGeom prst="rect">
            <a:avLst/>
          </a:prstGeom>
        </p:spPr>
      </p:pic>
      <p:sp>
        <p:nvSpPr>
          <p:cNvPr id="5" name="TextBox 4"/>
          <p:cNvSpPr txBox="1"/>
          <p:nvPr/>
        </p:nvSpPr>
        <p:spPr>
          <a:xfrm>
            <a:off x="8544272" y="1916832"/>
            <a:ext cx="3312368" cy="2585323"/>
          </a:xfrm>
          <a:prstGeom prst="rect">
            <a:avLst/>
          </a:prstGeom>
          <a:noFill/>
        </p:spPr>
        <p:txBody>
          <a:bodyPr wrap="square" rtlCol="0">
            <a:spAutoFit/>
          </a:bodyPr>
          <a:lstStyle/>
          <a:p>
            <a:pPr algn="just"/>
            <a:r>
              <a:rPr lang="en-IN" dirty="0" smtClean="0"/>
              <a:t>Pools B and C are sibling pools that are taken from the larger Pool A, which has been allocated to a cloud consumer. This is an alternative to taking</a:t>
            </a:r>
          </a:p>
          <a:p>
            <a:pPr algn="just"/>
            <a:r>
              <a:rPr lang="en-IN" dirty="0" smtClean="0"/>
              <a:t>the IT resources for Pool B and Pool C from a general reserve of IT resources that is shared throughout the cloud.</a:t>
            </a:r>
            <a:endParaRPr lang="en-IN" dirty="0"/>
          </a:p>
        </p:txBody>
      </p:sp>
    </p:spTree>
    <p:extLst>
      <p:ext uri="{BB962C8B-B14F-4D97-AF65-F5344CB8AC3E}">
        <p14:creationId xmlns:p14="http://schemas.microsoft.com/office/powerpoint/2010/main" val="207116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2947</Words>
  <Application>Microsoft Office PowerPoint</Application>
  <PresentationFormat>Widescreen</PresentationFormat>
  <Paragraphs>130</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Cloud Computing Architecture</vt:lpstr>
      <vt:lpstr>PowerPoint Presentation</vt:lpstr>
      <vt:lpstr>Workload Distribution Architecture</vt:lpstr>
      <vt:lpstr>A redundant copy of Cloud Service A is implemented on Virtual Server B. The load balancer intercepts cloud service consumer requests and directs them to both Virtual Servers A and B to ensure even workload distribution.</vt:lpstr>
      <vt:lpstr>Following mechanisms can also be part of this cloud architecture:</vt:lpstr>
      <vt:lpstr>Resource Pooling Architecture</vt:lpstr>
      <vt:lpstr>PowerPoint Presentation</vt:lpstr>
      <vt:lpstr>PowerPoint Presentation</vt:lpstr>
      <vt:lpstr>When we have variable kind of the task</vt:lpstr>
      <vt:lpstr>Nested Pools</vt:lpstr>
      <vt:lpstr>The following mechanisms can also be part of this cloud architecture:</vt:lpstr>
      <vt:lpstr>PowerPoint Presentation</vt:lpstr>
      <vt:lpstr>Dynamic Scalability Architecture</vt:lpstr>
      <vt:lpstr>The following types of dynamic scaling are commonly used:</vt:lpstr>
      <vt:lpstr>Cloud service consumers are sending requests to a cloud service (1). The automated scaling listener monitors the cloud service to determine if  predefined capacity thresholds are being exceeded (2).</vt:lpstr>
      <vt:lpstr>Case for the same</vt:lpstr>
      <vt:lpstr>The automated scaling listener sends a signal to the resource replication mechanism (6), which creates more instances of the cloud service (7). Now that the increased workload has been accommodated, the automated scaling listener resumes monitoring and detracting and adding IT resources, as required (8).  </vt:lpstr>
      <vt:lpstr>PowerPoint Presentation</vt:lpstr>
      <vt:lpstr>Elastic Resource Capacity Architecture</vt:lpstr>
      <vt:lpstr>Cloud service consumers are actively sending requests to a cloud service (1), which are monitored by an automated scaling listener (2). An intelligent automation engine script is deployed with workflow logic (3) that is capable of notifying the resource pool using allocation requests (4).</vt:lpstr>
      <vt:lpstr>PowerPoint Presentation</vt:lpstr>
      <vt:lpstr>PowerPoint Presentation</vt:lpstr>
      <vt:lpstr>PowerPoint Presentation</vt:lpstr>
      <vt:lpstr>316</vt:lpstr>
      <vt:lpstr>Service Load Balancing Architecture</vt:lpstr>
      <vt:lpstr>PowerPoint Presentation</vt:lpstr>
      <vt:lpstr>PowerPoint Presentation</vt:lpstr>
      <vt:lpstr>Cloud service consumer requests are sent to Cloud Service A on Virtual Server A (1). The cloud service implementation includes built-in load balancing logic that is capable of distributing requests to the neighboring Cloud Service A implementations on Virtual Servers B and C (2).</vt:lpstr>
      <vt:lpstr>PowerPoint Presentation</vt:lpstr>
      <vt:lpstr>Cloud Bursting Architecture</vt:lpstr>
      <vt:lpstr>PowerPoint Presentation</vt:lpstr>
      <vt:lpstr>PowerPoint Presentation</vt:lpstr>
      <vt:lpstr>Elastic Disk Provisioning Architecture</vt:lpstr>
      <vt:lpstr>    The cloud consumer requests a virtual server with three hard disks, each with a capacity of 150 GB (1). The virtual server is provisioned according to the elastic disk provisioning architecture, with a total of 450 GB of disk space (2). The 450 GB is allocated to the virtual server by the cloud provider (3). The cloud consumer has not installed any software yet, meaning the actual used space is currently 0 GB (4). Because the 450 GB are already allocated and reserved for the cloud consumer, it will be charged for 450 GB of disk usage as of the point of allocation (5).</vt:lpstr>
      <vt:lpstr>PowerPoint Presentation</vt:lpstr>
      <vt:lpstr>The cloud consumer requests a virtual server with three hard disks, each with a capacity of 150 GB (1). The virtual server is provisioned by this architecture with a total of 450 GB of disk space (2). The 450 GB are set as the maximum disk usage that is allowed for this virtual server, although no physical disk space has been reserved or allocated yet (3). The cloud consumer has not installed any software, meaning the actual used space is currently at 0 GB (4). Because the allocated disk space is equal to the actual used space (which is currently at zero), the cloud consumer is not charged for any disk space usage (5).</vt:lpstr>
      <vt:lpstr>PowerPoint Presentation</vt:lpstr>
      <vt:lpstr>A request is received from a cloud consumer, and the provisioning of a new virtual server instance begins (1). As part of the provisioning process, the hard disks are chosen as dynamic or thin-provisioned disks (2). The hypervisor calls a dynamic disk allocation component to create thin disks for the virtual server (3). Virtual server disks are created via the thin-provisioning program and saved in a folder of near-zero size. The size of this folder and its files grow as operating applications are installed and additional files are copied onto the virtual server (4). The pay-per-use monitor tracks the actual dynamically allocated storage for billing purposes (5).</vt:lpstr>
      <vt:lpstr>PowerPoint Presentation</vt:lpstr>
      <vt:lpstr>Redundant Storage Architecture 323</vt:lpstr>
      <vt:lpstr>PowerPoint Presentation</vt:lpstr>
      <vt:lpstr>PowerPoint Presentation</vt:lpstr>
      <vt:lpstr>The primary cloud storage device is routinely replicated to the secondary cloud storage device (1).       The primary storage becomes unavailable and the storage service gateway forwards the cloud consumer requests to the secondary storage device (2). The secondary storage device forwards the requests to the LUNs, allowing cloud consumers to continue to access their data (3).</vt:lpstr>
      <vt:lpstr>Storage replication is used to keep the redundant storage device synchronized with the primary storage device.</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Architecture</dc:title>
  <dc:creator>vivek</dc:creator>
  <cp:lastModifiedBy>vivek</cp:lastModifiedBy>
  <cp:revision>36</cp:revision>
  <dcterms:created xsi:type="dcterms:W3CDTF">2021-03-05T04:23:28Z</dcterms:created>
  <dcterms:modified xsi:type="dcterms:W3CDTF">2021-04-05T05:56:25Z</dcterms:modified>
</cp:coreProperties>
</file>