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_rels/slide26.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3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media/image1.png" ContentType="image/png"/>
  <Override PartName="/ppt/media/image9.png" ContentType="image/png"/>
  <Override PartName="/ppt/media/image2.wmf" ContentType="image/x-wmf"/>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112D3F03-91F3-4DA5-9986-75D5E1EB987D}" type="datetime">
              <a:rPr b="0" lang="en-IN" sz="1200" spc="-1" strike="noStrike">
                <a:solidFill>
                  <a:srgbClr val="8b8b8b"/>
                </a:solidFill>
                <a:latin typeface="Calibri"/>
              </a:rPr>
              <a:t>13/03/22</a:t>
            </a:fld>
            <a:endParaRPr b="0" lang="en-IN" sz="1200" spc="-1" strike="noStrike">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3"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3DE4F86-1D90-46D8-B5A9-579A0E747694}" type="slidenum">
              <a:rPr b="0" lang="en-IN" sz="1200" spc="-1" strike="noStrike">
                <a:solidFill>
                  <a:srgbClr val="8b8b8b"/>
                </a:solidFill>
                <a:latin typeface="Calibri"/>
              </a:rPr>
              <a:t>34</a:t>
            </a:fld>
            <a:endParaRPr b="0" lang="en-IN" sz="12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D44417A5-5A32-47C0-8599-68E74316A4C3}" type="datetime">
              <a:rPr b="0" lang="en-IN" sz="1200" spc="-1" strike="noStrike">
                <a:solidFill>
                  <a:srgbClr val="8b8b8b"/>
                </a:solidFill>
                <a:latin typeface="Calibri"/>
              </a:rPr>
              <a:t>13/03/22</a:t>
            </a:fld>
            <a:endParaRPr b="0" lang="en-IN" sz="1200" spc="-1" strike="noStrike">
              <a:latin typeface="Times New Roman"/>
            </a:endParaRPr>
          </a:p>
        </p:txBody>
      </p:sp>
      <p:sp>
        <p:nvSpPr>
          <p:cNvPr id="44" name="PlaceHolder 4"/>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45"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BDDFFE0C-4531-409E-95DE-D5CE4A1878DA}" type="slidenum">
              <a:rPr b="0" lang="en-IN"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1523880" y="1122480"/>
            <a:ext cx="9143640" cy="2387160"/>
          </a:xfrm>
          <a:prstGeom prst="rect">
            <a:avLst/>
          </a:prstGeom>
          <a:noFill/>
          <a:ln>
            <a:noFill/>
          </a:ln>
        </p:spPr>
        <p:txBody>
          <a:bodyPr anchor="b">
            <a:noAutofit/>
          </a:bodyPr>
          <a:p>
            <a:pPr algn="ctr">
              <a:lnSpc>
                <a:spcPct val="90000"/>
              </a:lnSpc>
            </a:pPr>
            <a:r>
              <a:rPr b="0" lang="en-US" sz="6000" spc="-1" strike="noStrike">
                <a:solidFill>
                  <a:srgbClr val="000000"/>
                </a:solidFill>
                <a:latin typeface="Calibri Light"/>
              </a:rPr>
              <a:t>Chapter 1</a:t>
            </a:r>
            <a:endParaRPr b="0" lang="en-US" sz="6000" spc="-1" strike="noStrike">
              <a:solidFill>
                <a:srgbClr val="000000"/>
              </a:solidFill>
              <a:latin typeface="Calibri"/>
            </a:endParaRPr>
          </a:p>
        </p:txBody>
      </p:sp>
      <p:sp>
        <p:nvSpPr>
          <p:cNvPr id="83" name="TextShape 2"/>
          <p:cNvSpPr txBox="1"/>
          <p:nvPr/>
        </p:nvSpPr>
        <p:spPr>
          <a:xfrm>
            <a:off x="1523880" y="3602160"/>
            <a:ext cx="9143640" cy="1655280"/>
          </a:xfrm>
          <a:prstGeom prst="rect">
            <a:avLst/>
          </a:prstGeom>
          <a:noFill/>
          <a:ln>
            <a:noFill/>
          </a:ln>
        </p:spPr>
        <p:txBody>
          <a:bodyPr>
            <a:noAutofit/>
          </a:bodyPr>
          <a:p>
            <a:pPr algn="ctr">
              <a:lnSpc>
                <a:spcPct val="90000"/>
              </a:lnSpc>
              <a:spcBef>
                <a:spcPts val="1001"/>
              </a:spcBef>
            </a:pPr>
            <a:r>
              <a:rPr b="0" lang="en-US" sz="2400" spc="-1" strike="noStrike">
                <a:solidFill>
                  <a:srgbClr val="000000"/>
                </a:solidFill>
                <a:latin typeface="Calibri"/>
              </a:rPr>
              <a:t>Introduction to Cloud Computing</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Hardware virtualization</a:t>
            </a:r>
            <a:endParaRPr b="0" lang="en-US" sz="4400" spc="-1" strike="noStrike">
              <a:solidFill>
                <a:srgbClr val="000000"/>
              </a:solidFill>
              <a:latin typeface="Calibri"/>
            </a:endParaRPr>
          </a:p>
        </p:txBody>
      </p:sp>
      <p:sp>
        <p:nvSpPr>
          <p:cNvPr id="101" name="TextShape 2"/>
          <p:cNvSpPr txBox="1"/>
          <p:nvPr/>
        </p:nvSpPr>
        <p:spPr>
          <a:xfrm>
            <a:off x="838080" y="1533240"/>
            <a:ext cx="10515240" cy="464328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Cloud computing services are usually backed by large-scale data centers composed of thousands of computers.</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endParaRPr b="0" lang="en-US" sz="2800" spc="-1" strike="noStrike">
              <a:solidFill>
                <a:srgbClr val="000000"/>
              </a:solidFill>
              <a:latin typeface="Calibri"/>
            </a:endParaRPr>
          </a:p>
        </p:txBody>
      </p:sp>
      <p:sp>
        <p:nvSpPr>
          <p:cNvPr id="102" name="CustomShape 3"/>
          <p:cNvSpPr/>
          <p:nvPr/>
        </p:nvSpPr>
        <p:spPr>
          <a:xfrm>
            <a:off x="4604040" y="2326320"/>
            <a:ext cx="1055880" cy="12042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03" name="CustomShape 4"/>
          <p:cNvSpPr/>
          <p:nvPr/>
        </p:nvSpPr>
        <p:spPr>
          <a:xfrm>
            <a:off x="1081800" y="4250160"/>
            <a:ext cx="942624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Calibri"/>
              </a:rPr>
              <a:t>Hardware Virtualization can be considered as a perfect fit to overcome most Operational Issues of data centre building and maintenance.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838080" y="365040"/>
            <a:ext cx="10515240" cy="549000"/>
          </a:xfrm>
          <a:prstGeom prst="rect">
            <a:avLst/>
          </a:prstGeom>
          <a:noFill/>
          <a:ln>
            <a:noFill/>
          </a:ln>
        </p:spPr>
        <p:txBody>
          <a:bodyPr anchor="ctr">
            <a:normAutofit fontScale="85000"/>
          </a:bodyPr>
          <a:p>
            <a:pPr>
              <a:lnSpc>
                <a:spcPct val="90000"/>
              </a:lnSpc>
            </a:pPr>
            <a:r>
              <a:rPr b="0" lang="en-US" sz="4400" spc="-1" strike="noStrike">
                <a:solidFill>
                  <a:srgbClr val="000000"/>
                </a:solidFill>
                <a:latin typeface="Calibri Light"/>
              </a:rPr>
              <a:t>Virtual Machines </a:t>
            </a:r>
            <a:r>
              <a:rPr b="0" lang="en-US" sz="1600" spc="-1" strike="noStrike">
                <a:solidFill>
                  <a:srgbClr val="000000"/>
                </a:solidFill>
                <a:latin typeface="Calibri Light"/>
              </a:rPr>
              <a:t>[https://www.dataveneta.it/en/products/virtual-machines-player]</a:t>
            </a:r>
            <a:endParaRPr b="0" lang="en-US" sz="1600" spc="-1" strike="noStrike">
              <a:solidFill>
                <a:srgbClr val="000000"/>
              </a:solidFill>
              <a:latin typeface="Calibri"/>
            </a:endParaRPr>
          </a:p>
        </p:txBody>
      </p:sp>
      <p:pic>
        <p:nvPicPr>
          <p:cNvPr id="105" name="Content Placeholder 3" descr=""/>
          <p:cNvPicPr/>
          <p:nvPr/>
        </p:nvPicPr>
        <p:blipFill>
          <a:blip r:embed="rId1"/>
          <a:stretch/>
        </p:blipFill>
        <p:spPr>
          <a:xfrm>
            <a:off x="731520" y="801360"/>
            <a:ext cx="9943560" cy="548064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838080" y="365040"/>
            <a:ext cx="10515240" cy="7419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Hardware Virtualization……continued….</a:t>
            </a:r>
            <a:endParaRPr b="0" lang="en-US" sz="4400" spc="-1" strike="noStrike">
              <a:solidFill>
                <a:srgbClr val="000000"/>
              </a:solidFill>
              <a:latin typeface="Calibri"/>
            </a:endParaRPr>
          </a:p>
        </p:txBody>
      </p:sp>
      <p:sp>
        <p:nvSpPr>
          <p:cNvPr id="107"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Workload isolation is achieved since all program instructions are fully confined inside a VM, which leads to improvements in security. </a:t>
            </a:r>
            <a:r>
              <a:rPr b="0" lang="en-IN" sz="2800" spc="-1" strike="noStrike" u="sng">
                <a:solidFill>
                  <a:srgbClr val="000000"/>
                </a:solidFill>
                <a:uFillTx/>
                <a:latin typeface="Calibri"/>
              </a:rPr>
              <a:t>Better reliability is also achieved because software failures inside one VM do not affect others.</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u="sng">
                <a:solidFill>
                  <a:srgbClr val="000000"/>
                </a:solidFill>
                <a:uFillTx/>
                <a:latin typeface="Calibri"/>
              </a:rPr>
              <a:t>Workload migration</a:t>
            </a:r>
            <a:r>
              <a:rPr b="0" lang="en-IN" sz="2800" spc="-1" strike="noStrike">
                <a:solidFill>
                  <a:srgbClr val="000000"/>
                </a:solidFill>
                <a:latin typeface="Calibri"/>
              </a:rPr>
              <a:t>, also referred to as application </a:t>
            </a:r>
            <a:r>
              <a:rPr b="0" lang="en-IN" sz="2800" spc="-1" strike="noStrike" u="sng">
                <a:solidFill>
                  <a:srgbClr val="000000"/>
                </a:solidFill>
                <a:uFillTx/>
                <a:latin typeface="Calibri"/>
              </a:rPr>
              <a:t>mobility , targets at facilitating hardware maintenance, load balancing, and disaster recovery</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number of </a:t>
            </a:r>
            <a:r>
              <a:rPr b="1" lang="en-IN" sz="2800" spc="-1" strike="noStrike" u="sng">
                <a:solidFill>
                  <a:srgbClr val="000000"/>
                </a:solidFill>
                <a:uFillTx/>
                <a:latin typeface="Calibri"/>
              </a:rPr>
              <a:t>VMM (Virtual Machine Monitor) </a:t>
            </a:r>
            <a:r>
              <a:rPr b="0" lang="en-IN" sz="2800" spc="-1" strike="noStrike">
                <a:solidFill>
                  <a:srgbClr val="000000"/>
                </a:solidFill>
                <a:latin typeface="Calibri"/>
              </a:rPr>
              <a:t>platforms exist that are the basis of many utility or cloud computing environments. The most notable ones, </a:t>
            </a:r>
            <a:r>
              <a:rPr b="1" lang="en-IN" sz="2800" spc="-1" strike="noStrike" u="sng">
                <a:solidFill>
                  <a:srgbClr val="000000"/>
                </a:solidFill>
                <a:uFillTx/>
                <a:latin typeface="Calibri"/>
              </a:rPr>
              <a:t>VMWare, Xen, and KVM</a:t>
            </a:r>
            <a:r>
              <a:rPr b="0" lang="en-IN" sz="2800" spc="-1" strike="noStrike">
                <a:solidFill>
                  <a:srgbClr val="000000"/>
                </a:solidFill>
                <a:latin typeface="Calibri"/>
              </a:rPr>
              <a:t>, are outlined in the following sections.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09"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Xen. The Xen hypervisor started as an open-source project and has served as a base to other virtualization products, both commercial and open-source. It has pioneered the para-virtualization concept, on which the guest operating system, by means of a specialized kernel, can interact with the hypervisor, thus significantly improving performance. In addition to an open-source distribution, Xen currently forms the base of commercial hypervisors of a number of vendors, most notably Citrix XenServer and Oracle VM.</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11"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KVM. The Kernel-Based Virtual machine (KVM) is a Linux virtualization subsystem. Is has been part of the mainline Linux kernel since version , thus being natively supported by several distributions. In addition, activities such as </a:t>
            </a:r>
            <a:r>
              <a:rPr b="0" i="1" lang="en-IN" sz="2800" spc="-1" strike="noStrike" u="sng">
                <a:solidFill>
                  <a:srgbClr val="000000"/>
                </a:solidFill>
                <a:uFillTx/>
                <a:latin typeface="Calibri"/>
              </a:rPr>
              <a:t>memory management and scheduling are carried out by existing kernel features, thus making KVM simpler and smaller than hypervisors that take control of the entire machine.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IN" sz="4400" spc="-1" strike="noStrike">
                <a:solidFill>
                  <a:srgbClr val="000000"/>
                </a:solidFill>
                <a:latin typeface="Calibri Light"/>
              </a:rPr>
              <a:t>Autonomic Computing</a:t>
            </a:r>
            <a:br/>
            <a:r>
              <a:rPr b="0" lang="en-IN" sz="1600" spc="-1" strike="noStrike">
                <a:solidFill>
                  <a:srgbClr val="000000"/>
                </a:solidFill>
                <a:latin typeface="Calibri Light"/>
              </a:rPr>
              <a:t>https://www.slideshare.net/sandpoonia/9-the-semantic-grid-and-autonomic-grid</a:t>
            </a:r>
            <a:endParaRPr b="0" lang="en-US" sz="1600" spc="-1" strike="noStrike">
              <a:solidFill>
                <a:srgbClr val="000000"/>
              </a:solidFill>
              <a:latin typeface="Calibri"/>
            </a:endParaRPr>
          </a:p>
        </p:txBody>
      </p:sp>
      <p:pic>
        <p:nvPicPr>
          <p:cNvPr id="113" name="Content Placeholder 3" descr=""/>
          <p:cNvPicPr/>
          <p:nvPr/>
        </p:nvPicPr>
        <p:blipFill>
          <a:blip r:embed="rId1"/>
          <a:stretch/>
        </p:blipFill>
        <p:spPr>
          <a:xfrm>
            <a:off x="1120320" y="1957680"/>
            <a:ext cx="8499600" cy="315144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838080" y="365040"/>
            <a:ext cx="10515240" cy="1325160"/>
          </a:xfrm>
          <a:prstGeom prst="rect">
            <a:avLst/>
          </a:prstGeom>
          <a:noFill/>
          <a:ln>
            <a:noFill/>
          </a:ln>
        </p:spPr>
        <p:txBody>
          <a:bodyPr anchor="ctr">
            <a:normAutofit/>
          </a:bodyPr>
          <a:p>
            <a:pPr>
              <a:lnSpc>
                <a:spcPct val="90000"/>
              </a:lnSpc>
            </a:pPr>
            <a:r>
              <a:rPr b="0" lang="en-IN" sz="4400" spc="-1" strike="noStrike">
                <a:solidFill>
                  <a:srgbClr val="000000"/>
                </a:solidFill>
                <a:latin typeface="Calibri Light"/>
              </a:rPr>
              <a:t>LAYERS AND TYPES OF CLOUDS</a:t>
            </a:r>
            <a:br/>
            <a:r>
              <a:rPr b="0" lang="en-IN" sz="1600" spc="-1" strike="noStrike">
                <a:solidFill>
                  <a:srgbClr val="000000"/>
                </a:solidFill>
                <a:latin typeface="Calibri Light"/>
              </a:rPr>
              <a:t>https://www.researchgate.net/publication/273897590_The_Challenges_of_Cloud_Computing_Management_Information_System_in_Academic_Work/figures?lo=1</a:t>
            </a:r>
            <a:endParaRPr b="0" lang="en-US" sz="1600" spc="-1" strike="noStrike">
              <a:solidFill>
                <a:srgbClr val="000000"/>
              </a:solidFill>
              <a:latin typeface="Calibri"/>
            </a:endParaRPr>
          </a:p>
        </p:txBody>
      </p:sp>
      <p:pic>
        <p:nvPicPr>
          <p:cNvPr id="115" name="Content Placeholder 3" descr=""/>
          <p:cNvPicPr/>
          <p:nvPr/>
        </p:nvPicPr>
        <p:blipFill>
          <a:blip r:embed="rId1"/>
          <a:stretch/>
        </p:blipFill>
        <p:spPr>
          <a:xfrm>
            <a:off x="1322280" y="1589760"/>
            <a:ext cx="8454240" cy="488124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Infrastructure as a Service(IaaS)</a:t>
            </a:r>
            <a:endParaRPr b="0" lang="en-US" sz="4400" spc="-1" strike="noStrike">
              <a:solidFill>
                <a:srgbClr val="000000"/>
              </a:solidFill>
              <a:latin typeface="Calibri"/>
            </a:endParaRPr>
          </a:p>
        </p:txBody>
      </p:sp>
      <p:sp>
        <p:nvSpPr>
          <p:cNvPr id="117" name="TextShape 2"/>
          <p:cNvSpPr txBox="1"/>
          <p:nvPr/>
        </p:nvSpPr>
        <p:spPr>
          <a:xfrm>
            <a:off x="838080" y="1690560"/>
            <a:ext cx="10515240" cy="4485960"/>
          </a:xfrm>
          <a:prstGeom prst="rect">
            <a:avLst/>
          </a:prstGeom>
          <a:noFill/>
          <a:ln>
            <a:noFill/>
          </a:ln>
        </p:spPr>
        <p:txBody>
          <a:bodyPr>
            <a:normAutofit fontScale="77000"/>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Offering virtualized resources (</a:t>
            </a:r>
            <a:r>
              <a:rPr b="1" lang="en-IN" sz="2800" spc="-1" strike="noStrike">
                <a:solidFill>
                  <a:srgbClr val="000000"/>
                </a:solidFill>
                <a:latin typeface="Calibri"/>
              </a:rPr>
              <a:t>computation, storage, and communication</a:t>
            </a:r>
            <a:r>
              <a:rPr b="0" lang="en-IN" sz="2800" spc="-1" strike="noStrike">
                <a:solidFill>
                  <a:srgbClr val="000000"/>
                </a:solidFill>
                <a:latin typeface="Calibri"/>
              </a:rPr>
              <a:t>) on demand is known as Infrastructure as a Service (IaaS).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cloud infrastructure enables </a:t>
            </a:r>
            <a:r>
              <a:rPr b="1" lang="en-IN" sz="2800" spc="-1" strike="noStrike" u="sng">
                <a:solidFill>
                  <a:srgbClr val="000000"/>
                </a:solidFill>
                <a:uFillTx/>
                <a:latin typeface="Calibri"/>
              </a:rPr>
              <a:t>on-demand provisioning of servers running </a:t>
            </a:r>
            <a:r>
              <a:rPr b="1" lang="en-IN" sz="2800" spc="-1" strike="noStrike">
                <a:solidFill>
                  <a:srgbClr val="000000"/>
                </a:solidFill>
                <a:latin typeface="Calibri"/>
              </a:rPr>
              <a:t>several choices of operating systems and a customized software stack</a:t>
            </a:r>
            <a:r>
              <a:rPr b="0" lang="en-IN" sz="2800" spc="-1" strike="noStrike">
                <a:solidFill>
                  <a:srgbClr val="000000"/>
                </a:solidFill>
                <a:latin typeface="Calibri"/>
              </a:rPr>
              <a:t>. Infrastructure services are considered to be the bottom layer of cloud computing systems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Amazon Web Services mainly offers IaaS, which in the case of its </a:t>
            </a:r>
            <a:r>
              <a:rPr b="1" lang="en-IN" sz="2800" spc="-1" strike="noStrike" u="sng">
                <a:solidFill>
                  <a:srgbClr val="ff0000"/>
                </a:solidFill>
                <a:uFillTx/>
                <a:latin typeface="Calibri"/>
              </a:rPr>
              <a:t>EC2 (Elastic Cloud Compute) service means offering VMs with a software stack that can be customized similar to how an ordinary physical server would be customized</a:t>
            </a: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Users are given privileges to perform numerous activities to the server, such as: </a:t>
            </a:r>
            <a:r>
              <a:rPr b="1" lang="en-IN" sz="2800" spc="-1" strike="noStrike">
                <a:solidFill>
                  <a:srgbClr val="000000"/>
                </a:solidFill>
                <a:latin typeface="Calibri"/>
              </a:rPr>
              <a:t>starting and stopping it</a:t>
            </a:r>
            <a:r>
              <a:rPr b="0" lang="en-IN" sz="2800" spc="-1" strike="noStrike">
                <a:solidFill>
                  <a:srgbClr val="000000"/>
                </a:solidFill>
                <a:latin typeface="Calibri"/>
              </a:rPr>
              <a:t>, </a:t>
            </a:r>
            <a:r>
              <a:rPr b="1" lang="en-IN" sz="2800" spc="-1" strike="noStrike">
                <a:solidFill>
                  <a:srgbClr val="000000"/>
                </a:solidFill>
                <a:latin typeface="Calibri"/>
              </a:rPr>
              <a:t>customizing it by installing software packages</a:t>
            </a:r>
            <a:r>
              <a:rPr b="0" lang="en-IN" sz="2800" spc="-1" strike="noStrike">
                <a:solidFill>
                  <a:srgbClr val="000000"/>
                </a:solidFill>
                <a:latin typeface="Calibri"/>
              </a:rPr>
              <a:t>, </a:t>
            </a:r>
            <a:r>
              <a:rPr b="1" lang="en-IN" sz="2800" spc="-1" strike="noStrike">
                <a:solidFill>
                  <a:srgbClr val="000000"/>
                </a:solidFill>
                <a:latin typeface="Calibri"/>
              </a:rPr>
              <a:t>attaching virtual disks to it</a:t>
            </a:r>
            <a:r>
              <a:rPr b="0" lang="en-IN" sz="2800" spc="-1" strike="noStrike">
                <a:solidFill>
                  <a:srgbClr val="000000"/>
                </a:solidFill>
                <a:latin typeface="Calibri"/>
              </a:rPr>
              <a:t>, and configuring access permissions and firewalls rules  etc.</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Platform as a Service (PaaS)</a:t>
            </a:r>
            <a:endParaRPr b="0" lang="en-US" sz="4400" spc="-1" strike="noStrike">
              <a:solidFill>
                <a:srgbClr val="000000"/>
              </a:solidFill>
              <a:latin typeface="Calibri"/>
            </a:endParaRPr>
          </a:p>
        </p:txBody>
      </p:sp>
      <p:sp>
        <p:nvSpPr>
          <p:cNvPr id="119"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cloud platform offers an environment on which </a:t>
            </a:r>
            <a:r>
              <a:rPr b="0" i="1" lang="en-IN" sz="2800" spc="-1" strike="noStrike" u="sng">
                <a:solidFill>
                  <a:srgbClr val="000000"/>
                </a:solidFill>
                <a:uFillTx/>
                <a:latin typeface="Calibri"/>
              </a:rPr>
              <a:t>developers create and deploy applications and do not necessarily need to know how many processors or how much memory that applications will be using.</a:t>
            </a:r>
            <a:r>
              <a:rPr b="0" lang="en-IN" sz="2800" spc="-1" strike="noStrike">
                <a:solidFill>
                  <a:srgbClr val="000000"/>
                </a:solidFill>
                <a:latin typeface="Calibri"/>
              </a:rPr>
              <a:t> </a:t>
            </a:r>
            <a:r>
              <a:rPr b="0" i="1" lang="en-IN" sz="2800" spc="-1" strike="noStrike" u="sng">
                <a:solidFill>
                  <a:srgbClr val="00b050"/>
                </a:solidFill>
                <a:uFillTx/>
                <a:latin typeface="Calibri"/>
              </a:rPr>
              <a:t>In addition, multiple programming models and specialized services (e.g., data access, authentication, and payments) are offered as building blocks to new applications</a:t>
            </a:r>
            <a:r>
              <a:rPr b="0" lang="en-IN" sz="2800" spc="-1" strike="noStrike">
                <a:solidFill>
                  <a:srgbClr val="00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b050"/>
              </a:buClr>
              <a:buFont typeface="Arial"/>
              <a:buChar char="•"/>
            </a:pPr>
            <a:r>
              <a:rPr b="1" i="1" lang="en-IN" sz="2800" spc="-1" strike="noStrike" u="sng">
                <a:solidFill>
                  <a:srgbClr val="00b050"/>
                </a:solidFill>
                <a:uFillTx/>
                <a:latin typeface="Calibri"/>
              </a:rPr>
              <a:t>Google AppEngine</a:t>
            </a:r>
            <a:r>
              <a:rPr b="0" lang="en-IN" sz="2800" spc="-1" strike="noStrike">
                <a:solidFill>
                  <a:srgbClr val="000000"/>
                </a:solidFill>
                <a:latin typeface="Calibri"/>
              </a:rPr>
              <a:t>, an example of Platform as a Service, offers a scalable environment for developing and hosting Web applications, which should be written in specific programming languages such as Python or Java, and use the services’ own proprietary structured object data store.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Software as a Service (SaaS)</a:t>
            </a:r>
            <a:endParaRPr b="0" lang="en-US" sz="4400" spc="-1" strike="noStrike">
              <a:solidFill>
                <a:srgbClr val="000000"/>
              </a:solidFill>
              <a:latin typeface="Calibri"/>
            </a:endParaRPr>
          </a:p>
        </p:txBody>
      </p:sp>
      <p:sp>
        <p:nvSpPr>
          <p:cNvPr id="121" name="TextShape 2"/>
          <p:cNvSpPr txBox="1"/>
          <p:nvPr/>
        </p:nvSpPr>
        <p:spPr>
          <a:xfrm>
            <a:off x="838080" y="1825560"/>
            <a:ext cx="10515240" cy="4350960"/>
          </a:xfrm>
          <a:prstGeom prst="rect">
            <a:avLst/>
          </a:prstGeom>
          <a:noFill/>
          <a:ln>
            <a:noFill/>
          </a:ln>
        </p:spPr>
        <p:txBody>
          <a:bodyPr>
            <a:normAutofit fontScale="97000"/>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Applications reside on the top of the cloud stack. Services provided by this layer can be accessed by end users through Web portals. Therefore, consumers are increasingly shifting from </a:t>
            </a:r>
            <a:r>
              <a:rPr b="1" lang="en-IN" sz="2800" spc="-1" strike="noStrike" u="sng">
                <a:solidFill>
                  <a:srgbClr val="00b050"/>
                </a:solidFill>
                <a:uFillTx/>
                <a:latin typeface="Calibri"/>
              </a:rPr>
              <a:t>locally installed computer programs to on-line software services that offer the same functionally</a:t>
            </a:r>
            <a:r>
              <a:rPr b="0" lang="en-IN" sz="2800" spc="-1" strike="noStrike">
                <a:solidFill>
                  <a:srgbClr val="000000"/>
                </a:solidFill>
                <a:latin typeface="Calibri"/>
              </a:rPr>
              <a:t>. Traditional desktop applications such as word processing and spreadsheet </a:t>
            </a:r>
            <a:r>
              <a:rPr b="0" lang="en-IN" sz="2800" spc="-1" strike="noStrike" u="sng">
                <a:solidFill>
                  <a:srgbClr val="00b050"/>
                </a:solidFill>
                <a:uFillTx/>
                <a:latin typeface="Calibri"/>
              </a:rPr>
              <a:t>can now be accessed as a service in the Web</a:t>
            </a:r>
            <a:r>
              <a:rPr b="0" lang="en-IN" sz="2800" spc="-1" strike="noStrike">
                <a:solidFill>
                  <a:srgbClr val="000000"/>
                </a:solidFill>
                <a:latin typeface="Calibri"/>
              </a:rPr>
              <a:t>. This model of delivering applications, known as Software as a Service (SaaS), alleviates the burden of software maintenance for customers and simplifies development and testing for providers . </a:t>
            </a:r>
            <a:endParaRPr b="0" lang="en-US" sz="2800" spc="-1" strike="noStrike">
              <a:solidFill>
                <a:srgbClr val="000000"/>
              </a:solidFill>
              <a:latin typeface="Calibri"/>
            </a:endParaRPr>
          </a:p>
          <a:p>
            <a:pPr marL="228600" indent="-228240" algn="just">
              <a:lnSpc>
                <a:spcPct val="90000"/>
              </a:lnSpc>
              <a:spcBef>
                <a:spcPts val="1001"/>
              </a:spcBef>
              <a:buClr>
                <a:srgbClr val="ff0000"/>
              </a:buClr>
              <a:buFont typeface="Arial"/>
              <a:buChar char="•"/>
            </a:pPr>
            <a:r>
              <a:rPr b="0" i="1" lang="en-IN" sz="2800" spc="-1" strike="noStrike" u="sng">
                <a:solidFill>
                  <a:srgbClr val="ff0000"/>
                </a:solidFill>
                <a:uFillTx/>
                <a:latin typeface="Calibri"/>
              </a:rPr>
              <a:t>Example:</a:t>
            </a:r>
            <a:r>
              <a:rPr b="0" lang="en-IN" sz="2800" spc="-1" strike="noStrike">
                <a:solidFill>
                  <a:srgbClr val="000000"/>
                </a:solidFill>
                <a:latin typeface="Calibri"/>
              </a:rPr>
              <a:t>- Salesforce.com, which relies on the SaaS model, offers business productivity applications (CRM) that reside completely on their servers, allowing costumers to customize and access applications on demand.</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Syllabus of UNIT-1 </a:t>
            </a:r>
            <a:endParaRPr b="0" lang="en-US" sz="4400" spc="-1" strike="noStrike">
              <a:solidFill>
                <a:srgbClr val="000000"/>
              </a:solidFill>
              <a:latin typeface="Calibri"/>
            </a:endParaRPr>
          </a:p>
        </p:txBody>
      </p:sp>
      <p:sp>
        <p:nvSpPr>
          <p:cNvPr id="85"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1" lang="en-US" sz="2800" spc="-1" strike="noStrike" u="sng">
                <a:solidFill>
                  <a:srgbClr val="000000"/>
                </a:solidFill>
                <a:uFillTx/>
                <a:latin typeface="Calibri"/>
              </a:rPr>
              <a:t>UNIT-1</a:t>
            </a:r>
            <a:endParaRPr b="0" lang="en-US" sz="2800" spc="-1" strike="noStrike">
              <a:solidFill>
                <a:srgbClr val="000000"/>
              </a:solidFill>
              <a:latin typeface="Calibri"/>
            </a:endParaRPr>
          </a:p>
          <a:p>
            <a:pPr algn="just">
              <a:lnSpc>
                <a:spcPct val="90000"/>
              </a:lnSpc>
              <a:spcBef>
                <a:spcPts val="1001"/>
              </a:spcBef>
            </a:pPr>
            <a:r>
              <a:rPr b="1" lang="en-US" sz="2800" spc="-1" strike="noStrike">
                <a:solidFill>
                  <a:srgbClr val="000000"/>
                </a:solidFill>
                <a:latin typeface="Calibri"/>
              </a:rPr>
              <a:t>Introduction to cloud and virtualization</a:t>
            </a:r>
            <a:r>
              <a:rPr b="0" lang="en-US" sz="2800" spc="-1" strike="noStrike">
                <a:solidFill>
                  <a:srgbClr val="000000"/>
                </a:solidFill>
                <a:latin typeface="Calibri"/>
              </a:rPr>
              <a:t>:  </a:t>
            </a:r>
            <a:r>
              <a:rPr b="0" lang="en-US" sz="2800" spc="-1" strike="noStrike">
                <a:solidFill>
                  <a:srgbClr val="000000"/>
                </a:solidFill>
                <a:latin typeface="Wingdings"/>
              </a:rPr>
              <a:t></a:t>
            </a:r>
            <a:r>
              <a:rPr b="0" lang="en-US" sz="2800" spc="-1" strike="noStrike">
                <a:solidFill>
                  <a:srgbClr val="000000"/>
                </a:solidFill>
                <a:latin typeface="Calibri"/>
              </a:rPr>
              <a:t>Cloud Computing in a Nutshell, Layers and Types of Clouds</a:t>
            </a:r>
            <a:endParaRPr b="0" lang="en-US" sz="2800" spc="-1" strike="noStrike">
              <a:solidFill>
                <a:srgbClr val="000000"/>
              </a:solidFill>
              <a:latin typeface="Calibri"/>
            </a:endParaRPr>
          </a:p>
          <a:p>
            <a:pPr algn="just">
              <a:lnSpc>
                <a:spcPct val="90000"/>
              </a:lnSpc>
              <a:spcBef>
                <a:spcPts val="1001"/>
              </a:spcBef>
            </a:pPr>
            <a:r>
              <a:rPr b="0" lang="en-US" sz="2800" spc="-1" strike="noStrike">
                <a:solidFill>
                  <a:srgbClr val="000000"/>
                </a:solidFill>
                <a:latin typeface="Wingdings"/>
              </a:rPr>
              <a:t></a:t>
            </a:r>
            <a:r>
              <a:rPr b="0" lang="en-US" sz="2800" spc="-1" strike="noStrike">
                <a:solidFill>
                  <a:srgbClr val="000000"/>
                </a:solidFill>
                <a:latin typeface="Calibri"/>
              </a:rPr>
              <a:t> </a:t>
            </a:r>
            <a:r>
              <a:rPr b="0" lang="en-US" sz="2800" spc="-1" strike="noStrike">
                <a:solidFill>
                  <a:srgbClr val="000000"/>
                </a:solidFill>
                <a:latin typeface="Calibri"/>
              </a:rPr>
              <a:t>Desired Formats of Cloud</a:t>
            </a:r>
            <a:endParaRPr b="0" lang="en-US" sz="2800" spc="-1" strike="noStrike">
              <a:solidFill>
                <a:srgbClr val="000000"/>
              </a:solidFill>
              <a:latin typeface="Calibri"/>
            </a:endParaRPr>
          </a:p>
          <a:p>
            <a:pPr algn="just">
              <a:lnSpc>
                <a:spcPct val="90000"/>
              </a:lnSpc>
              <a:spcBef>
                <a:spcPts val="1001"/>
              </a:spcBef>
            </a:pPr>
            <a:r>
              <a:rPr b="0" lang="en-US" sz="2800" spc="-1" strike="noStrike">
                <a:solidFill>
                  <a:srgbClr val="000000"/>
                </a:solidFill>
                <a:latin typeface="Wingdings"/>
              </a:rPr>
              <a:t></a:t>
            </a:r>
            <a:r>
              <a:rPr b="0" lang="en-US" sz="2800" spc="-1" strike="noStrike">
                <a:solidFill>
                  <a:srgbClr val="000000"/>
                </a:solidFill>
                <a:latin typeface="Calibri"/>
              </a:rPr>
              <a:t>Cloud Infrastructure Management, Challenges and Risks.</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542160" y="300600"/>
            <a:ext cx="10515240" cy="574560"/>
          </a:xfrm>
          <a:prstGeom prst="rect">
            <a:avLst/>
          </a:prstGeom>
          <a:noFill/>
          <a:ln>
            <a:noFill/>
          </a:ln>
        </p:spPr>
        <p:txBody>
          <a:bodyPr anchor="ctr">
            <a:normAutofit fontScale="52000"/>
          </a:bodyPr>
          <a:p>
            <a:pPr>
              <a:lnSpc>
                <a:spcPct val="90000"/>
              </a:lnSpc>
            </a:pPr>
            <a:r>
              <a:rPr b="0" lang="en-US" sz="4400" spc="-1" strike="noStrike">
                <a:solidFill>
                  <a:srgbClr val="000000"/>
                </a:solidFill>
                <a:latin typeface="Calibri Light"/>
              </a:rPr>
              <a:t>Deployment Model: Cloud Computing </a:t>
            </a:r>
            <a:r>
              <a:rPr b="0" lang="en-US" sz="2000" spc="-1" strike="noStrike">
                <a:solidFill>
                  <a:srgbClr val="000000"/>
                </a:solidFill>
                <a:latin typeface="Calibri Light"/>
              </a:rPr>
              <a:t>https://www.javatpoint.com/types-of-cloud</a:t>
            </a:r>
            <a:endParaRPr b="0" lang="en-US" sz="2000" spc="-1" strike="noStrike">
              <a:solidFill>
                <a:srgbClr val="000000"/>
              </a:solidFill>
              <a:latin typeface="Calibri"/>
            </a:endParaRPr>
          </a:p>
        </p:txBody>
      </p:sp>
      <p:sp>
        <p:nvSpPr>
          <p:cNvPr id="123" name="TextShape 2"/>
          <p:cNvSpPr txBox="1"/>
          <p:nvPr/>
        </p:nvSpPr>
        <p:spPr>
          <a:xfrm>
            <a:off x="838080" y="1120320"/>
            <a:ext cx="10515240" cy="5056200"/>
          </a:xfrm>
          <a:prstGeom prst="rect">
            <a:avLst/>
          </a:prstGeom>
          <a:noFill/>
          <a:ln>
            <a:noFill/>
          </a:ln>
        </p:spPr>
        <p:txBody>
          <a:bodyPr>
            <a:noAutofit/>
          </a:bodyPr>
          <a:p>
            <a:pPr>
              <a:lnSpc>
                <a:spcPct val="90000"/>
              </a:lnSpc>
              <a:spcBef>
                <a:spcPts val="1001"/>
              </a:spcBef>
            </a:pPr>
            <a:r>
              <a:rPr b="0" lang="en-US" sz="2800" spc="-1" strike="noStrike">
                <a:solidFill>
                  <a:srgbClr val="000000"/>
                </a:solidFill>
                <a:latin typeface="Calibri"/>
              </a:rPr>
              <a:t>Public  + Private + Community + Hybrid</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pic>
        <p:nvPicPr>
          <p:cNvPr id="124" name="Picture 3" descr=""/>
          <p:cNvPicPr/>
          <p:nvPr/>
        </p:nvPicPr>
        <p:blipFill>
          <a:blip r:embed="rId1"/>
          <a:stretch/>
        </p:blipFill>
        <p:spPr>
          <a:xfrm>
            <a:off x="1491120" y="1937160"/>
            <a:ext cx="8637120" cy="492048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838080" y="365040"/>
            <a:ext cx="10515240" cy="446040"/>
          </a:xfrm>
          <a:prstGeom prst="rect">
            <a:avLst/>
          </a:prstGeom>
          <a:noFill/>
          <a:ln>
            <a:noFill/>
          </a:ln>
        </p:spPr>
        <p:txBody>
          <a:bodyPr anchor="ctr">
            <a:normAutofit fontScale="56000"/>
          </a:bodyPr>
          <a:p>
            <a:pPr>
              <a:lnSpc>
                <a:spcPct val="90000"/>
              </a:lnSpc>
            </a:pPr>
            <a:r>
              <a:rPr b="0" lang="en-US" sz="4400" spc="-1" strike="noStrike">
                <a:solidFill>
                  <a:srgbClr val="000000"/>
                </a:solidFill>
                <a:latin typeface="Calibri Light"/>
              </a:rPr>
              <a:t>Deployment Model…….continued</a:t>
            </a:r>
            <a:endParaRPr b="0" lang="en-US" sz="4400" spc="-1" strike="noStrike">
              <a:solidFill>
                <a:srgbClr val="000000"/>
              </a:solidFill>
              <a:latin typeface="Calibri"/>
            </a:endParaRPr>
          </a:p>
        </p:txBody>
      </p:sp>
      <p:sp>
        <p:nvSpPr>
          <p:cNvPr id="126" name="TextShape 2"/>
          <p:cNvSpPr txBox="1"/>
          <p:nvPr/>
        </p:nvSpPr>
        <p:spPr>
          <a:xfrm>
            <a:off x="838080" y="1171800"/>
            <a:ext cx="10515240" cy="5004720"/>
          </a:xfrm>
          <a:prstGeom prst="rect">
            <a:avLst/>
          </a:prstGeom>
          <a:noFill/>
          <a:ln>
            <a:noFill/>
          </a:ln>
        </p:spPr>
        <p:txBody>
          <a:bodyPr>
            <a:normAutofit fontScale="70000"/>
          </a:bodyPr>
          <a:p>
            <a:pPr marL="228600" indent="-228240" algn="just">
              <a:lnSpc>
                <a:spcPct val="90000"/>
              </a:lnSpc>
              <a:spcBef>
                <a:spcPts val="1001"/>
              </a:spcBef>
              <a:buClr>
                <a:srgbClr val="ff0000"/>
              </a:buClr>
              <a:buFont typeface="Arial"/>
              <a:buChar char="•"/>
            </a:pPr>
            <a:r>
              <a:rPr b="0" lang="en-IN" sz="2800" spc="-1" strike="noStrike" u="sng">
                <a:solidFill>
                  <a:srgbClr val="ff0000"/>
                </a:solidFill>
                <a:uFillTx/>
                <a:latin typeface="Calibri"/>
              </a:rPr>
              <a:t>Public cloud </a:t>
            </a:r>
            <a:r>
              <a:rPr b="0" lang="en-IN" sz="2800" spc="-1" strike="noStrike">
                <a:solidFill>
                  <a:srgbClr val="000000"/>
                </a:solidFill>
                <a:latin typeface="Calibri"/>
              </a:rPr>
              <a:t>as a “cloud made available in a pay-as-you-go manner to the general public” and </a:t>
            </a:r>
            <a:r>
              <a:rPr b="0" lang="en-IN" sz="2800" spc="-1" strike="noStrike" u="sng">
                <a:solidFill>
                  <a:srgbClr val="ff0000"/>
                </a:solidFill>
                <a:uFillTx/>
                <a:latin typeface="Calibri"/>
              </a:rPr>
              <a:t>private cloud </a:t>
            </a:r>
            <a:r>
              <a:rPr b="0" lang="en-IN" sz="2800" spc="-1" strike="noStrike">
                <a:solidFill>
                  <a:srgbClr val="000000"/>
                </a:solidFill>
                <a:latin typeface="Calibri"/>
              </a:rPr>
              <a:t>as “internal data center of a business or other organization, not made available to the general public.”</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a:t>
            </a:r>
            <a:r>
              <a:rPr b="0" lang="en-IN" sz="2800" spc="-1" strike="noStrike" u="sng">
                <a:solidFill>
                  <a:srgbClr val="ff0000"/>
                </a:solidFill>
                <a:uFillTx/>
                <a:latin typeface="Calibri"/>
              </a:rPr>
              <a:t>community cloud </a:t>
            </a:r>
            <a:r>
              <a:rPr b="0" lang="en-IN" sz="2800" spc="-1" strike="noStrike">
                <a:solidFill>
                  <a:srgbClr val="000000"/>
                </a:solidFill>
                <a:latin typeface="Calibri"/>
              </a:rPr>
              <a:t>is “shared by several organizations and supports a specific community that has shared concerns (e.g., mission, security requirements, policy, and compliance considerations)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a:t>
            </a:r>
            <a:r>
              <a:rPr b="0" lang="en-IN" sz="2800" spc="-1" strike="noStrike" u="sng">
                <a:solidFill>
                  <a:srgbClr val="ff0000"/>
                </a:solidFill>
                <a:uFillTx/>
                <a:latin typeface="Calibri"/>
              </a:rPr>
              <a:t>hybrid cloud </a:t>
            </a:r>
            <a:r>
              <a:rPr b="0" lang="en-IN" sz="2800" spc="-1" strike="noStrike">
                <a:solidFill>
                  <a:srgbClr val="000000"/>
                </a:solidFill>
                <a:latin typeface="Calibri"/>
              </a:rPr>
              <a:t>takes shape when a private cloud is supplemented with computing capacity from public clouds . The approach of temporarily renting capacity to handle spikes in load is known as “cloud-bursting” A community cloud is “shared by several organizations and supports a specific community that has shared concerns (e.g., mission, security requirements, policy, and compliance considerations)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hybrid cloud takes shape when a private cloud is supplemented with computing capacity from public clouds . The approach of temporarily renting capacity to handle spikes in load is known as “cloud-bursting”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28" name="Content Placeholder 3" descr=""/>
          <p:cNvPicPr/>
          <p:nvPr/>
        </p:nvPicPr>
        <p:blipFill>
          <a:blip r:embed="rId1"/>
          <a:stretch/>
        </p:blipFill>
        <p:spPr>
          <a:xfrm>
            <a:off x="838080" y="644040"/>
            <a:ext cx="9567720" cy="5532480"/>
          </a:xfrm>
          <a:prstGeom prst="rect">
            <a:avLst/>
          </a:prstGeom>
          <a:ln cap="sq" w="88920">
            <a:solidFill>
              <a:srgbClr val="000000"/>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30" name="Content Placeholder 3" descr=""/>
          <p:cNvPicPr/>
          <p:nvPr/>
        </p:nvPicPr>
        <p:blipFill>
          <a:blip r:embed="rId1"/>
          <a:stretch/>
        </p:blipFill>
        <p:spPr>
          <a:xfrm>
            <a:off x="838080" y="657000"/>
            <a:ext cx="10082880" cy="5377680"/>
          </a:xfrm>
          <a:prstGeom prst="rect">
            <a:avLst/>
          </a:prstGeom>
          <a:ln cap="sq" w="88920">
            <a:solidFill>
              <a:srgbClr val="000000"/>
            </a:solidFill>
            <a:miter/>
          </a:ln>
          <a:effectLst>
            <a:innerShdw blurRad="76200">
              <a:srgbClr val="000000"/>
            </a:innerShdw>
          </a:effectLst>
        </p:spPr>
      </p:pic>
      <p:sp>
        <p:nvSpPr>
          <p:cNvPr id="131" name="CustomShape 2"/>
          <p:cNvSpPr/>
          <p:nvPr/>
        </p:nvSpPr>
        <p:spPr>
          <a:xfrm>
            <a:off x="5705280" y="785520"/>
            <a:ext cx="4867920" cy="41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50" spc="-1" strike="noStrike">
                <a:solidFill>
                  <a:srgbClr val="000000"/>
                </a:solidFill>
                <a:latin typeface="Calibri"/>
              </a:rPr>
              <a:t>https://www.capgemini.com/gb-en/2018/06/how-hybrid-cloud-is-fueling-digital-transformation/</a:t>
            </a: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33" name="Content Placeholder 3" descr=""/>
          <p:cNvPicPr/>
          <p:nvPr/>
        </p:nvPicPr>
        <p:blipFill>
          <a:blip r:embed="rId1"/>
          <a:stretch/>
        </p:blipFill>
        <p:spPr>
          <a:xfrm>
            <a:off x="592560" y="657000"/>
            <a:ext cx="10431360" cy="5563440"/>
          </a:xfrm>
          <a:prstGeom prst="rect">
            <a:avLst/>
          </a:prstGeom>
          <a:ln cap="sq" w="88920">
            <a:solidFill>
              <a:srgbClr val="000000"/>
            </a:solidFill>
            <a:miter/>
          </a:ln>
          <a:effectLst>
            <a:innerShdw blurRad="76200">
              <a:srgbClr val="000000"/>
            </a:innerShdw>
          </a:effectLst>
        </p:spPr>
      </p:pic>
      <p:sp>
        <p:nvSpPr>
          <p:cNvPr id="134" name="CustomShape 2"/>
          <p:cNvSpPr/>
          <p:nvPr/>
        </p:nvSpPr>
        <p:spPr>
          <a:xfrm>
            <a:off x="5705280" y="785520"/>
            <a:ext cx="4867920" cy="41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50" spc="-1" strike="noStrike">
                <a:solidFill>
                  <a:srgbClr val="000000"/>
                </a:solidFill>
                <a:latin typeface="Calibri"/>
              </a:rPr>
              <a:t>https://www.capgemini.com/gb-en/2018/06/how-hybrid-cloud-is-fueling-digital-transformation/</a:t>
            </a: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pic>
        <p:nvPicPr>
          <p:cNvPr id="136" name="Content Placeholder 3" descr=""/>
          <p:cNvPicPr/>
          <p:nvPr/>
        </p:nvPicPr>
        <p:blipFill>
          <a:blip r:embed="rId1"/>
          <a:stretch/>
        </p:blipFill>
        <p:spPr>
          <a:xfrm>
            <a:off x="644040" y="502200"/>
            <a:ext cx="10495800" cy="5885280"/>
          </a:xfrm>
          <a:prstGeom prst="rect">
            <a:avLst/>
          </a:prstGeom>
          <a:ln cap="sq" w="88920">
            <a:solidFill>
              <a:srgbClr val="000000"/>
            </a:solidFill>
            <a:miter/>
          </a:ln>
          <a:effectLst>
            <a:innerShdw blurRad="76200">
              <a:srgbClr val="000000"/>
            </a:innerShdw>
          </a:effectLst>
        </p:spPr>
      </p:pic>
      <p:sp>
        <p:nvSpPr>
          <p:cNvPr id="137" name="CustomShape 2"/>
          <p:cNvSpPr/>
          <p:nvPr/>
        </p:nvSpPr>
        <p:spPr>
          <a:xfrm>
            <a:off x="5705280" y="785520"/>
            <a:ext cx="4867920" cy="410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050" spc="-1" strike="noStrike">
                <a:solidFill>
                  <a:srgbClr val="000000"/>
                </a:solidFill>
                <a:latin typeface="Calibri"/>
              </a:rPr>
              <a:t>https://www.capgemini.com/gb-en/2018/06/how-hybrid-cloud-is-fueling-digital-transformation/</a:t>
            </a:r>
            <a:endParaRPr b="0" lang="en-IN" sz="105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838080" y="365040"/>
            <a:ext cx="10515240" cy="71640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Deployment Model: At a glance</a:t>
            </a:r>
            <a:endParaRPr b="0" lang="en-US" sz="4400" spc="-1" strike="noStrike">
              <a:solidFill>
                <a:srgbClr val="000000"/>
              </a:solidFill>
              <a:latin typeface="Calibri"/>
            </a:endParaRPr>
          </a:p>
        </p:txBody>
      </p:sp>
      <p:pic>
        <p:nvPicPr>
          <p:cNvPr id="139" name="Content Placeholder 3" descr=""/>
          <p:cNvPicPr/>
          <p:nvPr/>
        </p:nvPicPr>
        <p:blipFill>
          <a:blip r:embed="rId1"/>
          <a:stretch/>
        </p:blipFill>
        <p:spPr>
          <a:xfrm>
            <a:off x="592560" y="1931760"/>
            <a:ext cx="10573200" cy="4649040"/>
          </a:xfrm>
          <a:prstGeom prst="rect">
            <a:avLst/>
          </a:prstGeom>
          <a:ln cap="sq" w="88920">
            <a:solidFill>
              <a:srgbClr val="000000"/>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838080" y="365040"/>
            <a:ext cx="10515240" cy="1325160"/>
          </a:xfrm>
          <a:prstGeom prst="rect">
            <a:avLst/>
          </a:prstGeom>
          <a:noFill/>
          <a:ln>
            <a:noFill/>
          </a:ln>
        </p:spPr>
        <p:txBody>
          <a:bodyPr anchor="ctr">
            <a:noAutofit/>
          </a:bodyPr>
          <a:p>
            <a:pPr>
              <a:lnSpc>
                <a:spcPct val="90000"/>
              </a:lnSpc>
            </a:pPr>
            <a:r>
              <a:rPr b="0" i="1" lang="en-US" sz="4400" spc="-1" strike="noStrike" u="sng">
                <a:solidFill>
                  <a:srgbClr val="000000"/>
                </a:solidFill>
                <a:uFillTx/>
                <a:latin typeface="Calibri Light"/>
              </a:rPr>
              <a:t>Desired Feature of a Cloud </a:t>
            </a:r>
            <a:endParaRPr b="0" lang="en-US" sz="4400" spc="-1" strike="noStrike">
              <a:solidFill>
                <a:srgbClr val="000000"/>
              </a:solidFill>
              <a:latin typeface="Calibri"/>
            </a:endParaRPr>
          </a:p>
        </p:txBody>
      </p:sp>
      <p:sp>
        <p:nvSpPr>
          <p:cNvPr id="141" name="TextShape 2"/>
          <p:cNvSpPr txBox="1"/>
          <p:nvPr/>
        </p:nvSpPr>
        <p:spPr>
          <a:xfrm>
            <a:off x="838080" y="1825560"/>
            <a:ext cx="10515240" cy="4350960"/>
          </a:xfrm>
          <a:prstGeom prst="rect">
            <a:avLst/>
          </a:prstGeom>
          <a:noFill/>
          <a:ln>
            <a:noFill/>
          </a:ln>
        </p:spPr>
        <p:txBody>
          <a:bodyPr>
            <a:noAutofit/>
          </a:bodyPr>
          <a:p>
            <a:pPr algn="just">
              <a:lnSpc>
                <a:spcPct val="90000"/>
              </a:lnSpc>
              <a:spcBef>
                <a:spcPts val="1001"/>
              </a:spcBef>
            </a:pPr>
            <a:r>
              <a:rPr b="0" lang="en-IN" sz="2800" spc="-1" strike="noStrike">
                <a:solidFill>
                  <a:srgbClr val="000000"/>
                </a:solidFill>
                <a:latin typeface="Calibri"/>
              </a:rPr>
              <a:t>Certain features of a cloud are essential to enable services that truly represent the cloud computing model and satisfy expectations of consumers, and cloud offerings must be :-</a:t>
            </a:r>
            <a:endParaRPr b="0" lang="en-US" sz="28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Calibri"/>
              </a:rPr>
              <a:t>(i) self-service, </a:t>
            </a:r>
            <a:endParaRPr b="0" lang="en-US" sz="28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Calibri"/>
              </a:rPr>
              <a:t>(ii) per-usage metered and billed, </a:t>
            </a:r>
            <a:endParaRPr b="0" lang="en-US" sz="28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Calibri"/>
              </a:rPr>
              <a:t>(iii) elastic,</a:t>
            </a:r>
            <a:endParaRPr b="0" lang="en-US" sz="2800" spc="-1" strike="noStrike">
              <a:solidFill>
                <a:srgbClr val="000000"/>
              </a:solidFill>
              <a:latin typeface="Calibri"/>
            </a:endParaRPr>
          </a:p>
          <a:p>
            <a:pPr>
              <a:lnSpc>
                <a:spcPct val="90000"/>
              </a:lnSpc>
              <a:spcBef>
                <a:spcPts val="1001"/>
              </a:spcBef>
            </a:pPr>
            <a:r>
              <a:rPr b="0" lang="en-IN" sz="2800" spc="-1" strike="noStrike">
                <a:solidFill>
                  <a:srgbClr val="000000"/>
                </a:solidFill>
                <a:latin typeface="Calibri"/>
              </a:rPr>
              <a:t>and (iv) customizable.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Per usages metering and billing </a:t>
            </a:r>
            <a:endParaRPr b="0" lang="en-US" sz="4400" spc="-1" strike="noStrike">
              <a:solidFill>
                <a:srgbClr val="000000"/>
              </a:solidFill>
              <a:latin typeface="Calibri"/>
            </a:endParaRPr>
          </a:p>
        </p:txBody>
      </p:sp>
      <p:sp>
        <p:nvSpPr>
          <p:cNvPr id="143"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Cloud computing eliminates up-front commitment by users, allowing them to request and use </a:t>
            </a:r>
            <a:r>
              <a:rPr b="1" lang="en-IN" sz="2800" spc="-1" strike="noStrike" u="sng">
                <a:solidFill>
                  <a:srgbClr val="000000"/>
                </a:solidFill>
                <a:uFillTx/>
                <a:latin typeface="Calibri"/>
              </a:rPr>
              <a:t>only the necessary amount</a:t>
            </a:r>
            <a:r>
              <a:rPr b="0" lang="en-IN" sz="2800" spc="-1" strike="noStrike">
                <a:solidFill>
                  <a:srgbClr val="000000"/>
                </a:solidFill>
                <a:latin typeface="Calibri"/>
              </a:rPr>
              <a:t>. Services must be priced on a short term basis (e.g., by the hour), allowing users to release (and not pay for) resources as soon as they are not needed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For these reasons, clouds must implement features to allow efficient trading of service such as </a:t>
            </a:r>
            <a:r>
              <a:rPr b="1" lang="en-IN" sz="2800" spc="-1" strike="noStrike" u="sng">
                <a:solidFill>
                  <a:srgbClr val="000000"/>
                </a:solidFill>
                <a:uFillTx/>
                <a:latin typeface="Calibri"/>
              </a:rPr>
              <a:t>pricing, accounting, and billing </a:t>
            </a:r>
            <a:r>
              <a:rPr b="0" lang="en-IN" sz="2800" spc="-1" strike="noStrike">
                <a:solidFill>
                  <a:srgbClr val="00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 </a:t>
            </a:r>
            <a:r>
              <a:rPr b="0" lang="en-IN" sz="2800" spc="-1" strike="noStrike">
                <a:solidFill>
                  <a:srgbClr val="000000"/>
                </a:solidFill>
                <a:latin typeface="Calibri"/>
              </a:rPr>
              <a:t>Metering should be done accordingly for different types of service (e.g., </a:t>
            </a:r>
            <a:r>
              <a:rPr b="1" lang="en-IN" sz="2800" spc="-1" strike="noStrike" u="sng">
                <a:solidFill>
                  <a:srgbClr val="000000"/>
                </a:solidFill>
                <a:uFillTx/>
                <a:latin typeface="Calibri"/>
              </a:rPr>
              <a:t>storage, processing, and bandwidth</a:t>
            </a:r>
            <a:r>
              <a:rPr b="0" lang="en-IN" sz="2800" spc="-1" strike="noStrike">
                <a:solidFill>
                  <a:srgbClr val="000000"/>
                </a:solidFill>
                <a:latin typeface="Calibri"/>
              </a:rPr>
              <a:t>) and usage promptly reported, thus providing greater transparency.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Elasticity</a:t>
            </a:r>
            <a:endParaRPr b="0" lang="en-US" sz="4400" spc="-1" strike="noStrike">
              <a:solidFill>
                <a:srgbClr val="000000"/>
              </a:solidFill>
              <a:latin typeface="Calibri"/>
            </a:endParaRPr>
          </a:p>
        </p:txBody>
      </p:sp>
      <p:sp>
        <p:nvSpPr>
          <p:cNvPr id="145"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Cloud computing gives the illusion of infinite computing resources available on demand . Therefore users expect clouds to rapidly provide resources in any quantity at any time. In particular, it is expected that the additional resources can be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provisioned, possibly automatically, when an </a:t>
            </a:r>
            <a:r>
              <a:rPr b="1" lang="en-IN" sz="2800" spc="-1" strike="noStrike" u="sng">
                <a:solidFill>
                  <a:srgbClr val="000000"/>
                </a:solidFill>
                <a:uFillTx/>
                <a:latin typeface="Calibri"/>
              </a:rPr>
              <a:t>application load increases</a:t>
            </a:r>
            <a:r>
              <a:rPr b="0" lang="en-IN" sz="2800" spc="-1" strike="noStrike">
                <a:solidFill>
                  <a:srgbClr val="000000"/>
                </a:solidFill>
                <a:latin typeface="Calibri"/>
              </a:rPr>
              <a:t> and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(b) released when </a:t>
            </a:r>
            <a:r>
              <a:rPr b="1" lang="en-IN" sz="2800" spc="-1" strike="noStrike" u="sng">
                <a:solidFill>
                  <a:srgbClr val="000000"/>
                </a:solidFill>
                <a:uFillTx/>
                <a:latin typeface="Calibri"/>
              </a:rPr>
              <a:t>load decreases </a:t>
            </a:r>
            <a:r>
              <a:rPr b="0" lang="en-IN" sz="2800" spc="-1" strike="noStrike">
                <a:solidFill>
                  <a:srgbClr val="000000"/>
                </a:solidFill>
                <a:latin typeface="Calibri"/>
              </a:rPr>
              <a:t>(scale up and down)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87"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0" lang="en-IN" sz="2800" spc="-1" strike="noStrike">
                <a:solidFill>
                  <a:srgbClr val="000000"/>
                </a:solidFill>
                <a:latin typeface="Calibri"/>
              </a:rPr>
              <a:t>Technologies such as </a:t>
            </a:r>
            <a:r>
              <a:rPr b="1" lang="en-IN" sz="3600" spc="-1" strike="noStrike" u="sng">
                <a:solidFill>
                  <a:srgbClr val="ff0000"/>
                </a:solidFill>
                <a:uFillTx/>
                <a:latin typeface="Calibri"/>
              </a:rPr>
              <a:t>cluster, grid, and now, cloud computing</a:t>
            </a:r>
            <a:r>
              <a:rPr b="0" lang="en-IN" sz="2800" spc="-1" strike="noStrike">
                <a:solidFill>
                  <a:srgbClr val="000000"/>
                </a:solidFill>
                <a:latin typeface="Calibri"/>
              </a:rPr>
              <a:t>, have all aimed at allowing access to large amounts of computing power in a fully virtualized manner, by aggregating resources and offering a single system view.</a:t>
            </a:r>
            <a:endParaRPr b="0" lang="en-US" sz="2800" spc="-1" strike="noStrike">
              <a:solidFill>
                <a:srgbClr val="000000"/>
              </a:solidFill>
              <a:latin typeface="Calibri"/>
            </a:endParaRPr>
          </a:p>
          <a:p>
            <a:pPr algn="just">
              <a:lnSpc>
                <a:spcPct val="90000"/>
              </a:lnSpc>
              <a:spcBef>
                <a:spcPts val="1001"/>
              </a:spcBef>
            </a:pPr>
            <a:r>
              <a:rPr b="0" lang="en-US" sz="2800" spc="-1" strike="noStrike" u="sng">
                <a:solidFill>
                  <a:srgbClr val="ff0000"/>
                </a:solidFill>
                <a:uFillTx/>
                <a:latin typeface="Calibri"/>
              </a:rPr>
              <a:t>Differences</a:t>
            </a:r>
            <a:r>
              <a:rPr b="0" lang="en-US" sz="2800" spc="-1" strike="noStrike">
                <a:solidFill>
                  <a:srgbClr val="000000"/>
                </a:solidFill>
                <a:latin typeface="Calibri"/>
              </a:rPr>
              <a:t>:-</a:t>
            </a:r>
            <a:endParaRPr b="0" lang="en-US" sz="2800" spc="-1" strike="noStrike">
              <a:solidFill>
                <a:srgbClr val="000000"/>
              </a:solidFill>
              <a:latin typeface="Calibri"/>
            </a:endParaRPr>
          </a:p>
          <a:p>
            <a:pPr algn="just">
              <a:lnSpc>
                <a:spcPct val="90000"/>
              </a:lnSpc>
              <a:spcBef>
                <a:spcPts val="1001"/>
              </a:spcBef>
            </a:pPr>
            <a:r>
              <a:rPr b="1" lang="en-IN" sz="2800" spc="-1" strike="noStrike">
                <a:solidFill>
                  <a:srgbClr val="000000"/>
                </a:solidFill>
                <a:latin typeface="Calibri"/>
              </a:rPr>
              <a:t>Cluster</a:t>
            </a:r>
            <a:r>
              <a:rPr b="0" lang="en-IN" sz="2800" spc="-1" strike="noStrike">
                <a:solidFill>
                  <a:srgbClr val="000000"/>
                </a:solidFill>
                <a:latin typeface="Calibri"/>
              </a:rPr>
              <a:t> differs from </a:t>
            </a:r>
            <a:r>
              <a:rPr b="1" lang="en-IN" sz="2800" spc="-1" strike="noStrike">
                <a:solidFill>
                  <a:srgbClr val="000000"/>
                </a:solidFill>
                <a:latin typeface="Calibri"/>
              </a:rPr>
              <a:t>Cloud</a:t>
            </a:r>
            <a:r>
              <a:rPr b="0" lang="en-IN" sz="2800" spc="-1" strike="noStrike">
                <a:solidFill>
                  <a:srgbClr val="000000"/>
                </a:solidFill>
                <a:latin typeface="Calibri"/>
              </a:rPr>
              <a:t> and </a:t>
            </a:r>
            <a:r>
              <a:rPr b="1" lang="en-IN" sz="2800" spc="-1" strike="noStrike">
                <a:solidFill>
                  <a:srgbClr val="000000"/>
                </a:solidFill>
                <a:latin typeface="Calibri"/>
              </a:rPr>
              <a:t>Grid</a:t>
            </a:r>
            <a:r>
              <a:rPr b="0" lang="en-IN" sz="2800" spc="-1" strike="noStrike">
                <a:solidFill>
                  <a:srgbClr val="000000"/>
                </a:solidFill>
                <a:latin typeface="Calibri"/>
              </a:rPr>
              <a:t> in that a </a:t>
            </a:r>
            <a:r>
              <a:rPr b="1" lang="en-IN" sz="2800" spc="-1" strike="noStrike">
                <a:solidFill>
                  <a:srgbClr val="000000"/>
                </a:solidFill>
                <a:latin typeface="Calibri"/>
              </a:rPr>
              <a:t>cluster</a:t>
            </a:r>
            <a:r>
              <a:rPr b="0" lang="en-IN" sz="2800" spc="-1" strike="noStrike">
                <a:solidFill>
                  <a:srgbClr val="000000"/>
                </a:solidFill>
                <a:latin typeface="Calibri"/>
              </a:rPr>
              <a:t> is a group of computers connected by a local area network (LAN), whereas </a:t>
            </a:r>
            <a:r>
              <a:rPr b="1" lang="en-IN" sz="2800" spc="-1" strike="noStrike">
                <a:solidFill>
                  <a:srgbClr val="000000"/>
                </a:solidFill>
                <a:latin typeface="Calibri"/>
              </a:rPr>
              <a:t>cloud</a:t>
            </a:r>
            <a:r>
              <a:rPr b="0" lang="en-IN" sz="2800" spc="-1" strike="noStrike">
                <a:solidFill>
                  <a:srgbClr val="000000"/>
                </a:solidFill>
                <a:latin typeface="Calibri"/>
              </a:rPr>
              <a:t> and </a:t>
            </a:r>
            <a:r>
              <a:rPr b="1" lang="en-IN" sz="2800" spc="-1" strike="noStrike">
                <a:solidFill>
                  <a:srgbClr val="000000"/>
                </a:solidFill>
                <a:latin typeface="Calibri"/>
              </a:rPr>
              <a:t>grid</a:t>
            </a:r>
            <a:r>
              <a:rPr b="0" lang="en-IN" sz="2800" spc="-1" strike="noStrike">
                <a:solidFill>
                  <a:srgbClr val="000000"/>
                </a:solidFill>
                <a:latin typeface="Calibri"/>
              </a:rPr>
              <a:t> are more wide scale and can be geographically distributed.</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Another way to put it is to say that a </a:t>
            </a:r>
            <a:r>
              <a:rPr b="1" lang="en-IN" sz="2800" spc="-1" strike="noStrike">
                <a:solidFill>
                  <a:srgbClr val="000000"/>
                </a:solidFill>
                <a:latin typeface="Calibri"/>
              </a:rPr>
              <a:t>cluster</a:t>
            </a:r>
            <a:r>
              <a:rPr b="0" lang="en-IN" sz="2800" spc="-1" strike="noStrike">
                <a:solidFill>
                  <a:srgbClr val="000000"/>
                </a:solidFill>
                <a:latin typeface="Calibri"/>
              </a:rPr>
              <a:t> is tightly coupled, whereas a </a:t>
            </a:r>
            <a:r>
              <a:rPr b="1" lang="en-IN" sz="2800" spc="-1" strike="noStrike">
                <a:solidFill>
                  <a:srgbClr val="000000"/>
                </a:solidFill>
                <a:latin typeface="Calibri"/>
              </a:rPr>
              <a:t>Grid</a:t>
            </a:r>
            <a:r>
              <a:rPr b="0" lang="en-IN" sz="2800" spc="-1" strike="noStrike">
                <a:solidFill>
                  <a:srgbClr val="000000"/>
                </a:solidFill>
                <a:latin typeface="Calibri"/>
              </a:rPr>
              <a:t> or a </a:t>
            </a:r>
            <a:r>
              <a:rPr b="1" lang="en-IN" sz="2800" spc="-1" strike="noStrike">
                <a:solidFill>
                  <a:srgbClr val="000000"/>
                </a:solidFill>
                <a:latin typeface="Calibri"/>
              </a:rPr>
              <a:t>cloud</a:t>
            </a:r>
            <a:r>
              <a:rPr b="0" lang="en-IN" sz="2800" spc="-1" strike="noStrike">
                <a:solidFill>
                  <a:srgbClr val="000000"/>
                </a:solidFill>
                <a:latin typeface="Calibri"/>
              </a:rPr>
              <a:t> is loosely coupled.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Customization</a:t>
            </a:r>
            <a:endParaRPr b="0" lang="en-US" sz="4400" spc="-1" strike="noStrike">
              <a:solidFill>
                <a:srgbClr val="000000"/>
              </a:solidFill>
              <a:latin typeface="Calibri"/>
            </a:endParaRPr>
          </a:p>
        </p:txBody>
      </p:sp>
      <p:sp>
        <p:nvSpPr>
          <p:cNvPr id="147"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In a multi-tenant cloud a great disparity between user needs is often the case. Thus, resources rented from the cloud must be highly customizable.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In the case of infrastructure services, </a:t>
            </a:r>
            <a:r>
              <a:rPr b="1" lang="en-IN" sz="2800" spc="-1" strike="noStrike" u="sng">
                <a:solidFill>
                  <a:srgbClr val="ff0000"/>
                </a:solidFill>
                <a:uFillTx/>
                <a:latin typeface="Calibri"/>
              </a:rPr>
              <a:t>customization means allowing users to deploy specialized virtual appliances and to be given privileged (root) access to the virtual servers. </a:t>
            </a:r>
            <a:endParaRPr b="0" lang="en-US" sz="2800" spc="-1" strike="noStrike">
              <a:solidFill>
                <a:srgbClr val="000000"/>
              </a:solidFill>
              <a:latin typeface="Calibri"/>
            </a:endParaRPr>
          </a:p>
          <a:p>
            <a:pPr marL="228600" indent="-228240" algn="just">
              <a:lnSpc>
                <a:spcPct val="90000"/>
              </a:lnSpc>
              <a:spcBef>
                <a:spcPts val="1001"/>
              </a:spcBef>
              <a:buClr>
                <a:srgbClr val="ff0000"/>
              </a:buClr>
              <a:buFont typeface="Arial"/>
              <a:buChar char="•"/>
            </a:pPr>
            <a:r>
              <a:rPr b="1" lang="en-IN" sz="2800" spc="-1" strike="noStrike" u="sng">
                <a:solidFill>
                  <a:srgbClr val="ff0000"/>
                </a:solidFill>
                <a:uFillTx/>
                <a:latin typeface="Calibri"/>
              </a:rPr>
              <a:t>Other service classes (PaaS and SaaS) offer less flexibility and are not suitable for general-purpose computing, but still are expected to provide a certain level of customization.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838080" y="365040"/>
            <a:ext cx="10515240" cy="1325160"/>
          </a:xfrm>
          <a:prstGeom prst="rect">
            <a:avLst/>
          </a:prstGeom>
          <a:noFill/>
          <a:ln>
            <a:noFill/>
          </a:ln>
        </p:spPr>
        <p:txBody>
          <a:bodyPr anchor="ctr">
            <a:noAutofit/>
          </a:bodyPr>
          <a:p>
            <a:pPr>
              <a:lnSpc>
                <a:spcPct val="90000"/>
              </a:lnSpc>
            </a:pPr>
            <a:r>
              <a:rPr b="1" i="1" lang="en-US" sz="4400" spc="-1" strike="noStrike">
                <a:solidFill>
                  <a:srgbClr val="ff0000"/>
                </a:solidFill>
                <a:latin typeface="Calibri Light"/>
              </a:rPr>
              <a:t>Cloud Infrastructure Management</a:t>
            </a:r>
            <a:r>
              <a:rPr b="0" lang="en-US" sz="4400" spc="-1" strike="noStrike">
                <a:solidFill>
                  <a:srgbClr val="000000"/>
                </a:solidFill>
                <a:latin typeface="Calibri Light"/>
              </a:rPr>
              <a:t>:-</a:t>
            </a:r>
            <a:endParaRPr b="0" lang="en-US" sz="4400" spc="-1" strike="noStrike">
              <a:solidFill>
                <a:srgbClr val="000000"/>
              </a:solidFill>
              <a:latin typeface="Calibri"/>
            </a:endParaRPr>
          </a:p>
        </p:txBody>
      </p:sp>
      <p:sp>
        <p:nvSpPr>
          <p:cNvPr id="149" name="TextShape 2"/>
          <p:cNvSpPr txBox="1"/>
          <p:nvPr/>
        </p:nvSpPr>
        <p:spPr>
          <a:xfrm>
            <a:off x="838080" y="1825560"/>
            <a:ext cx="10515240" cy="4350960"/>
          </a:xfrm>
          <a:prstGeom prst="rect">
            <a:avLst/>
          </a:prstGeom>
          <a:noFill/>
          <a:ln>
            <a:noFill/>
          </a:ln>
        </p:spPr>
        <p:txBody>
          <a:bodyPr>
            <a:noAutofit/>
          </a:bodyPr>
          <a:p>
            <a:pPr>
              <a:lnSpc>
                <a:spcPct val="90000"/>
              </a:lnSpc>
              <a:spcBef>
                <a:spcPts val="1001"/>
              </a:spcBef>
            </a:pPr>
            <a:r>
              <a:rPr b="0" lang="en-IN" sz="2800" spc="-1" strike="noStrike">
                <a:solidFill>
                  <a:srgbClr val="000000"/>
                </a:solidFill>
                <a:latin typeface="Calibri"/>
              </a:rPr>
              <a:t>1) Challenge IaaS providers face when building a cloud infrastructure is managing physical and virtual resources, namely servers, storage, and networks, in a holistic fashion.</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VIM - </a:t>
            </a:r>
            <a:r>
              <a:rPr b="1" lang="en-US" sz="2800" spc="-1" strike="noStrike" u="sng">
                <a:solidFill>
                  <a:srgbClr val="000000"/>
                </a:solidFill>
                <a:uFillTx/>
                <a:latin typeface="Calibri"/>
              </a:rPr>
              <a:t>Virtual Infrastructure Management- </a:t>
            </a:r>
            <a:r>
              <a:rPr b="0" lang="en-US" sz="2800" spc="-1" strike="noStrike">
                <a:solidFill>
                  <a:srgbClr val="000000"/>
                </a:solidFill>
                <a:latin typeface="Calibri"/>
              </a:rPr>
              <a:t>rapid and dynamic!!!</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-&gt; Infrastructure sharing software.</a:t>
            </a:r>
            <a:endParaRPr b="0" lang="en-US" sz="2800" spc="-1" strike="noStrike">
              <a:solidFill>
                <a:srgbClr val="000000"/>
              </a:solidFill>
              <a:latin typeface="Calibri"/>
            </a:endParaRPr>
          </a:p>
          <a:p>
            <a:pPr>
              <a:lnSpc>
                <a:spcPct val="90000"/>
              </a:lnSpc>
              <a:spcBef>
                <a:spcPts val="1001"/>
              </a:spcBef>
            </a:pPr>
            <a:r>
              <a:rPr b="0" lang="en-US" sz="2800" spc="-1" strike="noStrike">
                <a:solidFill>
                  <a:srgbClr val="000000"/>
                </a:solidFill>
                <a:latin typeface="Calibri"/>
              </a:rPr>
              <a:t>-&gt;Virtual infrastructure engine.</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838080" y="365040"/>
            <a:ext cx="10515240" cy="1460160"/>
          </a:xfrm>
          <a:prstGeom prst="rect">
            <a:avLst/>
          </a:prstGeom>
          <a:noFill/>
          <a:ln>
            <a:noFill/>
          </a:ln>
        </p:spPr>
        <p:txBody>
          <a:bodyPr anchor="ctr">
            <a:noAutofit/>
          </a:bodyPr>
          <a:p>
            <a:pPr>
              <a:lnSpc>
                <a:spcPct val="90000"/>
              </a:lnSpc>
            </a:pPr>
            <a:r>
              <a:rPr b="1" i="1" lang="en-US" sz="4400" spc="-1" strike="noStrike" u="sng">
                <a:solidFill>
                  <a:srgbClr val="ff0000"/>
                </a:solidFill>
                <a:uFillTx/>
                <a:latin typeface="Calibri Light"/>
              </a:rPr>
              <a:t>Features of VIMs</a:t>
            </a:r>
            <a:endParaRPr b="0" lang="en-US" sz="4400" spc="-1" strike="noStrike">
              <a:solidFill>
                <a:srgbClr val="000000"/>
              </a:solidFill>
              <a:latin typeface="Calibri"/>
            </a:endParaRPr>
          </a:p>
        </p:txBody>
      </p:sp>
      <p:sp>
        <p:nvSpPr>
          <p:cNvPr id="151" name="TextShape 2"/>
          <p:cNvSpPr txBox="1"/>
          <p:nvPr/>
        </p:nvSpPr>
        <p:spPr>
          <a:xfrm>
            <a:off x="838080" y="1506960"/>
            <a:ext cx="10515240" cy="4669920"/>
          </a:xfrm>
          <a:prstGeom prst="rect">
            <a:avLst/>
          </a:prstGeom>
          <a:noFill/>
          <a:ln>
            <a:noFill/>
          </a:ln>
        </p:spPr>
        <p:txBody>
          <a:bodyPr>
            <a:normAutofit/>
          </a:bodyPr>
          <a:p>
            <a:pPr marL="514440" indent="-514080" algn="just">
              <a:lnSpc>
                <a:spcPct val="90000"/>
              </a:lnSpc>
              <a:spcBef>
                <a:spcPts val="1001"/>
              </a:spcBef>
              <a:buClr>
                <a:srgbClr val="000000"/>
              </a:buClr>
              <a:buFont typeface="Arial"/>
              <a:buAutoNum type="arabicParenR"/>
            </a:pPr>
            <a:r>
              <a:rPr b="1" lang="en-IN" sz="2800" spc="-1" strike="noStrike" u="sng">
                <a:solidFill>
                  <a:srgbClr val="000000"/>
                </a:solidFill>
                <a:uFillTx/>
                <a:latin typeface="Calibri"/>
              </a:rPr>
              <a:t>Virtualization Support</a:t>
            </a:r>
            <a:r>
              <a:rPr b="0" lang="en-IN" sz="2800" spc="-1" strike="noStrike">
                <a:solidFill>
                  <a:srgbClr val="000000"/>
                </a:solidFill>
                <a:latin typeface="Calibri"/>
              </a:rPr>
              <a:t>. The multi-tenancy aspect of clouds requires multiple customers with disparate requirements to be served by a single hardware infrastructure. </a:t>
            </a:r>
            <a:r>
              <a:rPr b="0" lang="en-IN" sz="2800" spc="-1" strike="noStrike" u="sng">
                <a:solidFill>
                  <a:srgbClr val="000000"/>
                </a:solidFill>
                <a:uFillTx/>
                <a:latin typeface="Calibri"/>
              </a:rPr>
              <a:t>Virtualized resources (CPUs, memory, etc.) can be </a:t>
            </a:r>
            <a:r>
              <a:rPr b="1" lang="en-IN" sz="2800" spc="-1" strike="noStrike">
                <a:solidFill>
                  <a:srgbClr val="000000"/>
                </a:solidFill>
                <a:latin typeface="Calibri"/>
              </a:rPr>
              <a:t>sized and resized </a:t>
            </a:r>
            <a:r>
              <a:rPr b="0" lang="en-IN" sz="2800" spc="-1" strike="noStrike" u="sng">
                <a:solidFill>
                  <a:srgbClr val="000000"/>
                </a:solidFill>
                <a:uFillTx/>
                <a:latin typeface="Calibri"/>
              </a:rPr>
              <a:t>with certain flexibility</a:t>
            </a:r>
            <a:r>
              <a:rPr b="0" lang="en-IN" sz="2800" spc="-1" strike="noStrike">
                <a:solidFill>
                  <a:srgbClr val="000000"/>
                </a:solidFill>
                <a:latin typeface="Calibri"/>
              </a:rPr>
              <a:t>. </a:t>
            </a:r>
            <a:endParaRPr b="0" lang="en-US" sz="2800" spc="-1" strike="noStrike">
              <a:solidFill>
                <a:srgbClr val="000000"/>
              </a:solidFill>
              <a:latin typeface="Calibri"/>
            </a:endParaRPr>
          </a:p>
          <a:p>
            <a:pPr marL="514440" indent="-514080">
              <a:lnSpc>
                <a:spcPct val="90000"/>
              </a:lnSpc>
              <a:spcBef>
                <a:spcPts val="1001"/>
              </a:spcBef>
              <a:buClr>
                <a:srgbClr val="000000"/>
              </a:buClr>
              <a:buFont typeface="Arial"/>
              <a:buAutoNum type="arabicParenR" startAt="2"/>
            </a:pPr>
            <a:r>
              <a:rPr b="1" lang="en-IN" sz="2800" spc="-1" strike="noStrike" u="sng">
                <a:solidFill>
                  <a:srgbClr val="000000"/>
                </a:solidFill>
                <a:uFillTx/>
                <a:latin typeface="Calibri"/>
              </a:rPr>
              <a:t>Self-Service, On-Demand Resource Provisioning</a:t>
            </a:r>
            <a:r>
              <a:rPr b="0" lang="en-IN" sz="2800" spc="-1" strike="noStrike">
                <a:solidFill>
                  <a:srgbClr val="000000"/>
                </a:solidFill>
                <a:latin typeface="Calibri"/>
              </a:rPr>
              <a:t>.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This feature enables users to </a:t>
            </a:r>
            <a:r>
              <a:rPr b="1" lang="en-IN" sz="2800" spc="-1" strike="noStrike">
                <a:solidFill>
                  <a:srgbClr val="000000"/>
                </a:solidFill>
                <a:latin typeface="Calibri"/>
              </a:rPr>
              <a:t>directly obtain services from clouds</a:t>
            </a:r>
            <a:r>
              <a:rPr b="0" lang="en-IN" sz="2800" spc="-1" strike="noStrike">
                <a:solidFill>
                  <a:srgbClr val="000000"/>
                </a:solidFill>
                <a:latin typeface="Calibri"/>
              </a:rPr>
              <a:t>, such as spawning the creation of a server and tailoring its software, configurations, and security policies, </a:t>
            </a:r>
            <a:r>
              <a:rPr b="1" lang="en-IN" sz="2800" spc="-1" strike="noStrike" u="sng">
                <a:solidFill>
                  <a:srgbClr val="000000"/>
                </a:solidFill>
                <a:uFillTx/>
                <a:latin typeface="Calibri"/>
              </a:rPr>
              <a:t>without interacting with a human system administrator</a:t>
            </a:r>
            <a:r>
              <a:rPr b="0" lang="en-IN" sz="2800" spc="-1" strike="noStrike">
                <a:solidFill>
                  <a:srgbClr val="000000"/>
                </a:solidFill>
                <a:latin typeface="Calibri"/>
              </a:rPr>
              <a:t>. This capability “</a:t>
            </a:r>
            <a:r>
              <a:rPr b="1" lang="en-IN" sz="2800" spc="-1" strike="noStrike" u="sng">
                <a:solidFill>
                  <a:srgbClr val="000000"/>
                </a:solidFill>
                <a:uFillTx/>
                <a:latin typeface="Calibri"/>
              </a:rPr>
              <a:t>eliminates the need for more time-consuming, labor-intensive, humandriven procurement processes familiar to many in IT”.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838080" y="365040"/>
            <a:ext cx="10515240" cy="1325160"/>
          </a:xfrm>
          <a:prstGeom prst="rect">
            <a:avLst/>
          </a:prstGeom>
          <a:noFill/>
          <a:ln>
            <a:noFill/>
          </a:ln>
        </p:spPr>
        <p:txBody>
          <a:bodyPr anchor="ctr">
            <a:noAutofit/>
          </a:bodyPr>
          <a:p>
            <a:pPr>
              <a:lnSpc>
                <a:spcPct val="90000"/>
              </a:lnSpc>
            </a:pPr>
            <a:r>
              <a:rPr b="1" i="1" lang="en-US" sz="4400" spc="-1" strike="noStrike" u="sng">
                <a:solidFill>
                  <a:srgbClr val="ff0000"/>
                </a:solidFill>
                <a:uFillTx/>
                <a:latin typeface="Calibri Light"/>
              </a:rPr>
              <a:t>Features of VMs……..continued</a:t>
            </a:r>
            <a:endParaRPr b="0" lang="en-US" sz="4400" spc="-1" strike="noStrike">
              <a:solidFill>
                <a:srgbClr val="000000"/>
              </a:solidFill>
              <a:latin typeface="Calibri"/>
            </a:endParaRPr>
          </a:p>
        </p:txBody>
      </p:sp>
      <p:sp>
        <p:nvSpPr>
          <p:cNvPr id="153"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1" lang="en-IN" sz="2800" spc="-1" strike="noStrike">
                <a:solidFill>
                  <a:srgbClr val="000000"/>
                </a:solidFill>
                <a:latin typeface="Calibri"/>
              </a:rPr>
              <a:t>3) Multiple Backend Hypervisors</a:t>
            </a:r>
            <a:r>
              <a:rPr b="0" lang="en-IN" sz="2800" spc="-1" strike="noStrike">
                <a:solidFill>
                  <a:srgbClr val="000000"/>
                </a:solidFill>
                <a:latin typeface="Calibri"/>
              </a:rPr>
              <a:t>. Different virtualization models and tools offer different benefits, drawbacks, and limitations.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This characteristic is more visible in open-source VM managers, which usually provide pluggable drivers to interact with multiple hypervisors . In this direction, the aim of </a:t>
            </a:r>
            <a:r>
              <a:rPr b="1" lang="en-IN" sz="2800" spc="-1" strike="noStrike">
                <a:solidFill>
                  <a:srgbClr val="000000"/>
                </a:solidFill>
                <a:latin typeface="Calibri"/>
              </a:rPr>
              <a:t>libvirt</a:t>
            </a:r>
            <a:r>
              <a:rPr b="0" lang="en-IN" sz="2800" spc="-1" strike="noStrike">
                <a:solidFill>
                  <a:srgbClr val="000000"/>
                </a:solidFill>
                <a:latin typeface="Calibri"/>
              </a:rPr>
              <a:t> is to provide a uniform API that VM managers can use to </a:t>
            </a:r>
            <a:r>
              <a:rPr b="0" lang="en-IN" sz="2800" spc="-1" strike="noStrike" u="sng">
                <a:solidFill>
                  <a:srgbClr val="ff0000"/>
                </a:solidFill>
                <a:uFillTx/>
                <a:latin typeface="Calibri"/>
              </a:rPr>
              <a:t>manage domains (a VM or container running an instance of an operating system) in virtualized nodes using standard operations that abstract hypervisor specific calls.</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838080" y="365040"/>
            <a:ext cx="10515240" cy="1325160"/>
          </a:xfrm>
          <a:prstGeom prst="rect">
            <a:avLst/>
          </a:prstGeom>
          <a:noFill/>
          <a:ln>
            <a:noFill/>
          </a:ln>
        </p:spPr>
        <p:txBody>
          <a:bodyPr anchor="ctr">
            <a:noAutofit/>
          </a:bodyPr>
          <a:p>
            <a:pPr>
              <a:lnSpc>
                <a:spcPct val="90000"/>
              </a:lnSpc>
            </a:pPr>
            <a:r>
              <a:rPr b="1" i="1" lang="en-US" sz="4400" spc="-1" strike="noStrike" u="sng">
                <a:solidFill>
                  <a:srgbClr val="ff0000"/>
                </a:solidFill>
                <a:uFillTx/>
                <a:latin typeface="Calibri Light"/>
              </a:rPr>
              <a:t>Features of VMs……..continued</a:t>
            </a:r>
            <a:endParaRPr b="0" lang="en-US" sz="4400" spc="-1" strike="noStrike">
              <a:solidFill>
                <a:srgbClr val="000000"/>
              </a:solidFill>
              <a:latin typeface="Calibri"/>
            </a:endParaRPr>
          </a:p>
        </p:txBody>
      </p:sp>
      <p:sp>
        <p:nvSpPr>
          <p:cNvPr id="155"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1" lang="en-IN" sz="2800" spc="-1" strike="noStrike">
                <a:solidFill>
                  <a:srgbClr val="000000"/>
                </a:solidFill>
                <a:latin typeface="Calibri"/>
              </a:rPr>
              <a:t>4) Storage Virtualization</a:t>
            </a:r>
            <a:r>
              <a:rPr b="0" lang="en-IN" sz="2800" spc="-1" strike="noStrike">
                <a:solidFill>
                  <a:srgbClr val="000000"/>
                </a:solidFill>
                <a:latin typeface="Calibri"/>
              </a:rPr>
              <a:t>. Virtualizing storage means abstracting logical storage from physical storage. By consolidating all available storage devices in a data center , </a:t>
            </a:r>
            <a:r>
              <a:rPr b="1" i="1" lang="en-IN" sz="2800" spc="-1" strike="noStrike" u="sng">
                <a:solidFill>
                  <a:srgbClr val="000000"/>
                </a:solidFill>
                <a:uFillTx/>
                <a:latin typeface="Calibri"/>
              </a:rPr>
              <a:t>it allows creating virtual disks independent from device and location.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Storage devices are commonly organized in </a:t>
            </a:r>
            <a:r>
              <a:rPr b="0" lang="en-IN" sz="2800" spc="-1" strike="noStrike" u="sng">
                <a:solidFill>
                  <a:srgbClr val="000000"/>
                </a:solidFill>
                <a:uFillTx/>
                <a:latin typeface="Calibri"/>
              </a:rPr>
              <a:t>a storage area network (SAN) </a:t>
            </a:r>
            <a:r>
              <a:rPr b="0" lang="en-IN" sz="2800" spc="-1" strike="noStrike">
                <a:solidFill>
                  <a:srgbClr val="000000"/>
                </a:solidFill>
                <a:latin typeface="Calibri"/>
              </a:rPr>
              <a:t>and attached to servers via protocols such as Fibre Channel, iSCSI(Internet Small Computer Systems Interface), and NFS; a storage controller provides the layer of abstraction between virtual and physical storage.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57"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1" lang="en-IN" sz="2800" spc="-1" strike="noStrike">
                <a:solidFill>
                  <a:srgbClr val="000000"/>
                </a:solidFill>
                <a:latin typeface="Calibri"/>
              </a:rPr>
              <a:t>Interface to Public Clouds. </a:t>
            </a:r>
            <a:r>
              <a:rPr b="0" lang="en-IN" sz="2800" spc="-1" strike="noStrike">
                <a:solidFill>
                  <a:srgbClr val="000000"/>
                </a:solidFill>
                <a:latin typeface="Calibri"/>
              </a:rPr>
              <a:t>Researchers have perceived that extending the capacity of a local in-house computing infrastructure </a:t>
            </a:r>
            <a:r>
              <a:rPr b="0" lang="en-IN" sz="2800" spc="-1" strike="noStrike" u="sng">
                <a:solidFill>
                  <a:srgbClr val="000000"/>
                </a:solidFill>
                <a:uFillTx/>
                <a:latin typeface="Calibri"/>
              </a:rPr>
              <a:t>by borrowing resources public clouds is advantageous</a:t>
            </a:r>
            <a:r>
              <a:rPr b="0" lang="en-IN" sz="2800" spc="-1" strike="noStrike">
                <a:solidFill>
                  <a:srgbClr val="000000"/>
                </a:solidFill>
                <a:latin typeface="Calibri"/>
              </a:rPr>
              <a:t>. In this fashion, institutions can make good use of their available resources and, in case of spikes in </a:t>
            </a:r>
            <a:r>
              <a:rPr b="0" lang="en-IN" sz="2800" spc="-1" strike="noStrike" u="sng">
                <a:solidFill>
                  <a:srgbClr val="000000"/>
                </a:solidFill>
                <a:uFillTx/>
                <a:latin typeface="Calibri"/>
              </a:rPr>
              <a:t>demand, extra load can be offloaded </a:t>
            </a:r>
            <a:r>
              <a:rPr b="0" lang="en-IN" sz="2800" spc="-1" strike="noStrike">
                <a:solidFill>
                  <a:srgbClr val="000000"/>
                </a:solidFill>
                <a:latin typeface="Calibri"/>
              </a:rPr>
              <a:t>to rented resources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A VI manager can be used in a hybrid cloud setup if it offers a </a:t>
            </a:r>
            <a:r>
              <a:rPr b="0" lang="en-IN" sz="2800" spc="-1" strike="noStrike" u="sng">
                <a:solidFill>
                  <a:srgbClr val="ff0000"/>
                </a:solidFill>
                <a:uFillTx/>
                <a:latin typeface="Calibri"/>
              </a:rPr>
              <a:t>driver to manage the life cycle of virtualized resources obtained from external cloud providers</a:t>
            </a:r>
            <a:r>
              <a:rPr b="0" lang="en-IN" sz="2800" spc="-1" strike="noStrike">
                <a:solidFill>
                  <a:srgbClr val="000000"/>
                </a:solidFill>
                <a:latin typeface="Calibri"/>
              </a:rPr>
              <a:t>. To the applications, the use of leased resources must ideally be transparent.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59"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1" i="1" lang="en-IN" sz="2800" spc="-1" strike="noStrike" u="sng">
                <a:solidFill>
                  <a:srgbClr val="ff0000"/>
                </a:solidFill>
                <a:uFillTx/>
                <a:latin typeface="Calibri"/>
              </a:rPr>
              <a:t>Virtual Networking</a:t>
            </a:r>
            <a:r>
              <a:rPr b="0" lang="en-IN" sz="2800" spc="-1" strike="noStrike">
                <a:solidFill>
                  <a:srgbClr val="000000"/>
                </a:solidFill>
                <a:latin typeface="Calibri"/>
              </a:rPr>
              <a:t>. Virtual networks allow creating an isolated network on top of a physical infrastructure independently from physical topology and locations .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A virtual LAN (VLAN) allows isolating traffic that shares a switched network, allowing VMs to be grouped into the same broadcast domain. Additionally, a VLAN can be configured to block traffic originated from VMs from other networks.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Similarly, the VPN (virtual private network) concept is used to describe a secure and private overlay network on top of a public network (most commonly the public Internet).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838080" y="365040"/>
            <a:ext cx="10515240" cy="716400"/>
          </a:xfrm>
          <a:prstGeom prst="rect">
            <a:avLst/>
          </a:prstGeom>
          <a:noFill/>
          <a:ln>
            <a:noFill/>
          </a:ln>
        </p:spPr>
        <p:txBody>
          <a:bodyPr anchor="ctr">
            <a:normAutofit fontScale="44000"/>
          </a:bodyPr>
          <a:p>
            <a:pPr>
              <a:lnSpc>
                <a:spcPct val="90000"/>
              </a:lnSpc>
            </a:pPr>
            <a:r>
              <a:rPr b="1" lang="en-IN" sz="4400" spc="-1" strike="noStrike">
                <a:solidFill>
                  <a:srgbClr val="000000"/>
                </a:solidFill>
                <a:latin typeface="Calibri Light"/>
              </a:rPr>
              <a:t>Dynamic Resource Allocation</a:t>
            </a:r>
            <a:r>
              <a:rPr b="0" lang="en-IN" sz="4400" spc="-1" strike="noStrike">
                <a:solidFill>
                  <a:srgbClr val="000000"/>
                </a:solidFill>
                <a:latin typeface="Calibri Light"/>
              </a:rPr>
              <a:t>.</a:t>
            </a:r>
            <a:br/>
            <a:endParaRPr b="0" lang="en-US" sz="4400" spc="-1" strike="noStrike">
              <a:solidFill>
                <a:srgbClr val="000000"/>
              </a:solidFill>
              <a:latin typeface="Calibri"/>
            </a:endParaRPr>
          </a:p>
        </p:txBody>
      </p:sp>
      <p:sp>
        <p:nvSpPr>
          <p:cNvPr id="161" name="TextShape 2"/>
          <p:cNvSpPr txBox="1"/>
          <p:nvPr/>
        </p:nvSpPr>
        <p:spPr>
          <a:xfrm>
            <a:off x="838080" y="1825560"/>
            <a:ext cx="10515240" cy="4350960"/>
          </a:xfrm>
          <a:prstGeom prst="rect">
            <a:avLst/>
          </a:prstGeom>
          <a:noFill/>
          <a:ln>
            <a:noFill/>
          </a:ln>
        </p:spPr>
        <p:txBody>
          <a:bodyPr>
            <a:normAutofit fontScale="60000"/>
          </a:bodyPr>
          <a:p>
            <a:pPr algn="just">
              <a:lnSpc>
                <a:spcPct val="90000"/>
              </a:lnSpc>
              <a:spcBef>
                <a:spcPts val="1001"/>
              </a:spcBef>
            </a:pPr>
            <a:r>
              <a:rPr b="0" lang="en-IN" sz="2800" spc="-1" strike="noStrike">
                <a:solidFill>
                  <a:srgbClr val="000000"/>
                </a:solidFill>
                <a:latin typeface="Calibri"/>
              </a:rPr>
              <a:t>Increased awareness of energy consumption in data centres has encouraged the practice of dynamic consolidating VMs in a fewer number of servers. In cloud infrastructures, where applications have </a:t>
            </a:r>
            <a:r>
              <a:rPr b="1" lang="en-IN" sz="2800" spc="-1" strike="noStrike" u="sng">
                <a:solidFill>
                  <a:srgbClr val="000000"/>
                </a:solidFill>
                <a:uFillTx/>
                <a:latin typeface="Calibri"/>
              </a:rPr>
              <a:t>variable and dynamic needs</a:t>
            </a:r>
            <a:r>
              <a:rPr b="0" lang="en-IN" sz="2800" spc="-1" strike="noStrike">
                <a:solidFill>
                  <a:srgbClr val="000000"/>
                </a:solidFill>
                <a:latin typeface="Calibri"/>
              </a:rPr>
              <a:t>, capacity management and demand prediction are especially complicated.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This fact triggers the need for </a:t>
            </a:r>
            <a:r>
              <a:rPr b="1" lang="en-IN" sz="2800" spc="-1" strike="noStrike" u="sng">
                <a:solidFill>
                  <a:srgbClr val="000000"/>
                </a:solidFill>
                <a:uFillTx/>
                <a:latin typeface="Calibri"/>
              </a:rPr>
              <a:t>dynamic resource allocation aiming at obtaining a timely match of supply and demand </a:t>
            </a:r>
            <a:r>
              <a:rPr b="0" lang="en-IN" sz="2800" spc="-1" strike="noStrike">
                <a:solidFill>
                  <a:srgbClr val="000000"/>
                </a:solidFill>
                <a:latin typeface="Calibri"/>
              </a:rPr>
              <a:t>.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Energy consumption reduction and better management of SLAs can be achieved by dynamically remapping VMs to physical machines at regular intervals. </a:t>
            </a:r>
            <a:r>
              <a:rPr b="1" lang="en-IN" sz="2800" spc="-1" strike="noStrike" u="sng">
                <a:solidFill>
                  <a:srgbClr val="000000"/>
                </a:solidFill>
                <a:uFillTx/>
                <a:latin typeface="Calibri"/>
              </a:rPr>
              <a:t>Machines that are not assigned any VM can be turned off or put on a low power state</a:t>
            </a:r>
            <a:r>
              <a:rPr b="0" lang="en-IN" sz="2800" spc="-1" strike="noStrike">
                <a:solidFill>
                  <a:srgbClr val="000000"/>
                </a:solidFill>
                <a:latin typeface="Calibri"/>
              </a:rPr>
              <a:t>. In the same fashion, </a:t>
            </a:r>
            <a:r>
              <a:rPr b="1" lang="en-IN" sz="2800" spc="-1" strike="noStrike" u="sng">
                <a:solidFill>
                  <a:srgbClr val="000000"/>
                </a:solidFill>
                <a:uFillTx/>
                <a:latin typeface="Calibri"/>
              </a:rPr>
              <a:t>overheating can be avoided by moving load away from hotspots</a:t>
            </a:r>
            <a:r>
              <a:rPr b="0" lang="en-IN" sz="2800" spc="-1" strike="noStrike">
                <a:solidFill>
                  <a:srgbClr val="000000"/>
                </a:solidFill>
                <a:latin typeface="Calibri"/>
              </a:rPr>
              <a:t> .</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A number of VI (Virtual Infrastructure) managers include a dynamic resource allocation feature that continuously monitors utilization across resource pools and reallocates available resources among VMs according to application needs.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838080" y="365040"/>
            <a:ext cx="10515240" cy="214200"/>
          </a:xfrm>
          <a:prstGeom prst="rect">
            <a:avLst/>
          </a:prstGeom>
          <a:noFill/>
          <a:ln>
            <a:noFill/>
          </a:ln>
        </p:spPr>
        <p:txBody>
          <a:bodyPr anchor="ctr">
            <a:normAutofit fontScale="11000"/>
          </a:bodyPr>
          <a:p>
            <a:endParaRPr b="0" lang="en-US" sz="1800" spc="-1" strike="noStrike">
              <a:solidFill>
                <a:srgbClr val="000000"/>
              </a:solidFill>
              <a:latin typeface="Calibri"/>
            </a:endParaRPr>
          </a:p>
        </p:txBody>
      </p:sp>
      <p:sp>
        <p:nvSpPr>
          <p:cNvPr id="163" name="TextShape 2"/>
          <p:cNvSpPr txBox="1"/>
          <p:nvPr/>
        </p:nvSpPr>
        <p:spPr>
          <a:xfrm>
            <a:off x="838080" y="837000"/>
            <a:ext cx="10515240" cy="5339520"/>
          </a:xfrm>
          <a:prstGeom prst="rect">
            <a:avLst/>
          </a:prstGeom>
          <a:noFill/>
          <a:ln>
            <a:noFill/>
          </a:ln>
        </p:spPr>
        <p:txBody>
          <a:bodyPr>
            <a:normAutofit/>
          </a:bodyPr>
          <a:p>
            <a:pPr algn="just">
              <a:lnSpc>
                <a:spcPct val="90000"/>
              </a:lnSpc>
              <a:spcBef>
                <a:spcPts val="1001"/>
              </a:spcBef>
            </a:pPr>
            <a:r>
              <a:rPr b="1" lang="en-IN" sz="2800" spc="-1" strike="noStrike">
                <a:solidFill>
                  <a:srgbClr val="000000"/>
                </a:solidFill>
                <a:latin typeface="Calibri"/>
              </a:rPr>
              <a:t>Virtual Clusters</a:t>
            </a:r>
            <a:r>
              <a:rPr b="0" lang="en-IN" sz="2800" spc="-1" strike="noStrike">
                <a:solidFill>
                  <a:srgbClr val="000000"/>
                </a:solidFill>
                <a:latin typeface="Calibri"/>
              </a:rPr>
              <a:t>. Several </a:t>
            </a:r>
            <a:r>
              <a:rPr b="0" i="1" lang="en-IN" sz="2800" spc="-1" strike="noStrike" u="sng">
                <a:solidFill>
                  <a:srgbClr val="ff0000"/>
                </a:solidFill>
                <a:uFillTx/>
                <a:latin typeface="Calibri"/>
              </a:rPr>
              <a:t>VI managers </a:t>
            </a:r>
            <a:r>
              <a:rPr b="0" lang="en-IN" sz="2800" spc="-1" strike="noStrike">
                <a:solidFill>
                  <a:srgbClr val="000000"/>
                </a:solidFill>
                <a:latin typeface="Calibri"/>
              </a:rPr>
              <a:t>can holistically manage groups of VMs. This feature is useful for provisioning computing virtual clusters on demand, and interconnected VMs for multi-tier Internet applications.</a:t>
            </a:r>
            <a:endParaRPr b="0" lang="en-US" sz="2800" spc="-1" strike="noStrike">
              <a:solidFill>
                <a:srgbClr val="000000"/>
              </a:solidFill>
              <a:latin typeface="Calibri"/>
            </a:endParaRPr>
          </a:p>
          <a:p>
            <a:pPr algn="just">
              <a:lnSpc>
                <a:spcPct val="90000"/>
              </a:lnSpc>
              <a:spcBef>
                <a:spcPts val="1001"/>
              </a:spcBef>
            </a:pPr>
            <a:r>
              <a:rPr b="1" lang="en-IN" sz="2800" spc="-1" strike="noStrike">
                <a:solidFill>
                  <a:srgbClr val="000000"/>
                </a:solidFill>
                <a:latin typeface="Calibri"/>
              </a:rPr>
              <a:t>Reservation and Negotiation Mechanism</a:t>
            </a:r>
            <a:r>
              <a:rPr b="0" lang="en-IN" sz="2800" spc="-1" strike="noStrike">
                <a:solidFill>
                  <a:srgbClr val="000000"/>
                </a:solidFill>
                <a:latin typeface="Calibri"/>
              </a:rPr>
              <a:t>. </a:t>
            </a:r>
            <a:r>
              <a:rPr b="0" i="1" lang="en-IN" sz="2800" spc="-1" strike="noStrike" u="sng">
                <a:solidFill>
                  <a:srgbClr val="ff0000"/>
                </a:solidFill>
                <a:uFillTx/>
                <a:latin typeface="Calibri"/>
              </a:rPr>
              <a:t>When users request computational resources to available at a specific time, requests are termed advance reservations (AR).</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This is especially useful in clouds on which resources </a:t>
            </a:r>
            <a:r>
              <a:rPr b="1" lang="en-IN" sz="2800" spc="-1" strike="noStrike" u="sng">
                <a:solidFill>
                  <a:srgbClr val="ff0000"/>
                </a:solidFill>
                <a:uFillTx/>
                <a:latin typeface="Calibri"/>
              </a:rPr>
              <a:t>are scarce(limited)</a:t>
            </a:r>
            <a:r>
              <a:rPr b="0" lang="en-IN" sz="2800" spc="-1" strike="noStrike">
                <a:solidFill>
                  <a:srgbClr val="000000"/>
                </a:solidFill>
                <a:latin typeface="Calibri"/>
              </a:rPr>
              <a:t>; since not all requests may be satisfied immediately, </a:t>
            </a:r>
            <a:r>
              <a:rPr b="0" lang="en-IN" sz="2800" spc="-1" strike="noStrike" u="sng">
                <a:solidFill>
                  <a:srgbClr val="ff0000"/>
                </a:solidFill>
                <a:uFillTx/>
                <a:latin typeface="Calibri"/>
              </a:rPr>
              <a:t>they can benefit of VM placement strategies that support queues, priorities, and advance reservations </a:t>
            </a:r>
            <a:r>
              <a:rPr b="0" lang="en-IN" sz="2800" spc="-1" strike="noStrike">
                <a:solidFill>
                  <a:srgbClr val="000000"/>
                </a:solidFill>
                <a:latin typeface="Calibri"/>
              </a:rPr>
              <a: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838080" y="365040"/>
            <a:ext cx="10515240" cy="342720"/>
          </a:xfrm>
          <a:prstGeom prst="rect">
            <a:avLst/>
          </a:prstGeom>
          <a:noFill/>
          <a:ln>
            <a:noFill/>
          </a:ln>
        </p:spPr>
        <p:txBody>
          <a:bodyPr anchor="ctr">
            <a:normAutofit fontScale="34000"/>
          </a:bodyPr>
          <a:p>
            <a:endParaRPr b="0" lang="en-US" sz="1800" spc="-1" strike="noStrike">
              <a:solidFill>
                <a:srgbClr val="000000"/>
              </a:solidFill>
              <a:latin typeface="Calibri"/>
            </a:endParaRPr>
          </a:p>
        </p:txBody>
      </p:sp>
      <p:sp>
        <p:nvSpPr>
          <p:cNvPr id="165" name="TextShape 2"/>
          <p:cNvSpPr txBox="1"/>
          <p:nvPr/>
        </p:nvSpPr>
        <p:spPr>
          <a:xfrm>
            <a:off x="838080" y="927360"/>
            <a:ext cx="10515240" cy="5249160"/>
          </a:xfrm>
          <a:prstGeom prst="rect">
            <a:avLst/>
          </a:prstGeom>
          <a:noFill/>
          <a:ln>
            <a:noFill/>
          </a:ln>
        </p:spPr>
        <p:txBody>
          <a:bodyPr>
            <a:normAutofit fontScale="73000"/>
          </a:bodyPr>
          <a:p>
            <a:pPr algn="just">
              <a:lnSpc>
                <a:spcPct val="90000"/>
              </a:lnSpc>
              <a:spcBef>
                <a:spcPts val="1001"/>
              </a:spcBef>
            </a:pPr>
            <a:r>
              <a:rPr b="1" lang="en-IN" sz="2800" spc="-1" strike="noStrike">
                <a:solidFill>
                  <a:srgbClr val="000000"/>
                </a:solidFill>
                <a:latin typeface="Calibri"/>
              </a:rPr>
              <a:t>High Availability and Data Recovery. </a:t>
            </a:r>
            <a:r>
              <a:rPr b="0" lang="en-IN" sz="2800" spc="-1" strike="noStrike">
                <a:solidFill>
                  <a:srgbClr val="000000"/>
                </a:solidFill>
                <a:latin typeface="Calibri"/>
              </a:rPr>
              <a:t>The high availability (HA) feature of VI managers aims at </a:t>
            </a:r>
            <a:r>
              <a:rPr b="0" i="1" lang="en-IN" sz="2800" spc="-1" strike="noStrike" u="sng">
                <a:solidFill>
                  <a:srgbClr val="ff0000"/>
                </a:solidFill>
                <a:uFillTx/>
                <a:latin typeface="Calibri"/>
              </a:rPr>
              <a:t>minimizing application downtime and preventing business disruption</a:t>
            </a:r>
            <a:r>
              <a:rPr b="0" lang="en-IN" sz="2800" spc="-1" strike="noStrike">
                <a:solidFill>
                  <a:srgbClr val="000000"/>
                </a:solidFill>
                <a:latin typeface="Calibri"/>
              </a:rPr>
              <a:t>. A few VI managers accomplish this by providing a </a:t>
            </a:r>
            <a:r>
              <a:rPr b="0" lang="en-IN" sz="2800" spc="-1" strike="noStrike" u="sng">
                <a:solidFill>
                  <a:srgbClr val="ff0000"/>
                </a:solidFill>
                <a:uFillTx/>
                <a:latin typeface="Calibri"/>
              </a:rPr>
              <a:t>failover mechanism, which detects failure of both physical and virtual servers and restarts VMs on healthy physical servers</a:t>
            </a:r>
            <a:r>
              <a:rPr b="0" lang="en-IN" sz="2800" spc="-1" strike="noStrike">
                <a:solidFill>
                  <a:srgbClr val="000000"/>
                </a:solidFill>
                <a:latin typeface="Calibri"/>
              </a:rPr>
              <a:t>. This style of HA protects from host, but not VM, failures.</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For </a:t>
            </a:r>
            <a:r>
              <a:rPr b="1" lang="en-IN" sz="7000" spc="-1" strike="noStrike">
                <a:solidFill>
                  <a:srgbClr val="000000"/>
                </a:solidFill>
                <a:latin typeface="Calibri"/>
              </a:rPr>
              <a:t>mission critical ( above will not work)</a:t>
            </a:r>
            <a:r>
              <a:rPr b="0" lang="en-IN" sz="2800" spc="-1" strike="noStrike">
                <a:solidFill>
                  <a:srgbClr val="000000"/>
                </a:solidFill>
                <a:latin typeface="Calibri"/>
              </a:rPr>
              <a:t>applications, </a:t>
            </a:r>
            <a:r>
              <a:rPr b="0" lang="en-IN" sz="2800" spc="-1" strike="noStrike" u="sng">
                <a:solidFill>
                  <a:srgbClr val="ff0000"/>
                </a:solidFill>
                <a:uFillTx/>
                <a:latin typeface="Calibri"/>
              </a:rPr>
              <a:t>when a failover solution involving restarting VMs does not suffice, additional levels of fault tolerance that rely on redundancy of VMs are implemented</a:t>
            </a:r>
            <a:r>
              <a:rPr b="0" lang="en-IN" sz="2800" spc="-1" strike="noStrike">
                <a:solidFill>
                  <a:srgbClr val="000000"/>
                </a:solidFill>
                <a:latin typeface="Calibri"/>
              </a:rPr>
              <a:t>. In this style, redundant and synchronized VMs (running or in standby) are kept in a secondary physical server. The HA solution monitors failures of system components such as servers, VMs, disks, and network and ensures that a duplicate VM serves the application in case of failures .</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89"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0" lang="en-IN" sz="2800" spc="-1" strike="noStrike">
                <a:solidFill>
                  <a:srgbClr val="000000"/>
                </a:solidFill>
                <a:latin typeface="Calibri"/>
              </a:rPr>
              <a:t>A </a:t>
            </a:r>
            <a:r>
              <a:rPr b="1" lang="en-IN" sz="2800" spc="-1" strike="noStrike">
                <a:solidFill>
                  <a:srgbClr val="000000"/>
                </a:solidFill>
                <a:latin typeface="Calibri"/>
              </a:rPr>
              <a:t>cluster</a:t>
            </a:r>
            <a:r>
              <a:rPr b="0" lang="en-IN" sz="2800" spc="-1" strike="noStrike">
                <a:solidFill>
                  <a:srgbClr val="000000"/>
                </a:solidFill>
                <a:latin typeface="Calibri"/>
              </a:rPr>
              <a:t> is tightly coupled, whereas a </a:t>
            </a:r>
            <a:r>
              <a:rPr b="1" lang="en-IN" sz="2800" spc="-1" strike="noStrike">
                <a:solidFill>
                  <a:srgbClr val="000000"/>
                </a:solidFill>
                <a:latin typeface="Calibri"/>
              </a:rPr>
              <a:t>Grid</a:t>
            </a:r>
            <a:r>
              <a:rPr b="0" lang="en-IN" sz="2800" spc="-1" strike="noStrike">
                <a:solidFill>
                  <a:srgbClr val="000000"/>
                </a:solidFill>
                <a:latin typeface="Calibri"/>
              </a:rPr>
              <a:t> or a </a:t>
            </a:r>
            <a:r>
              <a:rPr b="1" lang="en-IN" sz="2800" spc="-1" strike="noStrike">
                <a:solidFill>
                  <a:srgbClr val="000000"/>
                </a:solidFill>
                <a:latin typeface="Calibri"/>
              </a:rPr>
              <a:t>cloud</a:t>
            </a:r>
            <a:r>
              <a:rPr b="0" lang="en-IN" sz="2800" spc="-1" strike="noStrike">
                <a:solidFill>
                  <a:srgbClr val="000000"/>
                </a:solidFill>
                <a:latin typeface="Calibri"/>
              </a:rPr>
              <a:t> is loosely coupled.</a:t>
            </a:r>
            <a:endParaRPr b="0" lang="en-US" sz="2800" spc="-1" strike="noStrike">
              <a:solidFill>
                <a:srgbClr val="000000"/>
              </a:solidFill>
              <a:latin typeface="Calibri"/>
            </a:endParaRPr>
          </a:p>
          <a:p>
            <a:pPr algn="just">
              <a:lnSpc>
                <a:spcPct val="90000"/>
              </a:lnSpc>
              <a:spcBef>
                <a:spcPts val="1001"/>
              </a:spcBef>
            </a:pPr>
            <a:r>
              <a:rPr b="0" lang="en-US" sz="2800" spc="-1" strike="noStrike">
                <a:solidFill>
                  <a:srgbClr val="000000"/>
                </a:solidFill>
                <a:latin typeface="Calibri"/>
              </a:rPr>
              <a:t>=========================================================</a:t>
            </a:r>
            <a:endParaRPr b="0" lang="en-US" sz="2800" spc="-1" strike="noStrike">
              <a:solidFill>
                <a:srgbClr val="000000"/>
              </a:solidFill>
              <a:latin typeface="Calibri"/>
            </a:endParaRPr>
          </a:p>
          <a:p>
            <a:pPr algn="just">
              <a:lnSpc>
                <a:spcPct val="90000"/>
              </a:lnSpc>
              <a:spcBef>
                <a:spcPts val="1001"/>
              </a:spcBef>
            </a:pPr>
            <a:r>
              <a:rPr b="1" lang="en-IN" sz="2800" spc="-1" strike="noStrike">
                <a:solidFill>
                  <a:srgbClr val="000000"/>
                </a:solidFill>
                <a:latin typeface="Calibri"/>
              </a:rPr>
              <a:t>Cloud Computing</a:t>
            </a:r>
            <a:r>
              <a:rPr b="0" lang="en-IN" sz="2800" spc="-1" strike="noStrike">
                <a:solidFill>
                  <a:srgbClr val="000000"/>
                </a:solidFill>
                <a:latin typeface="Calibri"/>
              </a:rPr>
              <a:t> is For Service Oriented where as </a:t>
            </a:r>
            <a:r>
              <a:rPr b="1" lang="en-IN" sz="2800" spc="-1" strike="noStrike">
                <a:solidFill>
                  <a:srgbClr val="000000"/>
                </a:solidFill>
                <a:latin typeface="Calibri"/>
              </a:rPr>
              <a:t>Grid Computing</a:t>
            </a:r>
            <a:r>
              <a:rPr b="0" lang="en-IN" sz="2800" spc="-1" strike="noStrike">
                <a:solidFill>
                  <a:srgbClr val="000000"/>
                </a:solidFill>
                <a:latin typeface="Calibri"/>
              </a:rPr>
              <a:t> is for Application Oriented. ... </a:t>
            </a:r>
            <a:r>
              <a:rPr b="1" lang="en-IN" sz="2800" spc="-1" strike="noStrike">
                <a:solidFill>
                  <a:srgbClr val="000000"/>
                </a:solidFill>
                <a:latin typeface="Calibri"/>
              </a:rPr>
              <a:t>Cloud computing</a:t>
            </a:r>
            <a:r>
              <a:rPr b="0" lang="en-IN" sz="2800" spc="-1" strike="noStrike">
                <a:solidFill>
                  <a:srgbClr val="000000"/>
                </a:solidFill>
                <a:latin typeface="Calibri"/>
              </a:rPr>
              <a:t> is providing services over the internet through several servers uses Virtualization. In </a:t>
            </a:r>
            <a:r>
              <a:rPr b="1" lang="en-IN" sz="2800" spc="-1" strike="noStrike">
                <a:solidFill>
                  <a:srgbClr val="000000"/>
                </a:solidFill>
                <a:latin typeface="Calibri"/>
              </a:rPr>
              <a:t>cloud computing</a:t>
            </a:r>
            <a:r>
              <a:rPr b="0" lang="en-IN" sz="2800" spc="-1" strike="noStrike">
                <a:solidFill>
                  <a:srgbClr val="000000"/>
                </a:solidFill>
                <a:latin typeface="Calibri"/>
              </a:rPr>
              <a:t> either you can provide service in three types IaaS , PaaS, SaaS.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838080" y="365040"/>
            <a:ext cx="10515240" cy="88380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Data Recovery…Continued…..</a:t>
            </a:r>
            <a:endParaRPr b="0" lang="en-US" sz="4400" spc="-1" strike="noStrike">
              <a:solidFill>
                <a:srgbClr val="000000"/>
              </a:solidFill>
              <a:latin typeface="Calibri"/>
            </a:endParaRPr>
          </a:p>
        </p:txBody>
      </p:sp>
      <p:sp>
        <p:nvSpPr>
          <p:cNvPr id="167" name="TextShape 2"/>
          <p:cNvSpPr txBox="1"/>
          <p:nvPr/>
        </p:nvSpPr>
        <p:spPr>
          <a:xfrm>
            <a:off x="838080" y="1825560"/>
            <a:ext cx="10515240" cy="4350960"/>
          </a:xfrm>
          <a:prstGeom prst="rect">
            <a:avLst/>
          </a:prstGeom>
          <a:noFill/>
          <a:ln>
            <a:noFill/>
          </a:ln>
        </p:spPr>
        <p:txBody>
          <a:bodyPr>
            <a:noAutofit/>
          </a:bodyPr>
          <a:p>
            <a:pPr algn="just">
              <a:lnSpc>
                <a:spcPct val="90000"/>
              </a:lnSpc>
              <a:spcBef>
                <a:spcPts val="1001"/>
              </a:spcBef>
            </a:pPr>
            <a:r>
              <a:rPr b="0" lang="en-IN" sz="2800" spc="-1" strike="noStrike">
                <a:solidFill>
                  <a:srgbClr val="000000"/>
                </a:solidFill>
                <a:latin typeface="Calibri"/>
              </a:rPr>
              <a:t>Data backup in clouds should take into account the high data volume involved in VM management</a:t>
            </a:r>
            <a:r>
              <a:rPr b="0" i="1" lang="en-IN" sz="2800" spc="-1" strike="noStrike" u="sng">
                <a:solidFill>
                  <a:srgbClr val="ff0000"/>
                </a:solidFill>
                <a:uFillTx/>
                <a:latin typeface="Calibri"/>
              </a:rPr>
              <a:t>. Frequent backup of a large number of VMs, each one with multiple virtual disks attached, should be done with </a:t>
            </a:r>
            <a:r>
              <a:rPr b="0" i="1" lang="en-IN" sz="4000" spc="-1" strike="noStrike" u="sng">
                <a:solidFill>
                  <a:srgbClr val="002060"/>
                </a:solidFill>
                <a:uFillTx/>
                <a:latin typeface="Calibri"/>
              </a:rPr>
              <a:t>minimal interference </a:t>
            </a:r>
            <a:r>
              <a:rPr b="0" i="1" lang="en-IN" sz="2800" spc="-1" strike="noStrike" u="sng">
                <a:solidFill>
                  <a:srgbClr val="ff0000"/>
                </a:solidFill>
                <a:uFillTx/>
                <a:latin typeface="Calibri"/>
              </a:rPr>
              <a:t>in the systems performance</a:t>
            </a:r>
            <a:r>
              <a:rPr b="0" lang="en-IN" sz="2800" spc="-1" strike="noStrike">
                <a:solidFill>
                  <a:srgbClr val="000000"/>
                </a:solidFill>
                <a:latin typeface="Calibri"/>
              </a:rPr>
              <a:t>.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In this sense, some VI managers offer data protection mechanisms that perform incremental backups of VM images. The backup workload is often assigned to proxies, thus offloading production server and reducing network overhead.</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838080" y="365040"/>
            <a:ext cx="10515240" cy="84528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CHALLENGES AND RISKS</a:t>
            </a:r>
            <a:endParaRPr b="0" lang="en-US" sz="4400" spc="-1" strike="noStrike">
              <a:solidFill>
                <a:srgbClr val="000000"/>
              </a:solidFill>
              <a:latin typeface="Calibri"/>
            </a:endParaRPr>
          </a:p>
        </p:txBody>
      </p:sp>
      <p:sp>
        <p:nvSpPr>
          <p:cNvPr id="169" name="TextShape 2"/>
          <p:cNvSpPr txBox="1"/>
          <p:nvPr/>
        </p:nvSpPr>
        <p:spPr>
          <a:xfrm>
            <a:off x="838080" y="965880"/>
            <a:ext cx="10515240" cy="521064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Issues to be faced include user privacy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Data security, data lock-in</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Availability of service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Disaster recovery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Performance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Scalability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Energy-efficiency</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Programmability.</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Security, Privacy, and Trust</a:t>
            </a:r>
            <a:endParaRPr b="0" lang="en-US" sz="4400" spc="-1" strike="noStrike">
              <a:solidFill>
                <a:srgbClr val="000000"/>
              </a:solidFill>
              <a:latin typeface="Calibri"/>
            </a:endParaRPr>
          </a:p>
        </p:txBody>
      </p:sp>
      <p:sp>
        <p:nvSpPr>
          <p:cNvPr id="171" name="TextShape 2"/>
          <p:cNvSpPr txBox="1"/>
          <p:nvPr/>
        </p:nvSpPr>
        <p:spPr>
          <a:xfrm>
            <a:off x="838080" y="1825560"/>
            <a:ext cx="10515240" cy="4350960"/>
          </a:xfrm>
          <a:prstGeom prst="rect">
            <a:avLst/>
          </a:prstGeom>
          <a:noFill/>
          <a:ln>
            <a:noFill/>
          </a:ln>
        </p:spPr>
        <p:txBody>
          <a:bodyPr>
            <a:normAutofit fontScale="84000"/>
          </a:bodyPr>
          <a:p>
            <a:pPr marL="228600" indent="-228240" algn="just">
              <a:lnSpc>
                <a:spcPct val="90000"/>
              </a:lnSpc>
              <a:spcBef>
                <a:spcPts val="1001"/>
              </a:spcBef>
              <a:buClr>
                <a:srgbClr val="000000"/>
              </a:buClr>
              <a:buFont typeface="Arial"/>
              <a:buChar char="•"/>
            </a:pPr>
            <a:r>
              <a:rPr b="0" lang="en-IN" sz="2800" spc="-1" strike="noStrike" u="sng">
                <a:solidFill>
                  <a:srgbClr val="000000"/>
                </a:solidFill>
                <a:uFillTx/>
                <a:latin typeface="Calibri"/>
              </a:rPr>
              <a:t>Security and privacy affect the entire cloud computing stack, since there is a massive use of </a:t>
            </a:r>
            <a:r>
              <a:rPr b="1" lang="en-IN" sz="2800" spc="-1" strike="noStrike" u="sng">
                <a:solidFill>
                  <a:srgbClr val="002060"/>
                </a:solidFill>
                <a:uFillTx/>
                <a:latin typeface="Calibri"/>
              </a:rPr>
              <a:t>third-party services </a:t>
            </a:r>
            <a:r>
              <a:rPr b="0" lang="en-IN" sz="2800" spc="-1" strike="noStrike" u="sng">
                <a:solidFill>
                  <a:srgbClr val="000000"/>
                </a:solidFill>
                <a:uFillTx/>
                <a:latin typeface="Calibri"/>
              </a:rPr>
              <a:t>and infrastructures that are used to host important data or to perform critical operations. In this scenario, the </a:t>
            </a:r>
            <a:r>
              <a:rPr b="1" lang="en-IN" sz="2800" spc="-1" strike="noStrike" u="sng">
                <a:solidFill>
                  <a:srgbClr val="000000"/>
                </a:solidFill>
                <a:uFillTx/>
                <a:latin typeface="Calibri"/>
              </a:rPr>
              <a:t>trust toward providers </a:t>
            </a:r>
            <a:r>
              <a:rPr b="0" lang="en-IN" sz="2800" spc="-1" strike="noStrike" u="sng">
                <a:solidFill>
                  <a:srgbClr val="000000"/>
                </a:solidFill>
                <a:uFillTx/>
                <a:latin typeface="Calibri"/>
              </a:rPr>
              <a:t>is fundamental to ensure the desired level of privacy for applications hosted in the cloud.</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IN" sz="2800" spc="-1" strike="noStrike" u="sng">
                <a:solidFill>
                  <a:srgbClr val="000000"/>
                </a:solidFill>
                <a:uFillTx/>
                <a:latin typeface="Calibri"/>
              </a:rPr>
              <a:t>Legal and regulatory issues </a:t>
            </a:r>
            <a:r>
              <a:rPr b="0" lang="en-IN" sz="2800" spc="-1" strike="noStrike">
                <a:solidFill>
                  <a:srgbClr val="000000"/>
                </a:solidFill>
                <a:latin typeface="Calibri"/>
              </a:rPr>
              <a:t>also need attention. When data are moved into the Cloud, providers may choose to locate them anywhere on the planet. The physical location of data centers determines the </a:t>
            </a:r>
            <a:r>
              <a:rPr b="0" lang="en-IN" sz="2800" spc="-1" strike="noStrike" u="sng">
                <a:solidFill>
                  <a:srgbClr val="000000"/>
                </a:solidFill>
                <a:uFillTx/>
                <a:latin typeface="Calibri"/>
              </a:rPr>
              <a:t>set of laws that can be applied to the management of data</a:t>
            </a: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For example, specific cryptography techniques could not be used because they are not allowed in some countries. Similarly, country laws can impose that sensitive data, such as patient health records, are to be stored within national borders.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Data Lock-In and Standardization</a:t>
            </a:r>
            <a:endParaRPr b="0" lang="en-US" sz="4400" spc="-1" strike="noStrike">
              <a:solidFill>
                <a:srgbClr val="000000"/>
              </a:solidFill>
              <a:latin typeface="Calibri"/>
            </a:endParaRPr>
          </a:p>
        </p:txBody>
      </p:sp>
      <p:sp>
        <p:nvSpPr>
          <p:cNvPr id="173" name="TextShape 2"/>
          <p:cNvSpPr txBox="1"/>
          <p:nvPr/>
        </p:nvSpPr>
        <p:spPr>
          <a:xfrm>
            <a:off x="838080" y="1481040"/>
            <a:ext cx="10515240" cy="4695480"/>
          </a:xfrm>
          <a:prstGeom prst="rect">
            <a:avLst/>
          </a:prstGeom>
          <a:noFill/>
          <a:ln>
            <a:noFill/>
          </a:ln>
        </p:spPr>
        <p:txBody>
          <a:bodyPr>
            <a:normAutofit fontScale="56000"/>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major concern of cloud computing users is about having their </a:t>
            </a:r>
            <a:r>
              <a:rPr b="1" lang="en-IN" sz="2800" spc="-1" strike="noStrike" u="sng">
                <a:solidFill>
                  <a:srgbClr val="000000"/>
                </a:solidFill>
                <a:uFillTx/>
                <a:latin typeface="Calibri"/>
              </a:rPr>
              <a:t>data locked-in by a certain provider</a:t>
            </a:r>
            <a:r>
              <a:rPr b="0" lang="en-IN" sz="2800" spc="-1" strike="noStrike">
                <a:solidFill>
                  <a:srgbClr val="000000"/>
                </a:solidFill>
                <a:latin typeface="Calibri"/>
              </a:rPr>
              <a:t>. Users may want to move data and applications out from a provider that </a:t>
            </a:r>
            <a:r>
              <a:rPr b="1" lang="en-IN" sz="2800" spc="-1" strike="noStrike" u="sng">
                <a:solidFill>
                  <a:srgbClr val="000000"/>
                </a:solidFill>
                <a:uFillTx/>
                <a:latin typeface="Calibri"/>
              </a:rPr>
              <a:t>does not meet their requirements</a:t>
            </a:r>
            <a:r>
              <a:rPr b="0" lang="en-IN" sz="2800" spc="-1" strike="noStrike">
                <a:solidFill>
                  <a:srgbClr val="000000"/>
                </a:solidFill>
                <a:latin typeface="Calibri"/>
              </a:rPr>
              <a:t>. However, in their current form, cloud computing infrastructures and platforms do not employ standard methods of storing user data and applications. Consequently, </a:t>
            </a:r>
            <a:r>
              <a:rPr b="1" lang="en-IN" sz="2800" spc="-1" strike="noStrike" u="sng">
                <a:solidFill>
                  <a:srgbClr val="000000"/>
                </a:solidFill>
                <a:uFillTx/>
                <a:latin typeface="Calibri"/>
              </a:rPr>
              <a:t>they do not interoperate and user data are not portable</a:t>
            </a:r>
            <a:r>
              <a:rPr b="0" lang="en-IN" sz="2800" spc="-1" strike="noStrike">
                <a:solidFill>
                  <a:srgbClr val="000000"/>
                </a:solidFill>
                <a:latin typeface="Calibri"/>
              </a:rPr>
              <a:t>. The answer to this concern is standardization. In this direction, there are efforts to create </a:t>
            </a:r>
            <a:r>
              <a:rPr b="1" lang="en-IN" sz="2800" spc="-1" strike="noStrike" u="sng">
                <a:solidFill>
                  <a:srgbClr val="0070c0"/>
                </a:solidFill>
                <a:uFillTx/>
                <a:latin typeface="Calibri"/>
              </a:rPr>
              <a:t>open standards for cloud computing</a:t>
            </a: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1" lang="en-IN" sz="2800" spc="-1" strike="noStrike">
                <a:solidFill>
                  <a:srgbClr val="000000"/>
                </a:solidFill>
                <a:latin typeface="Calibri"/>
              </a:rPr>
              <a:t>The Cloud Computing Interoperability Forum (CCIF) was formed by organizations such as </a:t>
            </a:r>
            <a:r>
              <a:rPr b="1" lang="en-IN" sz="2800" spc="-1" strike="noStrike">
                <a:solidFill>
                  <a:srgbClr val="ff0000"/>
                </a:solidFill>
                <a:latin typeface="Calibri"/>
              </a:rPr>
              <a:t>Intel, Sun, and Cisco in order to “enable a global cloud computing ecosystem whereby organizations are able to seamlessly work </a:t>
            </a:r>
            <a:r>
              <a:rPr b="1" lang="en-IN" sz="2800" spc="-1" strike="noStrike">
                <a:solidFill>
                  <a:srgbClr val="000000"/>
                </a:solidFill>
                <a:latin typeface="Calibri"/>
              </a:rPr>
              <a:t>together for the purposes for wider industry adoption of cloud computing technology.” The development of the Unified Cloud Interface (UCI) by CCIF aims at creating a standard programmatic point of access to an entire cloud infrastructure</a:t>
            </a:r>
            <a:r>
              <a:rPr b="0" lang="en-IN" sz="2800" spc="-1" strike="noStrike">
                <a:solidFill>
                  <a:srgbClr val="00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In the hardware virtualization sphere, the </a:t>
            </a:r>
            <a:r>
              <a:rPr b="1" lang="en-IN" sz="2800" spc="-1" strike="noStrike" u="sng">
                <a:solidFill>
                  <a:srgbClr val="000000"/>
                </a:solidFill>
                <a:uFillTx/>
                <a:latin typeface="Calibri"/>
              </a:rPr>
              <a:t>Open Virtual Format (OVF</a:t>
            </a:r>
            <a:r>
              <a:rPr b="0" lang="en-IN" sz="2800" spc="-1" strike="noStrike">
                <a:solidFill>
                  <a:srgbClr val="000000"/>
                </a:solidFill>
                <a:latin typeface="Calibri"/>
              </a:rPr>
              <a:t>) aims at facilitating packing and distribution of software to be run on VMs so that virtual appliances can be made portable—that is, seamlessly run on hypervisor of different vendors.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Availability, Fault-Tolerance, and Disaster Recovery</a:t>
            </a:r>
            <a:endParaRPr b="0" lang="en-US" sz="4400" spc="-1" strike="noStrike">
              <a:solidFill>
                <a:srgbClr val="000000"/>
              </a:solidFill>
              <a:latin typeface="Calibri"/>
            </a:endParaRPr>
          </a:p>
        </p:txBody>
      </p:sp>
      <p:sp>
        <p:nvSpPr>
          <p:cNvPr id="175" name="TextShape 2"/>
          <p:cNvSpPr txBox="1"/>
          <p:nvPr/>
        </p:nvSpPr>
        <p:spPr>
          <a:xfrm>
            <a:off x="838080" y="1825560"/>
            <a:ext cx="10515240" cy="4350960"/>
          </a:xfrm>
          <a:prstGeom prst="rect">
            <a:avLst/>
          </a:prstGeom>
          <a:noFill/>
          <a:ln>
            <a:noFill/>
          </a:ln>
        </p:spPr>
        <p:txBody>
          <a:bodyPr>
            <a:normAutofit fontScale="91000"/>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It is expected that users will have certain </a:t>
            </a:r>
            <a:r>
              <a:rPr b="1" lang="en-IN" sz="2800" spc="-1" strike="noStrike" u="sng">
                <a:solidFill>
                  <a:srgbClr val="ff0000"/>
                </a:solidFill>
                <a:uFillTx/>
                <a:latin typeface="Calibri"/>
              </a:rPr>
              <a:t>expectations about the service level to be provided</a:t>
            </a:r>
            <a:r>
              <a:rPr b="0" lang="en-IN" sz="2800" spc="-1" strike="noStrike">
                <a:solidFill>
                  <a:srgbClr val="000000"/>
                </a:solidFill>
                <a:latin typeface="Calibri"/>
              </a:rPr>
              <a:t> once their applications are moved to the cloud. These expectations include </a:t>
            </a:r>
            <a:r>
              <a:rPr b="1" lang="en-IN" sz="2800" spc="-1" strike="noStrike" u="sng">
                <a:solidFill>
                  <a:srgbClr val="000000"/>
                </a:solidFill>
                <a:uFillTx/>
                <a:latin typeface="Calibri"/>
              </a:rPr>
              <a:t>availability of the service</a:t>
            </a:r>
            <a:r>
              <a:rPr b="0" lang="en-IN" sz="2800" spc="-1" strike="noStrike">
                <a:solidFill>
                  <a:srgbClr val="000000"/>
                </a:solidFill>
                <a:latin typeface="Calibri"/>
              </a:rPr>
              <a:t>, </a:t>
            </a:r>
            <a:r>
              <a:rPr b="1" lang="en-IN" sz="2800" spc="-1" strike="noStrike" u="sng">
                <a:solidFill>
                  <a:srgbClr val="000000"/>
                </a:solidFill>
                <a:uFillTx/>
                <a:latin typeface="Calibri"/>
              </a:rPr>
              <a:t>its overall performance</a:t>
            </a:r>
            <a:r>
              <a:rPr b="0" lang="en-IN" sz="2800" spc="-1" strike="noStrike">
                <a:solidFill>
                  <a:srgbClr val="000000"/>
                </a:solidFill>
                <a:latin typeface="Calibri"/>
              </a:rPr>
              <a:t>, and what measures are to be taken </a:t>
            </a:r>
            <a:r>
              <a:rPr b="1" lang="en-IN" sz="2800" spc="-1" strike="noStrike" u="sng">
                <a:solidFill>
                  <a:srgbClr val="000000"/>
                </a:solidFill>
                <a:uFillTx/>
                <a:latin typeface="Calibri"/>
              </a:rPr>
              <a:t>when something goes wrong in the system or its components</a:t>
            </a: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In summary, </a:t>
            </a:r>
            <a:r>
              <a:rPr b="0" lang="en-IN" sz="2800" spc="-1" strike="noStrike" u="sng">
                <a:solidFill>
                  <a:srgbClr val="ff0000"/>
                </a:solidFill>
                <a:uFillTx/>
                <a:latin typeface="Calibri"/>
              </a:rPr>
              <a:t>users seek for a warranty before they can comfortably move their business to the cloud</a:t>
            </a:r>
            <a:r>
              <a:rPr b="0" lang="en-IN" sz="2800" spc="-1" strike="noStrike">
                <a:solidFill>
                  <a:srgbClr val="000000"/>
                </a:solidFill>
                <a:latin typeface="Calibri"/>
              </a:rPr>
              <a:t>.</a:t>
            </a:r>
            <a:r>
              <a:rPr b="0" lang="en-IN" sz="2800" spc="-1" strike="noStrike">
                <a:solidFill>
                  <a:srgbClr val="000000"/>
                </a:solidFill>
                <a:latin typeface="Wingdings"/>
              </a:rPr>
              <a:t></a:t>
            </a:r>
            <a:r>
              <a:rPr b="0" lang="en-IN" sz="2800" spc="-1" strike="noStrike">
                <a:solidFill>
                  <a:srgbClr val="000000"/>
                </a:solidFill>
                <a:latin typeface="Calibri"/>
              </a:rPr>
              <a:t> </a:t>
            </a:r>
            <a:r>
              <a:rPr b="1" i="1" lang="en-IN" sz="2800" spc="-1" strike="noStrike" u="sng">
                <a:solidFill>
                  <a:srgbClr val="0070c0"/>
                </a:solidFill>
                <a:uFillTx/>
                <a:latin typeface="Calibri"/>
              </a:rPr>
              <a:t>Trust Management in the Cloud</a:t>
            </a:r>
            <a:endParaRPr b="0" lang="en-US" sz="2800" spc="-1" strike="noStrike">
              <a:solidFill>
                <a:srgbClr val="000000"/>
              </a:solidFill>
              <a:latin typeface="Calibri"/>
            </a:endParaRPr>
          </a:p>
          <a:p>
            <a:pPr marL="228600" indent="-228240" algn="just">
              <a:lnSpc>
                <a:spcPct val="90000"/>
              </a:lnSpc>
              <a:spcBef>
                <a:spcPts val="1001"/>
              </a:spcBef>
              <a:buClr>
                <a:srgbClr val="ff0000"/>
              </a:buClr>
              <a:buFont typeface="Arial"/>
              <a:buChar char="•"/>
            </a:pPr>
            <a:r>
              <a:rPr b="1" i="1" lang="en-IN" sz="2800" spc="-1" strike="noStrike" u="sng">
                <a:solidFill>
                  <a:srgbClr val="ff0000"/>
                </a:solidFill>
                <a:uFillTx/>
                <a:latin typeface="Calibri"/>
              </a:rPr>
              <a:t>SLAs</a:t>
            </a:r>
            <a:r>
              <a:rPr b="0" lang="en-IN" sz="2800" spc="-1" strike="noStrike">
                <a:solidFill>
                  <a:srgbClr val="000000"/>
                </a:solidFill>
                <a:latin typeface="Calibri"/>
              </a:rPr>
              <a:t>, which include QoS requirements, must be ideally set up between customers and cloud computing providers to act as warranty. An SLA specifies details of the service to be provided, including availability and performance guarantees. Additionally, </a:t>
            </a:r>
            <a:r>
              <a:rPr b="0" i="1" lang="en-IN" sz="2800" spc="-1" strike="noStrike" u="sng">
                <a:solidFill>
                  <a:srgbClr val="ff0000"/>
                </a:solidFill>
                <a:uFillTx/>
                <a:latin typeface="Calibri"/>
              </a:rPr>
              <a:t>metrics must be agreed upon by all parties, and penalties for violating the expectations must also be approved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Resource Management and Energy-Efficiency</a:t>
            </a:r>
            <a:endParaRPr b="0" lang="en-US" sz="4400" spc="-1" strike="noStrike">
              <a:solidFill>
                <a:srgbClr val="000000"/>
              </a:solidFill>
              <a:latin typeface="Calibri"/>
            </a:endParaRPr>
          </a:p>
        </p:txBody>
      </p:sp>
      <p:sp>
        <p:nvSpPr>
          <p:cNvPr id="177" name="TextShape 2"/>
          <p:cNvSpPr txBox="1"/>
          <p:nvPr/>
        </p:nvSpPr>
        <p:spPr>
          <a:xfrm>
            <a:off x="838080" y="1825560"/>
            <a:ext cx="10515240" cy="4350960"/>
          </a:xfrm>
          <a:prstGeom prst="rect">
            <a:avLst/>
          </a:prstGeom>
          <a:noFill/>
          <a:ln>
            <a:noFill/>
          </a:ln>
        </p:spPr>
        <p:txBody>
          <a:bodyPr>
            <a:normAutofit/>
          </a:bodyPr>
          <a:p>
            <a:pPr algn="just">
              <a:lnSpc>
                <a:spcPct val="90000"/>
              </a:lnSpc>
              <a:spcBef>
                <a:spcPts val="1001"/>
              </a:spcBef>
            </a:pPr>
            <a:r>
              <a:rPr b="0" lang="en-IN" sz="2800" spc="-1" strike="noStrike">
                <a:solidFill>
                  <a:srgbClr val="000000"/>
                </a:solidFill>
                <a:latin typeface="Wingdings"/>
              </a:rPr>
              <a:t></a:t>
            </a:r>
            <a:r>
              <a:rPr b="0" lang="en-IN" sz="2800" spc="-1" strike="noStrike">
                <a:solidFill>
                  <a:srgbClr val="000000"/>
                </a:solidFill>
                <a:latin typeface="Calibri"/>
              </a:rPr>
              <a:t> </a:t>
            </a:r>
            <a:r>
              <a:rPr b="0" lang="en-IN" sz="2800" spc="-1" strike="noStrike">
                <a:solidFill>
                  <a:srgbClr val="000000"/>
                </a:solidFill>
                <a:latin typeface="Calibri"/>
              </a:rPr>
              <a:t>One important challenge faced by providers of cloud computing services is the </a:t>
            </a:r>
            <a:r>
              <a:rPr b="1" lang="en-IN" sz="2800" spc="-1" strike="noStrike" u="sng">
                <a:solidFill>
                  <a:srgbClr val="000000"/>
                </a:solidFill>
                <a:uFillTx/>
                <a:latin typeface="Calibri"/>
              </a:rPr>
              <a:t>efficient management of virtualized resource pools</a:t>
            </a:r>
            <a:r>
              <a:rPr b="0" lang="en-IN" sz="2800" spc="-1" strike="noStrike">
                <a:solidFill>
                  <a:srgbClr val="000000"/>
                </a:solidFill>
                <a:latin typeface="Calibri"/>
              </a:rPr>
              <a:t>.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Wingdings" charset="2"/>
              <a:buChar char=""/>
            </a:pPr>
            <a:r>
              <a:rPr b="0" lang="en-IN" sz="2800" spc="-1" strike="noStrike">
                <a:solidFill>
                  <a:srgbClr val="000000"/>
                </a:solidFill>
                <a:latin typeface="Calibri"/>
              </a:rPr>
              <a:t> </a:t>
            </a:r>
            <a:r>
              <a:rPr b="0" lang="en-IN" sz="2800" spc="-1" strike="noStrike">
                <a:solidFill>
                  <a:srgbClr val="000000"/>
                </a:solidFill>
                <a:latin typeface="Calibri"/>
              </a:rPr>
              <a:t>Physical resources such as </a:t>
            </a:r>
            <a:endParaRPr b="0" lang="en-US" sz="2800" spc="-1" strike="noStrike">
              <a:solidFill>
                <a:srgbClr val="000000"/>
              </a:solidFill>
              <a:latin typeface="Calibri"/>
            </a:endParaRPr>
          </a:p>
          <a:p>
            <a:pPr marL="228600" indent="-228240" algn="just">
              <a:lnSpc>
                <a:spcPct val="90000"/>
              </a:lnSpc>
              <a:spcBef>
                <a:spcPts val="1001"/>
              </a:spcBef>
              <a:buClr>
                <a:srgbClr val="0070c0"/>
              </a:buClr>
              <a:buFont typeface="Wingdings" charset="2"/>
              <a:buChar char=""/>
            </a:pPr>
            <a:r>
              <a:rPr b="0" i="1" lang="en-IN" sz="2800" spc="-1" strike="noStrike" u="sng">
                <a:solidFill>
                  <a:srgbClr val="0070c0"/>
                </a:solidFill>
                <a:uFillTx/>
                <a:latin typeface="Calibri"/>
              </a:rPr>
              <a:t> </a:t>
            </a:r>
            <a:r>
              <a:rPr b="0" i="1" lang="en-IN" sz="2800" spc="-1" strike="noStrike" u="sng">
                <a:solidFill>
                  <a:srgbClr val="0070c0"/>
                </a:solidFill>
                <a:uFillTx/>
                <a:latin typeface="Calibri"/>
              </a:rPr>
              <a:t>CPU cores, disk space, and network bandwidth must be sliced and shared among virtual machines running potentially heterogeneous workloads.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838080" y="365040"/>
            <a:ext cx="10515240" cy="677880"/>
          </a:xfrm>
          <a:prstGeom prst="rect">
            <a:avLst/>
          </a:prstGeom>
          <a:noFill/>
          <a:ln>
            <a:noFill/>
          </a:ln>
        </p:spPr>
        <p:txBody>
          <a:bodyPr anchor="ctr">
            <a:normAutofit/>
          </a:bodyPr>
          <a:p>
            <a:pPr>
              <a:lnSpc>
                <a:spcPct val="90000"/>
              </a:lnSpc>
            </a:pPr>
            <a:r>
              <a:rPr b="0" lang="en-IN" sz="4400" spc="-1" strike="noStrike">
                <a:solidFill>
                  <a:srgbClr val="000000"/>
                </a:solidFill>
                <a:latin typeface="Calibri Light"/>
              </a:rPr>
              <a:t>CHALLENGES AND RISKS……continued…..</a:t>
            </a:r>
            <a:endParaRPr b="0" lang="en-US" sz="4400" spc="-1" strike="noStrike">
              <a:solidFill>
                <a:srgbClr val="000000"/>
              </a:solidFill>
              <a:latin typeface="Calibri"/>
            </a:endParaRPr>
          </a:p>
        </p:txBody>
      </p:sp>
      <p:sp>
        <p:nvSpPr>
          <p:cNvPr id="179"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The multi-dimensional nature of virtual machines complicates the activity of finding </a:t>
            </a:r>
            <a:r>
              <a:rPr b="1" lang="en-IN" sz="2800" spc="-1" strike="noStrike" u="sng">
                <a:solidFill>
                  <a:srgbClr val="000000"/>
                </a:solidFill>
                <a:uFillTx/>
                <a:latin typeface="Calibri"/>
              </a:rPr>
              <a:t>a good mapping of VMs onto available physical hosts while maximizing user utility</a:t>
            </a:r>
            <a:r>
              <a:rPr b="0" lang="en-IN" sz="2800" spc="-1" strike="noStrike">
                <a:solidFill>
                  <a:srgbClr val="000000"/>
                </a:solidFill>
                <a:latin typeface="Calibri"/>
              </a:rPr>
              <a:t>. Dimensions to be considered include: </a:t>
            </a:r>
            <a:r>
              <a:rPr b="1" lang="en-IN" sz="2800" spc="-1" strike="noStrike" u="sng">
                <a:solidFill>
                  <a:srgbClr val="000000"/>
                </a:solidFill>
                <a:uFillTx/>
                <a:latin typeface="Calibri"/>
              </a:rPr>
              <a:t>number of CPUs</a:t>
            </a:r>
            <a:r>
              <a:rPr b="0" lang="en-IN" sz="2800" spc="-1" strike="noStrike">
                <a:solidFill>
                  <a:srgbClr val="000000"/>
                </a:solidFill>
                <a:latin typeface="Calibri"/>
              </a:rPr>
              <a:t>, </a:t>
            </a:r>
            <a:r>
              <a:rPr b="1" lang="en-IN" sz="2800" spc="-1" strike="noStrike" u="sng">
                <a:solidFill>
                  <a:srgbClr val="000000"/>
                </a:solidFill>
                <a:uFillTx/>
                <a:latin typeface="Calibri"/>
              </a:rPr>
              <a:t>amount of memory</a:t>
            </a:r>
            <a:r>
              <a:rPr b="0" lang="en-IN" sz="2800" spc="-1" strike="noStrike">
                <a:solidFill>
                  <a:srgbClr val="000000"/>
                </a:solidFill>
                <a:latin typeface="Calibri"/>
              </a:rPr>
              <a:t>, </a:t>
            </a:r>
            <a:r>
              <a:rPr b="1" lang="en-IN" sz="2800" spc="-1" strike="noStrike" u="sng">
                <a:solidFill>
                  <a:srgbClr val="000000"/>
                </a:solidFill>
                <a:uFillTx/>
                <a:latin typeface="Calibri"/>
              </a:rPr>
              <a:t>size of virtual disks</a:t>
            </a:r>
            <a:r>
              <a:rPr b="0" lang="en-IN" sz="2800" spc="-1" strike="noStrike">
                <a:solidFill>
                  <a:srgbClr val="000000"/>
                </a:solidFill>
                <a:latin typeface="Calibri"/>
              </a:rPr>
              <a:t>, and </a:t>
            </a:r>
            <a:r>
              <a:rPr b="1" lang="en-IN" sz="2800" spc="-1" strike="noStrike" u="sng">
                <a:solidFill>
                  <a:srgbClr val="000000"/>
                </a:solidFill>
                <a:uFillTx/>
                <a:latin typeface="Calibri"/>
              </a:rPr>
              <a:t>network bandwidth</a:t>
            </a:r>
            <a:r>
              <a:rPr b="0" lang="en-IN" sz="2800" spc="-1" strike="noStrike">
                <a:solidFill>
                  <a:srgbClr val="00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Dynamic VM mapping policies may leverage the </a:t>
            </a:r>
            <a:r>
              <a:rPr b="0" i="1" lang="en-IN" sz="2800" spc="-1" strike="noStrike" u="sng">
                <a:solidFill>
                  <a:srgbClr val="0070c0"/>
                </a:solidFill>
                <a:uFillTx/>
                <a:latin typeface="Calibri"/>
              </a:rPr>
              <a:t>ability to suspend, migrate, and resume VMs as an easy way of pre-empting low-priority allocations in favor of higher-priority ones</a:t>
            </a:r>
            <a:r>
              <a:rPr b="0" lang="en-IN" sz="2800" spc="-1" strike="noStrike">
                <a:solidFill>
                  <a:srgbClr val="000000"/>
                </a:solidFill>
                <a:latin typeface="Calibri"/>
              </a:rPr>
              <a:t>.</a:t>
            </a:r>
            <a:endParaRPr b="0" lang="en-US" sz="2800" spc="-1" strike="noStrike">
              <a:solidFill>
                <a:srgbClr val="000000"/>
              </a:solidFill>
              <a:latin typeface="Calibri"/>
            </a:endParaRPr>
          </a:p>
          <a:p>
            <a:pPr algn="just">
              <a:lnSpc>
                <a:spcPct val="90000"/>
              </a:lnSpc>
              <a:spcBef>
                <a:spcPts val="1001"/>
              </a:spcBef>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838080" y="365040"/>
            <a:ext cx="10515240" cy="626040"/>
          </a:xfrm>
          <a:prstGeom prst="rect">
            <a:avLst/>
          </a:prstGeom>
          <a:noFill/>
          <a:ln>
            <a:noFill/>
          </a:ln>
        </p:spPr>
        <p:txBody>
          <a:bodyPr anchor="ctr">
            <a:normAutofit/>
          </a:bodyPr>
          <a:p>
            <a:pPr>
              <a:lnSpc>
                <a:spcPct val="90000"/>
              </a:lnSpc>
            </a:pPr>
            <a:r>
              <a:rPr b="0" lang="en-IN" sz="4400" spc="-1" strike="noStrike">
                <a:solidFill>
                  <a:srgbClr val="000000"/>
                </a:solidFill>
                <a:latin typeface="Calibri Light"/>
              </a:rPr>
              <a:t>CHALLENGES AND RISKS……continued…..</a:t>
            </a:r>
            <a:endParaRPr b="0" lang="en-US" sz="4400" spc="-1" strike="noStrike">
              <a:solidFill>
                <a:srgbClr val="000000"/>
              </a:solidFill>
              <a:latin typeface="Calibri"/>
            </a:endParaRPr>
          </a:p>
        </p:txBody>
      </p:sp>
      <p:sp>
        <p:nvSpPr>
          <p:cNvPr id="181" name="TextShape 2"/>
          <p:cNvSpPr txBox="1"/>
          <p:nvPr/>
        </p:nvSpPr>
        <p:spPr>
          <a:xfrm>
            <a:off x="838080" y="1970640"/>
            <a:ext cx="10515240" cy="4206240"/>
          </a:xfrm>
          <a:prstGeom prst="rect">
            <a:avLst/>
          </a:prstGeom>
          <a:noFill/>
          <a:ln>
            <a:noFill/>
          </a:ln>
        </p:spPr>
        <p:txBody>
          <a:bodyPr>
            <a:noAutofit/>
          </a:bodyPr>
          <a:p>
            <a:endParaRPr b="0" lang="en-US" sz="2800" spc="-1" strike="noStrike">
              <a:solidFill>
                <a:srgbClr val="000000"/>
              </a:solidFill>
              <a:latin typeface="Calibri"/>
            </a:endParaRPr>
          </a:p>
        </p:txBody>
      </p:sp>
      <p:sp>
        <p:nvSpPr>
          <p:cNvPr id="182" name="CustomShape 3"/>
          <p:cNvSpPr/>
          <p:nvPr/>
        </p:nvSpPr>
        <p:spPr>
          <a:xfrm>
            <a:off x="1041120" y="2136240"/>
            <a:ext cx="9565560" cy="2650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000000"/>
                </a:solidFill>
                <a:latin typeface="Calibri"/>
              </a:rPr>
              <a:t>Migration of VMs also brings additional challenges such as </a:t>
            </a:r>
            <a:r>
              <a:rPr b="1" lang="en-IN" sz="2400" spc="-1" strike="noStrike" u="sng">
                <a:solidFill>
                  <a:srgbClr val="000000"/>
                </a:solidFill>
                <a:uFillTx/>
                <a:latin typeface="Calibri"/>
              </a:rPr>
              <a:t>detecting when to initiate a migration, which VM to migrate, and where to migrate</a:t>
            </a:r>
            <a:r>
              <a:rPr b="0" lang="en-IN" sz="2400" spc="-1" strike="noStrike">
                <a:solidFill>
                  <a:srgbClr val="000000"/>
                </a:solidFill>
                <a:latin typeface="Calibri"/>
              </a:rPr>
              <a:t>.</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0" lang="en-IN" sz="2400" spc="-1" strike="noStrike">
                <a:solidFill>
                  <a:srgbClr val="000000"/>
                </a:solidFill>
                <a:latin typeface="Calibri"/>
              </a:rPr>
              <a:t> </a:t>
            </a:r>
            <a:endParaRPr b="0" lang="en-IN" sz="2400" spc="-1" strike="noStrike">
              <a:latin typeface="Arial"/>
            </a:endParaRPr>
          </a:p>
          <a:p>
            <a:pPr algn="just">
              <a:lnSpc>
                <a:spcPct val="100000"/>
              </a:lnSpc>
            </a:pPr>
            <a:r>
              <a:rPr b="0" lang="en-IN" sz="2400" spc="-1" strike="noStrike">
                <a:solidFill>
                  <a:srgbClr val="000000"/>
                </a:solidFill>
                <a:latin typeface="Calibri"/>
              </a:rPr>
              <a:t>In this case, an additional concern is the trade-off between the negative impact of a live migration on the performance and stability of a service and the benefits to be achieved with that migration</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838080" y="365040"/>
            <a:ext cx="10515240" cy="690480"/>
          </a:xfrm>
          <a:prstGeom prst="rect">
            <a:avLst/>
          </a:prstGeom>
          <a:noFill/>
          <a:ln>
            <a:noFill/>
          </a:ln>
        </p:spPr>
        <p:txBody>
          <a:bodyPr anchor="ctr">
            <a:normAutofit/>
          </a:bodyPr>
          <a:p>
            <a:pPr>
              <a:lnSpc>
                <a:spcPct val="90000"/>
              </a:lnSpc>
            </a:pPr>
            <a:r>
              <a:rPr b="0" lang="en-IN" sz="4400" spc="-1" strike="noStrike">
                <a:solidFill>
                  <a:srgbClr val="000000"/>
                </a:solidFill>
                <a:latin typeface="Calibri Light"/>
              </a:rPr>
              <a:t>CHALLENGES AND RISKS……continued…..</a:t>
            </a:r>
            <a:endParaRPr b="0" lang="en-US" sz="4400" spc="-1" strike="noStrike">
              <a:solidFill>
                <a:srgbClr val="000000"/>
              </a:solidFill>
              <a:latin typeface="Calibri"/>
            </a:endParaRPr>
          </a:p>
        </p:txBody>
      </p:sp>
      <p:sp>
        <p:nvSpPr>
          <p:cNvPr id="184" name="TextShape 2"/>
          <p:cNvSpPr txBox="1"/>
          <p:nvPr/>
        </p:nvSpPr>
        <p:spPr>
          <a:xfrm>
            <a:off x="838080" y="1391040"/>
            <a:ext cx="10515240" cy="478584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Another challenge concerns the outstanding amount of </a:t>
            </a:r>
            <a:r>
              <a:rPr b="0" lang="en-IN" sz="4400" spc="-1" strike="noStrike" u="sng">
                <a:solidFill>
                  <a:srgbClr val="002060"/>
                </a:solidFill>
                <a:uFillTx/>
                <a:latin typeface="Calibri"/>
              </a:rPr>
              <a:t>data to be managed </a:t>
            </a:r>
            <a:r>
              <a:rPr b="0" lang="en-IN" sz="2800" spc="-1" strike="noStrike">
                <a:solidFill>
                  <a:srgbClr val="000000"/>
                </a:solidFill>
                <a:latin typeface="Calibri"/>
              </a:rPr>
              <a:t>in various VM management activities</a:t>
            </a:r>
            <a:r>
              <a:rPr b="0" lang="en-IN" sz="2800" spc="-1" strike="noStrike" u="sng">
                <a:solidFill>
                  <a:srgbClr val="ff0000"/>
                </a:solidFill>
                <a:uFillTx/>
                <a:latin typeface="Calibri"/>
              </a:rPr>
              <a:t>. Such data amount is a result of particular abilities of virtual machines, including the ability of traveling through space (i.e., migration) and time (i.e., check pointing and rewinding), operations that may be required in load balancing, backup, and recovery </a:t>
            </a:r>
            <a:r>
              <a:rPr b="0" lang="en-IN" sz="2800" spc="-1" strike="noStrike">
                <a:solidFill>
                  <a:srgbClr val="000000"/>
                </a:solidFill>
                <a:latin typeface="Calibri"/>
              </a:rPr>
              <a:t>scenarios.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In addition, dynamic provisioning of new VMs and replicating existing VMs require efficient mechanisms to </a:t>
            </a:r>
            <a:r>
              <a:rPr b="1" lang="en-IN" sz="2800" spc="-1" strike="noStrike" u="sng">
                <a:solidFill>
                  <a:srgbClr val="000000"/>
                </a:solidFill>
                <a:uFillTx/>
                <a:latin typeface="Calibri"/>
              </a:rPr>
              <a:t>make VM block storage devices (e.g., image files) quickly available at selected hosts</a:t>
            </a:r>
            <a:r>
              <a:rPr b="0" lang="en-IN" sz="2800" spc="-1" strike="noStrike">
                <a:solidFill>
                  <a:srgbClr val="000000"/>
                </a:solidFill>
                <a:latin typeface="Calibri"/>
              </a:rPr>
              <a: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838080" y="365040"/>
            <a:ext cx="10515240" cy="458640"/>
          </a:xfrm>
          <a:prstGeom prst="rect">
            <a:avLst/>
          </a:prstGeom>
          <a:noFill/>
          <a:ln>
            <a:noFill/>
          </a:ln>
        </p:spPr>
        <p:txBody>
          <a:bodyPr anchor="ctr">
            <a:normAutofit fontScale="61000"/>
          </a:bodyPr>
          <a:p>
            <a:pPr>
              <a:lnSpc>
                <a:spcPct val="90000"/>
              </a:lnSpc>
            </a:pPr>
            <a:r>
              <a:rPr b="0" lang="en-IN" sz="4400" spc="-1" strike="noStrike">
                <a:solidFill>
                  <a:srgbClr val="000000"/>
                </a:solidFill>
                <a:latin typeface="Calibri Light"/>
              </a:rPr>
              <a:t>CHALLENGES AND RISKS……continued…..</a:t>
            </a:r>
            <a:endParaRPr b="0" lang="en-US" sz="4400" spc="-1" strike="noStrike">
              <a:solidFill>
                <a:srgbClr val="000000"/>
              </a:solidFill>
              <a:latin typeface="Calibri"/>
            </a:endParaRPr>
          </a:p>
        </p:txBody>
      </p:sp>
      <p:sp>
        <p:nvSpPr>
          <p:cNvPr id="186" name="TextShape 2"/>
          <p:cNvSpPr txBox="1"/>
          <p:nvPr/>
        </p:nvSpPr>
        <p:spPr>
          <a:xfrm>
            <a:off x="838080" y="1825560"/>
            <a:ext cx="10515240" cy="4350960"/>
          </a:xfrm>
          <a:prstGeom prst="rect">
            <a:avLst/>
          </a:prstGeom>
          <a:noFill/>
          <a:ln>
            <a:noFill/>
          </a:ln>
        </p:spPr>
        <p:txBody>
          <a:bodyPr>
            <a:norm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Data centers </a:t>
            </a:r>
            <a:r>
              <a:rPr b="1" lang="en-IN" sz="2800" spc="-1" strike="noStrike" u="sng">
                <a:solidFill>
                  <a:srgbClr val="000000"/>
                </a:solidFill>
                <a:uFillTx/>
                <a:latin typeface="Calibri"/>
              </a:rPr>
              <a:t>consumer large amounts of electricity</a:t>
            </a:r>
            <a:r>
              <a:rPr b="0" lang="en-IN" sz="2800" spc="-1" strike="noStrike">
                <a:solidFill>
                  <a:srgbClr val="000000"/>
                </a:solidFill>
                <a:latin typeface="Calibri"/>
              </a:rPr>
              <a:t>. According to a data published by HP, 100 server racks can consume 1.3MW of power and another 1.3 MW are required by the cooling system, thus costing USD 2.6 million per year. Besides the monetary cost, data centers significantly impact the environment in terms of CO2 emissions from the cooling systems .</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In addition to optimize application performance, </a:t>
            </a:r>
            <a:r>
              <a:rPr b="1" lang="en-IN" sz="2800" spc="-1" strike="noStrike" u="sng">
                <a:solidFill>
                  <a:srgbClr val="000000"/>
                </a:solidFill>
                <a:uFillTx/>
                <a:latin typeface="Calibri"/>
              </a:rPr>
              <a:t>dynamic resource management can also improve utilization and consequently minimize energy consumption in data centers</a:t>
            </a:r>
            <a:r>
              <a:rPr b="0" lang="en-IN" sz="2800" spc="-1" strike="noStrike">
                <a:solidFill>
                  <a:srgbClr val="000000"/>
                </a:solidFill>
                <a:latin typeface="Calibri"/>
              </a:rPr>
              <a:t>. This can be done by judiciously consolidating workload onto smaller number of servers and </a:t>
            </a:r>
            <a:r>
              <a:rPr b="1" lang="en-IN" sz="2800" spc="-1" strike="noStrike" u="sng">
                <a:solidFill>
                  <a:srgbClr val="000000"/>
                </a:solidFill>
                <a:uFillTx/>
                <a:latin typeface="Calibri"/>
              </a:rPr>
              <a:t>turning off idle resources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Cloud Definition</a:t>
            </a:r>
            <a:endParaRPr b="0" lang="en-US" sz="4400" spc="-1" strike="noStrike">
              <a:solidFill>
                <a:srgbClr val="000000"/>
              </a:solidFill>
              <a:latin typeface="Calibri"/>
            </a:endParaRPr>
          </a:p>
        </p:txBody>
      </p:sp>
      <p:sp>
        <p:nvSpPr>
          <p:cNvPr id="91" name="TextShape 2"/>
          <p:cNvSpPr txBox="1"/>
          <p:nvPr/>
        </p:nvSpPr>
        <p:spPr>
          <a:xfrm>
            <a:off x="838080" y="1416600"/>
            <a:ext cx="10515240" cy="4759920"/>
          </a:xfrm>
          <a:prstGeom prst="rect">
            <a:avLst/>
          </a:prstGeom>
          <a:noFill/>
          <a:ln>
            <a:noFill/>
          </a:ln>
        </p:spPr>
        <p:txBody>
          <a:bodyPr>
            <a:noAutofit/>
          </a:bodyPr>
          <a:p>
            <a:pPr>
              <a:lnSpc>
                <a:spcPct val="90000"/>
              </a:lnSpc>
              <a:spcBef>
                <a:spcPts val="1001"/>
              </a:spcBef>
            </a:pPr>
            <a:r>
              <a:rPr b="0" lang="en-IN" sz="2800" spc="-1" strike="noStrike">
                <a:solidFill>
                  <a:srgbClr val="000000"/>
                </a:solidFill>
                <a:latin typeface="Calibri"/>
              </a:rPr>
              <a:t>It denotes a model on which a computing infrastructure is </a:t>
            </a:r>
            <a:r>
              <a:rPr b="1" lang="en-IN" sz="2800" spc="-1" strike="noStrike" u="sng">
                <a:solidFill>
                  <a:srgbClr val="00b050"/>
                </a:solidFill>
                <a:uFillTx/>
                <a:latin typeface="Calibri"/>
              </a:rPr>
              <a:t>viewed as a “cloud,” from which businesses and individuals access applications from anywhere in the </a:t>
            </a:r>
            <a:r>
              <a:rPr b="1" lang="en-IN" sz="2800" spc="-1" strike="noStrike" u="sng">
                <a:solidFill>
                  <a:srgbClr val="ff0000"/>
                </a:solidFill>
                <a:uFillTx/>
                <a:latin typeface="Calibri"/>
              </a:rPr>
              <a:t>world on demand </a:t>
            </a:r>
            <a:r>
              <a:rPr b="1" lang="en-IN" sz="2800" spc="-1" strike="noStrike" u="sng">
                <a:solidFill>
                  <a:srgbClr val="00b050"/>
                </a:solidFill>
                <a:uFillTx/>
                <a:latin typeface="Calibri"/>
              </a:rPr>
              <a:t>.</a:t>
            </a:r>
            <a:endParaRPr b="0" lang="en-US" sz="2800" spc="-1" strike="noStrike">
              <a:solidFill>
                <a:srgbClr val="000000"/>
              </a:solidFill>
              <a:latin typeface="Calibri"/>
            </a:endParaRPr>
          </a:p>
          <a:p>
            <a:pPr>
              <a:lnSpc>
                <a:spcPct val="90000"/>
              </a:lnSpc>
              <a:spcBef>
                <a:spcPts val="1001"/>
              </a:spcBef>
            </a:pPr>
            <a:endParaRPr b="0" lang="en-US" sz="2800" spc="-1" strike="noStrike">
              <a:solidFill>
                <a:srgbClr val="000000"/>
              </a:solidFill>
              <a:latin typeface="Calibri"/>
            </a:endParaRPr>
          </a:p>
          <a:p>
            <a:pPr>
              <a:lnSpc>
                <a:spcPct val="90000"/>
              </a:lnSpc>
              <a:spcBef>
                <a:spcPts val="1001"/>
              </a:spcBef>
            </a:pPr>
            <a:r>
              <a:rPr b="1" lang="en-US" sz="2800" spc="-1" strike="noStrike" u="sng">
                <a:solidFill>
                  <a:srgbClr val="00b050"/>
                </a:solidFill>
                <a:uFillTx/>
                <a:latin typeface="Calibri"/>
              </a:rPr>
              <a:t>By Rajkumar Buyya:-</a:t>
            </a:r>
            <a:endParaRPr b="0" lang="en-US" sz="2800" spc="-1" strike="noStrike">
              <a:solidFill>
                <a:srgbClr val="000000"/>
              </a:solidFill>
              <a:latin typeface="Calibri"/>
            </a:endParaRPr>
          </a:p>
          <a:p>
            <a:pPr algn="just">
              <a:lnSpc>
                <a:spcPct val="90000"/>
              </a:lnSpc>
              <a:spcBef>
                <a:spcPts val="1001"/>
              </a:spcBef>
            </a:pPr>
            <a:r>
              <a:rPr b="1" lang="en-IN" sz="2800" spc="-1" strike="noStrike" u="sng">
                <a:solidFill>
                  <a:srgbClr val="00b050"/>
                </a:solidFill>
                <a:uFillTx/>
                <a:latin typeface="Calibri"/>
              </a:rPr>
              <a:t>“</a:t>
            </a:r>
            <a:r>
              <a:rPr b="1" lang="en-IN" sz="2800" spc="-1" strike="noStrike" u="sng">
                <a:solidFill>
                  <a:srgbClr val="00b050"/>
                </a:solidFill>
                <a:uFillTx/>
                <a:latin typeface="Calibri"/>
              </a:rPr>
              <a:t>Cloud is a parallel and distributed computing system consisting of a collection of inter-connected and virtualised computers that are dynamically provisioned and presented as one or more uniﬁed computing resources based on service-level agreements (SLA) established through negotiation between the service provider and consumers.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838080" y="365040"/>
            <a:ext cx="10515240" cy="132516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188" name="TextShape 2"/>
          <p:cNvSpPr txBox="1"/>
          <p:nvPr/>
        </p:nvSpPr>
        <p:spPr>
          <a:xfrm>
            <a:off x="838080" y="1825560"/>
            <a:ext cx="10515240" cy="4350960"/>
          </a:xfrm>
          <a:prstGeom prst="rect">
            <a:avLst/>
          </a:prstGeom>
          <a:noFill/>
          <a:ln>
            <a:noFill/>
          </a:ln>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Chapter-I Part-I ends here.</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Next part is dedicated to the Virtualization.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US" sz="4400" spc="-1" strike="noStrike">
                <a:solidFill>
                  <a:srgbClr val="000000"/>
                </a:solidFill>
                <a:latin typeface="Calibri Light"/>
              </a:rPr>
              <a:t>Definition of Cloud Computing</a:t>
            </a:r>
            <a:endParaRPr b="0" lang="en-US" sz="4400" spc="-1" strike="noStrike">
              <a:solidFill>
                <a:srgbClr val="000000"/>
              </a:solidFill>
              <a:latin typeface="Calibri"/>
            </a:endParaRPr>
          </a:p>
        </p:txBody>
      </p:sp>
      <p:sp>
        <p:nvSpPr>
          <p:cNvPr id="93" name="TextShape 2"/>
          <p:cNvSpPr txBox="1"/>
          <p:nvPr/>
        </p:nvSpPr>
        <p:spPr>
          <a:xfrm>
            <a:off x="838080" y="1825560"/>
            <a:ext cx="10515240" cy="4350960"/>
          </a:xfrm>
          <a:prstGeom prst="rect">
            <a:avLst/>
          </a:prstGeom>
          <a:noFill/>
          <a:ln>
            <a:noFill/>
          </a:ln>
        </p:spPr>
        <p:txBody>
          <a:bodyPr>
            <a:noAutofit/>
          </a:bodyPr>
          <a:p>
            <a:pPr algn="just">
              <a:lnSpc>
                <a:spcPct val="90000"/>
              </a:lnSpc>
              <a:spcBef>
                <a:spcPts val="1001"/>
              </a:spcBef>
            </a:pPr>
            <a:r>
              <a:rPr b="0" lang="en-IN" sz="2800" spc="-1" strike="noStrike">
                <a:solidFill>
                  <a:srgbClr val="000000"/>
                </a:solidFill>
                <a:latin typeface="Calibri"/>
              </a:rPr>
              <a:t>A report from the University of California Berkeley summarized the key characteristics of cloud computing as: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(1) The illusion of inﬁnite computing resources;</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(2) The elimination of an up-front commitment by cloud users; and </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(3) The ability to pay for use ...as needed...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838080" y="365040"/>
            <a:ext cx="10515240" cy="549000"/>
          </a:xfrm>
          <a:prstGeom prst="rect">
            <a:avLst/>
          </a:prstGeom>
          <a:noFill/>
          <a:ln>
            <a:noFill/>
          </a:ln>
        </p:spPr>
        <p:txBody>
          <a:bodyPr anchor="ctr">
            <a:normAutofit fontScale="25000"/>
          </a:bodyPr>
          <a:p>
            <a:pPr>
              <a:lnSpc>
                <a:spcPct val="90000"/>
              </a:lnSpc>
            </a:pPr>
            <a:r>
              <a:rPr b="0" lang="en-IN" sz="4400" spc="-1" strike="noStrike">
                <a:solidFill>
                  <a:srgbClr val="000000"/>
                </a:solidFill>
                <a:latin typeface="Calibri Light"/>
              </a:rPr>
              <a:t>ROOTS OF CLOUD </a:t>
            </a:r>
            <a:r>
              <a:rPr b="0" lang="en-IN" sz="1800" spc="-1" strike="noStrike">
                <a:solidFill>
                  <a:srgbClr val="000000"/>
                </a:solidFill>
                <a:latin typeface="Calibri Light"/>
              </a:rPr>
              <a:t>COMPUTING[https://www.researchgate.net/publication/282294494_Cloud_Computing_Based_e-Learning_Opportunities_and_Challenges_for_Tertiary_Institutions_in_Nigeria/figures?lo=1&amp;utm_source=google&amp;utm_medium=organic</a:t>
            </a:r>
            <a:endParaRPr b="0" lang="en-US" sz="1800" spc="-1" strike="noStrike">
              <a:solidFill>
                <a:srgbClr val="000000"/>
              </a:solidFill>
              <a:latin typeface="Calibri"/>
            </a:endParaRPr>
          </a:p>
        </p:txBody>
      </p:sp>
      <p:pic>
        <p:nvPicPr>
          <p:cNvPr id="95" name="Content Placeholder 3" descr=""/>
          <p:cNvPicPr/>
          <p:nvPr/>
        </p:nvPicPr>
        <p:blipFill>
          <a:blip r:embed="rId1"/>
          <a:stretch/>
        </p:blipFill>
        <p:spPr>
          <a:xfrm>
            <a:off x="1197720" y="1449000"/>
            <a:ext cx="9507240" cy="5232960"/>
          </a:xfrm>
          <a:prstGeom prst="rect">
            <a:avLst/>
          </a:prstGeom>
          <a:ln cap="sq" w="88920">
            <a:solidFill>
              <a:srgbClr val="000000"/>
            </a:solidFill>
            <a:miter/>
          </a:ln>
          <a:effectLst>
            <a:innerShdw blurRad="76200">
              <a:srgbClr val="000000"/>
            </a:innerShdw>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838080" y="365040"/>
            <a:ext cx="10515240" cy="1325160"/>
          </a:xfrm>
          <a:prstGeom prst="rect">
            <a:avLst/>
          </a:prstGeom>
          <a:noFill/>
          <a:ln>
            <a:noFill/>
          </a:ln>
        </p:spPr>
        <p:txBody>
          <a:bodyPr anchor="ctr">
            <a:noAutofit/>
          </a:bodyPr>
          <a:p>
            <a:pPr>
              <a:lnSpc>
                <a:spcPct val="90000"/>
              </a:lnSpc>
            </a:pPr>
            <a:r>
              <a:rPr b="0" lang="en-IN" sz="4400" spc="-1" strike="noStrike">
                <a:solidFill>
                  <a:srgbClr val="000000"/>
                </a:solidFill>
                <a:latin typeface="Calibri Light"/>
              </a:rPr>
              <a:t>SOA, Web Services, Web 2.0, and Mashups</a:t>
            </a:r>
            <a:br/>
            <a:endParaRPr b="0" lang="en-US" sz="4400" spc="-1" strike="noStrike">
              <a:solidFill>
                <a:srgbClr val="000000"/>
              </a:solidFill>
              <a:latin typeface="Calibri"/>
            </a:endParaRPr>
          </a:p>
        </p:txBody>
      </p:sp>
      <p:sp>
        <p:nvSpPr>
          <p:cNvPr id="97" name="TextShape 2"/>
          <p:cNvSpPr txBox="1"/>
          <p:nvPr/>
        </p:nvSpPr>
        <p:spPr>
          <a:xfrm>
            <a:off x="838080" y="1825560"/>
            <a:ext cx="10515240" cy="4350960"/>
          </a:xfrm>
          <a:prstGeom prst="rect">
            <a:avLst/>
          </a:prstGeom>
          <a:noFill/>
          <a:ln>
            <a:noFill/>
          </a:ln>
        </p:spPr>
        <p:txBody>
          <a:bodyPr>
            <a:noAutofit/>
          </a:bodyPr>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Part of the Software applications glossary: A </a:t>
            </a:r>
            <a:r>
              <a:rPr b="1" lang="en-IN" sz="2800" spc="-1" strike="noStrike">
                <a:solidFill>
                  <a:srgbClr val="000000"/>
                </a:solidFill>
                <a:latin typeface="Calibri"/>
              </a:rPr>
              <a:t>mash-up</a:t>
            </a:r>
            <a:r>
              <a:rPr b="0" lang="en-IN" sz="2800" spc="-1" strike="noStrike">
                <a:solidFill>
                  <a:srgbClr val="000000"/>
                </a:solidFill>
                <a:latin typeface="Calibri"/>
              </a:rPr>
              <a:t> (sometimes spelled as one word, </a:t>
            </a:r>
            <a:r>
              <a:rPr b="1" lang="en-IN" sz="2800" spc="-1" strike="noStrike">
                <a:solidFill>
                  <a:srgbClr val="000000"/>
                </a:solidFill>
                <a:latin typeface="Calibri"/>
              </a:rPr>
              <a:t>mashup</a:t>
            </a:r>
            <a:r>
              <a:rPr b="0" lang="en-IN" sz="2800" spc="-1" strike="noStrike">
                <a:solidFill>
                  <a:srgbClr val="000000"/>
                </a:solidFill>
                <a:latin typeface="Calibri"/>
              </a:rPr>
              <a:t>) is a Web page or application that integrates complementary elements from two or more sources. </a:t>
            </a:r>
            <a:r>
              <a:rPr b="1" lang="en-IN" sz="2800" spc="-1" strike="noStrike">
                <a:solidFill>
                  <a:srgbClr val="000000"/>
                </a:solidFill>
                <a:latin typeface="Calibri"/>
              </a:rPr>
              <a:t>Mash-ups</a:t>
            </a:r>
            <a:r>
              <a:rPr b="0" lang="en-IN" sz="2800" spc="-1" strike="noStrike">
                <a:solidFill>
                  <a:srgbClr val="000000"/>
                </a:solidFill>
                <a:latin typeface="Calibri"/>
              </a:rPr>
              <a:t> are often </a:t>
            </a:r>
            <a:r>
              <a:rPr b="1" lang="en-IN" sz="2800" spc="-1" strike="noStrike">
                <a:solidFill>
                  <a:srgbClr val="000000"/>
                </a:solidFill>
                <a:latin typeface="Calibri"/>
              </a:rPr>
              <a:t>defined</a:t>
            </a:r>
            <a:r>
              <a:rPr b="0" lang="en-IN" sz="2800" spc="-1" strike="noStrike">
                <a:solidFill>
                  <a:srgbClr val="000000"/>
                </a:solidFill>
                <a:latin typeface="Calibri"/>
              </a:rPr>
              <a:t> by the type of content that they aggregate.(</a:t>
            </a:r>
            <a:r>
              <a:rPr b="0" lang="en-IN" sz="2800" spc="-1" strike="noStrike">
                <a:solidFill>
                  <a:srgbClr val="ff0000"/>
                </a:solidFill>
                <a:latin typeface="Calibri"/>
              </a:rPr>
              <a:t>it’s an application!!!!!!!!</a:t>
            </a:r>
            <a:r>
              <a:rPr b="0" lang="en-IN" sz="2800" spc="-1" strike="noStrike">
                <a:solidFill>
                  <a:srgbClr val="000000"/>
                </a:solidFill>
                <a:latin typeface="Calibri"/>
              </a:rPr>
              <a:t>)</a:t>
            </a:r>
            <a:endParaRPr b="0" lang="en-US" sz="2800" spc="-1" strike="noStrike">
              <a:solidFill>
                <a:srgbClr val="000000"/>
              </a:solidFill>
              <a:latin typeface="Calibri"/>
            </a:endParaRPr>
          </a:p>
          <a:p>
            <a:pPr algn="just">
              <a:lnSpc>
                <a:spcPct val="90000"/>
              </a:lnSpc>
              <a:spcBef>
                <a:spcPts val="1001"/>
              </a:spcBef>
            </a:pPr>
            <a:r>
              <a:rPr b="0" lang="en-US" sz="2800" spc="-1" strike="noStrike">
                <a:solidFill>
                  <a:srgbClr val="000000"/>
                </a:solidFill>
                <a:latin typeface="Calibri"/>
              </a:rPr>
              <a:t>===================================================</a:t>
            </a:r>
            <a:endParaRPr b="0" lang="en-US" sz="2800" spc="-1" strike="noStrike">
              <a:solidFill>
                <a:srgbClr val="000000"/>
              </a:solidFill>
              <a:latin typeface="Calibri"/>
            </a:endParaRPr>
          </a:p>
          <a:p>
            <a:pPr marL="228600" indent="-228240" algn="just">
              <a:lnSpc>
                <a:spcPct val="90000"/>
              </a:lnSpc>
              <a:spcBef>
                <a:spcPts val="1001"/>
              </a:spcBef>
              <a:buClr>
                <a:srgbClr val="000000"/>
              </a:buClr>
              <a:buFont typeface="Arial"/>
              <a:buChar char="•"/>
            </a:pPr>
            <a:r>
              <a:rPr b="0" lang="en-IN" sz="2800" spc="-1" strike="noStrike">
                <a:solidFill>
                  <a:srgbClr val="000000"/>
                </a:solidFill>
                <a:latin typeface="Calibri"/>
              </a:rPr>
              <a:t>A </a:t>
            </a:r>
            <a:r>
              <a:rPr b="1" lang="en-IN" sz="2800" spc="-1" strike="noStrike">
                <a:solidFill>
                  <a:srgbClr val="000000"/>
                </a:solidFill>
                <a:latin typeface="Calibri"/>
              </a:rPr>
              <a:t>service</a:t>
            </a:r>
            <a:r>
              <a:rPr b="0" lang="en-IN" sz="2800" spc="-1" strike="noStrike">
                <a:solidFill>
                  <a:srgbClr val="000000"/>
                </a:solidFill>
                <a:latin typeface="Calibri"/>
              </a:rPr>
              <a:t>-</a:t>
            </a:r>
            <a:r>
              <a:rPr b="1" lang="en-IN" sz="2800" spc="-1" strike="noStrike">
                <a:solidFill>
                  <a:srgbClr val="000000"/>
                </a:solidFill>
                <a:latin typeface="Calibri"/>
              </a:rPr>
              <a:t>oriented architecture</a:t>
            </a:r>
            <a:r>
              <a:rPr b="0" lang="en-IN" sz="2800" spc="-1" strike="noStrike">
                <a:solidFill>
                  <a:srgbClr val="000000"/>
                </a:solidFill>
                <a:latin typeface="Calibri"/>
              </a:rPr>
              <a:t> (</a:t>
            </a:r>
            <a:r>
              <a:rPr b="1" lang="en-IN" sz="2800" spc="-1" strike="noStrike">
                <a:solidFill>
                  <a:srgbClr val="000000"/>
                </a:solidFill>
                <a:latin typeface="Calibri"/>
              </a:rPr>
              <a:t>SOA</a:t>
            </a:r>
            <a:r>
              <a:rPr b="0" lang="en-IN" sz="2800" spc="-1" strike="noStrike">
                <a:solidFill>
                  <a:srgbClr val="000000"/>
                </a:solidFill>
                <a:latin typeface="Calibri"/>
              </a:rPr>
              <a:t>) is a style of software design where services are provided to the other components by application components, through a communication protocol over a network.(</a:t>
            </a:r>
            <a:r>
              <a:rPr b="0" lang="en-IN" sz="2800" spc="-1" strike="noStrike">
                <a:solidFill>
                  <a:srgbClr val="ff0000"/>
                </a:solidFill>
                <a:latin typeface="Calibri"/>
              </a:rPr>
              <a:t>it’s a service!!!!!!!!!)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838080" y="365040"/>
            <a:ext cx="10515240" cy="675360"/>
          </a:xfrm>
          <a:prstGeom prst="rect">
            <a:avLst/>
          </a:prstGeom>
          <a:noFill/>
          <a:ln>
            <a:noFill/>
          </a:ln>
        </p:spPr>
        <p:txBody>
          <a:bodyPr anchor="ctr">
            <a:normAutofit/>
          </a:bodyPr>
          <a:p>
            <a:pPr>
              <a:lnSpc>
                <a:spcPct val="90000"/>
              </a:lnSpc>
            </a:pPr>
            <a:r>
              <a:rPr b="0" lang="en-US" sz="4400" spc="-1" strike="noStrike">
                <a:solidFill>
                  <a:srgbClr val="000000"/>
                </a:solidFill>
                <a:latin typeface="Calibri Light"/>
              </a:rPr>
              <a:t>Utility computing</a:t>
            </a:r>
            <a:endParaRPr b="0" lang="en-US" sz="4400" spc="-1" strike="noStrike">
              <a:solidFill>
                <a:srgbClr val="000000"/>
              </a:solidFill>
              <a:latin typeface="Calibri"/>
            </a:endParaRPr>
          </a:p>
        </p:txBody>
      </p:sp>
      <p:sp>
        <p:nvSpPr>
          <p:cNvPr id="99" name="TextShape 2"/>
          <p:cNvSpPr txBox="1"/>
          <p:nvPr/>
        </p:nvSpPr>
        <p:spPr>
          <a:xfrm>
            <a:off x="435960" y="1445760"/>
            <a:ext cx="11044080" cy="5411880"/>
          </a:xfrm>
          <a:prstGeom prst="rect">
            <a:avLst/>
          </a:prstGeom>
          <a:noFill/>
          <a:ln>
            <a:noFill/>
          </a:ln>
        </p:spPr>
        <p:txBody>
          <a:bodyPr>
            <a:normAutofit/>
          </a:bodyPr>
          <a:p>
            <a:pPr algn="just">
              <a:lnSpc>
                <a:spcPct val="90000"/>
              </a:lnSpc>
              <a:spcBef>
                <a:spcPts val="1001"/>
              </a:spcBef>
            </a:pPr>
            <a:r>
              <a:rPr b="0" lang="en-IN" sz="2800" spc="-1" strike="noStrike">
                <a:solidFill>
                  <a:srgbClr val="000000"/>
                </a:solidFill>
                <a:latin typeface="Calibri"/>
              </a:rPr>
              <a:t>In utility computing environments, users assign a “utility” value to their jobs, where utility is a ﬁxed or time-varying valuation that captures various QoS constraints (</a:t>
            </a:r>
            <a:r>
              <a:rPr b="1" lang="en-IN" sz="2800" spc="-1" strike="noStrike" u="sng">
                <a:solidFill>
                  <a:srgbClr val="ff0000"/>
                </a:solidFill>
                <a:uFillTx/>
                <a:latin typeface="Calibri"/>
              </a:rPr>
              <a:t>deadline, importance, satisfaction</a:t>
            </a:r>
            <a:r>
              <a:rPr b="0" lang="en-IN" sz="2800" spc="-1" strike="noStrike">
                <a:solidFill>
                  <a:srgbClr val="000000"/>
                </a:solidFill>
                <a:latin typeface="Calibri"/>
              </a:rPr>
              <a:t>).</a:t>
            </a:r>
            <a:endParaRPr b="0" lang="en-US" sz="2800" spc="-1" strike="noStrike">
              <a:solidFill>
                <a:srgbClr val="000000"/>
              </a:solidFill>
              <a:latin typeface="Calibri"/>
            </a:endParaRPr>
          </a:p>
          <a:p>
            <a:pPr algn="just">
              <a:lnSpc>
                <a:spcPct val="90000"/>
              </a:lnSpc>
              <a:spcBef>
                <a:spcPts val="1001"/>
              </a:spcBef>
            </a:pPr>
            <a:r>
              <a:rPr b="0" lang="en-IN" sz="2800" spc="-1" strike="noStrike">
                <a:solidFill>
                  <a:srgbClr val="000000"/>
                </a:solidFill>
                <a:latin typeface="Calibri"/>
              </a:rPr>
              <a:t> </a:t>
            </a:r>
            <a:r>
              <a:rPr b="0" lang="en-IN" sz="2800" spc="-1" strike="noStrike">
                <a:solidFill>
                  <a:srgbClr val="000000"/>
                </a:solidFill>
                <a:latin typeface="Calibri"/>
              </a:rPr>
              <a:t>The valuation is the amount they are willing to pay a service provider to satisfy their demands. The service providers then attempt to maximize their own utility, where said utility may directly correlate with their profit</a:t>
            </a:r>
            <a:endParaRPr b="0" lang="en-US" sz="2800" spc="-1" strike="noStrike">
              <a:solidFill>
                <a:srgbClr val="000000"/>
              </a:solidFill>
              <a:latin typeface="Calibri"/>
            </a:endParaRPr>
          </a:p>
          <a:p>
            <a:pPr algn="just">
              <a:lnSpc>
                <a:spcPct val="90000"/>
              </a:lnSpc>
              <a:spcBef>
                <a:spcPts val="1001"/>
              </a:spcBef>
            </a:pPr>
            <a:r>
              <a:rPr b="0" lang="en-US" sz="2800" spc="-1" strike="noStrike">
                <a:solidFill>
                  <a:srgbClr val="000000"/>
                </a:solidFill>
                <a:latin typeface="Calibri"/>
              </a:rPr>
              <a:t>=====================================================</a:t>
            </a:r>
            <a:endParaRPr b="0" lang="en-US" sz="2800" spc="-1" strike="noStrike">
              <a:solidFill>
                <a:srgbClr val="000000"/>
              </a:solidFill>
              <a:latin typeface="Calibri"/>
            </a:endParaRPr>
          </a:p>
          <a:p>
            <a:pPr algn="just">
              <a:lnSpc>
                <a:spcPct val="90000"/>
              </a:lnSpc>
              <a:spcBef>
                <a:spcPts val="1001"/>
              </a:spcBef>
            </a:pPr>
            <a:r>
              <a:rPr b="0" lang="en-IN" sz="2800" spc="-1" strike="noStrike" u="sng">
                <a:solidFill>
                  <a:srgbClr val="ff0000"/>
                </a:solidFill>
                <a:uFillTx/>
                <a:latin typeface="Calibri"/>
              </a:rPr>
              <a:t>Like other types of on-demand </a:t>
            </a:r>
            <a:r>
              <a:rPr b="1" lang="en-IN" sz="2800" spc="-1" strike="noStrike" u="sng">
                <a:solidFill>
                  <a:srgbClr val="ff0000"/>
                </a:solidFill>
                <a:uFillTx/>
                <a:latin typeface="Calibri"/>
              </a:rPr>
              <a:t>computing</a:t>
            </a:r>
            <a:r>
              <a:rPr b="0" lang="en-IN" sz="2800" spc="-1" strike="noStrike" u="sng">
                <a:solidFill>
                  <a:srgbClr val="ff0000"/>
                </a:solidFill>
                <a:uFillTx/>
                <a:latin typeface="Calibri"/>
              </a:rPr>
              <a:t> (such as </a:t>
            </a:r>
            <a:r>
              <a:rPr b="1" lang="en-IN" sz="2800" spc="-1" strike="noStrike" u="sng">
                <a:solidFill>
                  <a:srgbClr val="ff0000"/>
                </a:solidFill>
                <a:uFillTx/>
                <a:latin typeface="Calibri"/>
              </a:rPr>
              <a:t>grid computing</a:t>
            </a:r>
            <a:r>
              <a:rPr b="0" lang="en-IN" sz="2800" spc="-1" strike="noStrike" u="sng">
                <a:solidFill>
                  <a:srgbClr val="ff0000"/>
                </a:solidFill>
                <a:uFillTx/>
                <a:latin typeface="Calibri"/>
              </a:rPr>
              <a:t>), the </a:t>
            </a:r>
            <a:r>
              <a:rPr b="1" lang="en-IN" sz="2800" spc="-1" strike="noStrike" u="sng">
                <a:solidFill>
                  <a:srgbClr val="ff0000"/>
                </a:solidFill>
                <a:uFillTx/>
                <a:latin typeface="Calibri"/>
              </a:rPr>
              <a:t>utility</a:t>
            </a:r>
            <a:r>
              <a:rPr b="0" lang="en-IN" sz="2800" spc="-1" strike="noStrike" u="sng">
                <a:solidFill>
                  <a:srgbClr val="ff0000"/>
                </a:solidFill>
                <a:uFillTx/>
                <a:latin typeface="Calibri"/>
              </a:rPr>
              <a:t> model seeks to maximize the efficient use of resources and/or minimize associated costs. </a:t>
            </a:r>
            <a:r>
              <a:rPr b="1" lang="en-IN" sz="2800" spc="-1" strike="noStrike" u="sng">
                <a:solidFill>
                  <a:srgbClr val="ff0000"/>
                </a:solidFill>
                <a:uFillTx/>
                <a:latin typeface="Calibri"/>
              </a:rPr>
              <a:t>Utility</a:t>
            </a:r>
            <a:r>
              <a:rPr b="0" lang="en-IN" sz="2800" spc="-1" strike="noStrike" u="sng">
                <a:solidFill>
                  <a:srgbClr val="ff0000"/>
                </a:solidFill>
                <a:uFillTx/>
                <a:latin typeface="Calibri"/>
              </a:rPr>
              <a:t> is the packaging of </a:t>
            </a:r>
            <a:r>
              <a:rPr b="1" lang="en-IN" sz="2800" spc="-1" strike="noStrike" u="sng">
                <a:solidFill>
                  <a:srgbClr val="ff0000"/>
                </a:solidFill>
                <a:uFillTx/>
                <a:latin typeface="Calibri"/>
              </a:rPr>
              <a:t>computing</a:t>
            </a:r>
            <a:r>
              <a:rPr b="0" lang="en-IN" sz="2800" spc="-1" strike="noStrike" u="sng">
                <a:solidFill>
                  <a:srgbClr val="ff0000"/>
                </a:solidFill>
                <a:uFillTx/>
                <a:latin typeface="Calibri"/>
              </a:rPr>
              <a:t> resources, such as computation, storage and services, as a metered service.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1040</TotalTime>
  <Application>LibreOffice/6.4.1.2$Windows_X86_64 LibreOffice_project/4d224e95b98b138af42a64d84056446d09082932</Application>
  <Words>3627</Words>
  <Paragraphs>165</Paragraphs>
  <Company>HP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2017-01-02T13:07:36Z</dcterms:created>
  <dc:creator>vivek</dc:creator>
  <dc:description/>
  <dc:language>en-IN</dc:language>
  <cp:lastModifiedBy>vivek</cp:lastModifiedBy>
  <dcterms:modified xsi:type="dcterms:W3CDTF">2021-01-22T05:23:21Z</dcterms:modified>
  <cp:revision>112</cp:revision>
  <dc:subject/>
  <dc:title>Chapter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HP</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50</vt:i4>
  </property>
</Properties>
</file>