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9"/>
  </p:notesMasterIdLst>
  <p:sldIdLst>
    <p:sldId id="404" r:id="rId2"/>
    <p:sldId id="259" r:id="rId3"/>
    <p:sldId id="325" r:id="rId4"/>
    <p:sldId id="326" r:id="rId5"/>
    <p:sldId id="327" r:id="rId6"/>
    <p:sldId id="411" r:id="rId7"/>
    <p:sldId id="412" r:id="rId8"/>
    <p:sldId id="405" r:id="rId9"/>
    <p:sldId id="406" r:id="rId10"/>
    <p:sldId id="407" r:id="rId11"/>
    <p:sldId id="408" r:id="rId12"/>
    <p:sldId id="409" r:id="rId13"/>
    <p:sldId id="410" r:id="rId14"/>
    <p:sldId id="260" r:id="rId15"/>
    <p:sldId id="266" r:id="rId16"/>
    <p:sldId id="328" r:id="rId17"/>
    <p:sldId id="332" r:id="rId18"/>
    <p:sldId id="348" r:id="rId19"/>
    <p:sldId id="425" r:id="rId20"/>
    <p:sldId id="333" r:id="rId21"/>
    <p:sldId id="426" r:id="rId22"/>
    <p:sldId id="349" r:id="rId23"/>
    <p:sldId id="334" r:id="rId24"/>
    <p:sldId id="350" r:id="rId25"/>
    <p:sldId id="427" r:id="rId26"/>
    <p:sldId id="335" r:id="rId27"/>
    <p:sldId id="351" r:id="rId28"/>
    <p:sldId id="340" r:id="rId29"/>
    <p:sldId id="341" r:id="rId30"/>
    <p:sldId id="342" r:id="rId31"/>
    <p:sldId id="343" r:id="rId32"/>
    <p:sldId id="344" r:id="rId33"/>
    <p:sldId id="345" r:id="rId34"/>
    <p:sldId id="352" r:id="rId35"/>
    <p:sldId id="346" r:id="rId36"/>
    <p:sldId id="347" r:id="rId37"/>
    <p:sldId id="413" r:id="rId38"/>
    <p:sldId id="414" r:id="rId39"/>
    <p:sldId id="415" r:id="rId40"/>
    <p:sldId id="416" r:id="rId41"/>
    <p:sldId id="417" r:id="rId42"/>
    <p:sldId id="418" r:id="rId43"/>
    <p:sldId id="419" r:id="rId44"/>
    <p:sldId id="420" r:id="rId45"/>
    <p:sldId id="422" r:id="rId46"/>
    <p:sldId id="421" r:id="rId47"/>
    <p:sldId id="423"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3/18/2020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0748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27</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112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32</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11427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a:extLst/>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smtClean="0">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a:extLst/>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smtClean="0">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smtClean="0">
                <a:solidFill>
                  <a:schemeClr val="accent2">
                    <a:lumMod val="75000"/>
                  </a:schemeClr>
                </a:solidFill>
              </a:rPr>
              <a:t>INHERITANCE</a:t>
            </a:r>
            <a:endParaRPr lang="en-US" sz="7200" b="1" dirty="0">
              <a:solidFill>
                <a:schemeClr val="accent2">
                  <a:lumMod val="75000"/>
                </a:schemeClr>
              </a:solidFill>
            </a:endParaRPr>
          </a:p>
        </p:txBody>
      </p:sp>
      <p:sp>
        <p:nvSpPr>
          <p:cNvPr id="3075" name="Subtitle 2"/>
          <p:cNvSpPr>
            <a:spLocks noGrp="1"/>
          </p:cNvSpPr>
          <p:nvPr>
            <p:ph type="subTitle" idx="1"/>
          </p:nvPr>
        </p:nvSpPr>
        <p:spPr>
          <a:xfrm>
            <a:off x="1371600" y="3886200"/>
            <a:ext cx="6400800" cy="1752600"/>
          </a:xfrm>
        </p:spPr>
        <p:txBody>
          <a:bodyPr/>
          <a:lstStyle/>
          <a:p>
            <a:endParaRPr lang="en-US" altLang="en-US" b="1" dirty="0" smtClean="0"/>
          </a:p>
        </p:txBody>
      </p:sp>
    </p:spTree>
  </p:cSld>
  <p:clrMapOvr>
    <a:masterClrMapping/>
  </p:clrMapOvr>
  <p:transition advClick="0" advTm="214725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Protected mode</a:t>
            </a:r>
            <a:endParaRPr lang="en-IN" dirty="0"/>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p:spTree>
  </p:cSld>
  <p:clrMapOvr>
    <a:masterClrMapping/>
  </p:clrMapOvr>
  <p:transition advClick="0" advTm="214725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 mode</a:t>
            </a:r>
            <a:endParaRPr lang="en-IN" dirty="0"/>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p:spTree>
  </p:cSld>
  <p:clrMapOvr>
    <a:masterClrMapping/>
  </p:clrMapOvr>
  <p:transition advClick="0" advTm="214725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modes</a:t>
            </a:r>
            <a:endParaRPr lang="en-IN" dirty="0"/>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smtClean="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smtClean="0">
                <a:solidFill>
                  <a:schemeClr val="accent2"/>
                </a:solidFill>
              </a:rPr>
              <a:t>The type of inheritance defines the  access level for the members of derived class</a:t>
            </a:r>
            <a:r>
              <a:rPr lang="en-US" altLang="en-US" sz="2400" b="1" smtClean="0">
                <a:solidFill>
                  <a:schemeClr val="accent2"/>
                </a:solidFill>
                <a:latin typeface="Arial Unicode MS" pitchFamily="34" charset="-128"/>
              </a:rPr>
              <a:t> </a:t>
            </a:r>
            <a:r>
              <a:rPr lang="en-US" altLang="en-US" sz="2400" smtClean="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gridCol w="1676400"/>
                <a:gridCol w="1524000"/>
                <a:gridCol w="1524000"/>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smtClean="0">
                <a:latin typeface="Candara" pitchFamily="34" charset="0"/>
              </a:rPr>
              <a:t>Derivation Mode </a:t>
            </a:r>
            <a:r>
              <a:rPr lang="en-US" altLang="en-US" dirty="0">
                <a:latin typeface="Candara" pitchFamily="34" charset="0"/>
              </a:rPr>
              <a:t>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smtClean="0"/>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smtClean="0">
                <a:solidFill>
                  <a:schemeClr val="accent2"/>
                </a:solidFill>
              </a:rPr>
              <a:t>Syntax:</a:t>
            </a:r>
          </a:p>
          <a:p>
            <a:pPr eaLnBrk="1" hangingPunct="1">
              <a:spcAft>
                <a:spcPct val="0"/>
              </a:spcAft>
              <a:buFontTx/>
              <a:buNone/>
            </a:pPr>
            <a:r>
              <a:rPr lang="en-US" altLang="en-US" i="1" smtClean="0"/>
              <a:t>	</a:t>
            </a:r>
            <a:r>
              <a:rPr lang="en-US" altLang="en-US" sz="2800" smtClean="0">
                <a:solidFill>
                  <a:srgbClr val="000066"/>
                </a:solidFill>
              </a:rPr>
              <a:t>class</a:t>
            </a:r>
            <a:r>
              <a:rPr lang="en-US" altLang="en-US" sz="2800" smtClean="0">
                <a:solidFill>
                  <a:schemeClr val="accent2"/>
                </a:solidFill>
              </a:rPr>
              <a:t> </a:t>
            </a:r>
            <a:r>
              <a:rPr lang="en-US" altLang="en-US" sz="2400" i="1" smtClean="0">
                <a:solidFill>
                  <a:srgbClr val="006600"/>
                </a:solidFill>
              </a:rPr>
              <a:t>DerivedClassName</a:t>
            </a:r>
            <a:r>
              <a:rPr lang="en-US" altLang="en-US" sz="2400" smtClean="0">
                <a:solidFill>
                  <a:schemeClr val="accent2"/>
                </a:solidFill>
              </a:rPr>
              <a:t> : </a:t>
            </a:r>
            <a:r>
              <a:rPr lang="en-US" altLang="en-US" sz="2400" smtClean="0">
                <a:solidFill>
                  <a:srgbClr val="663300"/>
                </a:solidFill>
              </a:rPr>
              <a:t>access-level</a:t>
            </a:r>
            <a:r>
              <a:rPr lang="en-US" altLang="en-US" sz="2400" smtClean="0">
                <a:solidFill>
                  <a:schemeClr val="accent2"/>
                </a:solidFill>
              </a:rPr>
              <a:t> </a:t>
            </a:r>
            <a:r>
              <a:rPr lang="en-US" altLang="en-US" sz="2400" i="1" smtClean="0">
                <a:solidFill>
                  <a:srgbClr val="006600"/>
                </a:solidFill>
              </a:rPr>
              <a:t>BaseClassName</a:t>
            </a:r>
          </a:p>
          <a:p>
            <a:pPr eaLnBrk="1" hangingPunct="1">
              <a:spcAft>
                <a:spcPct val="0"/>
              </a:spcAft>
              <a:buFontTx/>
              <a:buNone/>
            </a:pPr>
            <a:endParaRPr lang="en-US" altLang="en-US" sz="800" i="1" smtClean="0">
              <a:solidFill>
                <a:srgbClr val="006600"/>
              </a:solidFill>
            </a:endParaRPr>
          </a:p>
          <a:p>
            <a:pPr eaLnBrk="1" hangingPunct="1">
              <a:spcAft>
                <a:spcPct val="0"/>
              </a:spcAft>
              <a:buFontTx/>
              <a:buNone/>
            </a:pPr>
            <a:r>
              <a:rPr lang="en-US" altLang="en-US" sz="2400" i="1" smtClean="0"/>
              <a:t>	</a:t>
            </a:r>
            <a:r>
              <a:rPr lang="en-US" altLang="en-US" sz="2400" smtClean="0">
                <a:solidFill>
                  <a:schemeClr val="tx1"/>
                </a:solidFill>
              </a:rPr>
              <a:t>where </a:t>
            </a:r>
          </a:p>
          <a:p>
            <a:pPr lvl="1" eaLnBrk="1" hangingPunct="1">
              <a:spcAft>
                <a:spcPct val="0"/>
              </a:spcAft>
            </a:pPr>
            <a:r>
              <a:rPr lang="en-US" altLang="en-US" sz="2400" smtClean="0">
                <a:solidFill>
                  <a:srgbClr val="663300"/>
                </a:solidFill>
              </a:rPr>
              <a:t>access-level </a:t>
            </a:r>
            <a:r>
              <a:rPr lang="en-US" altLang="en-US" sz="2400" smtClean="0">
                <a:solidFill>
                  <a:schemeClr val="tx1"/>
                </a:solidFill>
              </a:rPr>
              <a:t>specifies the type of derivation</a:t>
            </a:r>
          </a:p>
          <a:p>
            <a:pPr lvl="2" eaLnBrk="1" hangingPunct="1">
              <a:spcAft>
                <a:spcPct val="0"/>
              </a:spcAft>
            </a:pPr>
            <a:r>
              <a:rPr lang="en-US" altLang="en-US" sz="2400" smtClean="0">
                <a:solidFill>
                  <a:schemeClr val="tx1"/>
                </a:solidFill>
              </a:rPr>
              <a:t>private by default, or</a:t>
            </a:r>
          </a:p>
          <a:p>
            <a:pPr lvl="2" eaLnBrk="1" hangingPunct="1">
              <a:spcAft>
                <a:spcPct val="0"/>
              </a:spcAft>
            </a:pPr>
            <a:r>
              <a:rPr lang="en-US" altLang="en-US" sz="2400" smtClean="0">
                <a:solidFill>
                  <a:schemeClr val="tx1"/>
                </a:solidFill>
              </a:rPr>
              <a:t>Public</a:t>
            </a:r>
          </a:p>
          <a:p>
            <a:pPr lvl="2" eaLnBrk="1" hangingPunct="1">
              <a:spcAft>
                <a:spcPct val="0"/>
              </a:spcAft>
            </a:pPr>
            <a:r>
              <a:rPr lang="en-US" altLang="en-US" sz="2400" smtClean="0"/>
              <a:t>Protected</a:t>
            </a:r>
          </a:p>
          <a:p>
            <a:pPr lvl="2" eaLnBrk="1" hangingPunct="1">
              <a:spcAft>
                <a:spcPct val="0"/>
              </a:spcAft>
              <a:buFont typeface="Times New Roman" pitchFamily="18" charset="0"/>
              <a:buNone/>
            </a:pPr>
            <a:endParaRPr lang="en-US" altLang="en-US" smtClean="0">
              <a:solidFill>
                <a:schemeClr val="tx1"/>
              </a:solidFill>
            </a:endParaRPr>
          </a:p>
          <a:p>
            <a:pPr eaLnBrk="1" hangingPunct="1">
              <a:spcAft>
                <a:spcPct val="0"/>
              </a:spcAft>
            </a:pPr>
            <a:r>
              <a:rPr lang="en-US" altLang="en-US" sz="2800" smtClean="0">
                <a:solidFill>
                  <a:srgbClr val="006600"/>
                </a:solidFill>
              </a:rPr>
              <a:t>Any class can serve as a base class</a:t>
            </a:r>
          </a:p>
          <a:p>
            <a:pPr lvl="1" eaLnBrk="1" hangingPunct="1">
              <a:spcAft>
                <a:spcPct val="0"/>
              </a:spcAft>
            </a:pPr>
            <a:r>
              <a:rPr lang="en-US" altLang="en-US" sz="2400" smtClean="0">
                <a:solidFill>
                  <a:schemeClr val="tx1"/>
                </a:solidFill>
              </a:rPr>
              <a:t>Thus a derived class can also be a base class</a:t>
            </a:r>
          </a:p>
        </p:txBody>
      </p:sp>
    </p:spTree>
  </p:cSld>
  <p:clrMapOvr>
    <a:masterClrMapping/>
  </p:clrMapOvr>
  <p:transition advClick="0" advTm="214725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smtClean="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smtClean="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class &lt;</a:t>
            </a:r>
            <a:r>
              <a:rPr lang="en-US" dirty="0" err="1" smtClean="0">
                <a:solidFill>
                  <a:schemeClr val="tx1"/>
                </a:solidFill>
              </a:rPr>
              <a:t>base_class</a:t>
            </a:r>
            <a:r>
              <a:rPr lang="en-US" dirty="0" smtClean="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class &lt;</a:t>
            </a:r>
            <a:r>
              <a:rPr lang="en-US" dirty="0" err="1" smtClean="0">
                <a:solidFill>
                  <a:schemeClr val="tx1"/>
                </a:solidFill>
              </a:rPr>
              <a:t>derived_class</a:t>
            </a:r>
            <a:r>
              <a:rPr lang="en-US" dirty="0" smtClean="0">
                <a:solidFill>
                  <a:schemeClr val="tx1"/>
                </a:solidFill>
              </a:rPr>
              <a:t>&gt; : &lt;access-</a:t>
            </a:r>
            <a:r>
              <a:rPr lang="en-US" dirty="0" err="1" smtClean="0">
                <a:solidFill>
                  <a:schemeClr val="tx1"/>
                </a:solidFill>
              </a:rPr>
              <a:t>specifier</a:t>
            </a:r>
            <a:r>
              <a:rPr lang="en-US" dirty="0" smtClean="0">
                <a:solidFill>
                  <a:schemeClr val="tx1"/>
                </a:solidFill>
              </a:rPr>
              <a:t>&gt;&lt;</a:t>
            </a:r>
            <a:r>
              <a:rPr lang="en-US" dirty="0" err="1" smtClean="0">
                <a:solidFill>
                  <a:schemeClr val="tx1"/>
                </a:solidFill>
              </a:rPr>
              <a:t>base_class</a:t>
            </a:r>
            <a:r>
              <a:rPr lang="en-US" dirty="0" smtClean="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smtClean="0">
                <a:solidFill>
                  <a:schemeClr val="tx1"/>
                </a:solidFill>
              </a:rPr>
              <a:t>	};</a:t>
            </a:r>
            <a:endParaRPr lang="en-GB" dirty="0" smtClean="0">
              <a:solidFill>
                <a:schemeClr val="tx1"/>
              </a:solidFill>
            </a:endParaRPr>
          </a:p>
        </p:txBody>
      </p:sp>
    </p:spTree>
  </p:cSld>
  <p:clrMapOvr>
    <a:masterClrMapping/>
  </p:clrMapOvr>
  <p:transition advClick="0" advTm="214725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smtClean="0"/>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smtClean="0">
                <a:solidFill>
                  <a:srgbClr val="FF0000"/>
                </a:solidFill>
              </a:rPr>
              <a:t>Class ABC </a:t>
            </a:r>
            <a:r>
              <a:rPr lang="en-IN" altLang="en-US" sz="2800" smtClean="0"/>
              <a:t>: </a:t>
            </a:r>
            <a:r>
              <a:rPr lang="en-IN" altLang="en-US" sz="2800" smtClean="0">
                <a:solidFill>
                  <a:srgbClr val="00B050"/>
                </a:solidFill>
              </a:rPr>
              <a:t>private XYZ</a:t>
            </a:r>
            <a:r>
              <a:rPr lang="en-IN" altLang="en-US" sz="2800" smtClean="0"/>
              <a:t>	//private derivation</a:t>
            </a:r>
          </a:p>
          <a:p>
            <a:pPr>
              <a:spcAft>
                <a:spcPct val="0"/>
              </a:spcAft>
              <a:buFont typeface="Arial" charset="0"/>
              <a:buNone/>
            </a:pPr>
            <a:r>
              <a:rPr lang="en-IN" altLang="en-US" sz="2800" smtClean="0"/>
              <a:t>{</a:t>
            </a:r>
          </a:p>
          <a:p>
            <a:pPr>
              <a:spcAft>
                <a:spcPct val="0"/>
              </a:spcAft>
              <a:buFont typeface="Arial" charset="0"/>
              <a:buNone/>
            </a:pPr>
            <a:r>
              <a:rPr lang="en-IN" altLang="en-US" sz="2800" smtClean="0"/>
              <a:t>Members of ABC</a:t>
            </a:r>
          </a:p>
          <a:p>
            <a:pPr>
              <a:spcAft>
                <a:spcPct val="0"/>
              </a:spcAft>
              <a:buFont typeface="Arial" charset="0"/>
              <a:buNone/>
            </a:pPr>
            <a:r>
              <a:rPr lang="en-IN" altLang="en-US" sz="2800" smtClean="0"/>
              <a:t>};</a:t>
            </a:r>
          </a:p>
          <a:p>
            <a:pPr>
              <a:spcAft>
                <a:spcPct val="0"/>
              </a:spcAft>
              <a:buFont typeface="Arial" charset="0"/>
              <a:buNone/>
            </a:pPr>
            <a:endParaRPr lang="en-IN" altLang="en-US" sz="2800" smtClean="0"/>
          </a:p>
          <a:p>
            <a:pPr>
              <a:spcAft>
                <a:spcPct val="0"/>
              </a:spcAft>
              <a:buFont typeface="Arial" charset="0"/>
              <a:buNone/>
            </a:pPr>
            <a:r>
              <a:rPr lang="en-IN" altLang="en-US" sz="2800" smtClean="0">
                <a:solidFill>
                  <a:srgbClr val="FF0000"/>
                </a:solidFill>
              </a:rPr>
              <a:t>Class ABC </a:t>
            </a:r>
            <a:r>
              <a:rPr lang="en-IN" altLang="en-US" sz="2800" smtClean="0"/>
              <a:t>: </a:t>
            </a:r>
            <a:r>
              <a:rPr lang="en-IN" altLang="en-US" sz="2800" smtClean="0">
                <a:solidFill>
                  <a:srgbClr val="00B050"/>
                </a:solidFill>
              </a:rPr>
              <a:t>public XYZ</a:t>
            </a:r>
            <a:r>
              <a:rPr lang="en-IN" altLang="en-US" sz="2800" smtClean="0"/>
              <a:t>	//public derivation</a:t>
            </a:r>
          </a:p>
          <a:p>
            <a:pPr>
              <a:spcAft>
                <a:spcPct val="0"/>
              </a:spcAft>
              <a:buFont typeface="Arial" charset="0"/>
              <a:buNone/>
            </a:pPr>
            <a:r>
              <a:rPr lang="en-IN" altLang="en-US" sz="2800" smtClean="0"/>
              <a:t>{</a:t>
            </a:r>
          </a:p>
          <a:p>
            <a:pPr>
              <a:spcAft>
                <a:spcPct val="0"/>
              </a:spcAft>
              <a:buFont typeface="Arial" charset="0"/>
              <a:buNone/>
            </a:pPr>
            <a:r>
              <a:rPr lang="en-IN" altLang="en-US" sz="2800" smtClean="0"/>
              <a:t>Members of ABC</a:t>
            </a:r>
          </a:p>
          <a:p>
            <a:pPr>
              <a:spcAft>
                <a:spcPct val="0"/>
              </a:spcAft>
              <a:buFont typeface="Arial" charset="0"/>
              <a:buNone/>
            </a:pPr>
            <a:r>
              <a:rPr lang="en-IN" altLang="en-US" sz="2800" smtClean="0"/>
              <a:t>};</a:t>
            </a:r>
          </a:p>
          <a:p>
            <a:pPr>
              <a:spcAft>
                <a:spcPct val="0"/>
              </a:spcAft>
              <a:buFont typeface="Arial" charset="0"/>
              <a:buNone/>
            </a:pPr>
            <a:endParaRPr lang="en-IN" altLang="en-US" sz="2800" smtClean="0"/>
          </a:p>
          <a:p>
            <a:pPr>
              <a:spcAft>
                <a:spcPct val="0"/>
              </a:spcAft>
              <a:buFont typeface="Arial" charset="0"/>
              <a:buNone/>
            </a:pPr>
            <a:r>
              <a:rPr lang="en-IN" altLang="en-US" sz="2800" smtClean="0">
                <a:solidFill>
                  <a:srgbClr val="FF0000"/>
                </a:solidFill>
              </a:rPr>
              <a:t>Class ABC </a:t>
            </a:r>
            <a:r>
              <a:rPr lang="en-IN" altLang="en-US" sz="2800" smtClean="0">
                <a:solidFill>
                  <a:srgbClr val="00B050"/>
                </a:solidFill>
              </a:rPr>
              <a:t>:  XYZ</a:t>
            </a:r>
            <a:r>
              <a:rPr lang="en-IN" altLang="en-US" sz="2800" smtClean="0"/>
              <a:t>	//private derivation by default</a:t>
            </a:r>
          </a:p>
          <a:p>
            <a:pPr>
              <a:spcAft>
                <a:spcPct val="0"/>
              </a:spcAft>
              <a:buFont typeface="Arial" charset="0"/>
              <a:buNone/>
            </a:pPr>
            <a:r>
              <a:rPr lang="en-IN" altLang="en-US" sz="2800" smtClean="0"/>
              <a:t>{</a:t>
            </a:r>
          </a:p>
          <a:p>
            <a:pPr>
              <a:spcAft>
                <a:spcPct val="0"/>
              </a:spcAft>
              <a:buFont typeface="Arial" charset="0"/>
              <a:buNone/>
            </a:pPr>
            <a:r>
              <a:rPr lang="en-IN" altLang="en-US" sz="2800" smtClean="0"/>
              <a:t>Members of ABC</a:t>
            </a:r>
          </a:p>
          <a:p>
            <a:pPr>
              <a:spcAft>
                <a:spcPct val="0"/>
              </a:spcAft>
              <a:buFont typeface="Arial" charset="0"/>
              <a:buNone/>
            </a:pPr>
            <a:r>
              <a:rPr lang="en-IN" altLang="en-US" sz="2800" smtClean="0"/>
              <a:t>};</a:t>
            </a:r>
          </a:p>
          <a:p>
            <a:pPr>
              <a:spcAft>
                <a:spcPct val="0"/>
              </a:spcAft>
              <a:buFont typeface="Arial" charset="0"/>
              <a:buNone/>
            </a:pPr>
            <a:endParaRPr lang="en-IN" altLang="en-US" sz="2800" smtClean="0"/>
          </a:p>
          <a:p>
            <a:pPr>
              <a:spcAft>
                <a:spcPct val="0"/>
              </a:spcAft>
              <a:buFont typeface="Arial" charset="0"/>
              <a:buNone/>
            </a:pPr>
            <a:endParaRPr lang="en-IN" altLang="en-US" sz="2800" smtClean="0"/>
          </a:p>
          <a:p>
            <a:pPr>
              <a:spcAft>
                <a:spcPct val="0"/>
              </a:spcAft>
              <a:buFont typeface="Arial" charset="0"/>
              <a:buNone/>
            </a:pPr>
            <a:endParaRPr lang="en-IN" altLang="en-US" sz="2800" smtClean="0"/>
          </a:p>
          <a:p>
            <a:pPr>
              <a:spcAft>
                <a:spcPct val="0"/>
              </a:spcAft>
              <a:buFont typeface="Arial" charset="0"/>
              <a:buNone/>
            </a:pPr>
            <a:endParaRPr lang="en-IN" altLang="en-US" sz="2800" smtClean="0"/>
          </a:p>
          <a:p>
            <a:pPr>
              <a:spcAft>
                <a:spcPct val="0"/>
              </a:spcAft>
              <a:buFont typeface="Arial" charset="0"/>
              <a:buNone/>
            </a:pPr>
            <a:endParaRPr lang="en-IN" alt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Public inheritance</a:t>
            </a:r>
            <a:endParaRPr lang="en-IN" altLang="en-US" smtClean="0"/>
          </a:p>
        </p:txBody>
      </p:sp>
      <p:sp>
        <p:nvSpPr>
          <p:cNvPr id="12291" name="Content Placeholder 2"/>
          <p:cNvSpPr>
            <a:spLocks noGrp="1"/>
          </p:cNvSpPr>
          <p:nvPr>
            <p:ph idx="1"/>
          </p:nvPr>
        </p:nvSpPr>
        <p:spPr/>
        <p:txBody>
          <a:bodyPr/>
          <a:lstStyle/>
          <a:p>
            <a:r>
              <a:rPr lang="en-IN" altLang="en-US" smtClean="0"/>
              <a:t>When a base class is publicly inherited, ‘public members’ of the base class become ‘public members’ of the derived class and therefore they are accessible to the objects of the derived class. </a:t>
            </a:r>
          </a:p>
          <a:p>
            <a:r>
              <a:rPr lang="en-US" altLang="en-US" b="1" smtClean="0"/>
              <a:t>Note: </a:t>
            </a:r>
            <a:r>
              <a:rPr lang="en-US" altLang="en-US" u="sng" smtClean="0">
                <a:solidFill>
                  <a:srgbClr val="00B050"/>
                </a:solidFill>
              </a:rPr>
              <a:t>private members of the base class</a:t>
            </a:r>
            <a:r>
              <a:rPr lang="en-US" altLang="en-US" smtClean="0">
                <a:solidFill>
                  <a:srgbClr val="00B050"/>
                </a:solidFill>
              </a:rPr>
              <a:t> </a:t>
            </a:r>
            <a:r>
              <a:rPr lang="en-US" altLang="en-US" smtClean="0"/>
              <a:t>are </a:t>
            </a:r>
            <a:r>
              <a:rPr lang="en-US" altLang="en-US" smtClean="0">
                <a:solidFill>
                  <a:srgbClr val="00B050"/>
                </a:solidFill>
              </a:rPr>
              <a:t>not</a:t>
            </a:r>
            <a:r>
              <a:rPr lang="en-US" altLang="en-US" smtClean="0"/>
              <a:t> </a:t>
            </a:r>
            <a:r>
              <a:rPr lang="en-US" altLang="en-US" smtClean="0">
                <a:solidFill>
                  <a:srgbClr val="00B050"/>
                </a:solidFill>
              </a:rPr>
              <a:t>accessible</a:t>
            </a:r>
            <a:r>
              <a:rPr lang="en-US" altLang="en-US" smtClean="0"/>
              <a:t> in the derived class (to preserve encapsulation)</a:t>
            </a:r>
          </a:p>
          <a:p>
            <a:endParaRPr lang="en-US" altLang="en-US" b="1" smtClean="0"/>
          </a:p>
          <a:p>
            <a:endParaRPr lang="en-I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smtClean="0"/>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smtClean="0"/>
              <a:t>Class base</a:t>
            </a:r>
          </a:p>
          <a:p>
            <a:pPr>
              <a:buFontTx/>
              <a:buNone/>
            </a:pPr>
            <a:r>
              <a:rPr lang="en-IN" altLang="en-US" sz="1800" smtClean="0"/>
              <a:t>{    private: 	</a:t>
            </a:r>
          </a:p>
          <a:p>
            <a:pPr>
              <a:buFontTx/>
              <a:buNone/>
            </a:pPr>
            <a:r>
              <a:rPr lang="en-IN" altLang="en-US" sz="1800" smtClean="0"/>
              <a:t>		int base_a;</a:t>
            </a:r>
          </a:p>
          <a:p>
            <a:pPr>
              <a:buFontTx/>
              <a:buNone/>
            </a:pPr>
            <a:r>
              <a:rPr lang="en-IN" altLang="en-US" sz="1800" smtClean="0"/>
              <a:t>	protected:	</a:t>
            </a:r>
          </a:p>
          <a:p>
            <a:pPr>
              <a:buFontTx/>
              <a:buNone/>
            </a:pPr>
            <a:r>
              <a:rPr lang="en-IN" altLang="en-US" sz="1800" smtClean="0"/>
              <a:t>		int base_b;</a:t>
            </a:r>
          </a:p>
          <a:p>
            <a:pPr>
              <a:buFontTx/>
              <a:buNone/>
            </a:pPr>
            <a:r>
              <a:rPr lang="en-IN" altLang="en-US" sz="1800" smtClean="0"/>
              <a:t>	public:</a:t>
            </a:r>
          </a:p>
          <a:p>
            <a:pPr>
              <a:buFontTx/>
              <a:buNone/>
            </a:pPr>
            <a:r>
              <a:rPr lang="en-IN" altLang="en-US" sz="1800" smtClean="0"/>
              <a:t>		void base_set();</a:t>
            </a:r>
          </a:p>
          <a:p>
            <a:pPr>
              <a:buFontTx/>
              <a:buNone/>
            </a:pPr>
            <a:r>
              <a:rPr lang="en-IN" altLang="en-US" sz="1800" smtClean="0"/>
              <a:t>};</a:t>
            </a:r>
          </a:p>
          <a:p>
            <a:pPr>
              <a:buFontTx/>
              <a:buNone/>
            </a:pPr>
            <a:r>
              <a:rPr lang="en-IN" altLang="en-US" sz="1800" smtClean="0"/>
              <a:t>Class derived: public base</a:t>
            </a:r>
          </a:p>
          <a:p>
            <a:pPr>
              <a:buFontTx/>
              <a:buNone/>
            </a:pPr>
            <a:r>
              <a:rPr lang="en-IN" altLang="en-US" sz="1800" smtClean="0"/>
              <a:t>{</a:t>
            </a:r>
          </a:p>
          <a:p>
            <a:pPr>
              <a:buFontTx/>
              <a:buNone/>
            </a:pPr>
            <a:r>
              <a:rPr lang="en-IN" altLang="en-US" sz="1800" smtClean="0"/>
              <a:t>	private: 	int derived_a;</a:t>
            </a:r>
          </a:p>
          <a:p>
            <a:pPr>
              <a:buFontTx/>
              <a:buNone/>
            </a:pPr>
            <a:r>
              <a:rPr lang="en-IN" altLang="en-US" sz="1800" smtClean="0"/>
              <a:t>	protected:	int derived_b;</a:t>
            </a:r>
          </a:p>
          <a:p>
            <a:pPr>
              <a:buFontTx/>
              <a:buNone/>
            </a:pPr>
            <a:r>
              <a:rPr lang="en-IN" altLang="en-US" sz="1800" smtClean="0"/>
              <a:t>	public:	void derived_set();</a:t>
            </a:r>
          </a:p>
          <a:p>
            <a:pPr>
              <a:buFontTx/>
              <a:buNone/>
            </a:pPr>
            <a:r>
              <a:rPr lang="en-IN" altLang="en-US" sz="1800" smtClean="0"/>
              <a:t>};</a:t>
            </a:r>
          </a:p>
          <a:p>
            <a:pPr>
              <a:buFontTx/>
              <a:buNone/>
            </a:pPr>
            <a:endParaRPr lang="en-IN" altLang="en-US" sz="1800" smtClean="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smtClean="0"/>
              <a:t>Class derived: public base</a:t>
            </a:r>
          </a:p>
          <a:p>
            <a:pPr>
              <a:buFontTx/>
              <a:buNone/>
            </a:pPr>
            <a:r>
              <a:rPr lang="en-IN" altLang="en-US" sz="2000" smtClean="0"/>
              <a:t>{</a:t>
            </a:r>
          </a:p>
          <a:p>
            <a:pPr>
              <a:buFontTx/>
              <a:buNone/>
            </a:pPr>
            <a:r>
              <a:rPr lang="en-IN" altLang="en-US" sz="2000" smtClean="0"/>
              <a:t>	private: 	</a:t>
            </a:r>
          </a:p>
          <a:p>
            <a:pPr>
              <a:buFontTx/>
              <a:buNone/>
            </a:pPr>
            <a:r>
              <a:rPr lang="en-IN" altLang="en-US" sz="2000" smtClean="0"/>
              <a:t>		int derived_a;</a:t>
            </a:r>
          </a:p>
          <a:p>
            <a:pPr>
              <a:buFontTx/>
              <a:buNone/>
            </a:pPr>
            <a:r>
              <a:rPr lang="en-IN" altLang="en-US" sz="2000" smtClean="0"/>
              <a:t>	protected:	</a:t>
            </a:r>
          </a:p>
          <a:p>
            <a:pPr>
              <a:buFontTx/>
              <a:buNone/>
            </a:pPr>
            <a:r>
              <a:rPr lang="en-IN" altLang="en-US" sz="2000" smtClean="0"/>
              <a:t>		</a:t>
            </a:r>
            <a:r>
              <a:rPr lang="en-IN" altLang="en-US" sz="2000" smtClean="0">
                <a:solidFill>
                  <a:srgbClr val="FF0000"/>
                </a:solidFill>
              </a:rPr>
              <a:t>int base_b;</a:t>
            </a:r>
          </a:p>
          <a:p>
            <a:pPr>
              <a:buFontTx/>
              <a:buNone/>
            </a:pPr>
            <a:r>
              <a:rPr lang="en-IN" altLang="en-US" sz="2000" smtClean="0"/>
              <a:t>		int derived_b;</a:t>
            </a:r>
          </a:p>
          <a:p>
            <a:pPr>
              <a:buFontTx/>
              <a:buNone/>
            </a:pPr>
            <a:r>
              <a:rPr lang="en-IN" altLang="en-US" sz="2000" smtClean="0"/>
              <a:t>	public:</a:t>
            </a:r>
          </a:p>
          <a:p>
            <a:pPr>
              <a:buFontTx/>
              <a:buNone/>
            </a:pPr>
            <a:r>
              <a:rPr lang="en-IN" altLang="en-US" sz="2000" smtClean="0"/>
              <a:t>		</a:t>
            </a:r>
            <a:r>
              <a:rPr lang="en-IN" altLang="en-US" sz="2000" smtClean="0">
                <a:solidFill>
                  <a:srgbClr val="FF0000"/>
                </a:solidFill>
              </a:rPr>
              <a:t>void base_set();</a:t>
            </a:r>
          </a:p>
          <a:p>
            <a:pPr>
              <a:buFontTx/>
              <a:buNone/>
            </a:pPr>
            <a:r>
              <a:rPr lang="en-IN" altLang="en-US" sz="2000" smtClean="0"/>
              <a:t>		void derived_set();</a:t>
            </a:r>
          </a:p>
          <a:p>
            <a:pPr>
              <a:buFontTx/>
              <a:buNone/>
            </a:pPr>
            <a:r>
              <a:rPr lang="en-IN" altLang="en-US" sz="2000" smtClean="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smtClean="0"/>
              <a:t>Program-public mode of derivation</a:t>
            </a:r>
            <a:endParaRPr lang="en-IN" sz="2800" dirty="0"/>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smtClean="0"/>
              <a:t>};</a:t>
            </a:r>
            <a:endParaRPr lang="en-IN" sz="1400" dirty="0"/>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a:t>
            </a:r>
            <a:r>
              <a:rPr lang="en-US" sz="2000" dirty="0" smtClean="0">
                <a:latin typeface="+mn-lt"/>
                <a:ea typeface="+mn-ea"/>
                <a:cs typeface="+mn-cs"/>
              </a:rPr>
              <a:t>time </a:t>
            </a:r>
            <a:r>
              <a:rPr lang="en-US" sz="2000" dirty="0">
                <a:latin typeface="+mn-lt"/>
                <a:ea typeface="+mn-ea"/>
                <a:cs typeface="+mn-cs"/>
              </a:rPr>
              <a:t>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Private inheritance</a:t>
            </a:r>
            <a:endParaRPr lang="en-IN" altLang="en-US" smtClean="0"/>
          </a:p>
        </p:txBody>
      </p:sp>
      <p:sp>
        <p:nvSpPr>
          <p:cNvPr id="14339" name="Content Placeholder 2"/>
          <p:cNvSpPr>
            <a:spLocks noGrp="1"/>
          </p:cNvSpPr>
          <p:nvPr>
            <p:ph idx="1"/>
          </p:nvPr>
        </p:nvSpPr>
        <p:spPr/>
        <p:txBody>
          <a:bodyPr/>
          <a:lstStyle/>
          <a:p>
            <a:pPr marL="454025" indent="-352425"/>
            <a:r>
              <a:rPr lang="en-US" altLang="en-US" smtClean="0">
                <a:solidFill>
                  <a:srgbClr val="FF0000"/>
                </a:solidFill>
              </a:rPr>
              <a:t>Public members of base class </a:t>
            </a:r>
            <a:r>
              <a:rPr lang="en-US" altLang="en-US" smtClean="0"/>
              <a:t>become </a:t>
            </a:r>
            <a:r>
              <a:rPr lang="en-US" altLang="en-US" smtClean="0">
                <a:solidFill>
                  <a:srgbClr val="00B050"/>
                </a:solidFill>
              </a:rPr>
              <a:t>private members of derived class</a:t>
            </a:r>
          </a:p>
          <a:p>
            <a:pPr marL="454025" indent="-352425"/>
            <a:r>
              <a:rPr lang="en-US" altLang="en-US" smtClean="0">
                <a:solidFill>
                  <a:srgbClr val="FF0000"/>
                </a:solidFill>
              </a:rPr>
              <a:t>Public and protected members </a:t>
            </a:r>
            <a:r>
              <a:rPr lang="en-US" altLang="en-US" smtClean="0"/>
              <a:t>are only available to </a:t>
            </a:r>
            <a:r>
              <a:rPr lang="en-US" altLang="en-US" smtClean="0">
                <a:solidFill>
                  <a:srgbClr val="00B050"/>
                </a:solidFill>
              </a:rPr>
              <a:t>derived-class member functions - not to a derived object.</a:t>
            </a:r>
          </a:p>
          <a:p>
            <a:pPr marL="454025" indent="-352425"/>
            <a:r>
              <a:rPr lang="en-IN" altLang="en-US" smtClean="0"/>
              <a:t>They are inaccessible to the objects of the derived class.</a:t>
            </a:r>
            <a:endParaRPr lang="en-IN" altLang="en-US" smtClean="0">
              <a:solidFill>
                <a:srgbClr val="00B05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smtClean="0"/>
              <a:t>Program-private mode of derivation</a:t>
            </a:r>
            <a:endParaRPr lang="en-IN" sz="2800" dirty="0"/>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smtClean="0"/>
              <a:t>};</a:t>
            </a:r>
            <a:endParaRPr lang="en-IN" sz="1400" dirty="0"/>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smtClean="0"/>
              <a:t>result:private</a:t>
            </a:r>
            <a:r>
              <a:rPr lang="en-IN" sz="1400" dirty="0" smtClean="0"/>
              <a:t> </a:t>
            </a:r>
            <a:r>
              <a:rPr lang="en-IN" sz="1400" dirty="0"/>
              <a:t>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smtClean="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Protected inheritance</a:t>
            </a:r>
            <a:endParaRPr lang="en-IN" altLang="en-US" smtClean="0"/>
          </a:p>
        </p:txBody>
      </p:sp>
      <p:sp>
        <p:nvSpPr>
          <p:cNvPr id="16387" name="Content Placeholder 2"/>
          <p:cNvSpPr>
            <a:spLocks noGrp="1"/>
          </p:cNvSpPr>
          <p:nvPr>
            <p:ph idx="1"/>
          </p:nvPr>
        </p:nvSpPr>
        <p:spPr/>
        <p:txBody>
          <a:bodyPr/>
          <a:lstStyle/>
          <a:p>
            <a:pPr>
              <a:lnSpc>
                <a:spcPct val="90000"/>
              </a:lnSpc>
            </a:pPr>
            <a:r>
              <a:rPr lang="en-US" altLang="en-US" smtClean="0"/>
              <a:t>A member declared as </a:t>
            </a:r>
            <a:r>
              <a:rPr lang="en-US" altLang="en-US" smtClean="0">
                <a:solidFill>
                  <a:srgbClr val="00B050"/>
                </a:solidFill>
              </a:rPr>
              <a:t>protected</a:t>
            </a:r>
            <a:r>
              <a:rPr lang="en-US" altLang="en-US" smtClean="0"/>
              <a:t> is accessible by the member functions within its class and any class immediately derived from it.</a:t>
            </a:r>
          </a:p>
          <a:p>
            <a:pPr>
              <a:lnSpc>
                <a:spcPct val="90000"/>
              </a:lnSpc>
            </a:pPr>
            <a:r>
              <a:rPr lang="en-US" altLang="en-US" smtClean="0"/>
              <a:t>It cannot be accessed by the functions outside these two classes.</a:t>
            </a:r>
          </a:p>
          <a:p>
            <a:pPr>
              <a:lnSpc>
                <a:spcPct val="90000"/>
              </a:lnSpc>
            </a:pPr>
            <a:r>
              <a:rPr lang="en-US" altLang="en-US" smtClean="0"/>
              <a:t>It is possible to inherit a base class in protected mode. In this, </a:t>
            </a:r>
            <a:r>
              <a:rPr lang="en-US" altLang="en-US" smtClean="0">
                <a:solidFill>
                  <a:srgbClr val="FF0000"/>
                </a:solidFill>
              </a:rPr>
              <a:t>Public and protected members </a:t>
            </a:r>
            <a:r>
              <a:rPr lang="en-US" altLang="en-US" smtClean="0"/>
              <a:t>of the base class become </a:t>
            </a:r>
            <a:r>
              <a:rPr lang="en-US" altLang="en-US" smtClean="0">
                <a:solidFill>
                  <a:srgbClr val="00B050"/>
                </a:solidFill>
              </a:rPr>
              <a:t>protected</a:t>
            </a:r>
            <a:r>
              <a:rPr lang="en-US" altLang="en-US" smtClean="0">
                <a:solidFill>
                  <a:srgbClr val="FF0000"/>
                </a:solidFill>
              </a:rPr>
              <a:t> </a:t>
            </a:r>
            <a:r>
              <a:rPr lang="en-US" altLang="en-US" smtClean="0">
                <a:solidFill>
                  <a:srgbClr val="00B050"/>
                </a:solidFill>
              </a:rPr>
              <a:t>members </a:t>
            </a:r>
            <a:r>
              <a:rPr lang="en-US" altLang="en-US" smtClean="0">
                <a:solidFill>
                  <a:schemeClr val="tx1"/>
                </a:solidFill>
              </a:rPr>
              <a:t>of the derived class.</a:t>
            </a:r>
          </a:p>
          <a:p>
            <a:pPr>
              <a:lnSpc>
                <a:spcPct val="90000"/>
              </a:lnSpc>
            </a:pPr>
            <a:endParaRPr lang="en-US" altLang="en-US" smtClean="0"/>
          </a:p>
          <a:p>
            <a:pPr>
              <a:lnSpc>
                <a:spcPct val="90000"/>
              </a:lnSpc>
            </a:pPr>
            <a:endParaRPr lang="en-US" altLang="en-US" smtClean="0"/>
          </a:p>
          <a:p>
            <a:pPr>
              <a:buFont typeface="Arial" charset="0"/>
              <a:buNone/>
            </a:pPr>
            <a:endParaRPr lang="en-I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smtClean="0"/>
              <a:t>Program-protected mode of derivation</a:t>
            </a:r>
            <a:endParaRPr lang="en-IN" sz="2800" dirty="0"/>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smtClean="0"/>
              <a:t>};</a:t>
            </a:r>
            <a:endParaRPr lang="en-IN" sz="1400" dirty="0"/>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smtClean="0"/>
              <a:t>result:protected</a:t>
            </a:r>
            <a:r>
              <a:rPr lang="en-IN" sz="1400" dirty="0" smtClean="0"/>
              <a:t> </a:t>
            </a:r>
            <a:r>
              <a:rPr lang="en-IN" sz="1400" dirty="0"/>
              <a:t>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smtClean="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a:t>
            </a:r>
            <a:r>
              <a:rPr lang="en-IN" sz="1400" dirty="0" smtClean="0"/>
              <a:t>work</a:t>
            </a:r>
          </a:p>
          <a:p>
            <a:pPr marL="0" indent="0">
              <a:spcAft>
                <a:spcPts val="0"/>
              </a:spcAft>
              <a:buNone/>
            </a:pPr>
            <a:r>
              <a:rPr lang="en-IN" sz="1400" dirty="0" smtClean="0"/>
              <a:t>//obj1.show_rno();//It will not work</a:t>
            </a:r>
            <a:endParaRPr lang="en-IN" sz="1400" dirty="0"/>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r>
              <a:rPr lang="en-IN" sz="1400" dirty="0" smtClean="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63"/>
          </a:xfrm>
        </p:spPr>
        <p:txBody>
          <a:bodyPr rtlCol="0">
            <a:normAutofit fontScale="90000"/>
          </a:bodyPr>
          <a:lstStyle/>
          <a:p>
            <a:pPr fontAlgn="auto">
              <a:spcAft>
                <a:spcPts val="0"/>
              </a:spcAft>
              <a:defRPr/>
            </a:pPr>
            <a:endParaRPr lang="en-IN" dirty="0"/>
          </a:p>
        </p:txBody>
      </p:sp>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tblGrid>
              <a:tr h="457200">
                <a:tc>
                  <a:txBody>
                    <a:bodyPr/>
                    <a:lstStyle/>
                    <a:p>
                      <a:r>
                        <a:rPr lang="en-IN" dirty="0" smtClean="0"/>
                        <a:t>Private</a:t>
                      </a:r>
                      <a:endParaRPr lang="en-IN" dirty="0"/>
                    </a:p>
                  </a:txBody>
                  <a:tcPr/>
                </a:tc>
              </a:tr>
              <a:tr h="457200">
                <a:tc>
                  <a:txBody>
                    <a:bodyPr/>
                    <a:lstStyle/>
                    <a:p>
                      <a:r>
                        <a:rPr lang="en-IN" dirty="0" smtClean="0"/>
                        <a:t>Protected</a:t>
                      </a:r>
                      <a:endParaRPr lang="en-IN" dirty="0"/>
                    </a:p>
                  </a:txBody>
                  <a:tcPr/>
                </a:tc>
              </a:tr>
              <a:tr h="457200">
                <a:tc>
                  <a:txBody>
                    <a:bodyPr/>
                    <a:lstStyle/>
                    <a:p>
                      <a:r>
                        <a:rPr lang="en-IN" dirty="0" smtClean="0"/>
                        <a:t>Public</a:t>
                      </a:r>
                      <a:endParaRPr lang="en-IN" dirty="0"/>
                    </a:p>
                  </a:txBody>
                  <a:tcPr/>
                </a:tc>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tblGrid>
              <a:tr h="482600">
                <a:tc>
                  <a:txBody>
                    <a:bodyPr/>
                    <a:lstStyle/>
                    <a:p>
                      <a:r>
                        <a:rPr lang="en-IN" dirty="0" smtClean="0"/>
                        <a:t>Private</a:t>
                      </a:r>
                      <a:endParaRPr lang="en-IN" dirty="0"/>
                    </a:p>
                  </a:txBody>
                  <a:tcPr/>
                </a:tc>
              </a:tr>
              <a:tr h="482600">
                <a:tc>
                  <a:txBody>
                    <a:bodyPr/>
                    <a:lstStyle/>
                    <a:p>
                      <a:r>
                        <a:rPr lang="en-IN" dirty="0" smtClean="0"/>
                        <a:t>Protected</a:t>
                      </a:r>
                      <a:endParaRPr lang="en-IN" dirty="0"/>
                    </a:p>
                  </a:txBody>
                  <a:tcPr/>
                </a:tc>
              </a:tr>
              <a:tr h="482600">
                <a:tc>
                  <a:txBody>
                    <a:bodyPr/>
                    <a:lstStyle/>
                    <a:p>
                      <a:r>
                        <a:rPr lang="en-IN" dirty="0" smtClean="0"/>
                        <a:t>Public</a:t>
                      </a:r>
                      <a:endParaRPr lang="en-IN" dirty="0"/>
                    </a:p>
                  </a:txBody>
                  <a:tcPr/>
                </a:tc>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tblGrid>
              <a:tr h="457200">
                <a:tc>
                  <a:txBody>
                    <a:bodyPr/>
                    <a:lstStyle/>
                    <a:p>
                      <a:r>
                        <a:rPr lang="en-IN" dirty="0" smtClean="0"/>
                        <a:t>Private </a:t>
                      </a:r>
                      <a:endParaRPr lang="en-IN" dirty="0"/>
                    </a:p>
                  </a:txBody>
                  <a:tcPr/>
                </a:tc>
              </a:tr>
              <a:tr h="457200">
                <a:tc>
                  <a:txBody>
                    <a:bodyPr/>
                    <a:lstStyle/>
                    <a:p>
                      <a:r>
                        <a:rPr lang="en-IN" dirty="0" smtClean="0"/>
                        <a:t>Protected</a:t>
                      </a:r>
                      <a:endParaRPr lang="en-IN" dirty="0"/>
                    </a:p>
                  </a:txBody>
                  <a:tcPr/>
                </a:tc>
              </a:tr>
              <a:tr h="457200">
                <a:tc>
                  <a:txBody>
                    <a:bodyPr/>
                    <a:lstStyle/>
                    <a:p>
                      <a:r>
                        <a:rPr lang="en-IN" dirty="0" smtClean="0"/>
                        <a:t>Public</a:t>
                      </a:r>
                      <a:endParaRPr lang="en-IN" dirty="0"/>
                    </a:p>
                  </a:txBody>
                  <a:tcPr/>
                </a:tc>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tblGrid>
              <a:tr h="472546">
                <a:tc>
                  <a:txBody>
                    <a:bodyPr/>
                    <a:lstStyle/>
                    <a:p>
                      <a:r>
                        <a:rPr lang="en-IN" sz="1600" dirty="0" smtClean="0"/>
                        <a:t>Private</a:t>
                      </a:r>
                      <a:endParaRPr lang="en-IN" sz="1600" dirty="0"/>
                    </a:p>
                  </a:txBody>
                  <a:tcPr marT="45730" marB="45730"/>
                </a:tc>
              </a:tr>
              <a:tr h="472546">
                <a:tc>
                  <a:txBody>
                    <a:bodyPr/>
                    <a:lstStyle/>
                    <a:p>
                      <a:r>
                        <a:rPr lang="en-IN" sz="1600" dirty="0" smtClean="0"/>
                        <a:t>Protected</a:t>
                      </a:r>
                      <a:endParaRPr lang="en-IN" sz="1600" dirty="0"/>
                    </a:p>
                  </a:txBody>
                  <a:tcPr marT="45730" marB="45730"/>
                </a:tc>
              </a:tr>
              <a:tr h="472546">
                <a:tc>
                  <a:txBody>
                    <a:bodyPr/>
                    <a:lstStyle/>
                    <a:p>
                      <a:r>
                        <a:rPr lang="en-IN" sz="1600" dirty="0" smtClean="0"/>
                        <a:t>Public</a:t>
                      </a:r>
                      <a:endParaRPr lang="en-IN" sz="1600" dirty="0"/>
                    </a:p>
                  </a:txBody>
                  <a:tcPr marT="45730" marB="45730"/>
                </a:tc>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smtClean="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smtClean="0"/>
              <a:t>The following are never inherited:</a:t>
            </a:r>
          </a:p>
          <a:p>
            <a:pPr lvl="1" eaLnBrk="1" hangingPunct="1"/>
            <a:r>
              <a:rPr lang="en-US" altLang="en-US" smtClean="0"/>
              <a:t>constructors</a:t>
            </a:r>
          </a:p>
          <a:p>
            <a:pPr lvl="1" eaLnBrk="1" hangingPunct="1"/>
            <a:r>
              <a:rPr lang="en-US" altLang="en-US" smtClean="0"/>
              <a:t>destructors</a:t>
            </a:r>
          </a:p>
          <a:p>
            <a:pPr lvl="1" eaLnBrk="1" hangingPunct="1"/>
            <a:r>
              <a:rPr lang="en-US" altLang="en-US" smtClean="0">
                <a:latin typeface="Courier New" pitchFamily="49" charset="0"/>
              </a:rPr>
              <a:t>friend</a:t>
            </a:r>
            <a:r>
              <a:rPr lang="en-US" altLang="en-US" smtClean="0"/>
              <a:t> functions</a:t>
            </a:r>
          </a:p>
          <a:p>
            <a:pPr lvl="1" eaLnBrk="1" hangingPunct="1"/>
            <a:r>
              <a:rPr lang="en-US" altLang="en-US" smtClean="0"/>
              <a:t>overloaded </a:t>
            </a:r>
            <a:r>
              <a:rPr lang="en-US" altLang="en-US" smtClean="0">
                <a:latin typeface="Courier New" pitchFamily="49" charset="0"/>
              </a:rPr>
              <a:t>new</a:t>
            </a:r>
            <a:r>
              <a:rPr lang="en-US" altLang="en-US" smtClean="0"/>
              <a:t> operators</a:t>
            </a:r>
          </a:p>
          <a:p>
            <a:pPr lvl="1" eaLnBrk="1" hangingPunct="1"/>
            <a:r>
              <a:rPr lang="en-US" altLang="en-US" smtClean="0"/>
              <a:t>overloaded = operators</a:t>
            </a:r>
          </a:p>
          <a:p>
            <a:pPr eaLnBrk="1" hangingPunct="1"/>
            <a:r>
              <a:rPr lang="en-US" altLang="en-US" smtClean="0"/>
              <a:t>Class friendship is not inherited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smtClean="0"/>
              <a:t>Single Inheritance</a:t>
            </a:r>
            <a:endParaRPr lang="en-IN" dirty="0"/>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smtClean="0"/>
              <a:t>#include&lt;iostream.h&gt;</a:t>
            </a:r>
          </a:p>
          <a:p>
            <a:pPr>
              <a:buFont typeface="Arial" charset="0"/>
              <a:buNone/>
            </a:pPr>
            <a:r>
              <a:rPr lang="en-IN" altLang="en-US" smtClean="0"/>
              <a:t>class B</a:t>
            </a:r>
          </a:p>
          <a:p>
            <a:pPr>
              <a:buFont typeface="Arial" charset="0"/>
              <a:buNone/>
            </a:pPr>
            <a:r>
              <a:rPr lang="en-IN" altLang="en-US" smtClean="0"/>
              <a:t>{</a:t>
            </a:r>
          </a:p>
          <a:p>
            <a:pPr>
              <a:buFont typeface="Arial" charset="0"/>
              <a:buNone/>
            </a:pPr>
            <a:r>
              <a:rPr lang="en-IN" altLang="en-US" smtClean="0"/>
              <a:t>int a;  	</a:t>
            </a:r>
            <a:r>
              <a:rPr lang="en-IN" altLang="en-US" sz="2000" smtClean="0">
                <a:solidFill>
                  <a:srgbClr val="C00000"/>
                </a:solidFill>
              </a:rPr>
              <a:t>//private not inheritable</a:t>
            </a:r>
            <a:endParaRPr lang="en-IN" altLang="en-US" smtClean="0">
              <a:solidFill>
                <a:srgbClr val="C00000"/>
              </a:solidFill>
            </a:endParaRPr>
          </a:p>
          <a:p>
            <a:pPr>
              <a:buFont typeface="Arial" charset="0"/>
              <a:buNone/>
            </a:pPr>
            <a:r>
              <a:rPr lang="en-IN" altLang="en-US" smtClean="0"/>
              <a:t>public: </a:t>
            </a:r>
            <a:r>
              <a:rPr lang="en-IN" altLang="en-US" sz="2000" smtClean="0">
                <a:solidFill>
                  <a:srgbClr val="C00000"/>
                </a:solidFill>
              </a:rPr>
              <a:t>//ready for inheritance</a:t>
            </a:r>
            <a:endParaRPr lang="en-IN" altLang="en-US" smtClean="0">
              <a:solidFill>
                <a:srgbClr val="C00000"/>
              </a:solidFill>
            </a:endParaRPr>
          </a:p>
          <a:p>
            <a:pPr>
              <a:buFont typeface="Arial" charset="0"/>
              <a:buNone/>
            </a:pPr>
            <a:r>
              <a:rPr lang="en-IN" altLang="en-US" smtClean="0"/>
              <a:t>int b;</a:t>
            </a:r>
          </a:p>
          <a:p>
            <a:pPr>
              <a:buFont typeface="Arial" charset="0"/>
              <a:buNone/>
            </a:pPr>
            <a:r>
              <a:rPr lang="en-IN" altLang="en-US" smtClean="0"/>
              <a:t>void get_ab();</a:t>
            </a:r>
          </a:p>
          <a:p>
            <a:pPr>
              <a:buFont typeface="Arial" charset="0"/>
              <a:buNone/>
            </a:pPr>
            <a:r>
              <a:rPr lang="en-IN" altLang="en-US" smtClean="0"/>
              <a:t>int get_a();</a:t>
            </a:r>
          </a:p>
          <a:p>
            <a:pPr>
              <a:buFont typeface="Arial" charset="0"/>
              <a:buNone/>
            </a:pPr>
            <a:r>
              <a:rPr lang="en-IN" altLang="en-US" smtClean="0"/>
              <a:t>void show_a();</a:t>
            </a:r>
          </a:p>
          <a:p>
            <a:pPr>
              <a:buFont typeface="Arial" charset="0"/>
              <a:buNone/>
            </a:pPr>
            <a:r>
              <a:rPr lang="en-IN" altLang="en-US" smtClean="0"/>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smtClean="0"/>
              <a:t>class D:public B	</a:t>
            </a:r>
            <a:r>
              <a:rPr lang="en-IN" altLang="en-US" sz="2000" smtClean="0">
                <a:solidFill>
                  <a:srgbClr val="C00000"/>
                </a:solidFill>
              </a:rPr>
              <a:t>//public 			                             	derivation</a:t>
            </a:r>
            <a:endParaRPr lang="en-IN" altLang="en-US" smtClean="0">
              <a:solidFill>
                <a:srgbClr val="C00000"/>
              </a:solidFill>
            </a:endParaRPr>
          </a:p>
          <a:p>
            <a:pPr>
              <a:buFont typeface="Arial" charset="0"/>
              <a:buNone/>
            </a:pPr>
            <a:r>
              <a:rPr lang="en-IN" altLang="en-US" smtClean="0"/>
              <a:t>{</a:t>
            </a:r>
          </a:p>
          <a:p>
            <a:pPr>
              <a:buFont typeface="Arial" charset="0"/>
              <a:buNone/>
            </a:pPr>
            <a:r>
              <a:rPr lang="en-IN" altLang="en-US" smtClean="0"/>
              <a:t>int c;</a:t>
            </a:r>
          </a:p>
          <a:p>
            <a:pPr>
              <a:buFont typeface="Arial" charset="0"/>
              <a:buNone/>
            </a:pPr>
            <a:r>
              <a:rPr lang="en-IN" altLang="en-US" smtClean="0"/>
              <a:t>public:</a:t>
            </a:r>
          </a:p>
          <a:p>
            <a:pPr>
              <a:buFont typeface="Arial" charset="0"/>
              <a:buNone/>
            </a:pPr>
            <a:r>
              <a:rPr lang="en-IN" altLang="en-US" smtClean="0"/>
              <a:t>void mul(void);</a:t>
            </a:r>
          </a:p>
          <a:p>
            <a:pPr>
              <a:buFont typeface="Arial" charset="0"/>
              <a:buNone/>
            </a:pPr>
            <a:r>
              <a:rPr lang="en-IN" altLang="en-US" smtClean="0"/>
              <a:t>void display(void);</a:t>
            </a:r>
          </a:p>
          <a:p>
            <a:pPr>
              <a:buFont typeface="Arial" charset="0"/>
              <a:buNone/>
            </a:pPr>
            <a:r>
              <a:rPr lang="en-IN" altLang="en-US" smtClean="0"/>
              <a:t>};</a:t>
            </a:r>
          </a:p>
          <a:p>
            <a:pPr>
              <a:spcAft>
                <a:spcPct val="0"/>
              </a:spcAft>
              <a:buFont typeface="Arial" charset="0"/>
              <a:buNone/>
            </a:pPr>
            <a:r>
              <a:rPr lang="en-IN" altLang="en-US" smtClean="0"/>
              <a:t>void B:: get_ab(void)</a:t>
            </a:r>
          </a:p>
          <a:p>
            <a:pPr>
              <a:spcAft>
                <a:spcPct val="0"/>
              </a:spcAft>
              <a:buFont typeface="Arial" charset="0"/>
              <a:buNone/>
            </a:pPr>
            <a:r>
              <a:rPr lang="en-IN" altLang="en-US" smtClean="0"/>
              <a:t>{</a:t>
            </a:r>
          </a:p>
          <a:p>
            <a:pPr>
              <a:spcAft>
                <a:spcPct val="0"/>
              </a:spcAft>
              <a:buFont typeface="Arial" charset="0"/>
              <a:buNone/>
            </a:pPr>
            <a:r>
              <a:rPr lang="en-IN" altLang="en-US" smtClean="0"/>
              <a:t>a=5;b=10;</a:t>
            </a:r>
          </a:p>
          <a:p>
            <a:pPr>
              <a:spcAft>
                <a:spcPct val="0"/>
              </a:spcAft>
              <a:buFont typeface="Arial" charset="0"/>
              <a:buNone/>
            </a:pPr>
            <a:r>
              <a:rPr lang="en-IN" altLang="en-US" smtClean="0"/>
              <a:t>}</a:t>
            </a:r>
          </a:p>
          <a:p>
            <a:pPr>
              <a:buFont typeface="Arial" charset="0"/>
              <a:buNone/>
            </a:pPr>
            <a:endParaRPr lang="en-I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smtClean="0"/>
              <a:t>int B::get_a()</a:t>
            </a:r>
          </a:p>
          <a:p>
            <a:pPr>
              <a:spcAft>
                <a:spcPct val="0"/>
              </a:spcAft>
              <a:buFont typeface="Arial" charset="0"/>
              <a:buNone/>
            </a:pPr>
            <a:r>
              <a:rPr lang="en-IN" altLang="en-US" smtClean="0"/>
              <a:t>{</a:t>
            </a:r>
          </a:p>
          <a:p>
            <a:pPr>
              <a:spcAft>
                <a:spcPct val="0"/>
              </a:spcAft>
              <a:buFont typeface="Arial" charset="0"/>
              <a:buNone/>
            </a:pPr>
            <a:r>
              <a:rPr lang="en-IN" altLang="en-US" smtClean="0"/>
              <a:t>return a;</a:t>
            </a:r>
          </a:p>
          <a:p>
            <a:pPr>
              <a:spcAft>
                <a:spcPct val="0"/>
              </a:spcAft>
              <a:buFont typeface="Arial" charset="0"/>
              <a:buNone/>
            </a:pPr>
            <a:r>
              <a:rPr lang="en-IN" altLang="en-US" smtClean="0"/>
              <a:t>}</a:t>
            </a:r>
          </a:p>
          <a:p>
            <a:pPr>
              <a:spcAft>
                <a:spcPct val="0"/>
              </a:spcAft>
              <a:buFont typeface="Arial" charset="0"/>
              <a:buNone/>
            </a:pPr>
            <a:r>
              <a:rPr lang="en-IN" altLang="en-US" smtClean="0"/>
              <a:t>void B::show_a()</a:t>
            </a:r>
          </a:p>
          <a:p>
            <a:pPr>
              <a:spcAft>
                <a:spcPct val="0"/>
              </a:spcAft>
              <a:buFont typeface="Arial" charset="0"/>
              <a:buNone/>
            </a:pPr>
            <a:r>
              <a:rPr lang="en-IN" altLang="en-US" smtClean="0"/>
              <a:t>{</a:t>
            </a:r>
          </a:p>
          <a:p>
            <a:pPr>
              <a:spcAft>
                <a:spcPct val="0"/>
              </a:spcAft>
              <a:buFont typeface="Arial" charset="0"/>
              <a:buNone/>
            </a:pPr>
            <a:r>
              <a:rPr lang="en-IN" altLang="en-US" smtClean="0"/>
              <a:t>cout&lt;&lt;“a=“a&lt;&lt;“\n”;</a:t>
            </a:r>
          </a:p>
          <a:p>
            <a:pPr>
              <a:spcAft>
                <a:spcPct val="0"/>
              </a:spcAft>
              <a:buFont typeface="Arial" charset="0"/>
              <a:buNone/>
            </a:pPr>
            <a:r>
              <a:rPr lang="en-IN" altLang="en-US" smtClean="0"/>
              <a:t>}</a:t>
            </a:r>
          </a:p>
          <a:p>
            <a:pPr>
              <a:spcAft>
                <a:spcPct val="0"/>
              </a:spcAft>
              <a:buFont typeface="Arial" charset="0"/>
              <a:buNone/>
            </a:pPr>
            <a:r>
              <a:rPr lang="en-IN" altLang="en-US" smtClean="0"/>
              <a:t>void D::mul()</a:t>
            </a:r>
          </a:p>
          <a:p>
            <a:pPr>
              <a:spcAft>
                <a:spcPct val="0"/>
              </a:spcAft>
              <a:buFont typeface="Arial" charset="0"/>
              <a:buNone/>
            </a:pPr>
            <a:r>
              <a:rPr lang="en-IN" altLang="en-US" smtClean="0"/>
              <a:t>{</a:t>
            </a:r>
          </a:p>
          <a:p>
            <a:pPr>
              <a:spcAft>
                <a:spcPct val="0"/>
              </a:spcAft>
              <a:buFont typeface="Arial" charset="0"/>
              <a:buNone/>
            </a:pPr>
            <a:r>
              <a:rPr lang="en-IN" altLang="en-US" smtClean="0"/>
              <a:t>c= b*get_a();</a:t>
            </a:r>
          </a:p>
          <a:p>
            <a:pPr>
              <a:spcAft>
                <a:spcPct val="0"/>
              </a:spcAft>
              <a:buFont typeface="Arial" charset="0"/>
              <a:buNone/>
            </a:pPr>
            <a:r>
              <a:rPr lang="en-IN" altLang="en-US" smtClean="0"/>
              <a:t>}</a:t>
            </a:r>
          </a:p>
          <a:p>
            <a:pPr>
              <a:spcAft>
                <a:spcPct val="0"/>
              </a:spcAft>
              <a:buFont typeface="Arial" charset="0"/>
              <a:buNone/>
            </a:pPr>
            <a:r>
              <a:rPr lang="en-IN" altLang="en-US" smtClean="0"/>
              <a:t>void D::display()</a:t>
            </a:r>
          </a:p>
          <a:p>
            <a:pPr>
              <a:spcAft>
                <a:spcPct val="0"/>
              </a:spcAft>
              <a:buFont typeface="Arial" charset="0"/>
              <a:buNone/>
            </a:pPr>
            <a:r>
              <a:rPr lang="en-IN" altLang="en-US" smtClean="0"/>
              <a:t>{</a:t>
            </a:r>
          </a:p>
          <a:p>
            <a:pPr>
              <a:spcAft>
                <a:spcPct val="0"/>
              </a:spcAft>
              <a:buFont typeface="Arial" charset="0"/>
              <a:buNone/>
            </a:pPr>
            <a:r>
              <a:rPr lang="en-IN" altLang="en-US" smtClean="0"/>
              <a:t>cout&lt;&lt;“a=“&lt;&lt;get_a()&lt;&lt;“\n”;</a:t>
            </a:r>
          </a:p>
          <a:p>
            <a:pPr>
              <a:spcAft>
                <a:spcPct val="0"/>
              </a:spcAft>
              <a:buFont typeface="Arial" charset="0"/>
              <a:buNone/>
            </a:pPr>
            <a:endParaRPr lang="en-IN" altLang="en-US" smtClean="0"/>
          </a:p>
          <a:p>
            <a:pPr>
              <a:spcAft>
                <a:spcPct val="0"/>
              </a:spcAft>
              <a:buFont typeface="Arial" charset="0"/>
              <a:buNone/>
            </a:pPr>
            <a:endParaRPr lang="en-IN" altLang="en-US" smtClean="0"/>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smtClean="0"/>
              <a:t>cout&lt;&lt;“b=“&lt;&lt;b&lt;&lt;“\n”;</a:t>
            </a:r>
          </a:p>
          <a:p>
            <a:pPr>
              <a:spcAft>
                <a:spcPct val="0"/>
              </a:spcAft>
              <a:buFont typeface="Arial" charset="0"/>
              <a:buNone/>
            </a:pPr>
            <a:r>
              <a:rPr lang="en-IN" altLang="en-US" smtClean="0"/>
              <a:t>cout&lt;&lt;“c=“&lt;&lt;c&lt;&lt;“\n”;</a:t>
            </a:r>
          </a:p>
          <a:p>
            <a:pPr>
              <a:spcAft>
                <a:spcPct val="0"/>
              </a:spcAft>
              <a:buFont typeface="Arial" charset="0"/>
              <a:buNone/>
            </a:pPr>
            <a:r>
              <a:rPr lang="en-IN" altLang="en-US" smtClean="0"/>
              <a:t>}</a:t>
            </a:r>
          </a:p>
          <a:p>
            <a:pPr>
              <a:spcAft>
                <a:spcPct val="0"/>
              </a:spcAft>
              <a:buFont typeface="Arial" charset="0"/>
              <a:buNone/>
            </a:pPr>
            <a:r>
              <a:rPr lang="en-IN" altLang="en-US" smtClean="0"/>
              <a:t>int main()</a:t>
            </a:r>
          </a:p>
          <a:p>
            <a:pPr>
              <a:spcAft>
                <a:spcPct val="0"/>
              </a:spcAft>
              <a:buFont typeface="Arial" charset="0"/>
              <a:buNone/>
            </a:pPr>
            <a:r>
              <a:rPr lang="en-IN" altLang="en-US" smtClean="0"/>
              <a:t>{</a:t>
            </a:r>
          </a:p>
          <a:p>
            <a:pPr>
              <a:spcAft>
                <a:spcPct val="0"/>
              </a:spcAft>
              <a:buFont typeface="Arial" charset="0"/>
              <a:buNone/>
            </a:pPr>
            <a:r>
              <a:rPr lang="en-IN" altLang="en-US" smtClean="0"/>
              <a:t>D d;</a:t>
            </a:r>
          </a:p>
          <a:p>
            <a:pPr>
              <a:spcAft>
                <a:spcPct val="0"/>
              </a:spcAft>
              <a:buFont typeface="Arial" charset="0"/>
              <a:buNone/>
            </a:pPr>
            <a:r>
              <a:rPr lang="en-IN" altLang="en-US" smtClean="0"/>
              <a:t>d.get_ab();</a:t>
            </a:r>
          </a:p>
          <a:p>
            <a:pPr>
              <a:spcAft>
                <a:spcPct val="0"/>
              </a:spcAft>
              <a:buFont typeface="Arial" charset="0"/>
              <a:buNone/>
            </a:pPr>
            <a:r>
              <a:rPr lang="en-IN" altLang="en-US" smtClean="0"/>
              <a:t>d.mul();</a:t>
            </a:r>
          </a:p>
          <a:p>
            <a:pPr>
              <a:spcAft>
                <a:spcPct val="0"/>
              </a:spcAft>
              <a:buFont typeface="Arial" charset="0"/>
              <a:buNone/>
            </a:pPr>
            <a:r>
              <a:rPr lang="en-IN" altLang="en-US" smtClean="0"/>
              <a:t>d.show_a();</a:t>
            </a:r>
          </a:p>
          <a:p>
            <a:pPr>
              <a:spcAft>
                <a:spcPct val="0"/>
              </a:spcAft>
              <a:buFont typeface="Arial" charset="0"/>
              <a:buNone/>
            </a:pPr>
            <a:r>
              <a:rPr lang="en-IN" altLang="en-US" smtClean="0"/>
              <a:t>d.display();</a:t>
            </a:r>
          </a:p>
          <a:p>
            <a:pPr>
              <a:spcAft>
                <a:spcPct val="0"/>
              </a:spcAft>
              <a:buFont typeface="Arial" charset="0"/>
              <a:buNone/>
            </a:pPr>
            <a:r>
              <a:rPr lang="en-IN" altLang="en-US" smtClean="0"/>
              <a:t>d.b=20;</a:t>
            </a:r>
          </a:p>
          <a:p>
            <a:pPr>
              <a:spcAft>
                <a:spcPct val="0"/>
              </a:spcAft>
              <a:buFont typeface="Arial" charset="0"/>
              <a:buNone/>
            </a:pPr>
            <a:r>
              <a:rPr lang="en-IN" altLang="en-US" smtClean="0"/>
              <a:t>d.mul();</a:t>
            </a:r>
          </a:p>
          <a:p>
            <a:pPr>
              <a:spcAft>
                <a:spcPct val="0"/>
              </a:spcAft>
              <a:buFont typeface="Arial" charset="0"/>
              <a:buNone/>
            </a:pPr>
            <a:r>
              <a:rPr lang="en-IN" altLang="en-US" smtClean="0"/>
              <a:t>d.display();</a:t>
            </a:r>
          </a:p>
          <a:p>
            <a:pPr>
              <a:spcAft>
                <a:spcPct val="0"/>
              </a:spcAft>
              <a:buFont typeface="Arial" charset="0"/>
              <a:buNone/>
            </a:pPr>
            <a:r>
              <a:rPr lang="en-IN" altLang="en-US" smtClean="0"/>
              <a:t>return 0;</a:t>
            </a:r>
          </a:p>
          <a:p>
            <a:pPr>
              <a:spcAft>
                <a:spcPct val="0"/>
              </a:spcAft>
              <a:buFont typeface="Arial" charset="0"/>
              <a:buNone/>
            </a:pPr>
            <a:r>
              <a:rPr lang="en-IN" altLang="en-US" smtClean="0"/>
              <a:t>}</a:t>
            </a:r>
          </a:p>
          <a:p>
            <a:pPr>
              <a:spcAft>
                <a:spcPct val="0"/>
              </a:spcAft>
              <a:buFont typeface="Arial" charset="0"/>
              <a:buNone/>
            </a:pPr>
            <a:endParaRPr lang="en-IN" altLang="en-US" smtClean="0"/>
          </a:p>
          <a:p>
            <a:pPr>
              <a:spcAft>
                <a:spcPct val="0"/>
              </a:spcAft>
              <a:buFont typeface="Arial" charset="0"/>
              <a:buChar char="•"/>
            </a:pPr>
            <a:endParaRPr lang="en-I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smtClean="0"/>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smtClean="0"/>
              <a:t>Single Inheritance(One base and one derived class)</a:t>
            </a:r>
          </a:p>
          <a:p>
            <a:pPr marL="514350" indent="-514350">
              <a:buFont typeface="Times New Roman" pitchFamily="18" charset="0"/>
              <a:buAutoNum type="arabicPeriod"/>
            </a:pPr>
            <a:r>
              <a:rPr lang="en-IN" altLang="en-US" dirty="0" smtClean="0"/>
              <a:t>Multiple Inheritance(More than one base classes for one derived class)</a:t>
            </a:r>
          </a:p>
          <a:p>
            <a:pPr marL="514350" indent="-514350">
              <a:buFont typeface="Times New Roman" pitchFamily="18" charset="0"/>
              <a:buAutoNum type="arabicPeriod"/>
            </a:pPr>
            <a:r>
              <a:rPr lang="en-IN" altLang="en-US" dirty="0" smtClean="0"/>
              <a:t>Hierarchical Inheritance(More than one derived classes for one base class)</a:t>
            </a:r>
          </a:p>
          <a:p>
            <a:pPr marL="514350" indent="-514350">
              <a:buFont typeface="Times New Roman" pitchFamily="18" charset="0"/>
              <a:buAutoNum type="arabicPeriod"/>
            </a:pPr>
            <a:r>
              <a:rPr lang="en-IN" altLang="en-US" dirty="0" smtClean="0"/>
              <a:t>Multilevel Inheritance</a:t>
            </a:r>
          </a:p>
          <a:p>
            <a:pPr marL="514350" indent="-514350">
              <a:buFont typeface="Times New Roman" pitchFamily="18" charset="0"/>
              <a:buAutoNum type="arabicPeriod"/>
            </a:pPr>
            <a:r>
              <a:rPr lang="en-IN" altLang="en-US" dirty="0" smtClean="0"/>
              <a:t>Hybrid Inheritance(Combination of more than one types of inheritance)</a:t>
            </a:r>
          </a:p>
          <a:p>
            <a:pPr marL="514350" indent="-514350">
              <a:buFont typeface="Arial" charset="0"/>
              <a:buNone/>
            </a:pPr>
            <a:endParaRPr lang="en-I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smtClean="0"/>
              <a:t>Single Inheritance</a:t>
            </a:r>
            <a:endParaRPr lang="en-IN" dirty="0"/>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smtClean="0"/>
              <a:t>#include&lt;iostream.h&gt;</a:t>
            </a:r>
          </a:p>
          <a:p>
            <a:pPr>
              <a:buFont typeface="Arial" charset="0"/>
              <a:buNone/>
            </a:pPr>
            <a:r>
              <a:rPr lang="en-IN" altLang="en-US" smtClean="0"/>
              <a:t>class B</a:t>
            </a:r>
          </a:p>
          <a:p>
            <a:pPr>
              <a:buFont typeface="Arial" charset="0"/>
              <a:buNone/>
            </a:pPr>
            <a:r>
              <a:rPr lang="en-IN" altLang="en-US" smtClean="0"/>
              <a:t>{</a:t>
            </a:r>
          </a:p>
          <a:p>
            <a:pPr>
              <a:buFont typeface="Arial" charset="0"/>
              <a:buNone/>
            </a:pPr>
            <a:r>
              <a:rPr lang="en-IN" altLang="en-US" smtClean="0"/>
              <a:t>int a;  	</a:t>
            </a:r>
            <a:r>
              <a:rPr lang="en-IN" altLang="en-US" sz="2000" smtClean="0">
                <a:solidFill>
                  <a:srgbClr val="C00000"/>
                </a:solidFill>
              </a:rPr>
              <a:t>//private not inheritable</a:t>
            </a:r>
            <a:endParaRPr lang="en-IN" altLang="en-US" smtClean="0">
              <a:solidFill>
                <a:srgbClr val="C00000"/>
              </a:solidFill>
            </a:endParaRPr>
          </a:p>
          <a:p>
            <a:pPr>
              <a:buFont typeface="Arial" charset="0"/>
              <a:buNone/>
            </a:pPr>
            <a:r>
              <a:rPr lang="en-IN" altLang="en-US" smtClean="0"/>
              <a:t>public: </a:t>
            </a:r>
            <a:r>
              <a:rPr lang="en-IN" altLang="en-US" sz="2000" smtClean="0">
                <a:solidFill>
                  <a:srgbClr val="C00000"/>
                </a:solidFill>
              </a:rPr>
              <a:t>//ready for inheritance</a:t>
            </a:r>
            <a:endParaRPr lang="en-IN" altLang="en-US" smtClean="0">
              <a:solidFill>
                <a:srgbClr val="C00000"/>
              </a:solidFill>
            </a:endParaRPr>
          </a:p>
          <a:p>
            <a:pPr>
              <a:buFont typeface="Arial" charset="0"/>
              <a:buNone/>
            </a:pPr>
            <a:r>
              <a:rPr lang="en-IN" altLang="en-US" smtClean="0"/>
              <a:t>int b;</a:t>
            </a:r>
          </a:p>
          <a:p>
            <a:pPr>
              <a:buFont typeface="Arial" charset="0"/>
              <a:buNone/>
            </a:pPr>
            <a:r>
              <a:rPr lang="en-IN" altLang="en-US" smtClean="0"/>
              <a:t>void get_ab();</a:t>
            </a:r>
          </a:p>
          <a:p>
            <a:pPr>
              <a:buFont typeface="Arial" charset="0"/>
              <a:buNone/>
            </a:pPr>
            <a:r>
              <a:rPr lang="en-IN" altLang="en-US" smtClean="0"/>
              <a:t>int get_a();</a:t>
            </a:r>
          </a:p>
          <a:p>
            <a:pPr>
              <a:buFont typeface="Arial" charset="0"/>
              <a:buNone/>
            </a:pPr>
            <a:r>
              <a:rPr lang="en-IN" altLang="en-US" smtClean="0"/>
              <a:t>void show_a();</a:t>
            </a:r>
          </a:p>
          <a:p>
            <a:pPr>
              <a:buFont typeface="Arial" charset="0"/>
              <a:buNone/>
            </a:pPr>
            <a:r>
              <a:rPr lang="en-IN" altLang="en-US" smtClean="0"/>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smtClean="0"/>
              <a:t>class D:private B	</a:t>
            </a:r>
            <a:r>
              <a:rPr lang="en-IN" altLang="en-US" sz="2000" smtClean="0">
                <a:solidFill>
                  <a:srgbClr val="C00000"/>
                </a:solidFill>
              </a:rPr>
              <a:t>//private			                             	derivation</a:t>
            </a:r>
            <a:endParaRPr lang="en-IN" altLang="en-US" smtClean="0">
              <a:solidFill>
                <a:srgbClr val="C00000"/>
              </a:solidFill>
            </a:endParaRPr>
          </a:p>
          <a:p>
            <a:pPr>
              <a:buFont typeface="Arial" charset="0"/>
              <a:buNone/>
            </a:pPr>
            <a:r>
              <a:rPr lang="en-IN" altLang="en-US" smtClean="0"/>
              <a:t>{</a:t>
            </a:r>
          </a:p>
          <a:p>
            <a:pPr>
              <a:buFont typeface="Arial" charset="0"/>
              <a:buNone/>
            </a:pPr>
            <a:r>
              <a:rPr lang="en-IN" altLang="en-US" smtClean="0"/>
              <a:t>int c;</a:t>
            </a:r>
          </a:p>
          <a:p>
            <a:pPr>
              <a:buFont typeface="Arial" charset="0"/>
              <a:buNone/>
            </a:pPr>
            <a:r>
              <a:rPr lang="en-IN" altLang="en-US" smtClean="0"/>
              <a:t>public:</a:t>
            </a:r>
          </a:p>
          <a:p>
            <a:pPr>
              <a:buFont typeface="Arial" charset="0"/>
              <a:buNone/>
            </a:pPr>
            <a:r>
              <a:rPr lang="en-IN" altLang="en-US" smtClean="0"/>
              <a:t>void mul(void);</a:t>
            </a:r>
          </a:p>
          <a:p>
            <a:pPr>
              <a:buFont typeface="Arial" charset="0"/>
              <a:buNone/>
            </a:pPr>
            <a:r>
              <a:rPr lang="en-IN" altLang="en-US" smtClean="0"/>
              <a:t>void display(void);</a:t>
            </a:r>
          </a:p>
          <a:p>
            <a:pPr>
              <a:buFont typeface="Arial" charset="0"/>
              <a:buNone/>
            </a:pPr>
            <a:r>
              <a:rPr lang="en-IN" altLang="en-US" smtClean="0"/>
              <a:t>};</a:t>
            </a:r>
          </a:p>
          <a:p>
            <a:pPr>
              <a:spcAft>
                <a:spcPct val="0"/>
              </a:spcAft>
              <a:buFont typeface="Arial" charset="0"/>
              <a:buNone/>
            </a:pPr>
            <a:r>
              <a:rPr lang="en-IN" altLang="en-US" smtClean="0"/>
              <a:t>void B:: get_ab(void)</a:t>
            </a:r>
          </a:p>
          <a:p>
            <a:pPr>
              <a:spcAft>
                <a:spcPct val="0"/>
              </a:spcAft>
              <a:buFont typeface="Arial" charset="0"/>
              <a:buNone/>
            </a:pPr>
            <a:r>
              <a:rPr lang="en-IN" altLang="en-US" smtClean="0"/>
              <a:t>{</a:t>
            </a:r>
          </a:p>
          <a:p>
            <a:pPr>
              <a:spcAft>
                <a:spcPct val="0"/>
              </a:spcAft>
              <a:buFont typeface="Arial" charset="0"/>
              <a:buNone/>
            </a:pPr>
            <a:r>
              <a:rPr lang="en-IN" altLang="en-US" smtClean="0"/>
              <a:t>a=5;b=10;</a:t>
            </a:r>
          </a:p>
          <a:p>
            <a:pPr>
              <a:spcAft>
                <a:spcPct val="0"/>
              </a:spcAft>
              <a:buFont typeface="Arial" charset="0"/>
              <a:buNone/>
            </a:pPr>
            <a:r>
              <a:rPr lang="en-IN" altLang="en-US" smtClean="0"/>
              <a:t>}</a:t>
            </a:r>
          </a:p>
          <a:p>
            <a:pPr>
              <a:buFont typeface="Arial" charset="0"/>
              <a:buNone/>
            </a:pPr>
            <a:endParaRPr lang="en-I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smtClean="0"/>
              <a:t>int B::get_a()</a:t>
            </a:r>
          </a:p>
          <a:p>
            <a:pPr>
              <a:spcAft>
                <a:spcPct val="0"/>
              </a:spcAft>
              <a:buFont typeface="Arial" charset="0"/>
              <a:buNone/>
            </a:pPr>
            <a:r>
              <a:rPr lang="en-IN" altLang="en-US" smtClean="0"/>
              <a:t>{</a:t>
            </a:r>
          </a:p>
          <a:p>
            <a:pPr>
              <a:spcAft>
                <a:spcPct val="0"/>
              </a:spcAft>
              <a:buFont typeface="Arial" charset="0"/>
              <a:buNone/>
            </a:pPr>
            <a:r>
              <a:rPr lang="en-IN" altLang="en-US" smtClean="0"/>
              <a:t>return a;</a:t>
            </a:r>
          </a:p>
          <a:p>
            <a:pPr>
              <a:spcAft>
                <a:spcPct val="0"/>
              </a:spcAft>
              <a:buFont typeface="Arial" charset="0"/>
              <a:buNone/>
            </a:pPr>
            <a:r>
              <a:rPr lang="en-IN" altLang="en-US" smtClean="0"/>
              <a:t>}</a:t>
            </a:r>
          </a:p>
          <a:p>
            <a:pPr>
              <a:spcAft>
                <a:spcPct val="0"/>
              </a:spcAft>
              <a:buFont typeface="Arial" charset="0"/>
              <a:buNone/>
            </a:pPr>
            <a:r>
              <a:rPr lang="en-IN" altLang="en-US" smtClean="0"/>
              <a:t>void B::show_a()</a:t>
            </a:r>
          </a:p>
          <a:p>
            <a:pPr>
              <a:spcAft>
                <a:spcPct val="0"/>
              </a:spcAft>
              <a:buFont typeface="Arial" charset="0"/>
              <a:buNone/>
            </a:pPr>
            <a:r>
              <a:rPr lang="en-IN" altLang="en-US" smtClean="0"/>
              <a:t>{</a:t>
            </a:r>
          </a:p>
          <a:p>
            <a:pPr>
              <a:spcAft>
                <a:spcPct val="0"/>
              </a:spcAft>
              <a:buFont typeface="Arial" charset="0"/>
              <a:buNone/>
            </a:pPr>
            <a:r>
              <a:rPr lang="en-IN" altLang="en-US" smtClean="0"/>
              <a:t>cout&lt;&lt;“a=“a&lt;&lt;“\n”;</a:t>
            </a:r>
          </a:p>
          <a:p>
            <a:pPr>
              <a:spcAft>
                <a:spcPct val="0"/>
              </a:spcAft>
              <a:buFont typeface="Arial" charset="0"/>
              <a:buNone/>
            </a:pPr>
            <a:r>
              <a:rPr lang="en-IN" altLang="en-US" smtClean="0"/>
              <a:t>}</a:t>
            </a:r>
          </a:p>
          <a:p>
            <a:pPr>
              <a:spcAft>
                <a:spcPct val="0"/>
              </a:spcAft>
              <a:buFont typeface="Arial" charset="0"/>
              <a:buNone/>
            </a:pPr>
            <a:r>
              <a:rPr lang="en-IN" altLang="en-US" smtClean="0"/>
              <a:t>void D::mul()</a:t>
            </a:r>
          </a:p>
          <a:p>
            <a:pPr>
              <a:spcAft>
                <a:spcPct val="0"/>
              </a:spcAft>
              <a:buFont typeface="Arial" charset="0"/>
              <a:buNone/>
            </a:pPr>
            <a:r>
              <a:rPr lang="en-IN" altLang="en-US" smtClean="0"/>
              <a:t>{</a:t>
            </a:r>
          </a:p>
          <a:p>
            <a:pPr>
              <a:spcAft>
                <a:spcPct val="0"/>
              </a:spcAft>
              <a:buFont typeface="Arial" charset="0"/>
              <a:buNone/>
            </a:pPr>
            <a:r>
              <a:rPr lang="en-IN" altLang="en-US" smtClean="0"/>
              <a:t>get_ab();</a:t>
            </a:r>
          </a:p>
          <a:p>
            <a:pPr>
              <a:spcAft>
                <a:spcPct val="0"/>
              </a:spcAft>
              <a:buFont typeface="Arial" charset="0"/>
              <a:buNone/>
            </a:pPr>
            <a:r>
              <a:rPr lang="en-IN" altLang="en-US" smtClean="0"/>
              <a:t>c= b*get_a();   //’a’ can’t be 						used directly</a:t>
            </a:r>
          </a:p>
          <a:p>
            <a:pPr>
              <a:spcAft>
                <a:spcPct val="0"/>
              </a:spcAft>
              <a:buFont typeface="Arial" charset="0"/>
              <a:buNone/>
            </a:pPr>
            <a:r>
              <a:rPr lang="en-IN" altLang="en-US" smtClean="0"/>
              <a:t>}</a:t>
            </a:r>
          </a:p>
          <a:p>
            <a:pPr>
              <a:spcAft>
                <a:spcPct val="0"/>
              </a:spcAft>
              <a:buFont typeface="Arial" charset="0"/>
              <a:buNone/>
            </a:pPr>
            <a:r>
              <a:rPr lang="en-IN" altLang="en-US" smtClean="0"/>
              <a:t>void D::display()</a:t>
            </a:r>
          </a:p>
          <a:p>
            <a:pPr>
              <a:spcAft>
                <a:spcPct val="0"/>
              </a:spcAft>
              <a:buFont typeface="Arial" charset="0"/>
              <a:buNone/>
            </a:pPr>
            <a:r>
              <a:rPr lang="en-IN" altLang="en-US" smtClean="0"/>
              <a:t>{ show_a();       //output ‘a’</a:t>
            </a:r>
          </a:p>
          <a:p>
            <a:pPr>
              <a:spcAft>
                <a:spcPct val="0"/>
              </a:spcAft>
              <a:buFont typeface="Arial" charset="0"/>
              <a:buNone/>
            </a:pPr>
            <a:endParaRPr lang="en-IN" altLang="en-US" smtClean="0"/>
          </a:p>
          <a:p>
            <a:pPr>
              <a:spcAft>
                <a:spcPct val="0"/>
              </a:spcAft>
              <a:buFont typeface="Arial" charset="0"/>
              <a:buNone/>
            </a:pPr>
            <a:endParaRPr lang="en-IN" altLang="en-US" smtClean="0"/>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smtClean="0"/>
              <a:t>cout&lt;&lt;“b=“&lt;&lt;b&lt;&lt;“\n”;</a:t>
            </a:r>
          </a:p>
          <a:p>
            <a:pPr>
              <a:spcAft>
                <a:spcPct val="0"/>
              </a:spcAft>
              <a:buFont typeface="Arial" charset="0"/>
              <a:buNone/>
            </a:pPr>
            <a:r>
              <a:rPr lang="en-IN" altLang="en-US" smtClean="0"/>
              <a:t>cout&lt;&lt;“c=“&lt;&lt;c&lt;&lt;“\n”;</a:t>
            </a:r>
          </a:p>
          <a:p>
            <a:pPr>
              <a:spcAft>
                <a:spcPct val="0"/>
              </a:spcAft>
              <a:buFont typeface="Arial" charset="0"/>
              <a:buNone/>
            </a:pPr>
            <a:r>
              <a:rPr lang="en-IN" altLang="en-US" smtClean="0"/>
              <a:t>}</a:t>
            </a:r>
          </a:p>
          <a:p>
            <a:pPr>
              <a:spcAft>
                <a:spcPct val="0"/>
              </a:spcAft>
              <a:buFont typeface="Arial" charset="0"/>
              <a:buNone/>
            </a:pPr>
            <a:r>
              <a:rPr lang="en-IN" altLang="en-US" smtClean="0"/>
              <a:t>int main()</a:t>
            </a:r>
          </a:p>
          <a:p>
            <a:pPr>
              <a:spcAft>
                <a:spcPct val="0"/>
              </a:spcAft>
              <a:buFont typeface="Arial" charset="0"/>
              <a:buNone/>
            </a:pPr>
            <a:r>
              <a:rPr lang="en-IN" altLang="en-US" smtClean="0"/>
              <a:t>{</a:t>
            </a:r>
          </a:p>
          <a:p>
            <a:pPr>
              <a:spcAft>
                <a:spcPct val="0"/>
              </a:spcAft>
              <a:buFont typeface="Arial" charset="0"/>
              <a:buNone/>
            </a:pPr>
            <a:r>
              <a:rPr lang="en-IN" altLang="en-US" smtClean="0"/>
              <a:t>D d;</a:t>
            </a:r>
          </a:p>
          <a:p>
            <a:pPr>
              <a:spcAft>
                <a:spcPct val="0"/>
              </a:spcAft>
              <a:buFont typeface="Arial" charset="0"/>
              <a:buNone/>
            </a:pPr>
            <a:r>
              <a:rPr lang="en-IN" altLang="en-US" smtClean="0"/>
              <a:t>//d.get_ab();    //won’t work</a:t>
            </a:r>
          </a:p>
          <a:p>
            <a:pPr>
              <a:spcAft>
                <a:spcPct val="0"/>
              </a:spcAft>
              <a:buFont typeface="Arial" charset="0"/>
              <a:buNone/>
            </a:pPr>
            <a:r>
              <a:rPr lang="en-IN" altLang="en-US" smtClean="0"/>
              <a:t>d.mul();</a:t>
            </a:r>
          </a:p>
          <a:p>
            <a:pPr>
              <a:spcAft>
                <a:spcPct val="0"/>
              </a:spcAft>
              <a:buFont typeface="Arial" charset="0"/>
              <a:buNone/>
            </a:pPr>
            <a:r>
              <a:rPr lang="en-IN" altLang="en-US" smtClean="0"/>
              <a:t>//d.show_a();   //won’t work</a:t>
            </a:r>
          </a:p>
          <a:p>
            <a:pPr>
              <a:spcAft>
                <a:spcPct val="0"/>
              </a:spcAft>
              <a:buFont typeface="Arial" charset="0"/>
              <a:buNone/>
            </a:pPr>
            <a:r>
              <a:rPr lang="en-IN" altLang="en-US" smtClean="0"/>
              <a:t>d.display();</a:t>
            </a:r>
          </a:p>
          <a:p>
            <a:pPr>
              <a:spcAft>
                <a:spcPct val="0"/>
              </a:spcAft>
              <a:buFont typeface="Arial" charset="0"/>
              <a:buNone/>
            </a:pPr>
            <a:r>
              <a:rPr lang="en-IN" altLang="en-US" smtClean="0"/>
              <a:t>//d.b=20;      //won’t work</a:t>
            </a:r>
          </a:p>
          <a:p>
            <a:pPr>
              <a:spcAft>
                <a:spcPct val="0"/>
              </a:spcAft>
              <a:buFont typeface="Arial" charset="0"/>
              <a:buNone/>
            </a:pPr>
            <a:r>
              <a:rPr lang="en-IN" altLang="en-US" smtClean="0"/>
              <a:t>d.mul();</a:t>
            </a:r>
          </a:p>
          <a:p>
            <a:pPr>
              <a:spcAft>
                <a:spcPct val="0"/>
              </a:spcAft>
              <a:buFont typeface="Arial" charset="0"/>
              <a:buNone/>
            </a:pPr>
            <a:r>
              <a:rPr lang="en-IN" altLang="en-US" smtClean="0"/>
              <a:t>d.display();</a:t>
            </a:r>
          </a:p>
          <a:p>
            <a:pPr>
              <a:spcAft>
                <a:spcPct val="0"/>
              </a:spcAft>
              <a:buFont typeface="Arial" charset="0"/>
              <a:buNone/>
            </a:pPr>
            <a:r>
              <a:rPr lang="en-IN" altLang="en-US" smtClean="0"/>
              <a:t>return 0;</a:t>
            </a:r>
          </a:p>
          <a:p>
            <a:pPr>
              <a:spcAft>
                <a:spcPct val="0"/>
              </a:spcAft>
              <a:buFont typeface="Arial" charset="0"/>
              <a:buNone/>
            </a:pPr>
            <a:r>
              <a:rPr lang="en-IN" altLang="en-US" smtClean="0"/>
              <a:t>}</a:t>
            </a:r>
          </a:p>
          <a:p>
            <a:pPr>
              <a:spcAft>
                <a:spcPct val="0"/>
              </a:spcAft>
              <a:buFont typeface="Arial" charset="0"/>
              <a:buNone/>
            </a:pPr>
            <a:endParaRPr lang="en-IN" altLang="en-US" smtClean="0"/>
          </a:p>
          <a:p>
            <a:pPr>
              <a:spcAft>
                <a:spcPct val="0"/>
              </a:spcAft>
              <a:buFont typeface="Arial" charset="0"/>
              <a:buChar char="•"/>
            </a:pPr>
            <a:endParaRPr lang="en-I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smtClean="0">
                <a:solidFill>
                  <a:schemeClr val="tx1"/>
                </a:solidFill>
              </a:rPr>
              <a:t>Multiple Inheritance</a:t>
            </a:r>
          </a:p>
          <a:p>
            <a:pPr eaLnBrk="1" hangingPunct="1"/>
            <a:r>
              <a:rPr lang="en-GB" altLang="en-US" smtClean="0">
                <a:solidFill>
                  <a:schemeClr val="tx1"/>
                </a:solidFill>
              </a:rPr>
              <a:t>Is the phenomenon where a class may inherit from two or more classes</a:t>
            </a:r>
            <a:endParaRPr lang="en-GB" altLang="en-US" sz="2400" b="1" u="sng" smtClean="0">
              <a:solidFill>
                <a:schemeClr val="tx1"/>
              </a:solidFill>
            </a:endParaRPr>
          </a:p>
          <a:p>
            <a:pPr eaLnBrk="1" hangingPunct="1"/>
            <a:r>
              <a:rPr lang="en-US" altLang="en-US" smtClean="0">
                <a:solidFill>
                  <a:schemeClr val="tx1"/>
                </a:solidFill>
              </a:rPr>
              <a:t>Syntax:</a:t>
            </a:r>
          </a:p>
          <a:p>
            <a:pPr eaLnBrk="1" hangingPunct="1">
              <a:spcAft>
                <a:spcPts val="600"/>
              </a:spcAft>
              <a:buFont typeface="Monotype Sorts" pitchFamily="2" charset="2"/>
              <a:buNone/>
            </a:pPr>
            <a:r>
              <a:rPr lang="en-US" altLang="en-US" smtClean="0">
                <a:solidFill>
                  <a:schemeClr val="tx1"/>
                </a:solidFill>
              </a:rPr>
              <a:t>	class derived : public base1, public base2</a:t>
            </a:r>
          </a:p>
          <a:p>
            <a:pPr eaLnBrk="1" hangingPunct="1">
              <a:spcAft>
                <a:spcPts val="600"/>
              </a:spcAft>
              <a:buFont typeface="Monotype Sorts" pitchFamily="2" charset="2"/>
              <a:buNone/>
            </a:pPr>
            <a:r>
              <a:rPr lang="en-US" altLang="en-US" smtClean="0">
                <a:solidFill>
                  <a:schemeClr val="tx1"/>
                </a:solidFill>
              </a:rPr>
              <a:t>		{</a:t>
            </a:r>
          </a:p>
          <a:p>
            <a:pPr eaLnBrk="1" hangingPunct="1">
              <a:spcAft>
                <a:spcPts val="600"/>
              </a:spcAft>
              <a:buFont typeface="Monotype Sorts" pitchFamily="2" charset="2"/>
              <a:buNone/>
            </a:pPr>
            <a:r>
              <a:rPr lang="en-US" altLang="en-US" smtClean="0">
                <a:solidFill>
                  <a:schemeClr val="tx1"/>
                </a:solidFill>
              </a:rPr>
              <a:t>		</a:t>
            </a:r>
            <a:r>
              <a:rPr lang="en-US" altLang="en-US" b="1" smtClean="0">
                <a:solidFill>
                  <a:schemeClr val="tx1"/>
                </a:solidFill>
              </a:rPr>
              <a:t>//Body of class</a:t>
            </a:r>
            <a:endParaRPr lang="en-US" altLang="en-US" smtClean="0">
              <a:solidFill>
                <a:schemeClr val="tx1"/>
              </a:solidFill>
            </a:endParaRPr>
          </a:p>
          <a:p>
            <a:pPr eaLnBrk="1" hangingPunct="1">
              <a:buFont typeface="Monotype Sorts" pitchFamily="2" charset="2"/>
              <a:buNone/>
            </a:pPr>
            <a:r>
              <a:rPr lang="en-US" altLang="en-US" smtClean="0">
                <a:solidFill>
                  <a:schemeClr val="tx1"/>
                </a:solidFill>
              </a:rPr>
              <a:t>		};</a:t>
            </a:r>
          </a:p>
          <a:p>
            <a:pPr eaLnBrk="1" hangingPunct="1"/>
            <a:r>
              <a:rPr lang="en-US" altLang="en-US" smtClean="0">
                <a:solidFill>
                  <a:schemeClr val="tx1"/>
                </a:solidFill>
              </a:rPr>
              <a:t>Base classes are separated by comma</a:t>
            </a:r>
          </a:p>
          <a:p>
            <a:pPr eaLnBrk="1" hangingPunct="1">
              <a:buFont typeface="Monotype Sorts" pitchFamily="2" charset="2"/>
              <a:buNone/>
            </a:pPr>
            <a:endParaRPr lang="en-US" altLang="en-US" smtClean="0">
              <a:solidFill>
                <a:schemeClr val="tx1"/>
              </a:solidFill>
            </a:endParaRPr>
          </a:p>
          <a:p>
            <a:pPr eaLnBrk="1" hangingPunct="1">
              <a:buFont typeface="Monotype Sorts" pitchFamily="2" charset="2"/>
              <a:buNone/>
            </a:pPr>
            <a:endParaRPr lang="en-GB" altLang="en-US" smtClean="0">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smtClean="0"/>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smtClean="0"/>
              <a:t>#include &lt;iostream.h&gt;</a:t>
            </a:r>
          </a:p>
          <a:p>
            <a:pPr>
              <a:spcAft>
                <a:spcPct val="0"/>
              </a:spcAft>
              <a:buFont typeface="Arial" charset="0"/>
              <a:buNone/>
            </a:pPr>
            <a:r>
              <a:rPr lang="en-IN" altLang="en-US" sz="1800" smtClean="0">
                <a:solidFill>
                  <a:srgbClr val="C00000"/>
                </a:solidFill>
              </a:rPr>
              <a:t>class M</a:t>
            </a:r>
          </a:p>
          <a:p>
            <a:pPr>
              <a:spcAft>
                <a:spcPct val="0"/>
              </a:spcAft>
              <a:buFont typeface="Arial" charset="0"/>
              <a:buNone/>
            </a:pPr>
            <a:r>
              <a:rPr lang="en-IN" altLang="en-US" sz="1800" smtClean="0"/>
              <a:t>{</a:t>
            </a:r>
          </a:p>
          <a:p>
            <a:pPr>
              <a:spcAft>
                <a:spcPct val="0"/>
              </a:spcAft>
              <a:buFont typeface="Arial" charset="0"/>
              <a:buNone/>
            </a:pPr>
            <a:r>
              <a:rPr lang="en-IN" altLang="en-US" sz="1800" smtClean="0"/>
              <a:t>protected:</a:t>
            </a:r>
          </a:p>
          <a:p>
            <a:pPr>
              <a:spcAft>
                <a:spcPct val="0"/>
              </a:spcAft>
              <a:buFont typeface="Arial" charset="0"/>
              <a:buNone/>
            </a:pPr>
            <a:r>
              <a:rPr lang="en-IN" altLang="en-US" sz="1800" smtClean="0"/>
              <a:t>	int m;</a:t>
            </a:r>
          </a:p>
          <a:p>
            <a:pPr>
              <a:spcAft>
                <a:spcPct val="0"/>
              </a:spcAft>
              <a:buFont typeface="Arial" charset="0"/>
              <a:buNone/>
            </a:pPr>
            <a:r>
              <a:rPr lang="en-IN" altLang="en-US" sz="1800" smtClean="0"/>
              <a:t>public:</a:t>
            </a:r>
          </a:p>
          <a:p>
            <a:pPr>
              <a:spcAft>
                <a:spcPct val="0"/>
              </a:spcAft>
              <a:buFont typeface="Arial" charset="0"/>
              <a:buNone/>
            </a:pPr>
            <a:r>
              <a:rPr lang="en-IN" altLang="en-US" sz="1800" smtClean="0"/>
              <a:t>	void get_m(int);</a:t>
            </a:r>
          </a:p>
          <a:p>
            <a:pPr>
              <a:spcAft>
                <a:spcPct val="0"/>
              </a:spcAft>
              <a:buFont typeface="Arial" charset="0"/>
              <a:buNone/>
            </a:pPr>
            <a:r>
              <a:rPr lang="en-IN" altLang="en-US" sz="1800" smtClean="0"/>
              <a:t>};</a:t>
            </a:r>
          </a:p>
          <a:p>
            <a:pPr>
              <a:spcAft>
                <a:spcPct val="0"/>
              </a:spcAft>
              <a:buFont typeface="Arial" charset="0"/>
              <a:buNone/>
            </a:pPr>
            <a:r>
              <a:rPr lang="en-IN" altLang="en-US" sz="1800" smtClean="0">
                <a:solidFill>
                  <a:srgbClr val="C00000"/>
                </a:solidFill>
              </a:rPr>
              <a:t>class N</a:t>
            </a:r>
          </a:p>
          <a:p>
            <a:pPr>
              <a:spcAft>
                <a:spcPct val="0"/>
              </a:spcAft>
              <a:buFont typeface="Arial" charset="0"/>
              <a:buNone/>
            </a:pPr>
            <a:r>
              <a:rPr lang="en-IN" altLang="en-US" sz="1800" smtClean="0"/>
              <a:t>{</a:t>
            </a:r>
          </a:p>
          <a:p>
            <a:pPr>
              <a:spcAft>
                <a:spcPct val="0"/>
              </a:spcAft>
              <a:buFont typeface="Arial" charset="0"/>
              <a:buNone/>
            </a:pPr>
            <a:r>
              <a:rPr lang="en-IN" altLang="en-US" sz="1800" smtClean="0"/>
              <a:t>protected:</a:t>
            </a:r>
          </a:p>
          <a:p>
            <a:pPr>
              <a:spcAft>
                <a:spcPct val="0"/>
              </a:spcAft>
              <a:buFont typeface="Arial" charset="0"/>
              <a:buNone/>
            </a:pPr>
            <a:r>
              <a:rPr lang="en-IN" altLang="en-US" sz="1800" smtClean="0"/>
              <a:t>	int n;</a:t>
            </a:r>
          </a:p>
          <a:p>
            <a:pPr>
              <a:spcAft>
                <a:spcPct val="0"/>
              </a:spcAft>
              <a:buFont typeface="Arial" charset="0"/>
              <a:buNone/>
            </a:pPr>
            <a:r>
              <a:rPr lang="en-IN" altLang="en-US" sz="1800" smtClean="0"/>
              <a:t>public:</a:t>
            </a:r>
          </a:p>
          <a:p>
            <a:pPr>
              <a:spcAft>
                <a:spcPct val="0"/>
              </a:spcAft>
              <a:buFont typeface="Arial" charset="0"/>
              <a:buNone/>
            </a:pPr>
            <a:r>
              <a:rPr lang="en-IN" altLang="en-US" sz="1800" smtClean="0"/>
              <a:t>	void get_n(int);</a:t>
            </a:r>
          </a:p>
          <a:p>
            <a:pPr>
              <a:spcAft>
                <a:spcPct val="0"/>
              </a:spcAft>
              <a:buFont typeface="Arial" charset="0"/>
              <a:buNone/>
            </a:pPr>
            <a:r>
              <a:rPr lang="en-IN" altLang="en-US" sz="1800" smtClean="0"/>
              <a:t>};</a:t>
            </a:r>
          </a:p>
          <a:p>
            <a:pPr>
              <a:spcAft>
                <a:spcPct val="0"/>
              </a:spcAft>
              <a:buFont typeface="Arial" charset="0"/>
              <a:buNone/>
            </a:pPr>
            <a:r>
              <a:rPr lang="en-IN" altLang="en-US" sz="1800" smtClean="0">
                <a:solidFill>
                  <a:srgbClr val="00B050"/>
                </a:solidFill>
              </a:rPr>
              <a:t>class P:public M, public N</a:t>
            </a:r>
          </a:p>
          <a:p>
            <a:pPr>
              <a:spcAft>
                <a:spcPct val="0"/>
              </a:spcAft>
              <a:buFont typeface="Arial" charset="0"/>
              <a:buNone/>
            </a:pPr>
            <a:r>
              <a:rPr lang="en-IN" altLang="en-US" sz="1800" smtClean="0"/>
              <a:t>{</a:t>
            </a:r>
          </a:p>
          <a:p>
            <a:pPr>
              <a:spcAft>
                <a:spcPct val="0"/>
              </a:spcAft>
              <a:buFont typeface="Arial" charset="0"/>
              <a:buNone/>
            </a:pPr>
            <a:r>
              <a:rPr lang="en-IN" altLang="en-US" sz="1800" smtClean="0"/>
              <a:t>public:</a:t>
            </a:r>
          </a:p>
          <a:p>
            <a:pPr>
              <a:spcAft>
                <a:spcPct val="0"/>
              </a:spcAft>
              <a:buFont typeface="Arial" charset="0"/>
              <a:buNone/>
            </a:pPr>
            <a:r>
              <a:rPr lang="en-IN" altLang="en-US" sz="1800" smtClean="0"/>
              <a:t>	void display(void);</a:t>
            </a:r>
          </a:p>
          <a:p>
            <a:pPr>
              <a:spcAft>
                <a:spcPct val="0"/>
              </a:spcAft>
              <a:buFont typeface="Arial" charset="0"/>
              <a:buNone/>
            </a:pPr>
            <a:r>
              <a:rPr lang="en-IN" altLang="en-US" sz="1800" smtClean="0"/>
              <a:t>};</a:t>
            </a:r>
          </a:p>
          <a:p>
            <a:pPr>
              <a:spcAft>
                <a:spcPct val="0"/>
              </a:spcAft>
              <a:buFont typeface="Arial" charset="0"/>
              <a:buNone/>
            </a:pPr>
            <a:r>
              <a:rPr lang="en-IN" altLang="en-US" sz="1800" smtClean="0"/>
              <a:t>void M::get_m(int x)</a:t>
            </a:r>
          </a:p>
          <a:p>
            <a:pPr>
              <a:spcAft>
                <a:spcPct val="0"/>
              </a:spcAft>
              <a:buFont typeface="Arial" charset="0"/>
              <a:buNone/>
            </a:pPr>
            <a:r>
              <a:rPr lang="en-IN" altLang="en-US" sz="1800" smtClean="0"/>
              <a:t>{ m=x;}</a:t>
            </a:r>
          </a:p>
          <a:p>
            <a:pPr>
              <a:spcAft>
                <a:spcPct val="0"/>
              </a:spcAft>
              <a:buFont typeface="Arial" charset="0"/>
              <a:buNone/>
            </a:pPr>
            <a:endParaRPr lang="en-IN" altLang="en-US" sz="1800" smtClean="0"/>
          </a:p>
          <a:p>
            <a:pPr>
              <a:spcAft>
                <a:spcPct val="0"/>
              </a:spcAft>
              <a:buFont typeface="Arial" charset="0"/>
              <a:buChar char="•"/>
            </a:pPr>
            <a:endParaRPr lang="en-IN" altLang="en-US" sz="1800" smtClean="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smtClean="0"/>
              <a:t>void N::get_n(int y)</a:t>
            </a:r>
          </a:p>
          <a:p>
            <a:pPr>
              <a:spcAft>
                <a:spcPct val="0"/>
              </a:spcAft>
              <a:buFont typeface="Arial" charset="0"/>
              <a:buNone/>
            </a:pPr>
            <a:r>
              <a:rPr lang="en-IN" altLang="en-US" sz="2000" smtClean="0"/>
              <a:t>{ n= y;}</a:t>
            </a:r>
          </a:p>
          <a:p>
            <a:pPr>
              <a:spcAft>
                <a:spcPct val="0"/>
              </a:spcAft>
              <a:buFont typeface="Arial" charset="0"/>
              <a:buNone/>
            </a:pPr>
            <a:r>
              <a:rPr lang="en-IN" altLang="en-US" sz="2000" smtClean="0"/>
              <a:t>void P::display(void)</a:t>
            </a:r>
          </a:p>
          <a:p>
            <a:pPr>
              <a:spcAft>
                <a:spcPct val="0"/>
              </a:spcAft>
              <a:buFont typeface="Arial" charset="0"/>
              <a:buNone/>
            </a:pPr>
            <a:r>
              <a:rPr lang="en-IN" altLang="en-US" sz="2000" smtClean="0"/>
              <a:t>{</a:t>
            </a:r>
          </a:p>
          <a:p>
            <a:pPr>
              <a:spcAft>
                <a:spcPct val="0"/>
              </a:spcAft>
              <a:buFont typeface="Arial" charset="0"/>
              <a:buNone/>
            </a:pPr>
            <a:r>
              <a:rPr lang="en-IN" altLang="en-US" sz="2000" smtClean="0"/>
              <a:t>cout&lt;&lt;“m=“&lt;&lt;m&lt;&lt;“\n”;</a:t>
            </a:r>
          </a:p>
          <a:p>
            <a:pPr>
              <a:spcAft>
                <a:spcPct val="0"/>
              </a:spcAft>
              <a:buFont typeface="Arial" charset="0"/>
              <a:buNone/>
            </a:pPr>
            <a:r>
              <a:rPr lang="en-IN" altLang="en-US" sz="2000" smtClean="0"/>
              <a:t>cout&lt;&lt;“n=“&lt;&lt;n&lt;&lt;“\n”;</a:t>
            </a:r>
          </a:p>
          <a:p>
            <a:pPr>
              <a:spcAft>
                <a:spcPct val="0"/>
              </a:spcAft>
              <a:buFont typeface="Arial" charset="0"/>
              <a:buNone/>
            </a:pPr>
            <a:r>
              <a:rPr lang="en-IN" altLang="en-US" sz="2000" smtClean="0"/>
              <a:t>cout&lt;&lt;“m*n=”&lt;&lt;m*n&lt;&lt;“\n”;</a:t>
            </a:r>
          </a:p>
          <a:p>
            <a:pPr>
              <a:spcAft>
                <a:spcPct val="0"/>
              </a:spcAft>
              <a:buFont typeface="Arial" charset="0"/>
              <a:buNone/>
            </a:pPr>
            <a:r>
              <a:rPr lang="en-IN" altLang="en-US" sz="2000" smtClean="0"/>
              <a:t>}</a:t>
            </a:r>
          </a:p>
          <a:p>
            <a:pPr>
              <a:buFont typeface="Arial" charset="0"/>
              <a:buNone/>
            </a:pPr>
            <a:r>
              <a:rPr lang="en-IN" altLang="en-US" sz="2000" smtClean="0"/>
              <a:t>int main()</a:t>
            </a:r>
          </a:p>
          <a:p>
            <a:pPr>
              <a:buFont typeface="Arial" charset="0"/>
              <a:buNone/>
            </a:pPr>
            <a:r>
              <a:rPr lang="en-IN" altLang="en-US" sz="2000" smtClean="0"/>
              <a:t>{</a:t>
            </a:r>
          </a:p>
          <a:p>
            <a:pPr>
              <a:buFont typeface="Arial" charset="0"/>
              <a:buNone/>
            </a:pPr>
            <a:r>
              <a:rPr lang="en-IN" altLang="en-US" sz="2000" smtClean="0"/>
              <a:t>P p;</a:t>
            </a:r>
          </a:p>
          <a:p>
            <a:pPr>
              <a:buFont typeface="Arial" charset="0"/>
              <a:buNone/>
            </a:pPr>
            <a:r>
              <a:rPr lang="en-IN" altLang="en-US" sz="2000" smtClean="0"/>
              <a:t>p.get_m(10);		//m=10</a:t>
            </a:r>
          </a:p>
          <a:p>
            <a:pPr>
              <a:buFont typeface="Arial" charset="0"/>
              <a:buNone/>
            </a:pPr>
            <a:r>
              <a:rPr lang="en-IN" altLang="en-US" sz="2000" smtClean="0"/>
              <a:t>p.get_n(20);			//n=20</a:t>
            </a:r>
          </a:p>
          <a:p>
            <a:pPr>
              <a:buFont typeface="Arial" charset="0"/>
              <a:buNone/>
            </a:pPr>
            <a:r>
              <a:rPr lang="en-IN" altLang="en-US" sz="2000" smtClean="0"/>
              <a:t>p.display();			//m*n = 200</a:t>
            </a:r>
          </a:p>
          <a:p>
            <a:pPr>
              <a:buFont typeface="Arial" charset="0"/>
              <a:buNone/>
            </a:pPr>
            <a:r>
              <a:rPr lang="en-IN" altLang="en-US" sz="2000" smtClean="0"/>
              <a:t>return 0;</a:t>
            </a:r>
          </a:p>
          <a:p>
            <a:pPr>
              <a:buFont typeface="Arial" charset="0"/>
              <a:buNone/>
            </a:pPr>
            <a:r>
              <a:rPr lang="en-IN" altLang="en-US" sz="2000" smtClean="0"/>
              <a:t>}</a:t>
            </a:r>
          </a:p>
          <a:p>
            <a:pPr>
              <a:spcAft>
                <a:spcPct val="0"/>
              </a:spcAft>
              <a:buFont typeface="Arial" charset="0"/>
              <a:buNone/>
            </a:pPr>
            <a:endParaRPr lang="en-IN" alt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smtClean="0"/>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smtClean="0"/>
              <a:t>It is also possible to derive a class from an existing derived class. </a:t>
            </a:r>
          </a:p>
          <a:p>
            <a:r>
              <a:rPr lang="en-IN" altLang="en-US" smtClean="0"/>
              <a:t>It is implemented by defining atleast three classes.</a:t>
            </a:r>
          </a:p>
          <a:p>
            <a:r>
              <a:rPr lang="en-IN" altLang="en-US" smtClean="0"/>
              <a:t>Each derived class must have </a:t>
            </a:r>
            <a:r>
              <a:rPr lang="en-IN" altLang="en-US" b="1" smtClean="0"/>
              <a:t>a kind of </a:t>
            </a:r>
            <a:r>
              <a:rPr lang="en-IN" altLang="en-US" smtClean="0"/>
              <a:t>relationship with its immediate base class.</a:t>
            </a:r>
          </a:p>
          <a:p>
            <a:endParaRPr lang="en-IN" altLang="en-US" smtClean="0"/>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smtClean="0"/>
              <a:t>Multilevel Inheritance</a:t>
            </a:r>
            <a:endParaRPr lang="en-IN" dirty="0"/>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smtClean="0"/>
              <a:t>#include &lt;iostream.h&gt;</a:t>
            </a:r>
          </a:p>
          <a:p>
            <a:pPr>
              <a:spcAft>
                <a:spcPct val="0"/>
              </a:spcAft>
              <a:buFont typeface="Arial" charset="0"/>
              <a:buNone/>
            </a:pPr>
            <a:r>
              <a:rPr lang="en-IN" altLang="en-US" sz="2400" b="1" smtClean="0">
                <a:solidFill>
                  <a:srgbClr val="FF0000"/>
                </a:solidFill>
              </a:rPr>
              <a:t>class student</a:t>
            </a:r>
          </a:p>
          <a:p>
            <a:pPr>
              <a:spcAft>
                <a:spcPct val="0"/>
              </a:spcAft>
              <a:buFont typeface="Arial" charset="0"/>
              <a:buNone/>
            </a:pPr>
            <a:r>
              <a:rPr lang="en-IN" altLang="en-US" sz="2400" smtClean="0"/>
              <a:t>{</a:t>
            </a:r>
          </a:p>
          <a:p>
            <a:pPr>
              <a:spcAft>
                <a:spcPct val="0"/>
              </a:spcAft>
              <a:buFont typeface="Arial" charset="0"/>
              <a:buNone/>
            </a:pPr>
            <a:r>
              <a:rPr lang="en-IN" altLang="en-US" sz="2400" smtClean="0"/>
              <a:t>protected:</a:t>
            </a:r>
          </a:p>
          <a:p>
            <a:pPr>
              <a:spcAft>
                <a:spcPct val="0"/>
              </a:spcAft>
              <a:buFont typeface="Arial" charset="0"/>
              <a:buNone/>
            </a:pPr>
            <a:r>
              <a:rPr lang="en-IN" altLang="en-US" sz="2400" smtClean="0"/>
              <a:t>	int roll_no;</a:t>
            </a:r>
          </a:p>
          <a:p>
            <a:pPr>
              <a:spcAft>
                <a:spcPct val="0"/>
              </a:spcAft>
              <a:buFont typeface="Arial" charset="0"/>
              <a:buNone/>
            </a:pPr>
            <a:r>
              <a:rPr lang="en-IN" altLang="en-US" sz="2400" smtClean="0"/>
              <a:t>public:</a:t>
            </a:r>
          </a:p>
          <a:p>
            <a:pPr>
              <a:spcAft>
                <a:spcPct val="0"/>
              </a:spcAft>
              <a:buFont typeface="Arial" charset="0"/>
              <a:buNone/>
            </a:pPr>
            <a:r>
              <a:rPr lang="en-IN" altLang="en-US" sz="2400" smtClean="0"/>
              <a:t>	void get_no(int);</a:t>
            </a:r>
          </a:p>
          <a:p>
            <a:pPr>
              <a:spcAft>
                <a:spcPct val="0"/>
              </a:spcAft>
              <a:buFont typeface="Arial" charset="0"/>
              <a:buNone/>
            </a:pPr>
            <a:r>
              <a:rPr lang="en-IN" altLang="en-US" sz="2400" smtClean="0"/>
              <a:t>	void put_no(void);</a:t>
            </a:r>
          </a:p>
          <a:p>
            <a:pPr>
              <a:spcAft>
                <a:spcPct val="0"/>
              </a:spcAft>
              <a:buFont typeface="Arial" charset="0"/>
              <a:buNone/>
            </a:pPr>
            <a:r>
              <a:rPr lang="en-IN" altLang="en-US" sz="2400" smtClean="0"/>
              <a:t>};</a:t>
            </a:r>
          </a:p>
          <a:p>
            <a:pPr>
              <a:spcAft>
                <a:spcPct val="0"/>
              </a:spcAft>
              <a:buFont typeface="Arial" charset="0"/>
              <a:buNone/>
            </a:pPr>
            <a:r>
              <a:rPr lang="en-IN" altLang="en-US" sz="2400" smtClean="0"/>
              <a:t>void student::get_no(int a)</a:t>
            </a:r>
          </a:p>
          <a:p>
            <a:pPr>
              <a:spcAft>
                <a:spcPct val="0"/>
              </a:spcAft>
              <a:buFont typeface="Arial" charset="0"/>
              <a:buNone/>
            </a:pPr>
            <a:r>
              <a:rPr lang="en-IN" altLang="en-US" sz="2400" smtClean="0"/>
              <a:t>{ Roll_no=a;}</a:t>
            </a:r>
          </a:p>
          <a:p>
            <a:pPr>
              <a:spcAft>
                <a:spcPct val="0"/>
              </a:spcAft>
              <a:buFont typeface="Arial" charset="0"/>
              <a:buNone/>
            </a:pPr>
            <a:r>
              <a:rPr lang="en-IN" altLang="en-US" sz="2400" smtClean="0"/>
              <a:t>void student ::put_no()</a:t>
            </a:r>
          </a:p>
          <a:p>
            <a:pPr>
              <a:spcAft>
                <a:spcPct val="0"/>
              </a:spcAft>
              <a:buFont typeface="Arial" charset="0"/>
              <a:buNone/>
            </a:pPr>
            <a:r>
              <a:rPr lang="en-IN" altLang="en-US" sz="2400" smtClean="0"/>
              <a:t>{ cout&lt;&lt;“Roll number is”&lt;&lt;roll_no;</a:t>
            </a:r>
          </a:p>
          <a:p>
            <a:pPr>
              <a:spcAft>
                <a:spcPct val="0"/>
              </a:spcAft>
              <a:buFont typeface="Arial" charset="0"/>
              <a:buNone/>
            </a:pPr>
            <a:r>
              <a:rPr lang="en-IN" altLang="en-US" sz="2400" smtClean="0"/>
              <a:t>}</a:t>
            </a:r>
          </a:p>
          <a:p>
            <a:pPr>
              <a:spcAft>
                <a:spcPct val="0"/>
              </a:spcAft>
              <a:buFont typeface="Arial" charset="0"/>
              <a:buChar char="•"/>
            </a:pPr>
            <a:endParaRPr lang="en-IN" altLang="en-US" smtClean="0"/>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smtClean="0">
                <a:solidFill>
                  <a:srgbClr val="00B050"/>
                </a:solidFill>
              </a:rPr>
              <a:t>class test : public student   </a:t>
            </a:r>
            <a:r>
              <a:rPr lang="en-IN" altLang="en-US" sz="2200" smtClean="0"/>
              <a:t>//first level</a:t>
            </a:r>
          </a:p>
          <a:p>
            <a:pPr>
              <a:spcAft>
                <a:spcPct val="0"/>
              </a:spcAft>
              <a:buFont typeface="Arial" charset="0"/>
              <a:buNone/>
            </a:pPr>
            <a:r>
              <a:rPr lang="en-IN" altLang="en-US" sz="2200" smtClean="0"/>
              <a:t>{				    					 derivation</a:t>
            </a:r>
          </a:p>
          <a:p>
            <a:pPr>
              <a:spcAft>
                <a:spcPct val="0"/>
              </a:spcAft>
              <a:buFont typeface="Arial" charset="0"/>
              <a:buNone/>
            </a:pPr>
            <a:r>
              <a:rPr lang="en-IN" altLang="en-US" sz="2200" smtClean="0"/>
              <a:t>protected:</a:t>
            </a:r>
          </a:p>
          <a:p>
            <a:pPr lvl="1">
              <a:spcAft>
                <a:spcPct val="0"/>
              </a:spcAft>
              <a:buFont typeface="Arial" charset="0"/>
              <a:buNone/>
            </a:pPr>
            <a:r>
              <a:rPr lang="en-IN" altLang="en-US" sz="1900" smtClean="0"/>
              <a:t>float sub1,sub2;</a:t>
            </a:r>
          </a:p>
          <a:p>
            <a:pPr>
              <a:spcAft>
                <a:spcPct val="0"/>
              </a:spcAft>
              <a:buFont typeface="Arial" charset="0"/>
              <a:buNone/>
            </a:pPr>
            <a:r>
              <a:rPr lang="en-IN" altLang="en-US" sz="2200" smtClean="0"/>
              <a:t>public:</a:t>
            </a:r>
          </a:p>
          <a:p>
            <a:pPr>
              <a:spcAft>
                <a:spcPct val="0"/>
              </a:spcAft>
              <a:buFont typeface="Arial" charset="0"/>
              <a:buNone/>
            </a:pPr>
            <a:r>
              <a:rPr lang="en-IN" altLang="en-US" sz="2200" smtClean="0"/>
              <a:t>	void get_marks(float,float);</a:t>
            </a:r>
          </a:p>
          <a:p>
            <a:pPr>
              <a:spcAft>
                <a:spcPct val="0"/>
              </a:spcAft>
              <a:buFont typeface="Arial" charset="0"/>
              <a:buNone/>
            </a:pPr>
            <a:r>
              <a:rPr lang="en-IN" altLang="en-US" sz="2200" smtClean="0"/>
              <a:t>	void put_marks(void);</a:t>
            </a:r>
          </a:p>
          <a:p>
            <a:pPr>
              <a:spcAft>
                <a:spcPct val="0"/>
              </a:spcAft>
              <a:buFont typeface="Arial" charset="0"/>
              <a:buNone/>
            </a:pPr>
            <a:r>
              <a:rPr lang="en-IN" altLang="en-US" sz="2200" smtClean="0"/>
              <a:t>};</a:t>
            </a:r>
          </a:p>
          <a:p>
            <a:pPr>
              <a:spcAft>
                <a:spcPct val="0"/>
              </a:spcAft>
              <a:buFont typeface="Arial" charset="0"/>
              <a:buNone/>
            </a:pPr>
            <a:r>
              <a:rPr lang="en-IN" altLang="en-US" sz="2200" smtClean="0"/>
              <a:t>void test::get_marks(float x,float y)</a:t>
            </a:r>
          </a:p>
          <a:p>
            <a:pPr>
              <a:spcAft>
                <a:spcPct val="0"/>
              </a:spcAft>
              <a:buFont typeface="Arial" charset="0"/>
              <a:buNone/>
            </a:pPr>
            <a:r>
              <a:rPr lang="en-IN" altLang="en-US" sz="2200" smtClean="0"/>
              <a:t>{ Sub1=x; sub2=y;}</a:t>
            </a:r>
          </a:p>
          <a:p>
            <a:pPr>
              <a:spcAft>
                <a:spcPct val="0"/>
              </a:spcAft>
              <a:buFont typeface="Arial" charset="0"/>
              <a:buNone/>
            </a:pPr>
            <a:r>
              <a:rPr lang="en-IN" altLang="en-US" sz="2200" smtClean="0"/>
              <a:t>void test::put_marks()</a:t>
            </a:r>
          </a:p>
          <a:p>
            <a:pPr>
              <a:spcAft>
                <a:spcPct val="0"/>
              </a:spcAft>
              <a:buFont typeface="Arial" charset="0"/>
              <a:buNone/>
            </a:pPr>
            <a:r>
              <a:rPr lang="en-IN" altLang="en-US" sz="2200" smtClean="0"/>
              <a:t>{ cout&lt;&lt;“Marks in sub1”&lt;&lt;sub1;</a:t>
            </a:r>
          </a:p>
          <a:p>
            <a:pPr>
              <a:spcAft>
                <a:spcPct val="0"/>
              </a:spcAft>
              <a:buFont typeface="Arial" charset="0"/>
              <a:buNone/>
            </a:pPr>
            <a:r>
              <a:rPr lang="en-IN" altLang="en-US" sz="2200" smtClean="0"/>
              <a:t>   cout&lt;&lt;“Marks in sub2”&lt;&lt;sub2;}</a:t>
            </a:r>
          </a:p>
          <a:p>
            <a:pPr>
              <a:spcAft>
                <a:spcPct val="0"/>
              </a:spcAft>
              <a:buFont typeface="Arial" charset="0"/>
              <a:buNone/>
            </a:pPr>
            <a:r>
              <a:rPr lang="en-IN" altLang="en-US" sz="2200" b="1" smtClean="0">
                <a:solidFill>
                  <a:srgbClr val="00B050"/>
                </a:solidFill>
              </a:rPr>
              <a:t>class result:public test    </a:t>
            </a:r>
            <a:r>
              <a:rPr lang="en-IN" altLang="en-US" sz="1900" smtClean="0"/>
              <a:t>//second level 									 derivation</a:t>
            </a:r>
            <a:endParaRPr lang="en-IN" altLang="en-US" sz="2200" smtClean="0"/>
          </a:p>
          <a:p>
            <a:pPr>
              <a:spcAft>
                <a:spcPct val="0"/>
              </a:spcAft>
              <a:buFont typeface="Arial" charset="0"/>
              <a:buNone/>
            </a:pPr>
            <a:r>
              <a:rPr lang="en-IN" altLang="en-US" sz="2200" smtClean="0"/>
              <a:t>{ float total ;</a:t>
            </a:r>
          </a:p>
          <a:p>
            <a:pPr>
              <a:spcAft>
                <a:spcPct val="0"/>
              </a:spcAft>
              <a:buFont typeface="Arial" charset="0"/>
              <a:buNone/>
            </a:pPr>
            <a:r>
              <a:rPr lang="en-IN" altLang="en-US" sz="2200" smtClean="0"/>
              <a:t>   public:</a:t>
            </a:r>
          </a:p>
          <a:p>
            <a:pPr>
              <a:spcAft>
                <a:spcPct val="0"/>
              </a:spcAft>
              <a:buFont typeface="Arial" charset="0"/>
              <a:buNone/>
            </a:pPr>
            <a:r>
              <a:rPr lang="en-IN" altLang="en-US" sz="2200" smtClean="0"/>
              <a:t>	void display(void) ;}</a:t>
            </a:r>
            <a:endParaRPr lang="en-I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smtClean="0"/>
              <a:t>Void result:: display(void)</a:t>
            </a:r>
          </a:p>
          <a:p>
            <a:pPr>
              <a:spcAft>
                <a:spcPct val="0"/>
              </a:spcAft>
              <a:buFont typeface="Arial" charset="0"/>
              <a:buNone/>
            </a:pPr>
            <a:r>
              <a:rPr lang="en-IN" altLang="en-US" sz="2400" smtClean="0"/>
              <a:t>{</a:t>
            </a:r>
          </a:p>
          <a:p>
            <a:pPr>
              <a:spcAft>
                <a:spcPct val="0"/>
              </a:spcAft>
              <a:buFont typeface="Arial" charset="0"/>
              <a:buNone/>
            </a:pPr>
            <a:r>
              <a:rPr lang="en-IN" altLang="en-US" sz="2400" smtClean="0"/>
              <a:t>Total= sub1+sub2;</a:t>
            </a:r>
          </a:p>
          <a:p>
            <a:pPr>
              <a:spcAft>
                <a:spcPct val="0"/>
              </a:spcAft>
              <a:buFont typeface="Arial" charset="0"/>
              <a:buNone/>
            </a:pPr>
            <a:r>
              <a:rPr lang="en-IN" altLang="en-US" sz="2400" smtClean="0"/>
              <a:t>Put_no();			//function of class student</a:t>
            </a:r>
          </a:p>
          <a:p>
            <a:pPr>
              <a:spcAft>
                <a:spcPct val="0"/>
              </a:spcAft>
              <a:buFont typeface="Arial" charset="0"/>
              <a:buNone/>
            </a:pPr>
            <a:r>
              <a:rPr lang="en-IN" altLang="en-US" sz="2400" smtClean="0"/>
              <a:t>Put_marks();			//function of class test</a:t>
            </a:r>
          </a:p>
          <a:p>
            <a:pPr>
              <a:spcAft>
                <a:spcPct val="0"/>
              </a:spcAft>
              <a:buFont typeface="Arial" charset="0"/>
              <a:buNone/>
            </a:pPr>
            <a:r>
              <a:rPr lang="en-IN" altLang="en-US" sz="2400" smtClean="0"/>
              <a:t>Cout&lt;&lt;“Total = “&lt;&lt;total;</a:t>
            </a:r>
          </a:p>
          <a:p>
            <a:pPr>
              <a:spcAft>
                <a:spcPct val="0"/>
              </a:spcAft>
              <a:buFont typeface="Arial" charset="0"/>
              <a:buNone/>
            </a:pPr>
            <a:r>
              <a:rPr lang="en-IN" altLang="en-US" sz="2400" smtClean="0"/>
              <a:t>}</a:t>
            </a:r>
          </a:p>
          <a:p>
            <a:pPr>
              <a:spcAft>
                <a:spcPct val="0"/>
              </a:spcAft>
              <a:buFont typeface="Arial" charset="0"/>
              <a:buNone/>
            </a:pPr>
            <a:r>
              <a:rPr lang="en-IN" altLang="en-US" sz="2400" smtClean="0"/>
              <a:t>Int main()</a:t>
            </a:r>
          </a:p>
          <a:p>
            <a:pPr>
              <a:spcAft>
                <a:spcPct val="0"/>
              </a:spcAft>
              <a:buFont typeface="Arial" charset="0"/>
              <a:buNone/>
            </a:pPr>
            <a:r>
              <a:rPr lang="en-IN" altLang="en-US" sz="2400" smtClean="0"/>
              <a:t>{</a:t>
            </a:r>
          </a:p>
          <a:p>
            <a:pPr>
              <a:spcAft>
                <a:spcPct val="0"/>
              </a:spcAft>
              <a:buFont typeface="Arial" charset="0"/>
              <a:buNone/>
            </a:pPr>
            <a:r>
              <a:rPr lang="en-IN" altLang="en-US" sz="2400" smtClean="0"/>
              <a:t>Result student1;</a:t>
            </a:r>
          </a:p>
          <a:p>
            <a:pPr>
              <a:spcAft>
                <a:spcPct val="0"/>
              </a:spcAft>
              <a:buFont typeface="Arial" charset="0"/>
              <a:buNone/>
            </a:pPr>
            <a:r>
              <a:rPr lang="en-IN" altLang="en-US" sz="2400" smtClean="0"/>
              <a:t>Student1.get_no(102);</a:t>
            </a:r>
          </a:p>
          <a:p>
            <a:pPr>
              <a:spcAft>
                <a:spcPct val="0"/>
              </a:spcAft>
              <a:buFont typeface="Arial" charset="0"/>
              <a:buNone/>
            </a:pPr>
            <a:r>
              <a:rPr lang="en-IN" altLang="en-US" sz="2400" smtClean="0"/>
              <a:t>Student1.get_marks(80.0,98.5);</a:t>
            </a:r>
          </a:p>
          <a:p>
            <a:pPr>
              <a:spcAft>
                <a:spcPct val="0"/>
              </a:spcAft>
              <a:buFont typeface="Arial" charset="0"/>
              <a:buNone/>
            </a:pPr>
            <a:r>
              <a:rPr lang="en-IN" altLang="en-US" sz="2400" smtClean="0"/>
              <a:t>Student1.display();</a:t>
            </a:r>
          </a:p>
          <a:p>
            <a:pPr>
              <a:spcAft>
                <a:spcPct val="0"/>
              </a:spcAft>
              <a:buFont typeface="Arial" charset="0"/>
              <a:buNone/>
            </a:pPr>
            <a:r>
              <a:rPr lang="en-IN" altLang="en-US" sz="2400" smtClean="0"/>
              <a:t>Return 0;</a:t>
            </a:r>
          </a:p>
          <a:p>
            <a:pPr>
              <a:spcAft>
                <a:spcPct val="0"/>
              </a:spcAft>
              <a:buFont typeface="Arial" charset="0"/>
              <a:buNone/>
            </a:pPr>
            <a:r>
              <a:rPr lang="en-IN" altLang="en-US" sz="2400" smtClean="0"/>
              <a:t>}</a:t>
            </a:r>
          </a:p>
          <a:p>
            <a:pPr>
              <a:spcAft>
                <a:spcPct val="0"/>
              </a:spcAft>
              <a:buFont typeface="Arial" charset="0"/>
              <a:buNone/>
            </a:pPr>
            <a:endParaRPr lang="en-I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smtClean="0"/>
              <a:t>Hierarchical Inheritance</a:t>
            </a:r>
            <a:endParaRPr lang="en-IN" dirty="0"/>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smtClean="0"/>
              <a:t>{             public</a:t>
            </a:r>
            <a:r>
              <a:rPr lang="en-IN" sz="1600" dirty="0"/>
              <a:t>:</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smtClean="0"/>
              <a:t>class </a:t>
            </a:r>
            <a:r>
              <a:rPr lang="en-IN" sz="1600" dirty="0"/>
              <a:t>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smtClean="0"/>
              <a:t>Hybrid Inheritance</a:t>
            </a:r>
            <a:endParaRPr lang="en-IN" dirty="0"/>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r>
              <a:rPr lang="en-IN" sz="1400" dirty="0" smtClean="0"/>
              <a:t>}</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Inheritance continued..</a:t>
            </a:r>
            <a:endParaRPr lang="en-IN" dirty="0"/>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smtClean="0"/>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sz="3600" dirty="0" smtClean="0"/>
              <a:t>Ambiguities during inheritance)</a:t>
            </a:r>
            <a:br>
              <a:rPr lang="en-IN" sz="3600" dirty="0" smtClean="0"/>
            </a:br>
            <a:r>
              <a:rPr lang="en-IN" sz="3600" dirty="0" smtClean="0"/>
              <a:t>Ambiguity in multiple inheritance</a:t>
            </a:r>
            <a:endParaRPr lang="en-IN" sz="3600" dirty="0"/>
          </a:p>
        </p:txBody>
      </p:sp>
      <p:sp>
        <p:nvSpPr>
          <p:cNvPr id="6" name="Content Placeholder 5"/>
          <p:cNvSpPr>
            <a:spLocks noGrp="1"/>
          </p:cNvSpPr>
          <p:nvPr>
            <p:ph idx="1"/>
          </p:nvPr>
        </p:nvSpPr>
        <p:spPr>
          <a:xfrm>
            <a:off x="457200" y="1604963"/>
            <a:ext cx="8507288" cy="4403725"/>
          </a:xfrm>
        </p:spPr>
        <p:txBody>
          <a:bodyPr/>
          <a:lstStyle/>
          <a:p>
            <a:r>
              <a:rPr lang="en-IN" dirty="0" smtClean="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smtClean="0"/>
              <a:t>Can be resolved by accessing the function with class name and scope resolution operator along with the object of derived class</a:t>
            </a:r>
          </a:p>
          <a:p>
            <a:r>
              <a:rPr lang="en-IN" sz="1800" dirty="0" smtClean="0"/>
              <a:t>&lt;</a:t>
            </a:r>
            <a:r>
              <a:rPr lang="en-IN" sz="1800" dirty="0" err="1" smtClean="0"/>
              <a:t>derived_object</a:t>
            </a:r>
            <a:r>
              <a:rPr lang="en-IN" sz="1800" dirty="0" smtClean="0"/>
              <a:t>&gt;.&lt;</a:t>
            </a:r>
            <a:r>
              <a:rPr lang="en-IN" sz="1800" dirty="0" err="1" smtClean="0"/>
              <a:t>base_Class_name</a:t>
            </a:r>
            <a:r>
              <a:rPr lang="en-IN" sz="1800" dirty="0" smtClean="0"/>
              <a:t>&gt;::&lt;</a:t>
            </a:r>
            <a:r>
              <a:rPr lang="en-IN" sz="1800" dirty="0" err="1" smtClean="0"/>
              <a:t>function_name</a:t>
            </a:r>
            <a:r>
              <a:rPr lang="en-IN" sz="1800" dirty="0" smtClean="0"/>
              <a:t>&gt;(&lt;parameters if required&gt;);</a:t>
            </a:r>
            <a:endParaRPr lang="en-IN" sz="1800" dirty="0"/>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example-Ambiguity and solution[Ambiguity problem in multiple inheritance)</a:t>
            </a:r>
            <a:endParaRPr lang="en-IN" dirty="0"/>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smtClean="0"/>
              <a:t>};</a:t>
            </a:r>
            <a:endParaRPr lang="en-IN" sz="1600" dirty="0"/>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(Ambiguities during inheritance)</a:t>
            </a:r>
            <a:br>
              <a:rPr lang="en-IN" sz="2400" dirty="0" smtClean="0"/>
            </a:br>
            <a:r>
              <a:rPr lang="en-IN" sz="2400" dirty="0" smtClean="0"/>
              <a:t>Ambiguity in hybrid inheritance[or Multipath inheritance]</a:t>
            </a:r>
            <a:endParaRPr lang="en-IN" sz="2400" dirty="0"/>
          </a:p>
        </p:txBody>
      </p:sp>
      <p:sp>
        <p:nvSpPr>
          <p:cNvPr id="7" name="Content Placeholder 6"/>
          <p:cNvSpPr>
            <a:spLocks noGrp="1"/>
          </p:cNvSpPr>
          <p:nvPr>
            <p:ph idx="1"/>
          </p:nvPr>
        </p:nvSpPr>
        <p:spPr>
          <a:xfrm>
            <a:off x="457200" y="1604963"/>
            <a:ext cx="8105775" cy="4992389"/>
          </a:xfrm>
        </p:spPr>
        <p:txBody>
          <a:bodyPr/>
          <a:lstStyle/>
          <a:p>
            <a:r>
              <a:rPr lang="en-IN" sz="2000" dirty="0" smtClean="0"/>
              <a:t>Also known as diamond problem</a:t>
            </a:r>
          </a:p>
          <a:p>
            <a:r>
              <a:rPr lang="en-IN" sz="2000" dirty="0" smtClean="0"/>
              <a:t>Situation may arise when multiple copies of the grandparent’s class member is available in the child via multiple paths offered by parents classes. Hence ambiguity arises</a:t>
            </a:r>
          </a:p>
          <a:p>
            <a:pPr marL="0" indent="0">
              <a:buNone/>
            </a:pPr>
            <a:r>
              <a:rPr lang="en-IN" dirty="0" smtClean="0"/>
              <a:t>                                                    Path 1:B</a:t>
            </a:r>
            <a:r>
              <a:rPr lang="en-IN" dirty="0" smtClean="0">
                <a:sym typeface="Wingdings" panose="05000000000000000000" pitchFamily="2" charset="2"/>
              </a:rPr>
              <a:t>B1D</a:t>
            </a:r>
          </a:p>
          <a:p>
            <a:pPr marL="0" indent="0">
              <a:buNone/>
            </a:pPr>
            <a:r>
              <a:rPr lang="en-IN" dirty="0">
                <a:sym typeface="Wingdings" panose="05000000000000000000" pitchFamily="2" charset="2"/>
              </a:rPr>
              <a:t> </a:t>
            </a:r>
            <a:r>
              <a:rPr lang="en-IN" dirty="0" smtClean="0">
                <a:sym typeface="Wingdings" panose="05000000000000000000" pitchFamily="2" charset="2"/>
              </a:rPr>
              <a:t>                                                   Path 2:BB2D</a:t>
            </a:r>
          </a:p>
          <a:p>
            <a:pPr marL="0" indent="0">
              <a:buNone/>
            </a:pPr>
            <a:r>
              <a:rPr lang="en-IN" dirty="0" smtClean="0"/>
              <a:t>   </a:t>
            </a:r>
            <a:endParaRPr lang="en-IN" dirty="0"/>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smtClean="0"/>
              <a:t>B1</a:t>
            </a:r>
            <a:endParaRPr lang="en-IN" dirty="0"/>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smtClean="0"/>
              <a:t>B2</a:t>
            </a:r>
            <a:endParaRPr lang="en-IN" dirty="0"/>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smtClean="0"/>
              <a:t>D</a:t>
            </a:r>
            <a:endParaRPr lang="en-IN" dirty="0"/>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smtClean="0"/>
              <a:t> B</a:t>
            </a:r>
            <a:endParaRPr lang="en-IN" dirty="0"/>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Solution to ambiguity problem during hybrid( or multipath inheritance)</a:t>
            </a:r>
            <a:br>
              <a:rPr lang="en-IN" sz="2800" dirty="0" smtClean="0"/>
            </a:br>
            <a:r>
              <a:rPr lang="en-IN" sz="2800" dirty="0" smtClean="0"/>
              <a:t>Virtual Base Class</a:t>
            </a:r>
            <a:endParaRPr lang="en-IN" sz="2800" dirty="0"/>
          </a:p>
        </p:txBody>
      </p:sp>
      <p:sp>
        <p:nvSpPr>
          <p:cNvPr id="3" name="Content Placeholder 2"/>
          <p:cNvSpPr>
            <a:spLocks noGrp="1"/>
          </p:cNvSpPr>
          <p:nvPr>
            <p:ph idx="1"/>
          </p:nvPr>
        </p:nvSpPr>
        <p:spPr>
          <a:xfrm>
            <a:off x="457200" y="1484785"/>
            <a:ext cx="8105775" cy="5760640"/>
          </a:xfrm>
        </p:spPr>
        <p:txBody>
          <a:bodyPr/>
          <a:lstStyle/>
          <a:p>
            <a:r>
              <a:rPr lang="en-IN" sz="2000" dirty="0" smtClean="0"/>
              <a:t>Virtual base class can be used to remove the ambiguity problem</a:t>
            </a:r>
          </a:p>
          <a:p>
            <a:r>
              <a:rPr lang="en-IN" sz="2000" dirty="0" smtClean="0"/>
              <a:t>It will create a virtual path from grandparent class to the child class, so that only one copy of grandparent’s member is available in the child class, hence ambiguity is resolved.</a:t>
            </a:r>
          </a:p>
          <a:p>
            <a:r>
              <a:rPr lang="en-IN" sz="2000" dirty="0" smtClean="0"/>
              <a:t>In the following diagram we have a virtual path from Class A to Class D, hence single copies of Class A members will be available in Class D.</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smtClean="0"/>
              <a:t>Program-Ambiguity problem in hybrid inheritance</a:t>
            </a:r>
            <a:endParaRPr lang="en-IN" sz="2000" dirty="0"/>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a:t>
            </a:r>
            <a:r>
              <a:rPr lang="en-IN" sz="1400" dirty="0" smtClean="0"/>
              <a:t> </a:t>
            </a:r>
            <a:r>
              <a:rPr lang="en-IN" sz="1400" dirty="0"/>
              <a:t>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r>
              <a:rPr lang="en-IN" sz="1400" dirty="0" smtClean="0"/>
              <a:t>;</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smtClean="0"/>
              <a:t>};</a:t>
            </a:r>
            <a:endParaRPr lang="en-IN" sz="1400" dirty="0"/>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smtClean="0"/>
              <a:t>class </a:t>
            </a:r>
            <a:r>
              <a:rPr lang="en-IN" sz="1400" dirty="0"/>
              <a:t>DB2: </a:t>
            </a:r>
            <a:r>
              <a:rPr lang="en-IN" sz="1400" dirty="0" smtClean="0"/>
              <a:t>public </a:t>
            </a:r>
            <a:r>
              <a:rPr lang="en-IN" sz="1400" dirty="0"/>
              <a:t>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smtClean="0"/>
              <a:t>class </a:t>
            </a:r>
            <a:r>
              <a:rPr lang="en-IN" sz="1400" dirty="0"/>
              <a:t>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smtClean="0"/>
              <a:t>Virtual Base Class(Solution)-Ambiguity problem in hybrid inheritance</a:t>
            </a:r>
            <a:endParaRPr lang="en-IN" sz="2000" dirty="0"/>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a:t>
            </a:r>
            <a:r>
              <a:rPr lang="en-IN" sz="1400" dirty="0" smtClean="0"/>
              <a:t>DB1:public virtual  </a:t>
            </a:r>
            <a:r>
              <a:rPr lang="en-IN" sz="1400" dirty="0"/>
              <a:t>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r>
              <a:rPr lang="en-IN" sz="1400" dirty="0" smtClean="0"/>
              <a:t>;</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smtClean="0"/>
              <a:t>};</a:t>
            </a:r>
            <a:endParaRPr lang="en-IN" sz="1400" dirty="0"/>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smtClean="0"/>
              <a:t>class </a:t>
            </a:r>
            <a:r>
              <a:rPr lang="en-IN" sz="1400" dirty="0"/>
              <a:t>DB2: </a:t>
            </a:r>
            <a:r>
              <a:rPr lang="en-IN" sz="1400" dirty="0" smtClean="0"/>
              <a:t>public virtual </a:t>
            </a:r>
            <a:r>
              <a:rPr lang="en-IN" sz="1400" dirty="0"/>
              <a:t>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smtClean="0"/>
              <a:t>class </a:t>
            </a:r>
            <a:r>
              <a:rPr lang="en-IN" sz="1400" dirty="0"/>
              <a:t>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Function Overriding</a:t>
            </a:r>
            <a:endParaRPr lang="en-IN" dirty="0"/>
          </a:p>
        </p:txBody>
      </p:sp>
      <p:sp>
        <p:nvSpPr>
          <p:cNvPr id="6" name="Content Placeholder 5"/>
          <p:cNvSpPr>
            <a:spLocks noGrp="1"/>
          </p:cNvSpPr>
          <p:nvPr>
            <p:ph idx="1"/>
          </p:nvPr>
        </p:nvSpPr>
        <p:spPr/>
        <p:txBody>
          <a:bodyPr/>
          <a:lstStyle/>
          <a:p>
            <a:pPr algn="just"/>
            <a:r>
              <a:rPr lang="en-IN" sz="2400" dirty="0" smtClean="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smtClean="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smtClean="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smtClean="0"/>
              <a:t>Program-Function overriding</a:t>
            </a:r>
            <a:endParaRPr lang="en-IN" dirty="0"/>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a:t>
            </a:r>
            <a:r>
              <a:rPr lang="en-IN" sz="1400" dirty="0" smtClean="0"/>
              <a:t>(); //Derived class show() will be called</a:t>
            </a:r>
            <a:endParaRPr lang="en-IN" sz="1400" dirty="0"/>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p:txBody>
          <a:bodyPr/>
          <a:lstStyle/>
          <a:p>
            <a:endParaRPr lang="en-IN"/>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smtClean="0"/>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smtClean="0"/>
              <a:t>Access </a:t>
            </a:r>
            <a:r>
              <a:rPr lang="en-IN" dirty="0" err="1" smtClean="0"/>
              <a:t>specifiers</a:t>
            </a:r>
            <a:r>
              <a:rPr lang="en-IN" dirty="0" smtClean="0"/>
              <a:t>/Visibility modes/Visibility labels in C++</a:t>
            </a:r>
            <a:endParaRPr lang="en-IN" dirty="0"/>
          </a:p>
        </p:txBody>
      </p:sp>
      <p:sp>
        <p:nvSpPr>
          <p:cNvPr id="3" name="Content Placeholder 2"/>
          <p:cNvSpPr>
            <a:spLocks noGrp="1"/>
          </p:cNvSpPr>
          <p:nvPr>
            <p:ph idx="1"/>
          </p:nvPr>
        </p:nvSpPr>
        <p:spPr/>
        <p:txBody>
          <a:bodyPr/>
          <a:lstStyle/>
          <a:p>
            <a:pPr>
              <a:buNone/>
            </a:pPr>
            <a:endParaRPr lang="en-IN" dirty="0" smtClean="0"/>
          </a:p>
          <a:p>
            <a:pPr>
              <a:buNone/>
            </a:pPr>
            <a:r>
              <a:rPr lang="en-IN" dirty="0" smtClean="0"/>
              <a:t>private: private members are accessible inside the same class in which they are defined. </a:t>
            </a:r>
          </a:p>
          <a:p>
            <a:pPr>
              <a:buNone/>
            </a:pPr>
            <a:r>
              <a:rPr lang="en-IN" dirty="0" smtClean="0"/>
              <a:t>protected: protected members are accessible inside base and derived class only.</a:t>
            </a:r>
          </a:p>
          <a:p>
            <a:pPr>
              <a:buNone/>
            </a:pPr>
            <a:r>
              <a:rPr lang="en-IN" dirty="0" smtClean="0"/>
              <a:t>public: public members are accessible everywhere.</a:t>
            </a:r>
          </a:p>
        </p:txBody>
      </p:sp>
    </p:spTree>
  </p:cSld>
  <p:clrMapOvr>
    <a:masterClrMapping/>
  </p:clrMapOvr>
  <p:transition advClick="0" advTm="214725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Accessibility areas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Inheritance/ or Derivation modes</a:t>
            </a:r>
            <a:endParaRPr lang="en-IN" dirty="0"/>
          </a:p>
        </p:txBody>
      </p:sp>
      <p:sp>
        <p:nvSpPr>
          <p:cNvPr id="3" name="Content Placeholder 2"/>
          <p:cNvSpPr>
            <a:spLocks noGrp="1"/>
          </p:cNvSpPr>
          <p:nvPr>
            <p:ph idx="1"/>
          </p:nvPr>
        </p:nvSpPr>
        <p:spPr/>
        <p:txBody>
          <a:bodyPr/>
          <a:lstStyle/>
          <a:p>
            <a:r>
              <a:rPr lang="en-IN" dirty="0" smtClean="0"/>
              <a:t>Private mode</a:t>
            </a:r>
          </a:p>
          <a:p>
            <a:r>
              <a:rPr lang="en-IN" dirty="0" smtClean="0"/>
              <a:t>Public mode</a:t>
            </a:r>
          </a:p>
          <a:p>
            <a:r>
              <a:rPr lang="en-IN" dirty="0" smtClean="0"/>
              <a:t>Protected mode</a:t>
            </a:r>
            <a:endParaRPr lang="en-IN" dirty="0"/>
          </a:p>
        </p:txBody>
      </p:sp>
    </p:spTree>
  </p:cSld>
  <p:clrMapOvr>
    <a:masterClrMapping/>
  </p:clrMapOvr>
  <p:transition advClick="0" advTm="21472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Private mode</a:t>
            </a:r>
            <a:endParaRPr lang="en-IN" dirty="0"/>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p:spTree>
  </p:cSld>
  <p:clrMapOvr>
    <a:masterClrMapping/>
  </p:clrMapOvr>
  <p:transition advClick="0" advTm="2147255000"/>
  <p:timing>
    <p:tnLst>
      <p:par>
        <p:cTn id="1" dur="indefinite" restart="never" nodeType="tmRoot"/>
      </p:par>
    </p:tnLst>
  </p:timing>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6394</TotalTime>
  <Words>2293</Words>
  <Application>Microsoft Office PowerPoint</Application>
  <PresentationFormat>On-screen Show (4:3)</PresentationFormat>
  <Paragraphs>880</Paragraphs>
  <Slides>47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 Unicode MS</vt:lpstr>
      <vt:lpstr>Arial</vt:lpstr>
      <vt:lpstr>Calibri</vt:lpstr>
      <vt:lpstr>Candara</vt:lpstr>
      <vt:lpstr>Courier New</vt:lpstr>
      <vt:lpstr>Lucida Sans Unicode</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Protected mode</vt:lpstr>
      <vt:lpstr>Public mode</vt:lpstr>
      <vt:lpstr>Summary of modes</vt:lpstr>
      <vt:lpstr>Summary of modes</vt:lpstr>
      <vt:lpstr>Defining Derived classes</vt:lpstr>
      <vt:lpstr>PowerPoint Presentation</vt:lpstr>
      <vt:lpstr>Examples</vt:lpstr>
      <vt:lpstr>Public inheritance</vt:lpstr>
      <vt:lpstr>Public derivation</vt:lpstr>
      <vt:lpstr>Program-public mode of derivation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(Ambiguities during inheritance) Ambiguity in multiple inheritance</vt:lpstr>
      <vt:lpstr>Program example-Ambiguity and solution[Ambiguity problem in multiple inheritance)</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Salil</cp:lastModifiedBy>
  <cp:revision>137</cp:revision>
  <dcterms:created xsi:type="dcterms:W3CDTF">2011-10-08T05:14:57Z</dcterms:created>
  <dcterms:modified xsi:type="dcterms:W3CDTF">2020-03-18T08:06:15Z</dcterms:modified>
</cp:coreProperties>
</file>