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14" r:id="rId51"/>
    <p:sldId id="315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60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C58A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C58A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C58A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C58A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8730" y="768858"/>
            <a:ext cx="752093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C58A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2835" y="1640814"/>
            <a:ext cx="4542155" cy="355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9058" y="2892374"/>
            <a:ext cx="2761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5" dirty="0">
                <a:latin typeface="Times New Roman"/>
                <a:cs typeface="Times New Roman"/>
              </a:rPr>
              <a:t>PYTHON</a:t>
            </a:r>
            <a:r>
              <a:rPr sz="4800" spc="-145" dirty="0">
                <a:latin typeface="Times New Roman"/>
                <a:cs typeface="Times New Roman"/>
              </a:rPr>
              <a:t> </a:t>
            </a:r>
            <a:r>
              <a:rPr sz="4800" spc="430" dirty="0">
                <a:latin typeface="Times New Roman"/>
                <a:cs typeface="Times New Roman"/>
              </a:rPr>
              <a:t>3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095" y="464058"/>
            <a:ext cx="77006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35020" marR="5080" indent="-3322954">
              <a:lnSpc>
                <a:spcPct val="100000"/>
              </a:lnSpc>
              <a:spcBef>
                <a:spcPts val="95"/>
              </a:spcBef>
            </a:pPr>
            <a:r>
              <a:rPr sz="4000" spc="170" dirty="0"/>
              <a:t>Multiple</a:t>
            </a:r>
            <a:r>
              <a:rPr sz="4000" spc="-105" dirty="0"/>
              <a:t> </a:t>
            </a:r>
            <a:r>
              <a:rPr sz="4000" spc="170" dirty="0"/>
              <a:t>Statements</a:t>
            </a:r>
            <a:r>
              <a:rPr sz="4000" spc="-180" dirty="0"/>
              <a:t> </a:t>
            </a:r>
            <a:r>
              <a:rPr sz="4000" spc="175" dirty="0"/>
              <a:t>on</a:t>
            </a:r>
            <a:r>
              <a:rPr sz="4000" spc="-80" dirty="0"/>
              <a:t> </a:t>
            </a:r>
            <a:r>
              <a:rPr sz="4000" spc="130" dirty="0"/>
              <a:t>a</a:t>
            </a:r>
            <a:r>
              <a:rPr sz="4000" spc="-114" dirty="0"/>
              <a:t> </a:t>
            </a:r>
            <a:r>
              <a:rPr sz="4000" spc="130" dirty="0"/>
              <a:t>Single </a:t>
            </a:r>
            <a:r>
              <a:rPr sz="4000" spc="145" dirty="0"/>
              <a:t>Line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4359" y="1962353"/>
            <a:ext cx="617220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The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semicolon</a:t>
            </a:r>
            <a:r>
              <a:rPr sz="3200" spc="-30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(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380" dirty="0">
                <a:latin typeface="Trebuchet MS"/>
                <a:cs typeface="Trebuchet MS"/>
              </a:rPr>
              <a:t>;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)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allows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multiple </a:t>
            </a:r>
            <a:r>
              <a:rPr sz="3200" spc="-85" dirty="0">
                <a:latin typeface="Trebuchet MS"/>
                <a:cs typeface="Trebuchet MS"/>
              </a:rPr>
              <a:t>statements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on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single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line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283" y="3744467"/>
            <a:ext cx="7853172" cy="341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642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Print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734438"/>
            <a:ext cx="80060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95" dirty="0">
                <a:latin typeface="Trebuchet MS"/>
                <a:cs typeface="Trebuchet MS"/>
              </a:rPr>
              <a:t>print(“String”,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end</a:t>
            </a:r>
            <a:r>
              <a:rPr sz="3200" spc="-20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=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‘’)#doesnt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print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\n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after </a:t>
            </a:r>
            <a:r>
              <a:rPr sz="3200" spc="-10" dirty="0">
                <a:latin typeface="Trebuchet MS"/>
                <a:cs typeface="Trebuchet MS"/>
              </a:rPr>
              <a:t>string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Multiple</a:t>
            </a:r>
            <a:r>
              <a:rPr spc="-190" dirty="0"/>
              <a:t> </a:t>
            </a:r>
            <a:r>
              <a:rPr spc="210" dirty="0"/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734438"/>
            <a:ext cx="7951470" cy="2786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40" dirty="0">
                <a:latin typeface="Trebuchet MS"/>
                <a:cs typeface="Trebuchet MS"/>
              </a:rPr>
              <a:t>Python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allows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you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to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assign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single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value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to </a:t>
            </a:r>
            <a:r>
              <a:rPr sz="3200" spc="-105" dirty="0">
                <a:latin typeface="Trebuchet MS"/>
                <a:cs typeface="Trebuchet MS"/>
              </a:rPr>
              <a:t>several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variables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simultaneously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64"/>
              </a:spcBef>
              <a:buFont typeface="Arial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=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b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=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c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=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620" dirty="0"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50" dirty="0">
                <a:latin typeface="Trebuchet MS"/>
                <a:cs typeface="Trebuchet MS"/>
              </a:rPr>
              <a:t>a,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b,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c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=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475" dirty="0">
                <a:latin typeface="Trebuchet MS"/>
                <a:cs typeface="Trebuchet MS"/>
              </a:rPr>
              <a:t>1,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290" dirty="0">
                <a:latin typeface="Trebuchet MS"/>
                <a:cs typeface="Trebuchet MS"/>
              </a:rPr>
              <a:t>2,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"john"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951" y="2892374"/>
            <a:ext cx="4968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latin typeface="Times New Roman"/>
                <a:cs typeface="Times New Roman"/>
              </a:rPr>
              <a:t>VARIABLE</a:t>
            </a:r>
            <a:r>
              <a:rPr sz="4800" spc="-150" dirty="0">
                <a:latin typeface="Times New Roman"/>
                <a:cs typeface="Times New Roman"/>
              </a:rPr>
              <a:t> </a:t>
            </a:r>
            <a:r>
              <a:rPr sz="4800" spc="-20" dirty="0">
                <a:latin typeface="Times New Roman"/>
                <a:cs typeface="Times New Roman"/>
              </a:rPr>
              <a:t>TYPES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964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Standard</a:t>
            </a:r>
            <a:r>
              <a:rPr spc="-165" dirty="0"/>
              <a:t> </a:t>
            </a:r>
            <a:r>
              <a:rPr spc="150" dirty="0"/>
              <a:t>Data</a:t>
            </a:r>
            <a:r>
              <a:rPr spc="-204" dirty="0"/>
              <a:t> </a:t>
            </a:r>
            <a:r>
              <a:rPr spc="1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43980"/>
            <a:ext cx="7063740" cy="45847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-40" dirty="0">
                <a:latin typeface="Trebuchet MS"/>
                <a:cs typeface="Trebuchet MS"/>
              </a:rPr>
              <a:t>Python</a:t>
            </a:r>
            <a:r>
              <a:rPr sz="3000" spc="-220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has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five</a:t>
            </a:r>
            <a:r>
              <a:rPr sz="3000" spc="-23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standard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data</a:t>
            </a:r>
            <a:r>
              <a:rPr sz="3000" spc="-19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types-</a:t>
            </a:r>
            <a:endParaRPr sz="30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-10" dirty="0">
                <a:latin typeface="Trebuchet MS"/>
                <a:cs typeface="Trebuchet MS"/>
              </a:rPr>
              <a:t>Numbers</a:t>
            </a:r>
            <a:endParaRPr sz="2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latin typeface="Trebuchet MS"/>
                <a:cs typeface="Trebuchet MS"/>
              </a:rPr>
              <a:t>String</a:t>
            </a:r>
            <a:endParaRPr sz="2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-20" dirty="0">
                <a:latin typeface="Trebuchet MS"/>
                <a:cs typeface="Trebuchet MS"/>
              </a:rPr>
              <a:t>List</a:t>
            </a:r>
            <a:endParaRPr sz="2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-10" dirty="0">
                <a:latin typeface="Trebuchet MS"/>
                <a:cs typeface="Trebuchet MS"/>
              </a:rPr>
              <a:t>Tuple</a:t>
            </a:r>
            <a:endParaRPr sz="2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-10" dirty="0">
                <a:latin typeface="Trebuchet MS"/>
                <a:cs typeface="Trebuchet MS"/>
              </a:rPr>
              <a:t>Dictionary</a:t>
            </a:r>
            <a:endParaRPr sz="2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850"/>
              </a:spcBef>
              <a:buFont typeface="Arial"/>
              <a:buChar char="–"/>
            </a:pPr>
            <a:endParaRPr sz="26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60" dirty="0">
                <a:latin typeface="Trebuchet MS"/>
                <a:cs typeface="Trebuchet MS"/>
              </a:rPr>
              <a:t>No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data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type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for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characters</a:t>
            </a:r>
            <a:endParaRPr sz="30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60" dirty="0">
                <a:latin typeface="Trebuchet MS"/>
                <a:cs typeface="Trebuchet MS"/>
              </a:rPr>
              <a:t>A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character</a:t>
            </a:r>
            <a:r>
              <a:rPr sz="2600" spc="-26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is</a:t>
            </a:r>
            <a:r>
              <a:rPr sz="2600" spc="-245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just</a:t>
            </a:r>
            <a:r>
              <a:rPr sz="2600" spc="-23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a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string</a:t>
            </a:r>
            <a:r>
              <a:rPr sz="2600" spc="-229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of</a:t>
            </a:r>
            <a:r>
              <a:rPr sz="2600" spc="-24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length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515" dirty="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5556250" algn="l"/>
              </a:tabLst>
            </a:pPr>
            <a:r>
              <a:rPr sz="3000" spc="-220" dirty="0">
                <a:latin typeface="Trebuchet MS"/>
                <a:cs typeface="Trebuchet MS"/>
              </a:rPr>
              <a:t>To</a:t>
            </a:r>
            <a:r>
              <a:rPr sz="3000" spc="-42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find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out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the</a:t>
            </a:r>
            <a:r>
              <a:rPr sz="3000" spc="-285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type</a:t>
            </a:r>
            <a:r>
              <a:rPr sz="3000" spc="-2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a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object: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70" dirty="0">
                <a:latin typeface="Trebuchet MS"/>
                <a:cs typeface="Trebuchet MS"/>
              </a:rPr>
              <a:t>type(var)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9389" y="659637"/>
            <a:ext cx="45662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Numerical</a:t>
            </a:r>
            <a:r>
              <a:rPr spc="-280" dirty="0"/>
              <a:t> </a:t>
            </a:r>
            <a:r>
              <a:rPr spc="1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57857"/>
            <a:ext cx="7629525" cy="465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6034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40" dirty="0">
                <a:latin typeface="Trebuchet MS"/>
                <a:cs typeface="Trebuchet MS"/>
              </a:rPr>
              <a:t>Python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supports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three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different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numerical </a:t>
            </a:r>
            <a:r>
              <a:rPr sz="3200" spc="-70" dirty="0">
                <a:latin typeface="Trebuchet MS"/>
                <a:cs typeface="Trebuchet MS"/>
              </a:rPr>
              <a:t>types</a:t>
            </a:r>
            <a:r>
              <a:rPr sz="3200" spc="-29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−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40" dirty="0">
                <a:latin typeface="Trebuchet MS"/>
                <a:cs typeface="Trebuchet MS"/>
              </a:rPr>
              <a:t>int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(signed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integers)</a:t>
            </a:r>
            <a:endParaRPr sz="32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0" dirty="0">
                <a:latin typeface="Trebuchet MS"/>
                <a:cs typeface="Trebuchet MS"/>
              </a:rPr>
              <a:t>You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can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store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arbitrary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large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values</a:t>
            </a:r>
            <a:endParaRPr sz="2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20" dirty="0">
                <a:latin typeface="Trebuchet MS"/>
                <a:cs typeface="Trebuchet MS"/>
              </a:rPr>
              <a:t>float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(floating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point</a:t>
            </a:r>
            <a:r>
              <a:rPr sz="3200" spc="-204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real</a:t>
            </a:r>
            <a:r>
              <a:rPr sz="3200" spc="-19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values)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75" dirty="0">
                <a:latin typeface="Trebuchet MS"/>
                <a:cs typeface="Trebuchet MS"/>
              </a:rPr>
              <a:t>complex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(complex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numbers)</a:t>
            </a:r>
            <a:endParaRPr sz="3200">
              <a:latin typeface="Trebuchet MS"/>
              <a:cs typeface="Trebuchet MS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6285" algn="l"/>
              </a:tabLst>
            </a:pPr>
            <a:r>
              <a:rPr sz="2800" spc="65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complex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number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consists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an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ordered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pair 	</a:t>
            </a:r>
            <a:r>
              <a:rPr sz="2800" dirty="0">
                <a:latin typeface="Trebuchet MS"/>
                <a:cs typeface="Trebuchet MS"/>
              </a:rPr>
              <a:t>x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+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275" dirty="0">
                <a:latin typeface="Trebuchet MS"/>
                <a:cs typeface="Trebuchet MS"/>
              </a:rPr>
              <a:t>yj,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where</a:t>
            </a:r>
            <a:r>
              <a:rPr sz="2800" spc="-2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x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and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y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are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real</a:t>
            </a:r>
            <a:r>
              <a:rPr sz="2800" spc="-25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numbers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and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425" dirty="0">
                <a:latin typeface="Trebuchet MS"/>
                <a:cs typeface="Trebuchet MS"/>
              </a:rPr>
              <a:t>j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is 	</a:t>
            </a:r>
            <a:r>
              <a:rPr sz="2800" spc="-9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imaginary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unit.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003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0643" y="1734438"/>
            <a:ext cx="7916545" cy="37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marR="13843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</a:tabLst>
            </a:pPr>
            <a:r>
              <a:rPr sz="3200" spc="75" dirty="0">
                <a:latin typeface="Trebuchet MS"/>
                <a:cs typeface="Trebuchet MS"/>
              </a:rPr>
              <a:t>A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contiguous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set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of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characters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represented </a:t>
            </a:r>
            <a:r>
              <a:rPr sz="3200" spc="-125" dirty="0">
                <a:latin typeface="Trebuchet MS"/>
                <a:cs typeface="Trebuchet MS"/>
              </a:rPr>
              <a:t>in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quotation</a:t>
            </a:r>
            <a:r>
              <a:rPr sz="3200" spc="-29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marks.</a:t>
            </a:r>
            <a:endParaRPr sz="3200">
              <a:latin typeface="Trebuchet MS"/>
              <a:cs typeface="Trebuchet MS"/>
            </a:endParaRPr>
          </a:p>
          <a:p>
            <a:pPr marL="367665" marR="5080" indent="-34353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67665" algn="l"/>
              </a:tabLst>
            </a:pPr>
            <a:r>
              <a:rPr sz="3200" spc="-40" dirty="0">
                <a:latin typeface="Trebuchet MS"/>
                <a:cs typeface="Trebuchet MS"/>
              </a:rPr>
              <a:t>Python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allows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either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pair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of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single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or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double </a:t>
            </a:r>
            <a:r>
              <a:rPr sz="3200" spc="-10" dirty="0">
                <a:latin typeface="Trebuchet MS"/>
                <a:cs typeface="Trebuchet MS"/>
              </a:rPr>
              <a:t>quotes.</a:t>
            </a:r>
            <a:endParaRPr sz="3200">
              <a:latin typeface="Trebuchet MS"/>
              <a:cs typeface="Trebuchet MS"/>
            </a:endParaRPr>
          </a:p>
          <a:p>
            <a:pPr marL="367665" indent="-3549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67665" algn="l"/>
              </a:tabLst>
            </a:pPr>
            <a:r>
              <a:rPr sz="3200" spc="-70" dirty="0">
                <a:latin typeface="Trebuchet MS"/>
                <a:cs typeface="Trebuchet MS"/>
              </a:rPr>
              <a:t>It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also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has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multiline</a:t>
            </a:r>
            <a:r>
              <a:rPr sz="3200" spc="130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triple</a:t>
            </a:r>
            <a:r>
              <a:rPr sz="3200" spc="-3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quote</a:t>
            </a:r>
            <a:endParaRPr sz="3200">
              <a:latin typeface="Trebuchet MS"/>
              <a:cs typeface="Trebuchet MS"/>
            </a:endParaRPr>
          </a:p>
          <a:p>
            <a:pPr marL="367665">
              <a:lnSpc>
                <a:spcPct val="100000"/>
              </a:lnSpc>
            </a:pPr>
            <a:r>
              <a:rPr sz="3200" spc="-65" dirty="0">
                <a:latin typeface="Trebuchet MS"/>
                <a:cs typeface="Trebuchet MS"/>
              </a:rPr>
              <a:t>“““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STRING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”””</a:t>
            </a:r>
            <a:endParaRPr sz="3200">
              <a:latin typeface="Trebuchet MS"/>
              <a:cs typeface="Trebuchet MS"/>
            </a:endParaRPr>
          </a:p>
          <a:p>
            <a:pPr marL="367665" indent="-354965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67665" algn="l"/>
              </a:tabLst>
            </a:pPr>
            <a:r>
              <a:rPr sz="3200" spc="-45" dirty="0">
                <a:latin typeface="Trebuchet MS"/>
                <a:cs typeface="Trebuchet MS"/>
              </a:rPr>
              <a:t>Strings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are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immutable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in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Python.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6012179"/>
            <a:ext cx="793185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277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734438"/>
            <a:ext cx="7652384" cy="3643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85090" indent="-34226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100" dirty="0">
                <a:latin typeface="Trebuchet MS"/>
                <a:cs typeface="Trebuchet MS"/>
              </a:rPr>
              <a:t>Most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versatile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among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compound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data 	</a:t>
            </a:r>
            <a:r>
              <a:rPr sz="3200" spc="-10" dirty="0">
                <a:latin typeface="Trebuchet MS"/>
                <a:cs typeface="Trebuchet MS"/>
              </a:rPr>
              <a:t>types</a:t>
            </a:r>
            <a:endParaRPr sz="3200">
              <a:latin typeface="Trebuchet MS"/>
              <a:cs typeface="Trebuchet MS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75" dirty="0">
                <a:latin typeface="Trebuchet MS"/>
                <a:cs typeface="Trebuchet MS"/>
              </a:rPr>
              <a:t>A</a:t>
            </a:r>
            <a:r>
              <a:rPr sz="3200" spc="-180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list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contains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items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separated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by </a:t>
            </a:r>
            <a:r>
              <a:rPr sz="3200" spc="-10" dirty="0">
                <a:latin typeface="Trebuchet MS"/>
                <a:cs typeface="Trebuchet MS"/>
              </a:rPr>
              <a:t>commas 	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-16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enclosed</a:t>
            </a:r>
            <a:r>
              <a:rPr sz="3200" spc="-16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within</a:t>
            </a:r>
            <a:r>
              <a:rPr sz="3200" spc="-15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square</a:t>
            </a:r>
            <a:r>
              <a:rPr sz="3200" spc="-15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brackets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290" dirty="0">
                <a:latin typeface="Trebuchet MS"/>
                <a:cs typeface="Trebuchet MS"/>
              </a:rPr>
              <a:t>([1,2, 	</a:t>
            </a:r>
            <a:r>
              <a:rPr sz="3200" spc="-100" dirty="0">
                <a:latin typeface="Trebuchet MS"/>
                <a:cs typeface="Trebuchet MS"/>
              </a:rPr>
              <a:t>“String”,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300" dirty="0">
                <a:latin typeface="Trebuchet MS"/>
                <a:cs typeface="Trebuchet MS"/>
              </a:rPr>
              <a:t>‘a’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])</a:t>
            </a:r>
            <a:endParaRPr sz="3200">
              <a:latin typeface="Trebuchet MS"/>
              <a:cs typeface="Trebuchet MS"/>
            </a:endParaRPr>
          </a:p>
          <a:p>
            <a:pPr marL="354330" marR="203835" indent="-342265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10" dirty="0">
                <a:latin typeface="Trebuchet MS"/>
                <a:cs typeface="Trebuchet MS"/>
              </a:rPr>
              <a:t>Mostly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like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C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arrays,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however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can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contain</a:t>
            </a:r>
            <a:r>
              <a:rPr sz="3200" spc="-10" dirty="0">
                <a:latin typeface="Trebuchet MS"/>
                <a:cs typeface="Trebuchet MS"/>
              </a:rPr>
              <a:t> 	</a:t>
            </a:r>
            <a:r>
              <a:rPr sz="3200" spc="-95" dirty="0">
                <a:latin typeface="Trebuchet MS"/>
                <a:cs typeface="Trebuchet MS"/>
              </a:rPr>
              <a:t>items</a:t>
            </a:r>
            <a:r>
              <a:rPr sz="3200" spc="-30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of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different</a:t>
            </a:r>
            <a:r>
              <a:rPr sz="3200" spc="-345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types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8485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Python</a:t>
            </a:r>
            <a:r>
              <a:rPr spc="-165" dirty="0"/>
              <a:t> </a:t>
            </a:r>
            <a:r>
              <a:rPr spc="125" dirty="0"/>
              <a:t>Tuples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359" y="1734438"/>
            <a:ext cx="7658100" cy="2599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75" dirty="0">
                <a:latin typeface="Trebuchet MS"/>
                <a:cs typeface="Trebuchet MS"/>
              </a:rPr>
              <a:t>A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tuple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consists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of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number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of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values </a:t>
            </a:r>
            <a:r>
              <a:rPr sz="3200" spc="-90" dirty="0">
                <a:latin typeface="Trebuchet MS"/>
                <a:cs typeface="Trebuchet MS"/>
              </a:rPr>
              <a:t>separated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by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commas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and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enclosed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within </a:t>
            </a:r>
            <a:r>
              <a:rPr sz="3200" spc="-20" dirty="0">
                <a:latin typeface="Trebuchet MS"/>
                <a:cs typeface="Trebuchet MS"/>
              </a:rPr>
              <a:t>parenthesis.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0" dirty="0">
                <a:latin typeface="Trebuchet MS"/>
                <a:cs typeface="Trebuchet MS"/>
              </a:rPr>
              <a:t>Unlike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List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Tuples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can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not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be</a:t>
            </a:r>
            <a:r>
              <a:rPr sz="3200" spc="-31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updated.</a:t>
            </a:r>
            <a:endParaRPr sz="3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5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They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are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read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only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123" y="4767071"/>
            <a:ext cx="6484620" cy="17632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464058"/>
            <a:ext cx="76193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2945" marR="5080" indent="-690880">
              <a:lnSpc>
                <a:spcPct val="100000"/>
              </a:lnSpc>
              <a:spcBef>
                <a:spcPts val="95"/>
              </a:spcBef>
              <a:tabLst>
                <a:tab pos="1569720" algn="l"/>
              </a:tabLst>
            </a:pPr>
            <a:r>
              <a:rPr sz="4000" spc="160" dirty="0"/>
              <a:t>Common</a:t>
            </a:r>
            <a:r>
              <a:rPr sz="4000" spc="-225" dirty="0"/>
              <a:t> </a:t>
            </a:r>
            <a:r>
              <a:rPr sz="4000" spc="160" dirty="0"/>
              <a:t>Operations/Functions </a:t>
            </a:r>
            <a:r>
              <a:rPr sz="4000" spc="145" dirty="0"/>
              <a:t>on</a:t>
            </a:r>
            <a:r>
              <a:rPr sz="4000" dirty="0"/>
              <a:t>	</a:t>
            </a:r>
            <a:r>
              <a:rPr sz="4000" spc="190" dirty="0"/>
              <a:t>List,</a:t>
            </a:r>
            <a:r>
              <a:rPr sz="4000" spc="-130" dirty="0"/>
              <a:t> </a:t>
            </a:r>
            <a:r>
              <a:rPr sz="4000" spc="195" dirty="0"/>
              <a:t>String,</a:t>
            </a:r>
            <a:r>
              <a:rPr sz="4000" spc="-145" dirty="0"/>
              <a:t> </a:t>
            </a:r>
            <a:r>
              <a:rPr sz="4000" spc="200" dirty="0"/>
              <a:t>and</a:t>
            </a:r>
            <a:r>
              <a:rPr sz="4000" spc="-195" dirty="0"/>
              <a:t> </a:t>
            </a:r>
            <a:r>
              <a:rPr sz="4000" spc="110" dirty="0"/>
              <a:t>Tuple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2835" y="1734438"/>
            <a:ext cx="8014334" cy="4775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40" dirty="0">
                <a:latin typeface="Trebuchet MS"/>
                <a:cs typeface="Trebuchet MS"/>
              </a:rPr>
              <a:t>Slicing:</a:t>
            </a:r>
            <a:r>
              <a:rPr sz="3200" spc="-200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To</a:t>
            </a:r>
            <a:r>
              <a:rPr sz="3200" spc="-42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get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substrings,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subLists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,or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a </a:t>
            </a:r>
            <a:r>
              <a:rPr sz="3200" spc="-80" dirty="0">
                <a:latin typeface="Trebuchet MS"/>
                <a:cs typeface="Trebuchet MS"/>
              </a:rPr>
              <a:t>single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element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slice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operator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([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]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and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[:]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) </a:t>
            </a:r>
            <a:r>
              <a:rPr sz="3200" spc="-100" dirty="0">
                <a:latin typeface="Trebuchet MS"/>
                <a:cs typeface="Trebuchet MS"/>
              </a:rPr>
              <a:t>is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used</a:t>
            </a:r>
            <a:endParaRPr sz="32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60" dirty="0">
                <a:latin typeface="Trebuchet MS"/>
                <a:cs typeface="Trebuchet MS"/>
              </a:rPr>
              <a:t>indexes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starts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at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0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beginning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60" dirty="0">
                <a:latin typeface="Trebuchet MS"/>
                <a:cs typeface="Trebuchet MS"/>
              </a:rPr>
              <a:t>[inclusive:exclusive]</a:t>
            </a:r>
            <a:endParaRPr sz="2800">
              <a:latin typeface="Trebuchet MS"/>
              <a:cs typeface="Trebuchet MS"/>
            </a:endParaRPr>
          </a:p>
          <a:p>
            <a:pPr marL="355600" marR="1284605" indent="-34353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The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plus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(+)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sign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is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concatenation </a:t>
            </a:r>
            <a:r>
              <a:rPr sz="3200" spc="-10" dirty="0">
                <a:latin typeface="Trebuchet MS"/>
                <a:cs typeface="Trebuchet MS"/>
              </a:rPr>
              <a:t>operator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35" dirty="0">
                <a:latin typeface="Trebuchet MS"/>
                <a:cs typeface="Trebuchet MS"/>
              </a:rPr>
              <a:t>The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asterisk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(*)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is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repetition</a:t>
            </a:r>
            <a:r>
              <a:rPr sz="3200" spc="-29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operator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5" dirty="0">
                <a:latin typeface="Trebuchet MS"/>
                <a:cs typeface="Trebuchet MS"/>
              </a:rPr>
              <a:t>len()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function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returns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the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length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4235" y="2892374"/>
            <a:ext cx="4238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5" dirty="0">
                <a:latin typeface="Times New Roman"/>
                <a:cs typeface="Times New Roman"/>
              </a:rPr>
              <a:t>BASIC</a:t>
            </a:r>
            <a:r>
              <a:rPr sz="4800" spc="-195" dirty="0">
                <a:latin typeface="Times New Roman"/>
                <a:cs typeface="Times New Roman"/>
              </a:rPr>
              <a:t> </a:t>
            </a:r>
            <a:r>
              <a:rPr sz="4800" spc="-160" dirty="0">
                <a:latin typeface="Times New Roman"/>
                <a:cs typeface="Times New Roman"/>
              </a:rPr>
              <a:t>SYNTAX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9055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964" y="1737360"/>
            <a:ext cx="6120384" cy="21625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9355" y="4271771"/>
            <a:ext cx="3936492" cy="28285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9055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832" y="1725167"/>
            <a:ext cx="6883908" cy="26593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1283" y="4983479"/>
            <a:ext cx="6251448" cy="19949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3600" y="4423029"/>
            <a:ext cx="70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C58AE"/>
                </a:solidFill>
                <a:latin typeface="Carlito"/>
                <a:cs typeface="Carlito"/>
              </a:rPr>
              <a:t>Output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9055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3600" y="4423029"/>
            <a:ext cx="70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C58AE"/>
                </a:solidFill>
                <a:latin typeface="Carlito"/>
                <a:cs typeface="Carlito"/>
              </a:rPr>
              <a:t>Output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404" y="1720595"/>
            <a:ext cx="6414516" cy="24612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7360" y="4887467"/>
            <a:ext cx="6251447" cy="19629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3025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Python</a:t>
            </a:r>
            <a:r>
              <a:rPr spc="-170" dirty="0"/>
              <a:t> </a:t>
            </a:r>
            <a:r>
              <a:rPr spc="220" dirty="0"/>
              <a:t>Dictionary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23499"/>
            <a:ext cx="8041640" cy="47498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5" dirty="0">
                <a:latin typeface="Trebuchet MS"/>
                <a:cs typeface="Trebuchet MS"/>
              </a:rPr>
              <a:t>Dictionaries</a:t>
            </a:r>
            <a:r>
              <a:rPr sz="3200" spc="-204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can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hold</a:t>
            </a:r>
            <a:r>
              <a:rPr sz="3200" spc="-204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key-</a:t>
            </a:r>
            <a:r>
              <a:rPr sz="3200" spc="-120" dirty="0">
                <a:latin typeface="Trebuchet MS"/>
                <a:cs typeface="Trebuchet MS"/>
              </a:rPr>
              <a:t>value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pairs.</a:t>
            </a:r>
            <a:endParaRPr sz="32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30" dirty="0">
                <a:latin typeface="Trebuchet MS"/>
                <a:cs typeface="Trebuchet MS"/>
              </a:rPr>
              <a:t>Similar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to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Map</a:t>
            </a:r>
            <a:endParaRPr sz="2800">
              <a:latin typeface="Trebuchet MS"/>
              <a:cs typeface="Trebuchet MS"/>
            </a:endParaRPr>
          </a:p>
          <a:p>
            <a:pPr marL="755015" marR="163195" lvl="1" indent="-285750">
              <a:lnSpc>
                <a:spcPts val="3000"/>
              </a:lnSpc>
              <a:spcBef>
                <a:spcPts val="740"/>
              </a:spcBef>
              <a:buFont typeface="Arial"/>
              <a:buChar char="–"/>
              <a:tabLst>
                <a:tab pos="756285" algn="l"/>
              </a:tabLst>
            </a:pPr>
            <a:r>
              <a:rPr sz="2800" spc="65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dictionary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key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can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be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almost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any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Python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type, 	</a:t>
            </a:r>
            <a:r>
              <a:rPr sz="2800" spc="-70" dirty="0">
                <a:latin typeface="Trebuchet MS"/>
                <a:cs typeface="Trebuchet MS"/>
              </a:rPr>
              <a:t>but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are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usually</a:t>
            </a:r>
            <a:r>
              <a:rPr sz="2800" spc="-25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numbers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or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strings.</a:t>
            </a:r>
            <a:endParaRPr sz="2800">
              <a:latin typeface="Trebuchet MS"/>
              <a:cs typeface="Trebuchet MS"/>
            </a:endParaRPr>
          </a:p>
          <a:p>
            <a:pPr marL="755015" marR="344805" lvl="1" indent="-285750">
              <a:lnSpc>
                <a:spcPts val="3000"/>
              </a:lnSpc>
              <a:spcBef>
                <a:spcPts val="695"/>
              </a:spcBef>
              <a:buFont typeface="Arial"/>
              <a:buChar char="–"/>
              <a:tabLst>
                <a:tab pos="756285" algn="l"/>
              </a:tabLst>
            </a:pPr>
            <a:r>
              <a:rPr sz="2800" spc="-150" dirty="0">
                <a:latin typeface="Trebuchet MS"/>
                <a:cs typeface="Trebuchet MS"/>
              </a:rPr>
              <a:t>Values,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on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the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other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hand,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can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be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any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arbitrary 	</a:t>
            </a:r>
            <a:r>
              <a:rPr sz="2800" spc="-50" dirty="0">
                <a:latin typeface="Trebuchet MS"/>
                <a:cs typeface="Trebuchet MS"/>
              </a:rPr>
              <a:t>Python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object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85" dirty="0">
                <a:latin typeface="Trebuchet MS"/>
                <a:cs typeface="Trebuchet MS"/>
              </a:rPr>
              <a:t>Have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no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notion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of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order</a:t>
            </a:r>
            <a:r>
              <a:rPr sz="2800" spc="-25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5" dirty="0">
                <a:latin typeface="Trebuchet MS"/>
                <a:cs typeface="Trebuchet MS"/>
              </a:rPr>
              <a:t>Dictionaries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are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enclosed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by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curly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braces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({</a:t>
            </a:r>
            <a:r>
              <a:rPr sz="3200" spc="-34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})</a:t>
            </a:r>
            <a:endParaRPr sz="3200">
              <a:latin typeface="Trebuchet MS"/>
              <a:cs typeface="Trebuchet MS"/>
            </a:endParaRPr>
          </a:p>
          <a:p>
            <a:pPr marL="355600" marR="410845" indent="-343535">
              <a:lnSpc>
                <a:spcPts val="3510"/>
              </a:lnSpc>
              <a:spcBef>
                <a:spcPts val="844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20" dirty="0">
                <a:latin typeface="Trebuchet MS"/>
                <a:cs typeface="Trebuchet MS"/>
              </a:rPr>
              <a:t>Values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can</a:t>
            </a:r>
            <a:r>
              <a:rPr sz="3200" spc="-204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be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assigned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and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accessed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using </a:t>
            </a:r>
            <a:r>
              <a:rPr sz="3200" spc="-75" dirty="0">
                <a:latin typeface="Trebuchet MS"/>
                <a:cs typeface="Trebuchet MS"/>
              </a:rPr>
              <a:t>square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braces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([])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211" y="653541"/>
            <a:ext cx="2348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632" y="1703832"/>
            <a:ext cx="5254752" cy="28270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73600" y="4740020"/>
            <a:ext cx="70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C58AE"/>
                </a:solidFill>
                <a:latin typeface="Carlito"/>
                <a:cs typeface="Carlito"/>
              </a:rPr>
              <a:t>Output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2407" y="5199888"/>
            <a:ext cx="5387340" cy="17632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4385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Data</a:t>
            </a:r>
            <a:r>
              <a:rPr spc="-195" dirty="0"/>
              <a:t> </a:t>
            </a:r>
            <a:r>
              <a:rPr spc="125" dirty="0"/>
              <a:t>Type</a:t>
            </a:r>
            <a:r>
              <a:rPr spc="-175" dirty="0"/>
              <a:t> </a:t>
            </a:r>
            <a:r>
              <a:rPr spc="165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734438"/>
            <a:ext cx="8020684" cy="3712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40" dirty="0">
                <a:latin typeface="Trebuchet MS"/>
                <a:cs typeface="Trebuchet MS"/>
              </a:rPr>
              <a:t>To</a:t>
            </a:r>
            <a:r>
              <a:rPr sz="3200" spc="-434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convert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between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the</a:t>
            </a:r>
            <a:r>
              <a:rPr sz="3200" spc="-204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built-</a:t>
            </a:r>
            <a:r>
              <a:rPr sz="3200" spc="-125" dirty="0">
                <a:latin typeface="Trebuchet MS"/>
                <a:cs typeface="Trebuchet MS"/>
              </a:rPr>
              <a:t>in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types,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simply </a:t>
            </a:r>
            <a:r>
              <a:rPr sz="3200" spc="-60" dirty="0">
                <a:latin typeface="Trebuchet MS"/>
                <a:cs typeface="Trebuchet MS"/>
              </a:rPr>
              <a:t>use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type-</a:t>
            </a:r>
            <a:r>
              <a:rPr sz="3200" spc="-90" dirty="0">
                <a:latin typeface="Trebuchet MS"/>
                <a:cs typeface="Trebuchet MS"/>
              </a:rPr>
              <a:t>name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as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30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function.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90" dirty="0">
                <a:latin typeface="Trebuchet MS"/>
                <a:cs typeface="Trebuchet MS"/>
              </a:rPr>
              <a:t>int(x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[,base])</a:t>
            </a:r>
            <a:endParaRPr sz="3200">
              <a:latin typeface="Trebuchet MS"/>
              <a:cs typeface="Trebuchet MS"/>
            </a:endParaRPr>
          </a:p>
          <a:p>
            <a:pPr marL="756285" marR="530860" indent="-287020">
              <a:lnSpc>
                <a:spcPts val="3340"/>
              </a:lnSpc>
              <a:spcBef>
                <a:spcPts val="880"/>
              </a:spcBef>
              <a:tabLst>
                <a:tab pos="835025" algn="l"/>
              </a:tabLst>
            </a:pPr>
            <a:r>
              <a:rPr sz="2800" spc="-50" dirty="0">
                <a:latin typeface="Arial"/>
                <a:cs typeface="Arial"/>
              </a:rPr>
              <a:t>–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60" dirty="0">
                <a:latin typeface="Trebuchet MS"/>
                <a:cs typeface="Trebuchet MS"/>
              </a:rPr>
              <a:t>Converts</a:t>
            </a:r>
            <a:r>
              <a:rPr sz="2800" spc="-25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x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an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integer.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base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(optional) </a:t>
            </a:r>
            <a:r>
              <a:rPr sz="2800" spc="-95" dirty="0">
                <a:latin typeface="Trebuchet MS"/>
                <a:cs typeface="Trebuchet MS"/>
              </a:rPr>
              <a:t>specifies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the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base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if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x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is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a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string.</a:t>
            </a:r>
            <a:endParaRPr sz="2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20" dirty="0">
                <a:latin typeface="Trebuchet MS"/>
                <a:cs typeface="Trebuchet MS"/>
              </a:rPr>
              <a:t>float(x),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complex(real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[,imag]),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str(),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chr()</a:t>
            </a:r>
            <a:endParaRPr sz="3200">
              <a:latin typeface="Trebuchet MS"/>
              <a:cs typeface="Trebuchet MS"/>
            </a:endParaRPr>
          </a:p>
          <a:p>
            <a:pPr marL="445134" indent="-432434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445134" algn="l"/>
              </a:tabLst>
            </a:pPr>
            <a:r>
              <a:rPr sz="3200" spc="-135" dirty="0">
                <a:latin typeface="Trebuchet MS"/>
                <a:cs typeface="Trebuchet MS"/>
              </a:rPr>
              <a:t>tuple(),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list(),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dict(),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set()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120" y="2892374"/>
            <a:ext cx="5332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0" dirty="0">
                <a:latin typeface="Times New Roman"/>
                <a:cs typeface="Times New Roman"/>
              </a:rPr>
              <a:t>BASIC</a:t>
            </a:r>
            <a:r>
              <a:rPr sz="4800" spc="-185" dirty="0">
                <a:latin typeface="Times New Roman"/>
                <a:cs typeface="Times New Roman"/>
              </a:rPr>
              <a:t> </a:t>
            </a:r>
            <a:r>
              <a:rPr sz="4800" spc="-100" dirty="0">
                <a:latin typeface="Times New Roman"/>
                <a:cs typeface="Times New Roman"/>
              </a:rPr>
              <a:t>OPERATORS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4175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Operator</a:t>
            </a:r>
            <a:r>
              <a:rPr spc="-175" dirty="0"/>
              <a:t> </a:t>
            </a:r>
            <a:r>
              <a:rPr spc="1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41474"/>
            <a:ext cx="5967095" cy="49523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-105" dirty="0">
                <a:latin typeface="Trebuchet MS"/>
                <a:cs typeface="Trebuchet MS"/>
              </a:rPr>
              <a:t>Arithmetic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Operators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-65" dirty="0">
                <a:latin typeface="Trebuchet MS"/>
                <a:cs typeface="Trebuchet MS"/>
              </a:rPr>
              <a:t>Comparison</a:t>
            </a:r>
            <a:r>
              <a:rPr sz="3000" spc="-22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(Relational)</a:t>
            </a:r>
            <a:r>
              <a:rPr sz="3000" spc="-22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Operators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-40" dirty="0">
                <a:latin typeface="Trebuchet MS"/>
                <a:cs typeface="Trebuchet MS"/>
              </a:rPr>
              <a:t>Assignment</a:t>
            </a:r>
            <a:r>
              <a:rPr sz="3000" spc="-2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Operators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-90" dirty="0">
                <a:latin typeface="Trebuchet MS"/>
                <a:cs typeface="Trebuchet MS"/>
              </a:rPr>
              <a:t>Logical</a:t>
            </a:r>
            <a:r>
              <a:rPr sz="3000" spc="-28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Operators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-80" dirty="0">
                <a:latin typeface="Trebuchet MS"/>
                <a:cs typeface="Trebuchet MS"/>
              </a:rPr>
              <a:t>Bitwise</a:t>
            </a:r>
            <a:r>
              <a:rPr sz="3000" spc="-21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Operators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-20" dirty="0">
                <a:latin typeface="Trebuchet MS"/>
                <a:cs typeface="Trebuchet MS"/>
              </a:rPr>
              <a:t>Membership</a:t>
            </a:r>
            <a:r>
              <a:rPr sz="3000" spc="-19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Operators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-100" dirty="0">
                <a:latin typeface="Trebuchet MS"/>
                <a:cs typeface="Trebuchet MS"/>
              </a:rPr>
              <a:t>Identity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Operators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35"/>
              </a:spcBef>
              <a:buFont typeface="Arial"/>
              <a:buChar char="•"/>
            </a:pP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spc="105" dirty="0">
                <a:latin typeface="Trebuchet MS"/>
                <a:cs typeface="Trebuchet MS"/>
              </a:rPr>
              <a:t>Most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are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similar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to</a:t>
            </a:r>
            <a:r>
              <a:rPr sz="3000" spc="-27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C/Java</a:t>
            </a:r>
            <a:endParaRPr sz="3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except</a:t>
            </a:r>
            <a:r>
              <a:rPr sz="2600" spc="-24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Logical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Operators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Arithmetic</a:t>
            </a:r>
            <a:r>
              <a:rPr spc="-200" dirty="0"/>
              <a:t> </a:t>
            </a:r>
            <a:r>
              <a:rPr spc="200" dirty="0"/>
              <a:t>Operators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pc="-50" dirty="0">
                <a:latin typeface="Arial"/>
                <a:cs typeface="Arial"/>
              </a:rPr>
              <a:t>•</a:t>
            </a:r>
            <a:r>
              <a:rPr dirty="0">
                <a:latin typeface="Arial"/>
                <a:cs typeface="Arial"/>
              </a:rPr>
              <a:t>	</a:t>
            </a:r>
            <a:r>
              <a:rPr dirty="0"/>
              <a:t>+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*</a:t>
            </a:r>
            <a:r>
              <a:rPr spc="-5" dirty="0"/>
              <a:t> </a:t>
            </a:r>
            <a:r>
              <a:rPr dirty="0"/>
              <a:t>/ </a:t>
            </a:r>
            <a:r>
              <a:rPr spc="-50" dirty="0"/>
              <a:t>%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**</a:t>
            </a:r>
            <a:r>
              <a:rPr spc="-40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spc="-10" dirty="0"/>
              <a:t>power/</a:t>
            </a:r>
            <a:r>
              <a:rPr spc="-90" dirty="0"/>
              <a:t> </a:t>
            </a:r>
            <a:r>
              <a:rPr spc="-10" dirty="0"/>
              <a:t>exponent</a:t>
            </a:r>
          </a:p>
          <a:p>
            <a:pPr marL="469900">
              <a:lnSpc>
                <a:spcPct val="100000"/>
              </a:lnSpc>
              <a:spcBef>
                <a:spcPts val="825"/>
              </a:spcBef>
            </a:pPr>
            <a:r>
              <a:rPr dirty="0">
                <a:latin typeface="Arial"/>
                <a:cs typeface="Arial"/>
              </a:rPr>
              <a:t>–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/>
              <a:t>3**2</a:t>
            </a:r>
            <a:r>
              <a:rPr spc="-40" dirty="0"/>
              <a:t> </a:t>
            </a:r>
            <a:r>
              <a:rPr spc="-25" dirty="0"/>
              <a:t>==</a:t>
            </a:r>
            <a:r>
              <a:rPr spc="-415" dirty="0"/>
              <a:t> </a:t>
            </a:r>
            <a:r>
              <a:rPr spc="-50" dirty="0"/>
              <a:t>9</a:t>
            </a:r>
          </a:p>
          <a:p>
            <a:pPr marL="342265" marR="90805" indent="-342265" algn="r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42265" algn="l"/>
              </a:tabLst>
            </a:pPr>
            <a:r>
              <a:rPr dirty="0"/>
              <a:t>//</a:t>
            </a:r>
            <a:r>
              <a:rPr spc="5" dirty="0"/>
              <a:t> </a:t>
            </a:r>
            <a:r>
              <a:rPr dirty="0"/>
              <a:t>:</a:t>
            </a:r>
            <a:r>
              <a:rPr spc="-10" dirty="0"/>
              <a:t> </a:t>
            </a:r>
            <a:r>
              <a:rPr spc="-25" dirty="0"/>
              <a:t>integer/floor</a:t>
            </a:r>
            <a:r>
              <a:rPr spc="-60" dirty="0"/>
              <a:t> </a:t>
            </a:r>
            <a:r>
              <a:rPr spc="-10" dirty="0"/>
              <a:t>division</a:t>
            </a:r>
          </a:p>
          <a:p>
            <a:pPr marR="5080" algn="r">
              <a:lnSpc>
                <a:spcPct val="100000"/>
              </a:lnSpc>
              <a:spcBef>
                <a:spcPts val="815"/>
              </a:spcBef>
            </a:pPr>
            <a:r>
              <a:rPr dirty="0">
                <a:latin typeface="Arial"/>
                <a:cs typeface="Arial"/>
              </a:rPr>
              <a:t>–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/>
              <a:t>9//2</a:t>
            </a:r>
            <a:r>
              <a:rPr spc="-50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dirty="0"/>
              <a:t>4,</a:t>
            </a:r>
            <a:r>
              <a:rPr spc="-65" dirty="0"/>
              <a:t> </a:t>
            </a:r>
            <a:r>
              <a:rPr dirty="0"/>
              <a:t>9.0//2.0</a:t>
            </a:r>
            <a:r>
              <a:rPr spc="-60" dirty="0"/>
              <a:t> </a:t>
            </a:r>
            <a:r>
              <a:rPr spc="-25" dirty="0"/>
              <a:t>=</a:t>
            </a:r>
            <a:r>
              <a:rPr spc="-400" dirty="0"/>
              <a:t> </a:t>
            </a:r>
            <a:r>
              <a:rPr spc="-25" dirty="0"/>
              <a:t>4.0</a:t>
            </a:r>
          </a:p>
          <a:p>
            <a:pPr marL="354965" indent="-34226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</a:t>
            </a:r>
            <a:r>
              <a:rPr spc="-20" dirty="0"/>
              <a:t> </a:t>
            </a:r>
            <a:r>
              <a:rPr dirty="0"/>
              <a:t>x++</a:t>
            </a:r>
            <a:r>
              <a:rPr spc="25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x-</a:t>
            </a:r>
            <a:r>
              <a:rPr spc="-50" dirty="0"/>
              <a:t>-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845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Comparison</a:t>
            </a:r>
            <a:r>
              <a:rPr spc="-215" dirty="0"/>
              <a:t> </a:t>
            </a:r>
            <a:r>
              <a:rPr spc="20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40814"/>
            <a:ext cx="781050" cy="35540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z="3200" spc="-50" dirty="0">
                <a:latin typeface="Arial"/>
                <a:cs typeface="Arial"/>
              </a:rPr>
              <a:t>•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5" dirty="0">
                <a:latin typeface="Trebuchet MS"/>
                <a:cs typeface="Trebuchet MS"/>
              </a:rPr>
              <a:t>==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Trebuchet MS"/>
                <a:cs typeface="Trebuchet MS"/>
              </a:rPr>
              <a:t>!=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50" dirty="0">
                <a:latin typeface="Trebuchet MS"/>
                <a:cs typeface="Trebuchet MS"/>
              </a:rPr>
              <a:t>&gt;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50" dirty="0">
                <a:latin typeface="Trebuchet MS"/>
                <a:cs typeface="Trebuchet MS"/>
              </a:rPr>
              <a:t>&lt;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Trebuchet MS"/>
                <a:cs typeface="Trebuchet MS"/>
              </a:rPr>
              <a:t>&gt;=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Trebuchet MS"/>
                <a:cs typeface="Trebuchet MS"/>
              </a:rPr>
              <a:t>&lt;=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601" y="768858"/>
            <a:ext cx="58877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8639" marR="5080" indent="-1806575">
              <a:lnSpc>
                <a:spcPct val="100000"/>
              </a:lnSpc>
              <a:spcBef>
                <a:spcPts val="95"/>
              </a:spcBef>
            </a:pPr>
            <a:r>
              <a:rPr sz="4000" spc="150" dirty="0"/>
              <a:t>Python</a:t>
            </a:r>
            <a:r>
              <a:rPr sz="4000" spc="-130" dirty="0"/>
              <a:t> </a:t>
            </a:r>
            <a:r>
              <a:rPr sz="4000" spc="170" dirty="0"/>
              <a:t>is</a:t>
            </a:r>
            <a:r>
              <a:rPr sz="4000" spc="-120" dirty="0"/>
              <a:t> </a:t>
            </a:r>
            <a:r>
              <a:rPr sz="4000" spc="155" dirty="0"/>
              <a:t>an</a:t>
            </a:r>
            <a:r>
              <a:rPr sz="4000" spc="-85" dirty="0"/>
              <a:t> </a:t>
            </a:r>
            <a:r>
              <a:rPr sz="4000" spc="210" dirty="0"/>
              <a:t>interpreted </a:t>
            </a:r>
            <a:r>
              <a:rPr sz="4000" spc="150" dirty="0"/>
              <a:t>language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2835" y="2344038"/>
            <a:ext cx="7644130" cy="365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80" dirty="0">
                <a:latin typeface="Trebuchet MS"/>
                <a:cs typeface="Trebuchet MS"/>
              </a:rPr>
              <a:t>You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can</a:t>
            </a:r>
            <a:r>
              <a:rPr sz="3200" spc="-19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write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programs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interactively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using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interpreter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64"/>
              </a:spcBef>
              <a:buFont typeface="Arial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80" dirty="0">
                <a:latin typeface="Trebuchet MS"/>
                <a:cs typeface="Trebuchet MS"/>
              </a:rPr>
              <a:t>You</a:t>
            </a:r>
            <a:r>
              <a:rPr sz="3200" spc="-305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can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also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write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scripts</a:t>
            </a:r>
            <a:endParaRPr sz="32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5650" algn="l"/>
                <a:tab pos="4013200" algn="l"/>
              </a:tabLst>
            </a:pPr>
            <a:r>
              <a:rPr sz="2800" spc="-160" dirty="0">
                <a:latin typeface="Trebuchet MS"/>
                <a:cs typeface="Trebuchet MS"/>
              </a:rPr>
              <a:t>File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extention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will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be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160" dirty="0">
                <a:latin typeface="Trebuchet MS"/>
                <a:cs typeface="Trebuchet MS"/>
              </a:rPr>
              <a:t>.py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[eg.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demo.py]</a:t>
            </a:r>
            <a:endParaRPr sz="2800">
              <a:latin typeface="Trebuchet MS"/>
              <a:cs typeface="Trebuchet MS"/>
            </a:endParaRPr>
          </a:p>
          <a:p>
            <a:pPr marL="755015" marR="658495" lvl="1" indent="-28575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285" algn="l"/>
              </a:tabLst>
            </a:pPr>
            <a:r>
              <a:rPr sz="2800" spc="-25" dirty="0">
                <a:latin typeface="Trebuchet MS"/>
                <a:cs typeface="Trebuchet MS"/>
              </a:rPr>
              <a:t>In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console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the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script</a:t>
            </a:r>
            <a:r>
              <a:rPr sz="2800" spc="-25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can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be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run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by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python 	command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Assignment</a:t>
            </a:r>
            <a:r>
              <a:rPr spc="-204" dirty="0"/>
              <a:t> </a:t>
            </a:r>
            <a:r>
              <a:rPr spc="20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37766"/>
            <a:ext cx="985519" cy="47351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354965" algn="l"/>
              </a:tabLst>
            </a:pPr>
            <a:r>
              <a:rPr sz="3200" spc="-50" dirty="0">
                <a:latin typeface="Arial"/>
                <a:cs typeface="Arial"/>
              </a:rPr>
              <a:t>•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50" dirty="0">
                <a:latin typeface="Trebuchet MS"/>
                <a:cs typeface="Trebuchet MS"/>
              </a:rPr>
              <a:t>=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3200" spc="-50" dirty="0">
                <a:latin typeface="Arial"/>
                <a:cs typeface="Arial"/>
              </a:rPr>
              <a:t>•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5" dirty="0">
                <a:latin typeface="Trebuchet MS"/>
                <a:cs typeface="Trebuchet MS"/>
              </a:rPr>
              <a:t>+=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385" dirty="0">
                <a:latin typeface="Trebuchet MS"/>
                <a:cs typeface="Trebuchet MS"/>
              </a:rPr>
              <a:t>-</a:t>
            </a:r>
            <a:r>
              <a:rPr sz="3200" spc="-50" dirty="0">
                <a:latin typeface="Trebuchet MS"/>
                <a:cs typeface="Trebuchet MS"/>
              </a:rPr>
              <a:t>=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160" dirty="0">
                <a:latin typeface="Trebuchet MS"/>
                <a:cs typeface="Trebuchet MS"/>
              </a:rPr>
              <a:t>*=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484" dirty="0">
                <a:latin typeface="Trebuchet MS"/>
                <a:cs typeface="Trebuchet MS"/>
              </a:rPr>
              <a:t>/=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Trebuchet MS"/>
                <a:cs typeface="Trebuchet MS"/>
              </a:rPr>
              <a:t>%=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240" dirty="0">
                <a:latin typeface="Trebuchet MS"/>
                <a:cs typeface="Trebuchet MS"/>
              </a:rPr>
              <a:t>**=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615" dirty="0">
                <a:latin typeface="Trebuchet MS"/>
                <a:cs typeface="Trebuchet MS"/>
              </a:rPr>
              <a:t>//=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Bitwise</a:t>
            </a:r>
            <a:r>
              <a:rPr spc="-204" dirty="0"/>
              <a:t> </a:t>
            </a:r>
            <a:r>
              <a:rPr spc="204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34718"/>
            <a:ext cx="781050" cy="35604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50" dirty="0">
                <a:latin typeface="Trebuchet MS"/>
                <a:cs typeface="Trebuchet MS"/>
              </a:rPr>
              <a:t>&amp;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925" dirty="0">
                <a:latin typeface="Trebuchet MS"/>
                <a:cs typeface="Trebuchet MS"/>
              </a:rPr>
              <a:t>|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50" dirty="0">
                <a:latin typeface="Trebuchet MS"/>
                <a:cs typeface="Trebuchet MS"/>
              </a:rPr>
              <a:t>^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50" dirty="0">
                <a:latin typeface="Trebuchet MS"/>
                <a:cs typeface="Trebuchet MS"/>
              </a:rPr>
              <a:t>~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Trebuchet MS"/>
                <a:cs typeface="Trebuchet MS"/>
              </a:rPr>
              <a:t>&lt;&lt;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Trebuchet MS"/>
                <a:cs typeface="Trebuchet MS"/>
              </a:rPr>
              <a:t>&gt;&gt;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1435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Bitwise</a:t>
            </a:r>
            <a:r>
              <a:rPr spc="-204" dirty="0"/>
              <a:t> </a:t>
            </a:r>
            <a:r>
              <a:rPr spc="20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359" y="1625812"/>
            <a:ext cx="7078345" cy="15684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Trebuchet MS"/>
                <a:cs typeface="Trebuchet MS"/>
              </a:rPr>
              <a:t>bin()</a:t>
            </a:r>
            <a:endParaRPr sz="3200">
              <a:latin typeface="Trebuchet MS"/>
              <a:cs typeface="Trebuchet MS"/>
            </a:endParaRPr>
          </a:p>
          <a:p>
            <a:pPr marL="756285" marR="5080" indent="-287020">
              <a:lnSpc>
                <a:spcPts val="3340"/>
              </a:lnSpc>
              <a:spcBef>
                <a:spcPts val="86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used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to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obtain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binary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representation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of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an </a:t>
            </a:r>
            <a:r>
              <a:rPr sz="2800" spc="-85" dirty="0">
                <a:latin typeface="Trebuchet MS"/>
                <a:cs typeface="Trebuchet MS"/>
              </a:rPr>
              <a:t>integer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number.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7703" y="3653028"/>
            <a:ext cx="2412492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Logical</a:t>
            </a:r>
            <a:r>
              <a:rPr spc="-210" dirty="0"/>
              <a:t> </a:t>
            </a:r>
            <a:r>
              <a:rPr spc="204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34718"/>
            <a:ext cx="1013460" cy="17919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30" dirty="0">
                <a:latin typeface="Trebuchet MS"/>
                <a:cs typeface="Trebuchet MS"/>
              </a:rPr>
              <a:t>and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Trebuchet MS"/>
                <a:cs typeface="Trebuchet MS"/>
              </a:rPr>
              <a:t>or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Trebuchet MS"/>
                <a:cs typeface="Trebuchet MS"/>
              </a:rPr>
              <a:t>not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835" y="4660468"/>
            <a:ext cx="76466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95" dirty="0">
                <a:latin typeface="Trebuchet MS"/>
                <a:cs typeface="Trebuchet MS"/>
              </a:rPr>
              <a:t>These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operators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are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UNLIKE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265" dirty="0">
                <a:latin typeface="Trebuchet MS"/>
                <a:cs typeface="Trebuchet MS"/>
              </a:rPr>
              <a:t>C,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C++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or</a:t>
            </a:r>
            <a:r>
              <a:rPr sz="3200" spc="-34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Java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50" dirty="0"/>
              <a:t>Python</a:t>
            </a:r>
            <a:r>
              <a:rPr sz="4000" spc="-120" dirty="0"/>
              <a:t> </a:t>
            </a:r>
            <a:r>
              <a:rPr sz="4000" spc="175" dirty="0"/>
              <a:t>Membership</a:t>
            </a:r>
            <a:r>
              <a:rPr sz="4000" spc="-145" dirty="0"/>
              <a:t> </a:t>
            </a:r>
            <a:r>
              <a:rPr sz="4000" spc="175" dirty="0"/>
              <a:t>Operators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4359" y="1734438"/>
            <a:ext cx="7722234" cy="266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85" dirty="0">
                <a:latin typeface="Trebuchet MS"/>
                <a:cs typeface="Trebuchet MS"/>
              </a:rPr>
              <a:t>Python’s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membership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operators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test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for </a:t>
            </a:r>
            <a:r>
              <a:rPr sz="3200" spc="-75" dirty="0">
                <a:latin typeface="Trebuchet MS"/>
                <a:cs typeface="Trebuchet MS"/>
              </a:rPr>
              <a:t>membership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in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sequence,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such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as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strings, </a:t>
            </a:r>
            <a:r>
              <a:rPr sz="3200" spc="-155" dirty="0">
                <a:latin typeface="Trebuchet MS"/>
                <a:cs typeface="Trebuchet MS"/>
              </a:rPr>
              <a:t>lists,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or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tuples.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i="1" spc="-25" dirty="0">
                <a:latin typeface="Trebuchet MS"/>
                <a:cs typeface="Trebuchet MS"/>
              </a:rPr>
              <a:t>in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i="1" spc="-105" dirty="0">
                <a:latin typeface="Trebuchet MS"/>
                <a:cs typeface="Trebuchet MS"/>
              </a:rPr>
              <a:t>not</a:t>
            </a:r>
            <a:r>
              <a:rPr sz="3200" i="1" spc="-300" dirty="0">
                <a:latin typeface="Trebuchet MS"/>
                <a:cs typeface="Trebuchet MS"/>
              </a:rPr>
              <a:t> </a:t>
            </a:r>
            <a:r>
              <a:rPr sz="3200" i="1" spc="-25" dirty="0">
                <a:latin typeface="Trebuchet MS"/>
                <a:cs typeface="Trebuchet MS"/>
              </a:rPr>
              <a:t>in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8552" y="3352800"/>
            <a:ext cx="3724655" cy="23759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7903" y="5897879"/>
            <a:ext cx="2930652" cy="87325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Python</a:t>
            </a:r>
            <a:r>
              <a:rPr spc="-145" dirty="0"/>
              <a:t> </a:t>
            </a:r>
            <a:r>
              <a:rPr spc="229" dirty="0"/>
              <a:t>Identity</a:t>
            </a:r>
            <a:r>
              <a:rPr spc="-165" dirty="0"/>
              <a:t> </a:t>
            </a:r>
            <a:r>
              <a:rPr spc="20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359" y="1734438"/>
            <a:ext cx="7281545" cy="2786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0" dirty="0">
                <a:latin typeface="Trebuchet MS"/>
                <a:cs typeface="Trebuchet MS"/>
              </a:rPr>
              <a:t>Identity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operators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compare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the</a:t>
            </a:r>
            <a:r>
              <a:rPr sz="3200" spc="-19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memory </a:t>
            </a:r>
            <a:r>
              <a:rPr sz="3200" spc="-80" dirty="0">
                <a:latin typeface="Trebuchet MS"/>
                <a:cs typeface="Trebuchet MS"/>
              </a:rPr>
              <a:t>locations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of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two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objects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64"/>
              </a:spcBef>
              <a:buFont typeface="Arial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Trebuchet MS"/>
                <a:cs typeface="Trebuchet MS"/>
              </a:rPr>
              <a:t>is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40" dirty="0">
                <a:latin typeface="Trebuchet MS"/>
                <a:cs typeface="Trebuchet MS"/>
              </a:rPr>
              <a:t>not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is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228" y="3578352"/>
            <a:ext cx="4128516" cy="250240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835" y="2526919"/>
            <a:ext cx="37858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100"/>
              </a:spcBef>
            </a:pPr>
            <a:r>
              <a:rPr sz="4800" spc="-350" dirty="0">
                <a:latin typeface="Times New Roman"/>
                <a:cs typeface="Times New Roman"/>
              </a:rPr>
              <a:t>CONDITIONAL </a:t>
            </a:r>
            <a:r>
              <a:rPr sz="4800" spc="-175" dirty="0">
                <a:latin typeface="Times New Roman"/>
                <a:cs typeface="Times New Roman"/>
              </a:rPr>
              <a:t>STATEMENTS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215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If</a:t>
            </a:r>
            <a:r>
              <a:rPr spc="-160" dirty="0"/>
              <a:t> </a:t>
            </a:r>
            <a:r>
              <a:rPr dirty="0"/>
              <a:t>-</a:t>
            </a:r>
            <a:r>
              <a:rPr spc="-795" dirty="0"/>
              <a:t> </a:t>
            </a:r>
            <a:r>
              <a:rPr spc="100" dirty="0"/>
              <a:t>Else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644" y="1997964"/>
            <a:ext cx="2801111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635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Nested</a:t>
            </a:r>
            <a:r>
              <a:rPr spc="-195" dirty="0"/>
              <a:t> </a:t>
            </a:r>
            <a:r>
              <a:rPr spc="155" dirty="0"/>
              <a:t>If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6911" y="1812035"/>
            <a:ext cx="2468880" cy="48630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22775" y="4221226"/>
            <a:ext cx="8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4295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Single</a:t>
            </a:r>
            <a:r>
              <a:rPr spc="-170" dirty="0"/>
              <a:t> </a:t>
            </a:r>
            <a:r>
              <a:rPr spc="180" dirty="0"/>
              <a:t>Line</a:t>
            </a:r>
            <a:r>
              <a:rPr spc="-140" dirty="0"/>
              <a:t> </a:t>
            </a:r>
            <a:r>
              <a:rPr spc="114" dirty="0"/>
              <a:t>If-</a:t>
            </a:r>
            <a:r>
              <a:rPr spc="100" dirty="0"/>
              <a:t>Else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027" y="2892551"/>
            <a:ext cx="4261104" cy="2008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Python</a:t>
            </a:r>
            <a:r>
              <a:rPr spc="-140" dirty="0"/>
              <a:t> </a:t>
            </a:r>
            <a:r>
              <a:rPr spc="229" dirty="0"/>
              <a:t>Basic</a:t>
            </a:r>
            <a:r>
              <a:rPr spc="-185" dirty="0"/>
              <a:t> </a:t>
            </a:r>
            <a:r>
              <a:rPr spc="22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34718"/>
            <a:ext cx="3149600" cy="17341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Trebuchet MS"/>
                <a:cs typeface="Trebuchet MS"/>
              </a:rPr>
              <a:t>Identifier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70" dirty="0">
                <a:latin typeface="Trebuchet MS"/>
                <a:cs typeface="Trebuchet MS"/>
              </a:rPr>
              <a:t>Reserved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Words</a:t>
            </a:r>
            <a:endParaRPr sz="3200">
              <a:latin typeface="Trebuchet MS"/>
              <a:cs typeface="Trebuchet MS"/>
            </a:endParaRPr>
          </a:p>
          <a:p>
            <a:pPr marL="812165" lvl="1" indent="-342265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812165" algn="l"/>
              </a:tabLst>
            </a:pPr>
            <a:r>
              <a:rPr sz="2800" dirty="0">
                <a:latin typeface="Carlito"/>
                <a:cs typeface="Carlito"/>
              </a:rPr>
              <a:t>33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keywords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5326" y="3610355"/>
            <a:ext cx="5266747" cy="392395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7340" y="2892374"/>
            <a:ext cx="1821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0" dirty="0">
                <a:latin typeface="Times New Roman"/>
                <a:cs typeface="Times New Roman"/>
              </a:rPr>
              <a:t>LOOPS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6715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359" y="1734438"/>
            <a:ext cx="1293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90" dirty="0">
                <a:latin typeface="Trebuchet MS"/>
                <a:cs typeface="Trebuchet MS"/>
              </a:rPr>
              <a:t>while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044" y="2813304"/>
            <a:ext cx="2731008" cy="8702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4044" y="4165091"/>
            <a:ext cx="7990332" cy="3398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5483" y="5154167"/>
            <a:ext cx="4792980" cy="83515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344" y="633730"/>
            <a:ext cx="1752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782571"/>
            <a:ext cx="7865109" cy="342455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3535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114" dirty="0">
                <a:latin typeface="Trebuchet MS"/>
                <a:cs typeface="Trebuchet MS"/>
              </a:rPr>
              <a:t>The</a:t>
            </a:r>
            <a:r>
              <a:rPr sz="2700" spc="-225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built-</a:t>
            </a:r>
            <a:r>
              <a:rPr sz="2700" spc="-110" dirty="0">
                <a:latin typeface="Trebuchet MS"/>
                <a:cs typeface="Trebuchet MS"/>
              </a:rPr>
              <a:t>in</a:t>
            </a:r>
            <a:r>
              <a:rPr sz="2700" spc="-20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function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range()</a:t>
            </a:r>
            <a:r>
              <a:rPr sz="2700" spc="-16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is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used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to</a:t>
            </a:r>
            <a:r>
              <a:rPr sz="2700" spc="-180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iterate</a:t>
            </a:r>
            <a:r>
              <a:rPr sz="2700" spc="-210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over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a </a:t>
            </a:r>
            <a:r>
              <a:rPr sz="2700" spc="-65" dirty="0">
                <a:latin typeface="Trebuchet MS"/>
                <a:cs typeface="Trebuchet MS"/>
              </a:rPr>
              <a:t>sequence</a:t>
            </a:r>
            <a:r>
              <a:rPr sz="2700" spc="-210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of</a:t>
            </a:r>
            <a:r>
              <a:rPr sz="2700" spc="-16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numbers.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10"/>
              </a:spcBef>
              <a:buFont typeface="Arial"/>
              <a:buChar char="•"/>
            </a:pPr>
            <a:endParaRPr sz="2700">
              <a:latin typeface="Trebuchet MS"/>
              <a:cs typeface="Trebuchet MS"/>
            </a:endParaRPr>
          </a:p>
          <a:p>
            <a:pPr marL="355600" marR="307340" indent="-343535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700" spc="-55" dirty="0">
                <a:latin typeface="Trebuchet MS"/>
                <a:cs typeface="Trebuchet MS"/>
              </a:rPr>
              <a:t>range()</a:t>
            </a:r>
            <a:r>
              <a:rPr sz="2700" spc="-21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generates</a:t>
            </a:r>
            <a:r>
              <a:rPr sz="2700" spc="-204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an</a:t>
            </a:r>
            <a:r>
              <a:rPr sz="2700" spc="-21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iterator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to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progress</a:t>
            </a:r>
            <a:r>
              <a:rPr sz="2700" spc="-235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integers </a:t>
            </a:r>
            <a:r>
              <a:rPr sz="2700" spc="-65" dirty="0">
                <a:latin typeface="Trebuchet MS"/>
                <a:cs typeface="Trebuchet MS"/>
              </a:rPr>
              <a:t>starting</a:t>
            </a:r>
            <a:r>
              <a:rPr sz="2700" spc="-229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with</a:t>
            </a:r>
            <a:r>
              <a:rPr sz="2700" spc="-22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0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upto</a:t>
            </a:r>
            <a:r>
              <a:rPr sz="2700" spc="-160" dirty="0">
                <a:latin typeface="Trebuchet MS"/>
                <a:cs typeface="Trebuchet MS"/>
              </a:rPr>
              <a:t> </a:t>
            </a:r>
            <a:r>
              <a:rPr sz="2700" spc="-175" dirty="0">
                <a:latin typeface="Trebuchet MS"/>
                <a:cs typeface="Trebuchet MS"/>
              </a:rPr>
              <a:t>n-</a:t>
            </a:r>
            <a:r>
              <a:rPr sz="2700" spc="-545" dirty="0">
                <a:latin typeface="Trebuchet MS"/>
                <a:cs typeface="Trebuchet MS"/>
              </a:rPr>
              <a:t>1</a:t>
            </a:r>
            <a:endParaRPr sz="2700">
              <a:latin typeface="Trebuchet MS"/>
              <a:cs typeface="Trebuchet MS"/>
            </a:endParaRPr>
          </a:p>
          <a:p>
            <a:pPr marL="469900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memory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efficient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2400">
              <a:latin typeface="Trebuchet MS"/>
              <a:cs typeface="Trebuchet MS"/>
            </a:endParaRPr>
          </a:p>
          <a:p>
            <a:pPr marL="355600" marR="1412875" indent="-343535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190" dirty="0">
                <a:latin typeface="Trebuchet MS"/>
                <a:cs typeface="Trebuchet MS"/>
              </a:rPr>
              <a:t>To</a:t>
            </a:r>
            <a:r>
              <a:rPr sz="2700" spc="-37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obtain</a:t>
            </a:r>
            <a:r>
              <a:rPr sz="2700" spc="-225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a</a:t>
            </a:r>
            <a:r>
              <a:rPr sz="2700" spc="-204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list</a:t>
            </a:r>
            <a:r>
              <a:rPr sz="2700" spc="-204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object</a:t>
            </a:r>
            <a:r>
              <a:rPr sz="2700" spc="-225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of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1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sequence,</a:t>
            </a:r>
            <a:r>
              <a:rPr sz="2700" spc="-229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it</a:t>
            </a:r>
            <a:r>
              <a:rPr sz="2700" spc="-20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 </a:t>
            </a:r>
            <a:r>
              <a:rPr sz="2700" spc="-80" dirty="0">
                <a:latin typeface="Trebuchet MS"/>
                <a:cs typeface="Trebuchet MS"/>
              </a:rPr>
              <a:t>typecasted</a:t>
            </a:r>
            <a:r>
              <a:rPr sz="2700" spc="-21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to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list()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1121" y="633730"/>
            <a:ext cx="1752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Range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408" y="2543555"/>
            <a:ext cx="2930652" cy="19674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244" y="3325367"/>
            <a:ext cx="4131563" cy="87325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4965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Range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5351" y="4555235"/>
            <a:ext cx="4593336" cy="13395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3911" y="2618232"/>
            <a:ext cx="5993892" cy="96926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1514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Else</a:t>
            </a:r>
            <a:r>
              <a:rPr spc="-120" dirty="0"/>
              <a:t> </a:t>
            </a:r>
            <a:r>
              <a:rPr spc="200" dirty="0"/>
              <a:t>in</a:t>
            </a:r>
            <a:r>
              <a:rPr spc="-195" dirty="0"/>
              <a:t> </a:t>
            </a:r>
            <a:r>
              <a:rPr spc="20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96034"/>
            <a:ext cx="7901940" cy="42627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marR="307975" indent="-343535">
              <a:lnSpc>
                <a:spcPts val="351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40" dirty="0">
                <a:latin typeface="Trebuchet MS"/>
                <a:cs typeface="Trebuchet MS"/>
              </a:rPr>
              <a:t>Python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supports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having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an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b="1" spc="-160" dirty="0">
                <a:latin typeface="Trebuchet MS"/>
                <a:cs typeface="Trebuchet MS"/>
              </a:rPr>
              <a:t>else</a:t>
            </a:r>
            <a:r>
              <a:rPr sz="3200" b="1" spc="-25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statement </a:t>
            </a:r>
            <a:r>
              <a:rPr sz="3200" spc="-85" dirty="0">
                <a:latin typeface="Trebuchet MS"/>
                <a:cs typeface="Trebuchet MS"/>
              </a:rPr>
              <a:t>associated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with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loop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statement.</a:t>
            </a:r>
            <a:endParaRPr sz="3200">
              <a:latin typeface="Trebuchet MS"/>
              <a:cs typeface="Trebuchet MS"/>
            </a:endParaRPr>
          </a:p>
          <a:p>
            <a:pPr marL="355600" marR="5080" indent="-343535">
              <a:lnSpc>
                <a:spcPts val="35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70" dirty="0">
                <a:latin typeface="Trebuchet MS"/>
                <a:cs typeface="Trebuchet MS"/>
              </a:rPr>
              <a:t>If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b="1" spc="-160" dirty="0">
                <a:latin typeface="Trebuchet MS"/>
                <a:cs typeface="Trebuchet MS"/>
              </a:rPr>
              <a:t>else</a:t>
            </a:r>
            <a:r>
              <a:rPr sz="3200" b="1" spc="-26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statement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is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used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with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b="1" spc="-85" dirty="0">
                <a:latin typeface="Trebuchet MS"/>
                <a:cs typeface="Trebuchet MS"/>
              </a:rPr>
              <a:t>for</a:t>
            </a:r>
            <a:r>
              <a:rPr sz="3200" b="1" spc="-38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loop,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b="1" spc="-160" dirty="0">
                <a:latin typeface="Trebuchet MS"/>
                <a:cs typeface="Trebuchet MS"/>
              </a:rPr>
              <a:t>else</a:t>
            </a:r>
            <a:r>
              <a:rPr sz="3200" b="1" spc="-24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block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is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executed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only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if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for</a:t>
            </a:r>
            <a:endParaRPr sz="3200">
              <a:latin typeface="Trebuchet MS"/>
              <a:cs typeface="Trebuchet MS"/>
            </a:endParaRPr>
          </a:p>
          <a:p>
            <a:pPr marL="355600">
              <a:lnSpc>
                <a:spcPts val="3095"/>
              </a:lnSpc>
            </a:pPr>
            <a:r>
              <a:rPr sz="3200" spc="-25" dirty="0">
                <a:latin typeface="Trebuchet MS"/>
                <a:cs typeface="Trebuchet MS"/>
              </a:rPr>
              <a:t>loops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terminates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normally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(and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not</a:t>
            </a:r>
            <a:r>
              <a:rPr sz="3200" spc="-18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by</a:t>
            </a:r>
            <a:endParaRPr sz="3200">
              <a:latin typeface="Trebuchet MS"/>
              <a:cs typeface="Trebuchet MS"/>
            </a:endParaRPr>
          </a:p>
          <a:p>
            <a:pPr marL="355600">
              <a:lnSpc>
                <a:spcPts val="3750"/>
              </a:lnSpc>
            </a:pPr>
            <a:r>
              <a:rPr sz="3200" spc="-80" dirty="0">
                <a:latin typeface="Trebuchet MS"/>
                <a:cs typeface="Trebuchet MS"/>
              </a:rPr>
              <a:t>encountering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break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statement)</a:t>
            </a:r>
            <a:endParaRPr sz="3200">
              <a:latin typeface="Trebuchet MS"/>
              <a:cs typeface="Trebuchet MS"/>
            </a:endParaRPr>
          </a:p>
          <a:p>
            <a:pPr marL="355600" marR="542290" indent="-343535">
              <a:lnSpc>
                <a:spcPct val="913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70" dirty="0">
                <a:latin typeface="Trebuchet MS"/>
                <a:cs typeface="Trebuchet MS"/>
              </a:rPr>
              <a:t>If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b="1" spc="-160" dirty="0">
                <a:latin typeface="Trebuchet MS"/>
                <a:cs typeface="Trebuchet MS"/>
              </a:rPr>
              <a:t>else</a:t>
            </a:r>
            <a:r>
              <a:rPr sz="3200" b="1" spc="-26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statement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is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used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with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395" dirty="0">
                <a:latin typeface="Trebuchet MS"/>
                <a:cs typeface="Trebuchet MS"/>
              </a:rPr>
              <a:t> </a:t>
            </a:r>
            <a:r>
              <a:rPr sz="3200" b="1" spc="-70" dirty="0">
                <a:latin typeface="Trebuchet MS"/>
                <a:cs typeface="Trebuchet MS"/>
              </a:rPr>
              <a:t>while </a:t>
            </a:r>
            <a:r>
              <a:rPr sz="3200" spc="-105" dirty="0">
                <a:latin typeface="Trebuchet MS"/>
                <a:cs typeface="Trebuchet MS"/>
              </a:rPr>
              <a:t>loop,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b="1" spc="-160" dirty="0">
                <a:latin typeface="Trebuchet MS"/>
                <a:cs typeface="Trebuchet MS"/>
              </a:rPr>
              <a:t>else</a:t>
            </a:r>
            <a:r>
              <a:rPr sz="3200" b="1" spc="-24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statement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is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executed </a:t>
            </a:r>
            <a:r>
              <a:rPr sz="3200" spc="-25" dirty="0">
                <a:latin typeface="Trebuchet MS"/>
                <a:cs typeface="Trebuchet MS"/>
              </a:rPr>
              <a:t>when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condition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becomes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false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6715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Loops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2283" y="3000755"/>
            <a:ext cx="5393436" cy="239877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Loop</a:t>
            </a:r>
            <a:r>
              <a:rPr spc="-150" dirty="0"/>
              <a:t> </a:t>
            </a:r>
            <a:r>
              <a:rPr spc="215" dirty="0"/>
              <a:t>Control</a:t>
            </a:r>
            <a:r>
              <a:rPr spc="-190" dirty="0"/>
              <a:t> </a:t>
            </a:r>
            <a:r>
              <a:rPr spc="18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34718"/>
            <a:ext cx="7823200" cy="41065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Trebuchet MS"/>
                <a:cs typeface="Trebuchet MS"/>
              </a:rPr>
              <a:t>break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Trebuchet MS"/>
                <a:cs typeface="Trebuchet MS"/>
              </a:rPr>
              <a:t>continue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0" dirty="0">
                <a:latin typeface="Trebuchet MS"/>
                <a:cs typeface="Trebuchet MS"/>
              </a:rPr>
              <a:t>pass</a:t>
            </a:r>
            <a:endParaRPr sz="3200">
              <a:latin typeface="Trebuchet MS"/>
              <a:cs typeface="Trebuchet MS"/>
            </a:endParaRPr>
          </a:p>
          <a:p>
            <a:pPr marL="755015" marR="95885" lvl="1" indent="-285750">
              <a:lnSpc>
                <a:spcPct val="100000"/>
              </a:lnSpc>
              <a:spcBef>
                <a:spcPts val="730"/>
              </a:spcBef>
              <a:buFont typeface="Arial"/>
              <a:buChar char="–"/>
              <a:tabLst>
                <a:tab pos="756285" algn="l"/>
              </a:tabLst>
            </a:pP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b="1" spc="-80" dirty="0">
                <a:latin typeface="Trebuchet MS"/>
                <a:cs typeface="Trebuchet MS"/>
              </a:rPr>
              <a:t>pass</a:t>
            </a:r>
            <a:r>
              <a:rPr sz="2800" b="1" spc="-204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statement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is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a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i="1" spc="-195" dirty="0">
                <a:latin typeface="Trebuchet MS"/>
                <a:cs typeface="Trebuchet MS"/>
              </a:rPr>
              <a:t>null</a:t>
            </a:r>
            <a:r>
              <a:rPr sz="2800" i="1" spc="-25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operation;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nothing 	</a:t>
            </a:r>
            <a:r>
              <a:rPr sz="2800" spc="-60" dirty="0">
                <a:latin typeface="Trebuchet MS"/>
                <a:cs typeface="Trebuchet MS"/>
              </a:rPr>
              <a:t>happens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when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it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executes.</a:t>
            </a:r>
            <a:endParaRPr sz="2800">
              <a:latin typeface="Trebuchet MS"/>
              <a:cs typeface="Trebuchet MS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285" algn="l"/>
              </a:tabLst>
            </a:pP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b="1" spc="-80" dirty="0">
                <a:latin typeface="Trebuchet MS"/>
                <a:cs typeface="Trebuchet MS"/>
              </a:rPr>
              <a:t>pass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statement</a:t>
            </a:r>
            <a:r>
              <a:rPr sz="2800" spc="-28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is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also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useful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places 	</a:t>
            </a:r>
            <a:r>
              <a:rPr sz="2800" spc="-60" dirty="0">
                <a:latin typeface="Trebuchet MS"/>
                <a:cs typeface="Trebuchet MS"/>
              </a:rPr>
              <a:t>where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your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code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will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eventually</a:t>
            </a:r>
            <a:r>
              <a:rPr sz="2800" spc="-254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go,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but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has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not 	</a:t>
            </a:r>
            <a:r>
              <a:rPr sz="2800" spc="-70" dirty="0">
                <a:latin typeface="Trebuchet MS"/>
                <a:cs typeface="Trebuchet MS"/>
              </a:rPr>
              <a:t>been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written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yet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240" dirty="0">
                <a:latin typeface="Trebuchet MS"/>
                <a:cs typeface="Trebuchet MS"/>
              </a:rPr>
              <a:t>i.e.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stubs)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9365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Continue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9459" y="1882139"/>
            <a:ext cx="3825240" cy="462229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0845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Break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1255" y="1891283"/>
            <a:ext cx="3759708" cy="4588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Lines</a:t>
            </a:r>
            <a:r>
              <a:rPr spc="-145" dirty="0"/>
              <a:t> </a:t>
            </a:r>
            <a:r>
              <a:rPr spc="220" dirty="0"/>
              <a:t>and</a:t>
            </a:r>
            <a:r>
              <a:rPr spc="-180" dirty="0"/>
              <a:t> </a:t>
            </a:r>
            <a:r>
              <a:rPr spc="195" dirty="0"/>
              <a:t>Indentation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41474"/>
            <a:ext cx="7804784" cy="41656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60" dirty="0">
                <a:latin typeface="Trebuchet MS"/>
                <a:cs typeface="Trebuchet MS"/>
              </a:rPr>
              <a:t>No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semicolon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needed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at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the</a:t>
            </a:r>
            <a:r>
              <a:rPr sz="3000" spc="-27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end</a:t>
            </a:r>
            <a:r>
              <a:rPr sz="3000" spc="-235" dirty="0">
                <a:latin typeface="Trebuchet MS"/>
                <a:cs typeface="Trebuchet MS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of</a:t>
            </a:r>
            <a:r>
              <a:rPr sz="3000" spc="-19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lines</a:t>
            </a:r>
            <a:endParaRPr sz="3000">
              <a:latin typeface="Trebuchet MS"/>
              <a:cs typeface="Trebuchet MS"/>
            </a:endParaRPr>
          </a:p>
          <a:p>
            <a:pPr marL="355600" marR="690880" indent="-343535">
              <a:lnSpc>
                <a:spcPts val="3200"/>
              </a:lnSpc>
              <a:spcBef>
                <a:spcPts val="83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40" dirty="0">
                <a:latin typeface="Trebuchet MS"/>
                <a:cs typeface="Trebuchet MS"/>
              </a:rPr>
              <a:t>Python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does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not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use</a:t>
            </a:r>
            <a:r>
              <a:rPr sz="3000" spc="-20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braces({})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to</a:t>
            </a:r>
            <a:r>
              <a:rPr sz="3000" spc="-22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indicate </a:t>
            </a:r>
            <a:r>
              <a:rPr sz="3000" spc="-65" dirty="0">
                <a:latin typeface="Trebuchet MS"/>
                <a:cs typeface="Trebuchet MS"/>
              </a:rPr>
              <a:t>blocks</a:t>
            </a:r>
            <a:r>
              <a:rPr sz="3000" spc="-27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of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code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-55" dirty="0">
                <a:latin typeface="Trebuchet MS"/>
                <a:cs typeface="Trebuchet MS"/>
              </a:rPr>
              <a:t>Blocks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of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code</a:t>
            </a:r>
            <a:r>
              <a:rPr sz="3000" spc="-21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are</a:t>
            </a:r>
            <a:r>
              <a:rPr sz="3000" spc="-23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denoted</a:t>
            </a:r>
            <a:r>
              <a:rPr sz="3000" spc="-22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by</a:t>
            </a:r>
            <a:r>
              <a:rPr sz="3000" spc="-20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line</a:t>
            </a:r>
            <a:r>
              <a:rPr sz="3000" spc="-37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indentation</a:t>
            </a:r>
            <a:endParaRPr sz="3000">
              <a:latin typeface="Trebuchet MS"/>
              <a:cs typeface="Trebuchet MS"/>
            </a:endParaRPr>
          </a:p>
          <a:p>
            <a:pPr marL="355600" marR="451484" indent="-343535">
              <a:lnSpc>
                <a:spcPts val="3200"/>
              </a:lnSpc>
              <a:spcBef>
                <a:spcPts val="84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20" dirty="0">
                <a:latin typeface="Trebuchet MS"/>
                <a:cs typeface="Trebuchet MS"/>
              </a:rPr>
              <a:t>The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number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of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spaces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in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the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indentation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is </a:t>
            </a:r>
            <a:r>
              <a:rPr sz="3000" spc="-155" dirty="0">
                <a:latin typeface="Trebuchet MS"/>
                <a:cs typeface="Trebuchet MS"/>
              </a:rPr>
              <a:t>variable,</a:t>
            </a:r>
            <a:r>
              <a:rPr sz="3000" spc="-27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but</a:t>
            </a:r>
            <a:r>
              <a:rPr sz="3000" spc="-235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all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statements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within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the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block </a:t>
            </a:r>
            <a:r>
              <a:rPr sz="3000" spc="-40" dirty="0">
                <a:latin typeface="Trebuchet MS"/>
                <a:cs typeface="Trebuchet MS"/>
              </a:rPr>
              <a:t>must</a:t>
            </a:r>
            <a:r>
              <a:rPr sz="3000" spc="-204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be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indented</a:t>
            </a:r>
            <a:r>
              <a:rPr sz="3000" spc="-28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the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same</a:t>
            </a:r>
            <a:r>
              <a:rPr sz="3000" spc="-21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amount.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ts val="3395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70" dirty="0">
                <a:latin typeface="Trebuchet MS"/>
                <a:cs typeface="Trebuchet MS"/>
              </a:rPr>
              <a:t>A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single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code</a:t>
            </a:r>
            <a:r>
              <a:rPr sz="3000" spc="-215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block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is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also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called</a:t>
            </a:r>
            <a:r>
              <a:rPr sz="3000" spc="-270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suites</a:t>
            </a:r>
            <a:endParaRPr sz="3000">
              <a:latin typeface="Trebuchet MS"/>
              <a:cs typeface="Trebuchet MS"/>
            </a:endParaRPr>
          </a:p>
          <a:p>
            <a:pPr marL="355600">
              <a:lnSpc>
                <a:spcPts val="3395"/>
              </a:lnSpc>
            </a:pP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1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Python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452" y="2892374"/>
            <a:ext cx="3078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40" dirty="0">
                <a:latin typeface="Times New Roman"/>
                <a:cs typeface="Times New Roman"/>
              </a:rPr>
              <a:t>FUNCTIONS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396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359" y="3216909"/>
            <a:ext cx="7804150" cy="35941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marR="788670" indent="-343535">
              <a:lnSpc>
                <a:spcPts val="319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90" dirty="0">
                <a:latin typeface="Trebuchet MS"/>
                <a:cs typeface="Trebuchet MS"/>
              </a:rPr>
              <a:t>parameters</a:t>
            </a:r>
            <a:r>
              <a:rPr sz="3000" spc="-22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can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also</a:t>
            </a:r>
            <a:r>
              <a:rPr sz="3000" spc="-23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be</a:t>
            </a:r>
            <a:r>
              <a:rPr sz="3000" spc="-204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defined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inside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the </a:t>
            </a:r>
            <a:r>
              <a:rPr sz="3000" spc="-10" dirty="0">
                <a:latin typeface="Trebuchet MS"/>
                <a:cs typeface="Trebuchet MS"/>
              </a:rPr>
              <a:t>parentheses</a:t>
            </a:r>
            <a:endParaRPr sz="3000">
              <a:latin typeface="Trebuchet MS"/>
              <a:cs typeface="Trebuchet MS"/>
            </a:endParaRPr>
          </a:p>
          <a:p>
            <a:pPr marL="355600" marR="5080" indent="-343535">
              <a:lnSpc>
                <a:spcPts val="32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20" dirty="0">
                <a:latin typeface="Trebuchet MS"/>
                <a:cs typeface="Trebuchet MS"/>
              </a:rPr>
              <a:t>The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first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statement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of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a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function</a:t>
            </a:r>
            <a:r>
              <a:rPr sz="3000" spc="-27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can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be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an </a:t>
            </a:r>
            <a:r>
              <a:rPr sz="3000" spc="-75" dirty="0">
                <a:latin typeface="Trebuchet MS"/>
                <a:cs typeface="Trebuchet MS"/>
              </a:rPr>
              <a:t>optional</a:t>
            </a:r>
            <a:r>
              <a:rPr sz="3000" spc="-27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statement</a:t>
            </a:r>
            <a:r>
              <a:rPr sz="3000" spc="-204" dirty="0">
                <a:latin typeface="Trebuchet MS"/>
                <a:cs typeface="Trebuchet MS"/>
              </a:rPr>
              <a:t> </a:t>
            </a:r>
            <a:r>
              <a:rPr sz="3000" spc="-355" dirty="0">
                <a:latin typeface="Trebuchet MS"/>
                <a:cs typeface="Trebuchet MS"/>
              </a:rPr>
              <a:t>-</a:t>
            </a:r>
            <a:r>
              <a:rPr sz="3000" spc="-204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the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documentation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string </a:t>
            </a:r>
            <a:r>
              <a:rPr sz="3000" spc="-35" dirty="0">
                <a:latin typeface="Trebuchet MS"/>
                <a:cs typeface="Trebuchet MS"/>
              </a:rPr>
              <a:t>of</a:t>
            </a:r>
            <a:r>
              <a:rPr sz="3000" spc="-235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the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function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or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i="1" spc="-20" dirty="0">
                <a:latin typeface="Trebuchet MS"/>
                <a:cs typeface="Trebuchet MS"/>
              </a:rPr>
              <a:t>docstring</a:t>
            </a:r>
            <a:r>
              <a:rPr sz="3000" spc="-20" dirty="0"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 marL="355600" marR="309880" indent="-343535">
              <a:lnSpc>
                <a:spcPts val="3190"/>
              </a:lnSpc>
              <a:spcBef>
                <a:spcPts val="71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70" dirty="0">
                <a:latin typeface="Trebuchet MS"/>
                <a:cs typeface="Trebuchet MS"/>
              </a:rPr>
              <a:t>A</a:t>
            </a:r>
            <a:r>
              <a:rPr sz="3000" spc="-22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return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statement</a:t>
            </a:r>
            <a:r>
              <a:rPr sz="3000" spc="-275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with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</a:t>
            </a:r>
            <a:r>
              <a:rPr sz="3000" spc="-2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arguments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is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the </a:t>
            </a:r>
            <a:r>
              <a:rPr sz="3000" spc="-55" dirty="0">
                <a:latin typeface="Trebuchet MS"/>
                <a:cs typeface="Trebuchet MS"/>
              </a:rPr>
              <a:t>same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as</a:t>
            </a:r>
            <a:r>
              <a:rPr sz="3000" spc="-22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return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None</a:t>
            </a:r>
            <a:endParaRPr sz="3000">
              <a:latin typeface="Trebuchet MS"/>
              <a:cs typeface="Trebuchet MS"/>
            </a:endParaRPr>
          </a:p>
          <a:p>
            <a:pPr marL="812165" lvl="1" indent="-3422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812165" algn="l"/>
              </a:tabLst>
            </a:pPr>
            <a:r>
              <a:rPr sz="3000" spc="-110" dirty="0">
                <a:latin typeface="Trebuchet MS"/>
                <a:cs typeface="Trebuchet MS"/>
              </a:rPr>
              <a:t>Can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also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be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eliminated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5827" y="1595627"/>
            <a:ext cx="3662172" cy="153466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55" y="2040635"/>
            <a:ext cx="8881872" cy="266852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119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Required</a:t>
            </a:r>
            <a:r>
              <a:rPr spc="-254" dirty="0"/>
              <a:t> </a:t>
            </a:r>
            <a:r>
              <a:rPr spc="220"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734438"/>
            <a:ext cx="7896859" cy="3569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5181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85" dirty="0">
                <a:latin typeface="Trebuchet MS"/>
                <a:cs typeface="Trebuchet MS"/>
              </a:rPr>
              <a:t>Required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arguments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are</a:t>
            </a:r>
            <a:r>
              <a:rPr sz="3200" spc="-19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arguments </a:t>
            </a:r>
            <a:r>
              <a:rPr sz="3200" spc="-45" dirty="0">
                <a:latin typeface="Trebuchet MS"/>
                <a:cs typeface="Trebuchet MS"/>
              </a:rPr>
              <a:t>passed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to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function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in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correct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positional </a:t>
            </a:r>
            <a:r>
              <a:rPr sz="3200" spc="-10" dirty="0">
                <a:latin typeface="Trebuchet MS"/>
                <a:cs typeface="Trebuchet MS"/>
              </a:rPr>
              <a:t>order.</a:t>
            </a:r>
            <a:endParaRPr sz="3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5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typical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parameters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like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C</a:t>
            </a:r>
            <a:endParaRPr sz="2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The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number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of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arguments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and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their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order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in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function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call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should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match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exactly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with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function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definition.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7744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Keyword</a:t>
            </a:r>
            <a:r>
              <a:rPr spc="-285" dirty="0"/>
              <a:t> </a:t>
            </a:r>
            <a:r>
              <a:rPr spc="229"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359" y="1734438"/>
            <a:ext cx="7869555" cy="2077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845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Trebuchet MS"/>
                <a:cs typeface="Trebuchet MS"/>
              </a:rPr>
              <a:t>Used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to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pass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arguments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by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parameter </a:t>
            </a:r>
            <a:r>
              <a:rPr sz="3200" spc="-10" dirty="0">
                <a:latin typeface="Trebuchet MS"/>
                <a:cs typeface="Trebuchet MS"/>
              </a:rPr>
              <a:t>name.</a:t>
            </a:r>
            <a:endParaRPr sz="32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25" dirty="0">
                <a:latin typeface="Trebuchet MS"/>
                <a:cs typeface="Trebuchet MS"/>
              </a:rPr>
              <a:t>This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allows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to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skip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arguments</a:t>
            </a:r>
            <a:r>
              <a:rPr sz="3200" spc="-29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or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place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them </a:t>
            </a:r>
            <a:r>
              <a:rPr sz="3200" spc="-40" dirty="0">
                <a:latin typeface="Trebuchet MS"/>
                <a:cs typeface="Trebuchet MS"/>
              </a:rPr>
              <a:t>out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of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order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6751" y="4555235"/>
            <a:ext cx="5654040" cy="213664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188" y="2189988"/>
            <a:ext cx="5129784" cy="313486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428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Default</a:t>
            </a:r>
            <a:r>
              <a:rPr spc="-215" dirty="0"/>
              <a:t> </a:t>
            </a:r>
            <a:r>
              <a:rPr spc="225" dirty="0"/>
              <a:t>Arguments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3022092"/>
            <a:ext cx="7719059" cy="193700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Variable-</a:t>
            </a:r>
            <a:r>
              <a:rPr spc="195" dirty="0"/>
              <a:t>length</a:t>
            </a:r>
            <a:r>
              <a:rPr spc="-70" dirty="0"/>
              <a:t> </a:t>
            </a:r>
            <a:r>
              <a:rPr spc="225"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359" y="1734438"/>
            <a:ext cx="7113270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i="1" spc="-210" dirty="0">
                <a:latin typeface="Trebuchet MS"/>
                <a:cs typeface="Trebuchet MS"/>
              </a:rPr>
              <a:t>variable-</a:t>
            </a:r>
            <a:r>
              <a:rPr sz="3200" i="1" spc="-155" dirty="0">
                <a:latin typeface="Trebuchet MS"/>
                <a:cs typeface="Trebuchet MS"/>
              </a:rPr>
              <a:t>length</a:t>
            </a:r>
            <a:r>
              <a:rPr sz="3200" i="1" spc="-30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arguments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and</a:t>
            </a:r>
            <a:r>
              <a:rPr sz="3200" spc="-20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are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not </a:t>
            </a:r>
            <a:r>
              <a:rPr sz="3200" spc="-90" dirty="0">
                <a:latin typeface="Trebuchet MS"/>
                <a:cs typeface="Trebuchet MS"/>
              </a:rPr>
              <a:t>named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in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the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function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definition,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unlike </a:t>
            </a:r>
            <a:r>
              <a:rPr sz="3200" spc="-105" dirty="0">
                <a:latin typeface="Trebuchet MS"/>
                <a:cs typeface="Trebuchet MS"/>
              </a:rPr>
              <a:t>required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and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default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arguments.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732" y="3881628"/>
            <a:ext cx="7213092" cy="179984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9055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6435" y="1732788"/>
            <a:ext cx="3732276" cy="31348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4152" y="5241035"/>
            <a:ext cx="937260" cy="167030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9055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8627" y="1749551"/>
            <a:ext cx="4506468" cy="28940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3028" y="4796028"/>
            <a:ext cx="3002279" cy="2020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Indentation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032" y="2161032"/>
            <a:ext cx="8147304" cy="3858767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Scope</a:t>
            </a:r>
            <a:r>
              <a:rPr b="1" spc="28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10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92655"/>
            <a:ext cx="7259320" cy="306641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marR="241935" indent="-343535" algn="just">
              <a:lnSpc>
                <a:spcPts val="319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45" dirty="0">
                <a:latin typeface="Trebuchet MS"/>
                <a:cs typeface="Trebuchet MS"/>
              </a:rPr>
              <a:t>There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are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two</a:t>
            </a:r>
            <a:r>
              <a:rPr sz="3000" spc="-204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basic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scopes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of</a:t>
            </a:r>
            <a:r>
              <a:rPr sz="3000" spc="-120" dirty="0">
                <a:latin typeface="Trebuchet MS"/>
                <a:cs typeface="Trebuchet MS"/>
              </a:rPr>
              <a:t> variables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in </a:t>
            </a:r>
            <a:r>
              <a:rPr sz="3000" spc="-10" dirty="0">
                <a:latin typeface="Trebuchet MS"/>
                <a:cs typeface="Trebuchet MS"/>
              </a:rPr>
              <a:t>Python-</a:t>
            </a:r>
            <a:endParaRPr sz="3000">
              <a:latin typeface="Trebuchet MS"/>
              <a:cs typeface="Trebuchet MS"/>
            </a:endParaRPr>
          </a:p>
          <a:p>
            <a:pPr marL="756285" lvl="1" indent="-286385" algn="just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-55" dirty="0">
                <a:latin typeface="Trebuchet MS"/>
                <a:cs typeface="Trebuchet MS"/>
              </a:rPr>
              <a:t>global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variables</a:t>
            </a:r>
            <a:endParaRPr sz="2600">
              <a:latin typeface="Trebuchet MS"/>
              <a:cs typeface="Trebuchet MS"/>
            </a:endParaRPr>
          </a:p>
          <a:p>
            <a:pPr marL="756285" lvl="1" indent="-286385" algn="just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-110" dirty="0">
                <a:latin typeface="Trebuchet MS"/>
                <a:cs typeface="Trebuchet MS"/>
              </a:rPr>
              <a:t>local</a:t>
            </a:r>
            <a:r>
              <a:rPr sz="2600" spc="-22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variables</a:t>
            </a:r>
            <a:endParaRPr sz="26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89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25" dirty="0">
                <a:latin typeface="Trebuchet MS"/>
                <a:cs typeface="Trebuchet MS"/>
              </a:rPr>
              <a:t>Variables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that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are</a:t>
            </a:r>
            <a:r>
              <a:rPr sz="3000" spc="-16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defined</a:t>
            </a:r>
            <a:r>
              <a:rPr sz="3000" spc="-16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inside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a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function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body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have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a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local</a:t>
            </a:r>
            <a:r>
              <a:rPr sz="3000" spc="-235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scope,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and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those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defined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outside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have</a:t>
            </a:r>
            <a:r>
              <a:rPr sz="3000" spc="-27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a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global</a:t>
            </a:r>
            <a:r>
              <a:rPr sz="3000" spc="-27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scope.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Returning</a:t>
            </a:r>
            <a:r>
              <a:rPr spc="-130" dirty="0"/>
              <a:t> </a:t>
            </a:r>
            <a:r>
              <a:rPr spc="185" dirty="0"/>
              <a:t>Multiple</a:t>
            </a:r>
            <a:r>
              <a:rPr spc="-235" dirty="0"/>
              <a:t> </a:t>
            </a:r>
            <a:r>
              <a:rPr spc="114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359" y="1734438"/>
            <a:ext cx="6910705" cy="1590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14" dirty="0">
                <a:latin typeface="Trebuchet MS"/>
                <a:cs typeface="Trebuchet MS"/>
              </a:rPr>
              <a:t>Can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be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done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using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class,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tuples,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list,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or </a:t>
            </a:r>
            <a:r>
              <a:rPr sz="3200" spc="-10" dirty="0">
                <a:latin typeface="Trebuchet MS"/>
                <a:cs typeface="Trebuchet MS"/>
              </a:rPr>
              <a:t>dictionary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95" dirty="0">
                <a:latin typeface="Trebuchet MS"/>
                <a:cs typeface="Trebuchet MS"/>
              </a:rPr>
              <a:t>Most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convenient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by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tuples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167" y="3486911"/>
            <a:ext cx="6393180" cy="3599688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6A22-28C8-EDFC-6FFA-EB880560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768858"/>
            <a:ext cx="7520939" cy="677108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0040-A058-4FB6-6E6F-F2562D32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8730" y="1620821"/>
            <a:ext cx="4542155" cy="492443"/>
          </a:xfrm>
        </p:spPr>
        <p:txBody>
          <a:bodyPr/>
          <a:lstStyle/>
          <a:p>
            <a:r>
              <a:rPr lang="en-US" dirty="0"/>
              <a:t>import &lt;</a:t>
            </a:r>
            <a:r>
              <a:rPr lang="en-US" dirty="0" err="1"/>
              <a:t>module_name</a:t>
            </a:r>
            <a:r>
              <a:rPr lang="en-US" dirty="0"/>
              <a:t>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FA092D4-3BBB-9A63-CFC8-135EE6E464B2}"/>
              </a:ext>
            </a:extLst>
          </p:cNvPr>
          <p:cNvSpPr txBox="1">
            <a:spLocks/>
          </p:cNvSpPr>
          <p:nvPr/>
        </p:nvSpPr>
        <p:spPr>
          <a:xfrm>
            <a:off x="1268730" y="2667000"/>
            <a:ext cx="6017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200" b="0" i="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 &lt;</a:t>
            </a:r>
            <a:r>
              <a:rPr lang="en-US" dirty="0" err="1"/>
              <a:t>module_name</a:t>
            </a:r>
            <a:r>
              <a:rPr lang="en-US" dirty="0"/>
              <a:t>&gt; as &lt;name&gt;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70FB4-4E09-47B7-0249-9AABB5C49620}"/>
              </a:ext>
            </a:extLst>
          </p:cNvPr>
          <p:cNvSpPr txBox="1"/>
          <p:nvPr/>
        </p:nvSpPr>
        <p:spPr>
          <a:xfrm>
            <a:off x="1268730" y="3806588"/>
            <a:ext cx="6779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rlito"/>
              </a:rPr>
              <a:t>from &lt;</a:t>
            </a:r>
            <a:r>
              <a:rPr lang="en-US" sz="3200" dirty="0" err="1">
                <a:latin typeface="Carlito"/>
              </a:rPr>
              <a:t>module_name</a:t>
            </a:r>
            <a:r>
              <a:rPr lang="en-US" sz="3200" dirty="0">
                <a:latin typeface="Carlito"/>
              </a:rPr>
              <a:t>&gt; import &lt;</a:t>
            </a:r>
            <a:r>
              <a:rPr lang="en-US" sz="3200" dirty="0" err="1">
                <a:latin typeface="Carlito"/>
              </a:rPr>
              <a:t>func</a:t>
            </a:r>
            <a:r>
              <a:rPr lang="en-US" sz="3200" dirty="0">
                <a:latin typeface="Carlit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033972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E6-AA6C-4670-B464-AA371672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768858"/>
            <a:ext cx="7520939" cy="677108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1FFF4-1CF4-B2B1-12D1-93DE2283E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1752600"/>
            <a:ext cx="5560365" cy="201678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import math as mt</a:t>
            </a:r>
          </a:p>
          <a:p>
            <a:endParaRPr lang="en-US" dirty="0"/>
          </a:p>
          <a:p>
            <a:r>
              <a:rPr lang="en-US" dirty="0"/>
              <a:t>a= 10</a:t>
            </a:r>
          </a:p>
          <a:p>
            <a:r>
              <a:rPr lang="en-US" dirty="0"/>
              <a:t>print(</a:t>
            </a:r>
            <a:r>
              <a:rPr lang="en-US" dirty="0" err="1"/>
              <a:t>mt.sqrt</a:t>
            </a:r>
            <a:r>
              <a:rPr lang="en-US" dirty="0"/>
              <a:t>(10))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D5254-8B14-E2DC-6011-CEDA9C7ACC64}"/>
              </a:ext>
            </a:extLst>
          </p:cNvPr>
          <p:cNvSpPr txBox="1"/>
          <p:nvPr/>
        </p:nvSpPr>
        <p:spPr>
          <a:xfrm>
            <a:off x="2004847" y="4419600"/>
            <a:ext cx="5665470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rlito"/>
              </a:rPr>
              <a:t>from math import sqrt</a:t>
            </a:r>
          </a:p>
          <a:p>
            <a:endParaRPr lang="en-US" sz="3200" dirty="0">
              <a:latin typeface="Carlito"/>
            </a:endParaRPr>
          </a:p>
          <a:p>
            <a:r>
              <a:rPr lang="en-US" sz="3200" dirty="0">
                <a:latin typeface="Carlito"/>
              </a:rPr>
              <a:t>a= 10</a:t>
            </a:r>
          </a:p>
          <a:p>
            <a:r>
              <a:rPr lang="en-US" sz="3200" dirty="0">
                <a:latin typeface="Carlito"/>
              </a:rPr>
              <a:t>print(sqrt(10))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4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0455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Quotation</a:t>
            </a:r>
            <a:r>
              <a:rPr spc="-114" dirty="0"/>
              <a:t> </a:t>
            </a:r>
            <a:r>
              <a:rPr spc="200" dirty="0"/>
              <a:t>in</a:t>
            </a:r>
            <a:r>
              <a:rPr spc="-195" dirty="0"/>
              <a:t> </a:t>
            </a:r>
            <a:r>
              <a:rPr spc="17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5695" y="1582038"/>
            <a:ext cx="7727950" cy="3376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473709" indent="-34226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40" dirty="0">
                <a:latin typeface="Trebuchet MS"/>
                <a:cs typeface="Trebuchet MS"/>
              </a:rPr>
              <a:t>Python</a:t>
            </a:r>
            <a:r>
              <a:rPr sz="3200" spc="-18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accepts </a:t>
            </a:r>
            <a:r>
              <a:rPr sz="3200" spc="-95" dirty="0">
                <a:latin typeface="Trebuchet MS"/>
                <a:cs typeface="Trebuchet MS"/>
              </a:rPr>
              <a:t>single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('),</a:t>
            </a:r>
            <a:r>
              <a:rPr sz="3200" spc="-15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double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(")</a:t>
            </a:r>
            <a:r>
              <a:rPr sz="3200" spc="-18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and 	</a:t>
            </a:r>
            <a:r>
              <a:rPr sz="3200" spc="-150" dirty="0">
                <a:latin typeface="Trebuchet MS"/>
                <a:cs typeface="Trebuchet MS"/>
              </a:rPr>
              <a:t>triple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('''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or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285" dirty="0">
                <a:latin typeface="Trebuchet MS"/>
                <a:cs typeface="Trebuchet MS"/>
              </a:rPr>
              <a:t>""")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quotes</a:t>
            </a:r>
            <a:r>
              <a:rPr sz="3200" spc="-1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denote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string 	</a:t>
            </a:r>
            <a:r>
              <a:rPr sz="3200" spc="-20" dirty="0">
                <a:latin typeface="Trebuchet MS"/>
                <a:cs typeface="Trebuchet MS"/>
              </a:rPr>
              <a:t>literals</a:t>
            </a:r>
            <a:endParaRPr sz="3200">
              <a:latin typeface="Trebuchet MS"/>
              <a:cs typeface="Trebuchet MS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285" algn="l"/>
              </a:tabLst>
            </a:pP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same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type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of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quote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must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start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and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end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the 	</a:t>
            </a:r>
            <a:r>
              <a:rPr sz="2800" spc="-10" dirty="0">
                <a:latin typeface="Trebuchet MS"/>
                <a:cs typeface="Trebuchet MS"/>
              </a:rPr>
              <a:t>string.</a:t>
            </a:r>
            <a:endParaRPr sz="2800">
              <a:latin typeface="Trebuchet MS"/>
              <a:cs typeface="Trebuchet MS"/>
            </a:endParaRPr>
          </a:p>
          <a:p>
            <a:pPr marL="755015" marR="36957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285" algn="l"/>
              </a:tabLst>
            </a:pP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triple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quotes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are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used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to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span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the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string 	</a:t>
            </a:r>
            <a:r>
              <a:rPr sz="2800" spc="-50" dirty="0">
                <a:latin typeface="Trebuchet MS"/>
                <a:cs typeface="Trebuchet MS"/>
              </a:rPr>
              <a:t>across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multiple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lines.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2139" y="5241035"/>
            <a:ext cx="6257544" cy="18044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1875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34718"/>
            <a:ext cx="5894705" cy="16897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70" dirty="0">
                <a:latin typeface="Trebuchet MS"/>
                <a:cs typeface="Trebuchet MS"/>
              </a:rPr>
              <a:t>Single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line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comment: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#comment</a:t>
            </a:r>
            <a:endParaRPr sz="3200">
              <a:latin typeface="Trebuchet MS"/>
              <a:cs typeface="Trebuchet MS"/>
            </a:endParaRPr>
          </a:p>
          <a:p>
            <a:pPr marL="355600" marR="169545" indent="-34353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80" dirty="0">
                <a:latin typeface="Trebuchet MS"/>
                <a:cs typeface="Trebuchet MS"/>
              </a:rPr>
              <a:t>Triple</a:t>
            </a:r>
            <a:r>
              <a:rPr sz="3200" spc="-290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quotes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can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be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utilized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for </a:t>
            </a:r>
            <a:r>
              <a:rPr sz="3200" spc="-160" dirty="0">
                <a:latin typeface="Trebuchet MS"/>
                <a:cs typeface="Trebuchet MS"/>
              </a:rPr>
              <a:t>multiple-</a:t>
            </a:r>
            <a:r>
              <a:rPr sz="3200" spc="-40" dirty="0">
                <a:latin typeface="Trebuchet MS"/>
                <a:cs typeface="Trebuchet MS"/>
              </a:rPr>
              <a:t>line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commenting.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807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User</a:t>
            </a:r>
            <a:r>
              <a:rPr spc="-220" dirty="0"/>
              <a:t> </a:t>
            </a:r>
            <a:r>
              <a:rPr spc="225"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35" y="1625812"/>
            <a:ext cx="7144384" cy="290639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Trebuchet MS"/>
                <a:cs typeface="Trebuchet MS"/>
              </a:rPr>
              <a:t>input()</a:t>
            </a:r>
            <a:endParaRPr sz="3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5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takes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next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line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from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console</a:t>
            </a:r>
            <a:endParaRPr sz="2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65" dirty="0">
                <a:latin typeface="Trebuchet MS"/>
                <a:cs typeface="Trebuchet MS"/>
              </a:rPr>
              <a:t>input("\n\nPress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the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enter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key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to</a:t>
            </a:r>
            <a:r>
              <a:rPr sz="3200" spc="-36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exit.")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Trebuchet MS"/>
                <a:cs typeface="Trebuchet MS"/>
              </a:rPr>
              <a:t>By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default,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input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is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string.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Trebuchet MS"/>
                <a:cs typeface="Trebuchet MS"/>
              </a:rPr>
              <a:t>n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=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int(input())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#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casts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to</a:t>
            </a:r>
            <a:r>
              <a:rPr sz="3200" spc="-31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int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1325</Words>
  <Application>Microsoft Office PowerPoint</Application>
  <PresentationFormat>Custom</PresentationFormat>
  <Paragraphs>233</Paragraphs>
  <Slides>63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Carlito</vt:lpstr>
      <vt:lpstr>Times New Roman</vt:lpstr>
      <vt:lpstr>Trebuchet MS</vt:lpstr>
      <vt:lpstr>Office Theme</vt:lpstr>
      <vt:lpstr>PYTHON 3</vt:lpstr>
      <vt:lpstr>BASIC SYNTAX</vt:lpstr>
      <vt:lpstr>Python is an interpreted language</vt:lpstr>
      <vt:lpstr>Python Basic Concepts</vt:lpstr>
      <vt:lpstr>Lines and Indentation</vt:lpstr>
      <vt:lpstr>Indentation</vt:lpstr>
      <vt:lpstr>Quotation in Python</vt:lpstr>
      <vt:lpstr>Comments</vt:lpstr>
      <vt:lpstr>User Input</vt:lpstr>
      <vt:lpstr>Multiple Statements on a Single Line</vt:lpstr>
      <vt:lpstr>Print</vt:lpstr>
      <vt:lpstr>Multiple Assignment</vt:lpstr>
      <vt:lpstr>VARIABLE TYPES</vt:lpstr>
      <vt:lpstr>Standard Data Types</vt:lpstr>
      <vt:lpstr>Numerical Types</vt:lpstr>
      <vt:lpstr>Strings</vt:lpstr>
      <vt:lpstr>Lists</vt:lpstr>
      <vt:lpstr>Python Tuples</vt:lpstr>
      <vt:lpstr>Common Operations/Functions on List, String, and Tuple</vt:lpstr>
      <vt:lpstr>Example</vt:lpstr>
      <vt:lpstr>Example</vt:lpstr>
      <vt:lpstr>Example</vt:lpstr>
      <vt:lpstr>Python Dictionary</vt:lpstr>
      <vt:lpstr>Example</vt:lpstr>
      <vt:lpstr>Data Type Conversion</vt:lpstr>
      <vt:lpstr>BASIC OPERATORS</vt:lpstr>
      <vt:lpstr>Operator Types</vt:lpstr>
      <vt:lpstr>Arithmetic Operators</vt:lpstr>
      <vt:lpstr>Comparison Operators</vt:lpstr>
      <vt:lpstr>Assignment Operators</vt:lpstr>
      <vt:lpstr>Bitwise Operators</vt:lpstr>
      <vt:lpstr>Bitwise Operators</vt:lpstr>
      <vt:lpstr>Logical Operators</vt:lpstr>
      <vt:lpstr>Python Membership Operators</vt:lpstr>
      <vt:lpstr>Python Identity Operators</vt:lpstr>
      <vt:lpstr>CONDITIONAL STATEMENTS</vt:lpstr>
      <vt:lpstr>If - Else</vt:lpstr>
      <vt:lpstr>Nested If</vt:lpstr>
      <vt:lpstr>Single Line If-Else</vt:lpstr>
      <vt:lpstr>LOOPS</vt:lpstr>
      <vt:lpstr>Loops</vt:lpstr>
      <vt:lpstr>Range</vt:lpstr>
      <vt:lpstr>Range</vt:lpstr>
      <vt:lpstr>Range</vt:lpstr>
      <vt:lpstr>Else in Loops</vt:lpstr>
      <vt:lpstr>Loops</vt:lpstr>
      <vt:lpstr>Loop Control Statements</vt:lpstr>
      <vt:lpstr>Continue</vt:lpstr>
      <vt:lpstr>Break</vt:lpstr>
      <vt:lpstr>FUNCTIONS</vt:lpstr>
      <vt:lpstr>Structure</vt:lpstr>
      <vt:lpstr>PowerPoint Presentation</vt:lpstr>
      <vt:lpstr>Required Arguments</vt:lpstr>
      <vt:lpstr>Keyword Arguments</vt:lpstr>
      <vt:lpstr>PowerPoint Presentation</vt:lpstr>
      <vt:lpstr>Default Arguments</vt:lpstr>
      <vt:lpstr>Variable-length Arguments</vt:lpstr>
      <vt:lpstr>Example</vt:lpstr>
      <vt:lpstr>Example</vt:lpstr>
      <vt:lpstr>Scope of Variables</vt:lpstr>
      <vt:lpstr>Returning Multiple Values</vt:lpstr>
      <vt:lpstr>Modules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Sanju Basak</cp:lastModifiedBy>
  <cp:revision>2</cp:revision>
  <dcterms:created xsi:type="dcterms:W3CDTF">2024-09-02T19:29:36Z</dcterms:created>
  <dcterms:modified xsi:type="dcterms:W3CDTF">2024-09-03T13:25:22Z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LastSaved">
    <vt:filetime>2024-09-02T00:00:00Z</vt:filetime>
  </property>
  <property fmtid="{D5CDD505-2E9C-101B-9397-08002B2CF9AE}" pid="4" name="Producer">
    <vt:lpwstr>3-Heights(TM) PDF Security Shell 4.8.25.2 (http://www.pdf-tools.com)</vt:lpwstr>
  </property>
</Properties>
</file>