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58" r:id="rId12"/>
    <p:sldId id="2146847059" r:id="rId13"/>
    <p:sldId id="268" r:id="rId14"/>
    <p:sldId id="2146847055" r:id="rId15"/>
    <p:sldId id="269" r:id="rId16"/>
    <p:sldId id="2146847056" r:id="rId17"/>
    <p:sldId id="2146847057"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4" d="100"/>
          <a:sy n="74" d="100"/>
        </p:scale>
        <p:origin x="103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rohitsahoo/sales-forecasting" TargetMode="External"/><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10502" y="4181119"/>
            <a:ext cx="8537607" cy="1015663"/>
          </a:xfrm>
          <a:prstGeom prst="rect">
            <a:avLst/>
          </a:prstGeom>
          <a:noFill/>
        </p:spPr>
        <p:txBody>
          <a:bodyPr wrap="square" lIns="91440" tIns="45720" rIns="91440" bIns="45720" rtlCol="0" anchor="t">
            <a:spAutoFit/>
          </a:bodyPr>
          <a:lstStyle/>
          <a:p>
            <a:r>
              <a:rPr lang="en-US" sz="2000" b="1" dirty="0">
                <a:solidFill>
                  <a:schemeClr val="bg1"/>
                </a:solidFill>
                <a:cs typeface="Arial" pitchFamily="34" charset="0"/>
              </a:rPr>
              <a:t>Presented By:</a:t>
            </a:r>
          </a:p>
          <a:p>
            <a:r>
              <a:rPr lang="en-US" sz="2000" b="1" dirty="0">
                <a:solidFill>
                  <a:schemeClr val="bg1"/>
                </a:solidFill>
                <a:cs typeface="Arial"/>
              </a:rPr>
              <a:t>1. DIPSIKHA BHAUMIK – HERITAGE INSTITUTE OF TECHNOLOGY 				      	(CSE-DATA SCIENCE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74505"/>
            <a:ext cx="11029616" cy="530296"/>
          </a:xfrm>
        </p:spPr>
        <p:txBody>
          <a:bodyPr>
            <a:normAutofit/>
          </a:bodyPr>
          <a:lstStyle/>
          <a:p>
            <a:r>
              <a:rPr lang="en-US" b="1" dirty="0">
                <a:solidFill>
                  <a:schemeClr val="accent1"/>
                </a:solidFill>
                <a:latin typeface="Arial"/>
                <a:ea typeface="+mj-lt"/>
                <a:cs typeface="Arial"/>
              </a:rPr>
              <a:t>Conclusion</a:t>
            </a:r>
            <a:endParaRPr lang="en-US" dirty="0"/>
          </a:p>
        </p:txBody>
      </p:sp>
      <p:sp>
        <p:nvSpPr>
          <p:cNvPr id="3" name="TextBox 2">
            <a:extLst>
              <a:ext uri="{FF2B5EF4-FFF2-40B4-BE49-F238E27FC236}">
                <a16:creationId xmlns:a16="http://schemas.microsoft.com/office/drawing/2014/main" id="{EDD684BF-CF42-4A02-E735-A9188EC7D31B}"/>
              </a:ext>
            </a:extLst>
          </p:cNvPr>
          <p:cNvSpPr txBox="1"/>
          <p:nvPr/>
        </p:nvSpPr>
        <p:spPr>
          <a:xfrm>
            <a:off x="313109" y="1043247"/>
            <a:ext cx="11565781" cy="5232202"/>
          </a:xfrm>
          <a:prstGeom prst="rect">
            <a:avLst/>
          </a:prstGeom>
          <a:noFill/>
        </p:spPr>
        <p:txBody>
          <a:bodyPr wrap="square" rtlCol="0">
            <a:spAutoFit/>
          </a:bodyPr>
          <a:lstStyle/>
          <a:p>
            <a:pPr marL="285750" indent="-285750">
              <a:buFont typeface="Wingdings" panose="05000000000000000000" pitchFamily="2" charset="2"/>
              <a:buChar char="v"/>
            </a:pPr>
            <a:r>
              <a:rPr lang="en-US" b="1" u="sng" dirty="0"/>
              <a:t>Findings:</a:t>
            </a:r>
          </a:p>
          <a:p>
            <a:pPr marL="285750" indent="-285750">
              <a:buFont typeface="Wingdings" panose="05000000000000000000" pitchFamily="2" charset="2"/>
              <a:buChar char="v"/>
            </a:pPr>
            <a:endParaRPr lang="en-US" sz="1400" b="1" u="sng" dirty="0"/>
          </a:p>
          <a:p>
            <a:pPr marL="285750" indent="-285750">
              <a:buFont typeface="Wingdings" panose="05000000000000000000" pitchFamily="2" charset="2"/>
              <a:buChar char="Ø"/>
            </a:pPr>
            <a:r>
              <a:rPr lang="en-US" sz="1500" u="sng" dirty="0"/>
              <a:t>Seasonal Sales: </a:t>
            </a:r>
            <a:r>
              <a:rPr lang="en-US" sz="1500" dirty="0"/>
              <a:t>Sales slump after holidays in January and February, pick up in March, September, and during the holiday season.</a:t>
            </a:r>
          </a:p>
          <a:p>
            <a:endParaRPr lang="en-US" sz="1500" dirty="0"/>
          </a:p>
          <a:p>
            <a:pPr marL="285750" indent="-285750">
              <a:buFont typeface="Wingdings" panose="05000000000000000000" pitchFamily="2" charset="2"/>
              <a:buChar char="Ø"/>
            </a:pPr>
            <a:r>
              <a:rPr lang="en-US" sz="1500" u="sng" dirty="0"/>
              <a:t>Top Sellers: </a:t>
            </a:r>
            <a:r>
              <a:rPr lang="en-US" sz="1500" dirty="0"/>
              <a:t>Technology rules the sales charts, followed by Office Supplies and Furniture. Phones, Chairs and Copiers, and Binders, Paper, and Storage are customer favorites.</a:t>
            </a:r>
          </a:p>
          <a:p>
            <a:endParaRPr lang="en-US" sz="1500" dirty="0"/>
          </a:p>
          <a:p>
            <a:pPr marL="285750" indent="-285750">
              <a:buFont typeface="Wingdings" panose="05000000000000000000" pitchFamily="2" charset="2"/>
              <a:buChar char="Ø"/>
            </a:pPr>
            <a:r>
              <a:rPr lang="en-US" sz="1500" u="sng" dirty="0"/>
              <a:t>Regional Insights</a:t>
            </a:r>
            <a:r>
              <a:rPr lang="en-US" sz="1500" dirty="0"/>
              <a:t>: California, New York, and Washington lead in sales; District of Columbia trails behind. Customers prefer Standard Class shipping for their orders.</a:t>
            </a:r>
          </a:p>
          <a:p>
            <a:endParaRPr lang="en-US" sz="1500" dirty="0"/>
          </a:p>
          <a:p>
            <a:endParaRPr lang="en-US" sz="1400" dirty="0"/>
          </a:p>
          <a:p>
            <a:pPr marL="285750" indent="-285750">
              <a:buFont typeface="Wingdings" panose="05000000000000000000" pitchFamily="2" charset="2"/>
              <a:buChar char="v"/>
            </a:pPr>
            <a:r>
              <a:rPr lang="en-IN" b="1" u="sng" dirty="0"/>
              <a:t>Proposed Solution</a:t>
            </a:r>
            <a:r>
              <a:rPr lang="en-US" b="1" u="sng" dirty="0"/>
              <a:t>:</a:t>
            </a:r>
          </a:p>
          <a:p>
            <a:endParaRPr lang="en-US" sz="1400" b="1" u="sng" dirty="0"/>
          </a:p>
          <a:p>
            <a:pPr marL="285750" indent="-285750">
              <a:buFont typeface="Wingdings" panose="05000000000000000000" pitchFamily="2" charset="2"/>
              <a:buChar char="Ø"/>
            </a:pPr>
            <a:r>
              <a:rPr lang="en-US" sz="1500" u="sng" dirty="0"/>
              <a:t>Seasonal Promotions: </a:t>
            </a:r>
            <a:r>
              <a:rPr lang="en-US" sz="1500" dirty="0"/>
              <a:t>Targeted promotions during peak sales periods (e.g., November and December) can boost revenue and offset slower months.</a:t>
            </a:r>
          </a:p>
          <a:p>
            <a:pPr marL="285750" indent="-285750">
              <a:buFont typeface="Wingdings" panose="05000000000000000000" pitchFamily="2" charset="2"/>
              <a:buChar char="Ø"/>
            </a:pPr>
            <a:r>
              <a:rPr lang="en-US" sz="1500" dirty="0"/>
              <a:t>   </a:t>
            </a:r>
          </a:p>
          <a:p>
            <a:pPr marL="285750" indent="-285750">
              <a:buFont typeface="Wingdings" panose="05000000000000000000" pitchFamily="2" charset="2"/>
              <a:buChar char="Ø"/>
            </a:pPr>
            <a:r>
              <a:rPr lang="en-US" sz="1500" u="sng" dirty="0"/>
              <a:t>Customer Loyalty Programs: </a:t>
            </a:r>
            <a:r>
              <a:rPr lang="en-US" sz="1500" dirty="0"/>
              <a:t>Implementing tailored loyalty programs for the Home Office segment enhances retention and stimulates repeat purchases, driving sustained sales growth.</a:t>
            </a:r>
          </a:p>
          <a:p>
            <a:pPr marL="285750" indent="-285750">
              <a:buFont typeface="Wingdings" panose="05000000000000000000" pitchFamily="2" charset="2"/>
              <a:buChar char="Ø"/>
            </a:pPr>
            <a:r>
              <a:rPr lang="en-US" sz="1500" dirty="0"/>
              <a:t>   </a:t>
            </a:r>
          </a:p>
          <a:p>
            <a:pPr marL="285750" indent="-285750">
              <a:buFont typeface="Wingdings" panose="05000000000000000000" pitchFamily="2" charset="2"/>
              <a:buChar char="Ø"/>
            </a:pPr>
            <a:r>
              <a:rPr lang="en-US" sz="1500" u="sng" dirty="0"/>
              <a:t>Product and Shipping Strategy</a:t>
            </a:r>
            <a:r>
              <a:rPr lang="en-US" sz="1500" dirty="0"/>
              <a:t>: Focus on best-selling products like Technology and Furniture, expand within high-performing sub-categories, and optimize Standard Class shipping times to improve customer satisfaction and increase sales conversion rates.</a:t>
            </a:r>
          </a:p>
          <a:p>
            <a:pPr marL="285750" indent="-285750">
              <a:buFont typeface="Wingdings" panose="05000000000000000000" pitchFamily="2" charset="2"/>
              <a:buChar char="Ø"/>
            </a:pP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789710" y="1111015"/>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9" name="Rectangle 3">
            <a:extLst>
              <a:ext uri="{FF2B5EF4-FFF2-40B4-BE49-F238E27FC236}">
                <a16:creationId xmlns:a16="http://schemas.microsoft.com/office/drawing/2014/main" id="{C70AF6E9-48F9-3681-ACFD-CA3720B85172}"/>
              </a:ext>
            </a:extLst>
          </p:cNvPr>
          <p:cNvSpPr>
            <a:spLocks noChangeArrowheads="1"/>
          </p:cNvSpPr>
          <p:nvPr/>
        </p:nvSpPr>
        <p:spPr bwMode="auto">
          <a:xfrm>
            <a:off x="789710" y="1851152"/>
            <a:ext cx="10380517" cy="336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rPr>
              <a:t>Advanced Analytics:</a:t>
            </a:r>
            <a:r>
              <a:rPr kumimoji="0" lang="en-US" altLang="en-US" sz="1800" b="0" i="0" u="sng"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Incorporating advanced predictive analytics to forecast demand more accurately and optimize inventory management.</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rPr>
              <a:t>Operational Efficiency</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Continuous improvement in logistics and supply chain operations to streamline shipping processes and reduce costs. </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rPr>
              <a:t>Enhanced Customer Insights</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Further segmentation of customer data to personalize marketing strategies and promotions.</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62085"/>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830573" y="1392381"/>
            <a:ext cx="11029616" cy="2359314"/>
          </a:xfrm>
        </p:spPr>
        <p:txBody>
          <a:bodyPr>
            <a:normAutofit/>
          </a:bodyPr>
          <a:lstStyle/>
          <a:p>
            <a:pPr marL="305435" indent="-305435"/>
            <a:r>
              <a:rPr lang="en-US" sz="2400" dirty="0"/>
              <a:t>Dataset link</a:t>
            </a:r>
            <a:r>
              <a:rPr lang="en-US" sz="2400" u="sng" dirty="0">
                <a:solidFill>
                  <a:schemeClr val="tx1"/>
                </a:solidFill>
                <a:hlinkClick r:id="rId2" action="ppaction://hlinksldjump">
                  <a:extLst>
                    <a:ext uri="{A12FA001-AC4F-418D-AE19-62706E023703}">
                      <ahyp:hlinkClr xmlns:ahyp="http://schemas.microsoft.com/office/drawing/2018/hyperlinkcolor" val="tx"/>
                    </a:ext>
                  </a:extLst>
                </a:hlinkClick>
              </a:rPr>
              <a:t>:</a:t>
            </a:r>
            <a:r>
              <a:rPr lang="en-US" sz="2400" dirty="0">
                <a:solidFill>
                  <a:schemeClr val="tx1"/>
                </a:solidFill>
              </a:rPr>
              <a:t> </a:t>
            </a:r>
            <a:r>
              <a:rPr lang="en-US" sz="2400" dirty="0">
                <a:solidFill>
                  <a:schemeClr val="tx1"/>
                </a:solidFill>
                <a:hlinkClick r:id="rId3"/>
              </a:rPr>
              <a:t>https://www.kaggle.com/datasets/rohitsahoo/sales-forecasting</a:t>
            </a:r>
            <a:endParaRPr lang="en-IN" sz="2400" dirty="0">
              <a:solidFill>
                <a:schemeClr val="accent1">
                  <a:lumMod val="7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84D176F5-4F28-82BB-F0B8-812149C73720}"/>
              </a:ext>
            </a:extLst>
          </p:cNvPr>
          <p:cNvPicPr>
            <a:picLocks noChangeAspect="1"/>
          </p:cNvPicPr>
          <p:nvPr/>
        </p:nvPicPr>
        <p:blipFill>
          <a:blip r:embed="rId2"/>
          <a:stretch>
            <a:fillRect/>
          </a:stretch>
        </p:blipFill>
        <p:spPr>
          <a:xfrm>
            <a:off x="2701637" y="1524087"/>
            <a:ext cx="6141028" cy="4754614"/>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FCD056A6-CB32-A5B2-FAB2-567914038D3D}"/>
              </a:ext>
            </a:extLst>
          </p:cNvPr>
          <p:cNvPicPr>
            <a:picLocks noChangeAspect="1"/>
          </p:cNvPicPr>
          <p:nvPr/>
        </p:nvPicPr>
        <p:blipFill>
          <a:blip r:embed="rId2"/>
          <a:stretch>
            <a:fillRect/>
          </a:stretch>
        </p:blipFill>
        <p:spPr>
          <a:xfrm>
            <a:off x="2868290" y="1433945"/>
            <a:ext cx="6455419" cy="4998028"/>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058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27363" y="1559372"/>
            <a:ext cx="10453318" cy="3739256"/>
          </a:xfrm>
        </p:spPr>
        <p:txBody>
          <a:bodyPr>
            <a:normAutofit/>
          </a:bodyPr>
          <a:lstStyle/>
          <a:p>
            <a:pPr marL="0" indent="0" algn="just">
              <a:lnSpc>
                <a:spcPct val="100000"/>
              </a:lnSpc>
              <a:buNone/>
            </a:pPr>
            <a:r>
              <a:rPr lang="en-US" sz="2300" dirty="0"/>
              <a:t>A Superstore sales data provides insights into customer behavior and sales trends across various product categories and regions. This dataset contains information on order dates, shipping modes, customer segments, product categories, and sales across states and cities. By analyzing this data, we aim to crack the code on peak sales times, best-selling products, and the most loyal customer segments. This will help us predict trends, optimize promotions, and streamline shipping, ensuring customers get what they want when they want it. Our goal? Keep sales high, customers happy, and make shopping at Superstore a fantastic experience!</a:t>
            </a:r>
            <a:endParaRPr lang="en-IN" sz="23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05865" y="608638"/>
            <a:ext cx="11029616" cy="530296"/>
          </a:xfrm>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US" sz="36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5865" y="764502"/>
            <a:ext cx="11886135" cy="6698882"/>
          </a:xfrm>
        </p:spPr>
        <p:txBody>
          <a:bodyPr vert="horz" lIns="91440" tIns="45720" rIns="91440" bIns="45720" rtlCol="0" anchor="ctr">
            <a:noAutofit/>
          </a:bodyPr>
          <a:lstStyle/>
          <a:p>
            <a:pPr marL="0" indent="0">
              <a:buNone/>
            </a:pPr>
            <a:r>
              <a:rPr lang="en-US" sz="1220" b="1" dirty="0">
                <a:latin typeface="Aptos Narrow" panose="020B0004020202020204" pitchFamily="34" charset="0"/>
              </a:rPr>
              <a:t>The proposed system aims to address the challenge of optimizing sales strategies and customer satisfaction at Superstore by leveraging data analysis techniques to understand sales trends, identify top-selling products, and analyze customer loyalty. The solution will consist of the following components:</a:t>
            </a:r>
          </a:p>
          <a:p>
            <a:pPr>
              <a:buFont typeface="Wingdings" panose="05000000000000000000" pitchFamily="2" charset="2"/>
              <a:buChar char="Ø"/>
            </a:pPr>
            <a:r>
              <a:rPr lang="en-US" sz="1220" b="1" i="1" u="sng" dirty="0">
                <a:latin typeface="Aptos Narrow" panose="020B0004020202020204" pitchFamily="34" charset="0"/>
              </a:rPr>
              <a:t>Data Collection:</a:t>
            </a:r>
          </a:p>
          <a:p>
            <a:pPr>
              <a:buFont typeface="Arial" panose="020B0604020202020204" pitchFamily="34" charset="0"/>
              <a:buChar char="•"/>
            </a:pPr>
            <a:r>
              <a:rPr lang="en-US" sz="1220" b="1" dirty="0">
                <a:latin typeface="Aptos Narrow" panose="020B0004020202020204" pitchFamily="34" charset="0"/>
              </a:rPr>
              <a:t>Gathered the sales data from Kaggle, including order dates, shipping modes, customer segments, product categories, sales amounts, and geographic information.</a:t>
            </a:r>
          </a:p>
          <a:p>
            <a:pPr>
              <a:buFont typeface="Wingdings" panose="05000000000000000000" pitchFamily="2" charset="2"/>
              <a:buChar char="Ø"/>
            </a:pPr>
            <a:r>
              <a:rPr lang="en-US" sz="1220" b="1" i="1" u="sng" dirty="0">
                <a:latin typeface="Aptos Narrow" panose="020B0004020202020204" pitchFamily="34" charset="0"/>
              </a:rPr>
              <a:t>Data Preprocessing:</a:t>
            </a:r>
          </a:p>
          <a:p>
            <a:pPr>
              <a:buFont typeface="Arial" panose="020B0604020202020204" pitchFamily="34" charset="0"/>
              <a:buChar char="•"/>
            </a:pPr>
            <a:r>
              <a:rPr lang="en-US" sz="1220" b="1" dirty="0">
                <a:latin typeface="Aptos Narrow" panose="020B0004020202020204" pitchFamily="34" charset="0"/>
              </a:rPr>
              <a:t>Cleaned and preprocessed the collected data to handle missing values, outliers, and inconsistencies.</a:t>
            </a:r>
          </a:p>
          <a:p>
            <a:pPr>
              <a:buFont typeface="Arial" panose="020B0604020202020204" pitchFamily="34" charset="0"/>
              <a:buChar char="•"/>
            </a:pPr>
            <a:r>
              <a:rPr lang="en-US" sz="1220" b="1" dirty="0">
                <a:latin typeface="Aptos Narrow" panose="020B0004020202020204" pitchFamily="34" charset="0"/>
              </a:rPr>
              <a:t>Performed feature engineering to extract relevant features from the data that might impact sales, such as seasonality, customer demographics, and promotional periods.</a:t>
            </a:r>
          </a:p>
          <a:p>
            <a:pPr>
              <a:buFont typeface="Wingdings" panose="05000000000000000000" pitchFamily="2" charset="2"/>
              <a:buChar char="Ø"/>
            </a:pPr>
            <a:r>
              <a:rPr lang="en-US" sz="1220" b="1" i="1" u="sng" dirty="0">
                <a:latin typeface="Aptos Narrow" panose="020B0004020202020204" pitchFamily="34" charset="0"/>
              </a:rPr>
              <a:t>Data Analysis:</a:t>
            </a:r>
          </a:p>
          <a:p>
            <a:pPr>
              <a:buFont typeface="Arial" panose="020B0604020202020204" pitchFamily="34" charset="0"/>
              <a:buChar char="•"/>
            </a:pPr>
            <a:r>
              <a:rPr lang="en-US" sz="1220" b="1" dirty="0">
                <a:latin typeface="Aptos Narrow" panose="020B0004020202020204" pitchFamily="34" charset="0"/>
              </a:rPr>
              <a:t> Analyzed sales trends, seasonality, and top-performing products and segments through time-series analysis.</a:t>
            </a:r>
          </a:p>
          <a:p>
            <a:pPr>
              <a:buFont typeface="Arial" panose="020B0604020202020204" pitchFamily="34" charset="0"/>
              <a:buChar char="•"/>
            </a:pPr>
            <a:r>
              <a:rPr lang="en-US" sz="1220" b="1" dirty="0">
                <a:latin typeface="Aptos Narrow" panose="020B0004020202020204" pitchFamily="34" charset="0"/>
              </a:rPr>
              <a:t>Evaluated customer loyalty, repeat purchase patterns, and regional sales performance to identify high and low-performing areas.</a:t>
            </a:r>
          </a:p>
          <a:p>
            <a:pPr>
              <a:buFont typeface="Wingdings" panose="05000000000000000000" pitchFamily="2" charset="2"/>
              <a:buChar char="Ø"/>
            </a:pPr>
            <a:r>
              <a:rPr lang="en-US" sz="1220" b="1" i="1" u="sng" dirty="0">
                <a:latin typeface="Aptos Narrow" panose="020B0004020202020204" pitchFamily="34" charset="0"/>
              </a:rPr>
              <a:t>Insights and Recommendations:</a:t>
            </a:r>
          </a:p>
          <a:p>
            <a:pPr>
              <a:buFont typeface="Arial" panose="020B0604020202020204" pitchFamily="34" charset="0"/>
              <a:buChar char="•"/>
            </a:pPr>
            <a:r>
              <a:rPr lang="en-US" sz="1220" b="1" dirty="0">
                <a:latin typeface="Aptos Narrow" panose="020B0004020202020204" pitchFamily="34" charset="0"/>
              </a:rPr>
              <a:t>Leverage peak sales periods with targeted promotions and marketing campaigns, and implement customer loyalty programs focusing on high-value segments like the home office.</a:t>
            </a:r>
          </a:p>
          <a:p>
            <a:pPr>
              <a:buFont typeface="Arial" panose="020B0604020202020204" pitchFamily="34" charset="0"/>
              <a:buChar char="•"/>
            </a:pPr>
            <a:r>
              <a:rPr lang="en-US" sz="1220" b="1" dirty="0">
                <a:latin typeface="Aptos Narrow" panose="020B0004020202020204" pitchFamily="34" charset="0"/>
              </a:rPr>
              <a:t>Increase marketing efforts for top-selling products, expand high-performing sub-categories, and create product bundles to boost average order value.</a:t>
            </a:r>
          </a:p>
          <a:p>
            <a:pPr>
              <a:buFont typeface="Wingdings" panose="05000000000000000000" pitchFamily="2" charset="2"/>
              <a:buChar char="Ø"/>
            </a:pPr>
            <a:r>
              <a:rPr lang="en-IN" sz="1220" b="1" i="1" u="sng" dirty="0">
                <a:latin typeface="Aptos Narrow" panose="020B0004020202020204" pitchFamily="34" charset="0"/>
                <a:ea typeface="+mn-lt"/>
                <a:cs typeface="+mn-lt"/>
              </a:rPr>
              <a:t>Deployment:</a:t>
            </a:r>
            <a:endParaRPr lang="en-IN" sz="1220" b="1" i="1" u="sng" dirty="0">
              <a:latin typeface="Aptos Narrow" panose="020B0004020202020204" pitchFamily="34" charset="0"/>
              <a:cs typeface="Calibri"/>
            </a:endParaRPr>
          </a:p>
          <a:p>
            <a:pPr marL="629920" lvl="1" indent="-305435">
              <a:buFont typeface="Arial" panose="020B0604020202020204" pitchFamily="34" charset="0"/>
              <a:buChar char="•"/>
            </a:pPr>
            <a:r>
              <a:rPr lang="en-US" sz="1220" b="1" dirty="0">
                <a:latin typeface="Aptos Narrow" panose="020B0004020202020204" pitchFamily="34" charset="0"/>
              </a:rPr>
              <a:t>Ensure the solution is accessible and easy to interpret for decision-makers, considering factors like visualizations, interactive elements, and clear summaries.</a:t>
            </a:r>
            <a:r>
              <a:rPr lang="en-IN" sz="1220" b="1" dirty="0">
                <a:latin typeface="Aptos Narrow" panose="020B0004020202020204" pitchFamily="34" charset="0"/>
                <a:ea typeface="+mn-lt"/>
                <a:cs typeface="+mn-lt"/>
              </a:rPr>
              <a:t> </a:t>
            </a:r>
          </a:p>
          <a:p>
            <a:pPr>
              <a:buFont typeface="Wingdings" panose="05000000000000000000" pitchFamily="2" charset="2"/>
              <a:buChar char="Ø"/>
            </a:pPr>
            <a:r>
              <a:rPr lang="en-US" sz="1220" b="1" i="1" u="sng" dirty="0">
                <a:latin typeface="Aptos Narrow" panose="020B0004020202020204" pitchFamily="34" charset="0"/>
              </a:rPr>
              <a:t>Evaluation:</a:t>
            </a:r>
          </a:p>
          <a:p>
            <a:pPr>
              <a:buFont typeface="Arial" panose="020B0604020202020204" pitchFamily="34" charset="0"/>
              <a:buChar char="•"/>
            </a:pPr>
            <a:r>
              <a:rPr lang="en-US" sz="1220" b="1" dirty="0">
                <a:latin typeface="Aptos Narrow" panose="020B0004020202020204" pitchFamily="34" charset="0"/>
              </a:rPr>
              <a:t>Continuously monitor and evaluate the impact of implemented strategies on sales performance using appropriate metrics such as sales growth, customer retention rates, and average order value.</a:t>
            </a:r>
          </a:p>
          <a:p>
            <a:pPr>
              <a:buFont typeface="Arial" panose="020B0604020202020204" pitchFamily="34" charset="0"/>
              <a:buChar char="•"/>
            </a:pPr>
            <a:r>
              <a:rPr lang="en-US" sz="1220" b="1" dirty="0">
                <a:latin typeface="Aptos Narrow" panose="020B0004020202020204" pitchFamily="34" charset="0"/>
              </a:rPr>
              <a:t>Adjust and refine strategies based on ongoing analysis and feedback to ensure optimal performance.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System requirements :</a:t>
            </a:r>
          </a:p>
          <a:p>
            <a:pPr>
              <a:buFont typeface="Wingdings" panose="05000000000000000000" pitchFamily="2" charset="2"/>
              <a:buChar char="Ø"/>
            </a:pPr>
            <a:r>
              <a:rPr lang="en-IN" sz="1800" dirty="0">
                <a:solidFill>
                  <a:schemeClr val="tx1"/>
                </a:solidFill>
              </a:rPr>
              <a:t>Windows</a:t>
            </a:r>
            <a:r>
              <a:rPr lang="en-IN" sz="1800" dirty="0">
                <a:solidFill>
                  <a:srgbClr val="0F0F0F"/>
                </a:solidFill>
              </a:rPr>
              <a:t> 11 operating system , 8GB RAM, I3 Processor</a:t>
            </a:r>
          </a:p>
          <a:p>
            <a:pPr>
              <a:buFont typeface="Wingdings" panose="05000000000000000000" pitchFamily="2" charset="2"/>
              <a:buChar char="Ø"/>
            </a:pPr>
            <a:r>
              <a:rPr lang="en-IN" sz="1800" dirty="0">
                <a:solidFill>
                  <a:srgbClr val="0F0F0F"/>
                </a:solidFill>
              </a:rPr>
              <a:t>IBM Cloud Account to access Watson Studio</a:t>
            </a:r>
          </a:p>
          <a:p>
            <a:pPr>
              <a:buFont typeface="Wingdings" panose="05000000000000000000" pitchFamily="2" charset="2"/>
              <a:buChar char="Ø"/>
            </a:pPr>
            <a:endParaRPr lang="en-IN" sz="1800" b="1" dirty="0">
              <a:solidFill>
                <a:srgbClr val="0F0F0F"/>
              </a:solidFill>
            </a:endParaRPr>
          </a:p>
          <a:p>
            <a:pPr marL="0" indent="0">
              <a:buNone/>
            </a:pPr>
            <a:r>
              <a:rPr lang="en-IN" sz="1800" b="1" dirty="0">
                <a:solidFill>
                  <a:srgbClr val="0F0F0F"/>
                </a:solidFill>
              </a:rPr>
              <a:t>Library required to build the model:</a:t>
            </a:r>
          </a:p>
          <a:p>
            <a:pPr>
              <a:buFont typeface="Wingdings" panose="05000000000000000000" pitchFamily="2" charset="2"/>
              <a:buChar char="Ø"/>
            </a:pPr>
            <a:r>
              <a:rPr kumimoji="0" lang="en-US" altLang="en-US" sz="1800" i="0" u="none" strike="noStrike" cap="none" normalizeH="0" baseline="0" dirty="0">
                <a:ln>
                  <a:noFill/>
                </a:ln>
                <a:solidFill>
                  <a:schemeClr val="tx1"/>
                </a:solidFill>
                <a:effectLst/>
              </a:rPr>
              <a:t>Pandas: </a:t>
            </a:r>
            <a:r>
              <a:rPr kumimoji="0" lang="en-US" altLang="en-US" sz="1800" b="0" i="0" u="none" strike="noStrike" cap="none" normalizeH="0" baseline="0" dirty="0">
                <a:ln>
                  <a:noFill/>
                </a:ln>
                <a:solidFill>
                  <a:schemeClr val="tx1"/>
                </a:solidFill>
                <a:effectLst/>
              </a:rPr>
              <a:t>For data manipulation and preprocessing tasks.</a:t>
            </a:r>
          </a:p>
          <a:p>
            <a:pPr>
              <a:buFont typeface="Wingdings" panose="05000000000000000000" pitchFamily="2" charset="2"/>
              <a:buChar char="Ø"/>
            </a:pPr>
            <a:r>
              <a:rPr kumimoji="0" lang="en-US" altLang="en-US" sz="1800" i="0" u="none" strike="noStrike" cap="none" normalizeH="0" baseline="0" dirty="0">
                <a:ln>
                  <a:noFill/>
                </a:ln>
                <a:solidFill>
                  <a:schemeClr val="tx1"/>
                </a:solidFill>
                <a:effectLst/>
              </a:rPr>
              <a:t>NumPy: </a:t>
            </a:r>
            <a:r>
              <a:rPr kumimoji="0" lang="en-US" altLang="en-US" sz="1800" b="0" i="0" u="none" strike="noStrike" cap="none" normalizeH="0" baseline="0" dirty="0">
                <a:ln>
                  <a:noFill/>
                </a:ln>
                <a:solidFill>
                  <a:schemeClr val="tx1"/>
                </a:solidFill>
                <a:effectLst/>
              </a:rPr>
              <a:t>For numerical operations and array manipulations. </a:t>
            </a:r>
          </a:p>
          <a:p>
            <a:pPr>
              <a:buFont typeface="Wingdings" panose="05000000000000000000" pitchFamily="2" charset="2"/>
              <a:buChar char="Ø"/>
            </a:pPr>
            <a:r>
              <a:rPr lang="en-US" sz="2000" dirty="0">
                <a:solidFill>
                  <a:schemeClr val="tx1"/>
                </a:solidFill>
              </a:rPr>
              <a:t>Matplotlib and Seaborn</a:t>
            </a:r>
            <a:r>
              <a:rPr lang="en-US" sz="2000" b="1" dirty="0">
                <a:solidFill>
                  <a:schemeClr val="tx1"/>
                </a:solidFill>
              </a:rPr>
              <a:t>:</a:t>
            </a:r>
            <a:r>
              <a:rPr lang="en-US" sz="2000" dirty="0">
                <a:solidFill>
                  <a:schemeClr val="tx1"/>
                </a:solidFill>
              </a:rPr>
              <a:t> For data visualization and creating insightful plots.</a:t>
            </a:r>
            <a:br>
              <a:rPr lang="en-IN" sz="1800" b="1" dirty="0">
                <a:solidFill>
                  <a:schemeClr val="tx1"/>
                </a:solidFill>
              </a:rPr>
            </a:b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5328" y="635744"/>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549352A3-3963-5B99-EDC2-0D19A071551E}"/>
              </a:ext>
            </a:extLst>
          </p:cNvPr>
          <p:cNvSpPr>
            <a:spLocks noChangeArrowheads="1"/>
          </p:cNvSpPr>
          <p:nvPr/>
        </p:nvSpPr>
        <p:spPr bwMode="auto">
          <a:xfrm>
            <a:off x="425328" y="1212208"/>
            <a:ext cx="11534608"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sng" strike="noStrike" cap="none" normalizeH="0" baseline="0" dirty="0">
                <a:ln>
                  <a:noFill/>
                </a:ln>
                <a:solidFill>
                  <a:schemeClr val="tx1"/>
                </a:solidFill>
                <a:effectLst/>
              </a:rPr>
              <a:t>Data Cleaning and Preprocessing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Handle missing values, outliers, and inconsistencies in the sales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sng" strike="noStrike" cap="none" normalizeH="0" baseline="0" dirty="0">
                <a:ln>
                  <a:noFill/>
                </a:ln>
                <a:solidFill>
                  <a:schemeClr val="tx1"/>
                </a:solidFill>
                <a:effectLst/>
              </a:rPr>
              <a:t>Exploratory Data Analysis (EDA)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Analyzing seasonal sales patterns: Identif</a:t>
            </a:r>
            <a:r>
              <a:rPr lang="en-US" altLang="en-US" sz="1600" dirty="0"/>
              <a:t>ying</a:t>
            </a:r>
            <a:r>
              <a:rPr kumimoji="0" lang="en-US" altLang="en-US" sz="1600" b="0" i="0" u="none" strike="noStrike" cap="none" normalizeH="0" baseline="0" dirty="0">
                <a:ln>
                  <a:noFill/>
                </a:ln>
                <a:solidFill>
                  <a:schemeClr val="tx1"/>
                </a:solidFill>
                <a:effectLst/>
              </a:rPr>
              <a:t> the dips in sales? Checking whether the dips are consistent in particular months through all the years?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Visualizing top-selling products and segments.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sng" strike="noStrike" cap="none" normalizeH="0" baseline="0" dirty="0">
                <a:ln>
                  <a:noFill/>
                </a:ln>
                <a:solidFill>
                  <a:schemeClr val="tx1"/>
                </a:solidFill>
                <a:effectLst/>
              </a:rPr>
              <a:t>Statistical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Conducting regional insights: California or New York or Washington, who leads in sales</a:t>
            </a:r>
            <a:r>
              <a:rPr lang="en-US" altLang="en-US" sz="1600" dirty="0"/>
              <a:t>? Which</a:t>
            </a:r>
            <a:r>
              <a:rPr kumimoji="0" lang="en-US" altLang="en-US" sz="1600" b="0" i="0" u="none" strike="noStrike" cap="none" normalizeH="0" baseline="0" dirty="0">
                <a:ln>
                  <a:noFill/>
                </a:ln>
                <a:solidFill>
                  <a:schemeClr val="tx1"/>
                </a:solidFill>
                <a:effectLst/>
              </a:rPr>
              <a:t> District has lowest sales</a:t>
            </a:r>
            <a:r>
              <a:rPr lang="en-US" altLang="en-US" sz="1600" dirty="0"/>
              <a:t>?</a:t>
            </a: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Analyzing shipping preferences</a:t>
            </a:r>
            <a:r>
              <a:rPr lang="en-US" altLang="en-US" sz="1600" dirty="0"/>
              <a:t> and provide any improvements required in that sector.</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sng" strike="noStrike" cap="none" normalizeH="0" baseline="0" dirty="0">
                <a:ln>
                  <a:noFill/>
                </a:ln>
                <a:solidFill>
                  <a:schemeClr val="tx1"/>
                </a:solidFill>
                <a:effectLst/>
              </a:rPr>
              <a:t>Segmentation and Customer Insights</a:t>
            </a:r>
            <a:endParaRPr kumimoji="0" lang="en-US" altLang="en-US" b="0" i="1" u="sng"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Identifying which customer segment drives sales and which segment has the highest loyalty.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600" dirty="0"/>
              <a:t>Recognizing</a:t>
            </a:r>
            <a:r>
              <a:rPr kumimoji="0" lang="en-US" altLang="en-US" sz="1600" b="0" i="0" u="none" strike="noStrike" cap="none" normalizeH="0" baseline="0" dirty="0">
                <a:ln>
                  <a:noFill/>
                </a:ln>
                <a:solidFill>
                  <a:schemeClr val="tx1"/>
                </a:solidFill>
                <a:effectLst/>
              </a:rPr>
              <a:t> top-selling sub-categories driving revenue.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sng" strike="noStrike" cap="none" normalizeH="0" baseline="0" dirty="0">
                <a:ln>
                  <a:noFill/>
                </a:ln>
                <a:solidFill>
                  <a:schemeClr val="tx1"/>
                </a:solidFill>
                <a:effectLst/>
              </a:rPr>
              <a:t>Deployment</a:t>
            </a:r>
          </a:p>
          <a:p>
            <a:pPr marL="285750" indent="-285750" eaLnBrk="0" fontAlgn="base" hangingPunct="0">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rPr>
              <a:t>Used charts and  graphs to present findings effectively.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Ensured clear communication of insights to stakeholders.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Planned for ongoing monitoring and refinement of analytics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75410"/>
            <a:ext cx="11029616" cy="530296"/>
          </a:xfrm>
        </p:spPr>
        <p:txBody>
          <a:bodyPr>
            <a:noAutofit/>
          </a:bodyPr>
          <a:lstStyle/>
          <a:p>
            <a:r>
              <a:rPr lang="en-US"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F5D67E39-4061-4BA1-032D-1951F2BF9E91}"/>
              </a:ext>
            </a:extLst>
          </p:cNvPr>
          <p:cNvPicPr>
            <a:picLocks noGrp="1" noChangeAspect="1"/>
          </p:cNvPicPr>
          <p:nvPr>
            <p:ph idx="1"/>
          </p:nvPr>
        </p:nvPicPr>
        <p:blipFill>
          <a:blip r:embed="rId2"/>
          <a:stretch>
            <a:fillRect/>
          </a:stretch>
        </p:blipFill>
        <p:spPr>
          <a:xfrm>
            <a:off x="296531" y="1080656"/>
            <a:ext cx="4591028" cy="2448188"/>
          </a:xfrm>
        </p:spPr>
      </p:pic>
      <p:sp>
        <p:nvSpPr>
          <p:cNvPr id="8" name="TextBox 7">
            <a:extLst>
              <a:ext uri="{FF2B5EF4-FFF2-40B4-BE49-F238E27FC236}">
                <a16:creationId xmlns:a16="http://schemas.microsoft.com/office/drawing/2014/main" id="{3DB538DF-BD4E-423C-CEC1-75D88DB50967}"/>
              </a:ext>
            </a:extLst>
          </p:cNvPr>
          <p:cNvSpPr txBox="1"/>
          <p:nvPr/>
        </p:nvSpPr>
        <p:spPr>
          <a:xfrm>
            <a:off x="5046655" y="1309255"/>
            <a:ext cx="6564153" cy="2554545"/>
          </a:xfrm>
          <a:prstGeom prst="rect">
            <a:avLst/>
          </a:prstGeom>
          <a:noFill/>
        </p:spPr>
        <p:txBody>
          <a:bodyPr wrap="square" rtlCol="0">
            <a:spAutoFit/>
          </a:bodyPr>
          <a:lstStyle/>
          <a:p>
            <a:r>
              <a:rPr kumimoji="0" lang="en-US" altLang="en-US" sz="1600" b="1" i="0" u="sng" strike="noStrike" cap="none" normalizeH="0" baseline="0" dirty="0">
                <a:ln>
                  <a:noFill/>
                </a:ln>
                <a:solidFill>
                  <a:srgbClr val="000000"/>
                </a:solidFill>
                <a:effectLst/>
              </a:rPr>
              <a:t>Months with Consistently Lower Sales:</a:t>
            </a:r>
            <a:r>
              <a:rPr kumimoji="0" lang="en-US" altLang="en-US" sz="1600" b="1" i="0"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00000"/>
                </a:solidFill>
                <a:effectLst/>
              </a:rPr>
              <a:t>January, February, April, May June, July, August</a:t>
            </a:r>
            <a:br>
              <a:rPr kumimoji="0" lang="en-US" altLang="en-US" sz="1600" b="0" i="0" u="none" strike="noStrike" cap="none" normalizeH="0" baseline="0" dirty="0">
                <a:ln>
                  <a:noFill/>
                </a:ln>
                <a:solidFill>
                  <a:srgbClr val="000000"/>
                </a:solidFill>
                <a:effectLst/>
              </a:rPr>
            </a:br>
            <a:br>
              <a:rPr kumimoji="0" lang="en-US" altLang="en-US" sz="1600" b="0" i="0" u="none" strike="noStrike" cap="none" normalizeH="0" baseline="0" dirty="0">
                <a:ln>
                  <a:noFill/>
                </a:ln>
                <a:solidFill>
                  <a:srgbClr val="000000"/>
                </a:solidFill>
                <a:effectLst/>
              </a:rPr>
            </a:br>
            <a:r>
              <a:rPr kumimoji="0" lang="en-US" altLang="en-US" sz="1600" b="1" i="0" u="sng" strike="noStrike" cap="none" normalizeH="0" baseline="0" dirty="0">
                <a:ln>
                  <a:noFill/>
                </a:ln>
                <a:effectLst/>
              </a:rPr>
              <a:t>Probable causes: </a:t>
            </a:r>
          </a:p>
          <a:p>
            <a:pPr marL="285750" indent="-285750">
              <a:buFont typeface="Wingdings" panose="05000000000000000000" pitchFamily="2" charset="2"/>
              <a:buChar char="v"/>
            </a:pPr>
            <a:r>
              <a:rPr kumimoji="0" lang="en-US" altLang="en-US" sz="1600" b="0" i="0" u="none" strike="noStrike" cap="none" normalizeH="0" baseline="0" dirty="0">
                <a:ln>
                  <a:noFill/>
                </a:ln>
                <a:solidFill>
                  <a:srgbClr val="000000"/>
                </a:solidFill>
                <a:effectLst/>
              </a:rPr>
              <a:t>Post-Holiday Slowdown (January and February)</a:t>
            </a:r>
          </a:p>
          <a:p>
            <a:pPr marL="285750" indent="-285750">
              <a:buFont typeface="Wingdings" panose="05000000000000000000" pitchFamily="2" charset="2"/>
              <a:buChar char="v"/>
            </a:pPr>
            <a:r>
              <a:rPr lang="en-US" sz="1600" dirty="0"/>
              <a:t>April may experience lower sales due to tax season in the United States</a:t>
            </a:r>
            <a:r>
              <a:rPr lang="en-US" sz="1600" dirty="0">
                <a:solidFill>
                  <a:srgbClr val="000000"/>
                </a:solidFill>
              </a:rPr>
              <a:t>.</a:t>
            </a:r>
          </a:p>
          <a:p>
            <a:pPr marL="285750" indent="-285750">
              <a:buFont typeface="Wingdings" panose="05000000000000000000" pitchFamily="2" charset="2"/>
              <a:buChar char="v"/>
            </a:pPr>
            <a:r>
              <a:rPr lang="en-US" sz="1600" dirty="0"/>
              <a:t>May to August can be influenced by vacation periods and summer breaks. People may prioritize spending on travel and leisure activities rather than on office supplies and furniture.</a:t>
            </a:r>
            <a:endParaRPr lang="en-IN" sz="1600" dirty="0"/>
          </a:p>
        </p:txBody>
      </p:sp>
      <p:sp>
        <p:nvSpPr>
          <p:cNvPr id="10" name="TextBox 9">
            <a:extLst>
              <a:ext uri="{FF2B5EF4-FFF2-40B4-BE49-F238E27FC236}">
                <a16:creationId xmlns:a16="http://schemas.microsoft.com/office/drawing/2014/main" id="{75EC7153-2CDC-5D66-BA8A-20C3DB19EA7B}"/>
              </a:ext>
            </a:extLst>
          </p:cNvPr>
          <p:cNvSpPr txBox="1"/>
          <p:nvPr/>
        </p:nvSpPr>
        <p:spPr>
          <a:xfrm>
            <a:off x="630519" y="3682449"/>
            <a:ext cx="4416136" cy="2554545"/>
          </a:xfrm>
          <a:prstGeom prst="rect">
            <a:avLst/>
          </a:prstGeom>
          <a:noFill/>
        </p:spPr>
        <p:txBody>
          <a:bodyPr wrap="square" rtlCol="0">
            <a:spAutoFit/>
          </a:bodyPr>
          <a:lstStyle/>
          <a:p>
            <a:r>
              <a:rPr kumimoji="0" lang="en-US" altLang="en-US" sz="1600" b="1" i="0" u="sng" strike="noStrike" cap="none" normalizeH="0" baseline="0" dirty="0">
                <a:ln>
                  <a:noFill/>
                </a:ln>
                <a:solidFill>
                  <a:srgbClr val="000000"/>
                </a:solidFill>
                <a:effectLst/>
              </a:rPr>
              <a:t>Months with Consistently High Sales: </a:t>
            </a:r>
            <a:r>
              <a:rPr kumimoji="0" lang="en-US" altLang="en-US" sz="1600" i="0" strike="noStrike" cap="none" normalizeH="0" baseline="0" dirty="0">
                <a:ln>
                  <a:noFill/>
                </a:ln>
                <a:solidFill>
                  <a:srgbClr val="000000"/>
                </a:solidFill>
                <a:effectLst/>
              </a:rPr>
              <a:t>March and September, October to December.</a:t>
            </a:r>
          </a:p>
          <a:p>
            <a:endParaRPr kumimoji="0" lang="en-US" altLang="en-US" sz="1600" i="0" strike="noStrike" cap="none" normalizeH="0" baseline="0" dirty="0">
              <a:ln>
                <a:noFill/>
              </a:ln>
              <a:solidFill>
                <a:srgbClr val="000000"/>
              </a:solidFill>
              <a:effectLst/>
            </a:endParaRPr>
          </a:p>
          <a:p>
            <a:r>
              <a:rPr kumimoji="0" lang="en-US" altLang="en-US" sz="1600" b="1" i="0" u="sng" strike="noStrike" cap="none" normalizeH="0" baseline="0" dirty="0">
                <a:ln>
                  <a:noFill/>
                </a:ln>
                <a:effectLst/>
              </a:rPr>
              <a:t>Probable causes: </a:t>
            </a:r>
          </a:p>
          <a:p>
            <a:pPr marL="285750" indent="-285750">
              <a:buFont typeface="Wingdings" panose="05000000000000000000" pitchFamily="2" charset="2"/>
              <a:buChar char="v"/>
            </a:pPr>
            <a:r>
              <a:rPr kumimoji="0" lang="en-US" altLang="en-US" sz="1600" b="0" i="0" u="none" strike="noStrike" cap="none" normalizeH="0" baseline="0" dirty="0">
                <a:ln>
                  <a:noFill/>
                </a:ln>
                <a:solidFill>
                  <a:srgbClr val="000000"/>
                </a:solidFill>
                <a:effectLst/>
              </a:rPr>
              <a:t>These months often mark the end of fiscal quarters, prompting businesses to make purchases(March and September).</a:t>
            </a:r>
          </a:p>
          <a:p>
            <a:pPr marL="285750" indent="-285750">
              <a:buFont typeface="Wingdings" panose="05000000000000000000" pitchFamily="2" charset="2"/>
              <a:buChar char="v"/>
            </a:pPr>
            <a:r>
              <a:rPr kumimoji="0" lang="en-US" altLang="en-US" sz="1600" b="0" i="0" u="none" strike="noStrike" cap="none" normalizeH="0" baseline="0" dirty="0">
                <a:ln>
                  <a:noFill/>
                </a:ln>
                <a:solidFill>
                  <a:srgbClr val="000000"/>
                </a:solidFill>
                <a:effectLst/>
              </a:rPr>
              <a:t>The holiday season drives consumer spending</a:t>
            </a:r>
            <a:r>
              <a:rPr lang="en-US" altLang="en-US" sz="1600" dirty="0">
                <a:solidFill>
                  <a:srgbClr val="000000"/>
                </a:solidFill>
              </a:rPr>
              <a:t> in October to December</a:t>
            </a:r>
            <a:endParaRPr kumimoji="0" lang="en-US" altLang="en-US" sz="1600" b="0" i="0" u="none" strike="noStrike" cap="none" normalizeH="0" baseline="0" dirty="0">
              <a:ln>
                <a:noFill/>
              </a:ln>
              <a:solidFill>
                <a:srgbClr val="000000"/>
              </a:solidFill>
              <a:effectLst/>
            </a:endParaRPr>
          </a:p>
          <a:p>
            <a:endParaRPr lang="en-IN" sz="1600" dirty="0"/>
          </a:p>
        </p:txBody>
      </p:sp>
      <p:pic>
        <p:nvPicPr>
          <p:cNvPr id="12" name="Picture 11">
            <a:extLst>
              <a:ext uri="{FF2B5EF4-FFF2-40B4-BE49-F238E27FC236}">
                <a16:creationId xmlns:a16="http://schemas.microsoft.com/office/drawing/2014/main" id="{98C91124-EAD7-B4F7-BA07-2FB675624DE1}"/>
              </a:ext>
            </a:extLst>
          </p:cNvPr>
          <p:cNvPicPr>
            <a:picLocks noChangeAspect="1"/>
          </p:cNvPicPr>
          <p:nvPr/>
        </p:nvPicPr>
        <p:blipFill>
          <a:blip r:embed="rId3"/>
          <a:stretch>
            <a:fillRect/>
          </a:stretch>
        </p:blipFill>
        <p:spPr>
          <a:xfrm>
            <a:off x="5330537" y="3863800"/>
            <a:ext cx="5231965" cy="266447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F7F6-E6A4-E9E3-8D2D-46B092B67DD4}"/>
              </a:ext>
            </a:extLst>
          </p:cNvPr>
          <p:cNvSpPr>
            <a:spLocks noGrp="1"/>
          </p:cNvSpPr>
          <p:nvPr>
            <p:ph type="title"/>
          </p:nvPr>
        </p:nvSpPr>
        <p:spPr>
          <a:xfrm>
            <a:off x="581192" y="437008"/>
            <a:ext cx="11029616" cy="530296"/>
          </a:xfrm>
        </p:spPr>
        <p:txBody>
          <a:bodyPr>
            <a:noAutofit/>
          </a:bodyPr>
          <a:lstStyle/>
          <a:p>
            <a:r>
              <a:rPr lang="en-US"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EE8E505C-0AF2-5300-09B1-FA35FAAAD0D1}"/>
              </a:ext>
            </a:extLst>
          </p:cNvPr>
          <p:cNvPicPr>
            <a:picLocks noGrp="1" noChangeAspect="1"/>
          </p:cNvPicPr>
          <p:nvPr>
            <p:ph idx="1"/>
          </p:nvPr>
        </p:nvPicPr>
        <p:blipFill>
          <a:blip r:embed="rId2"/>
          <a:stretch>
            <a:fillRect/>
          </a:stretch>
        </p:blipFill>
        <p:spPr>
          <a:xfrm>
            <a:off x="8724530" y="818111"/>
            <a:ext cx="3128852" cy="2307133"/>
          </a:xfrm>
        </p:spPr>
      </p:pic>
      <p:sp>
        <p:nvSpPr>
          <p:cNvPr id="6" name="TextBox 5">
            <a:extLst>
              <a:ext uri="{FF2B5EF4-FFF2-40B4-BE49-F238E27FC236}">
                <a16:creationId xmlns:a16="http://schemas.microsoft.com/office/drawing/2014/main" id="{A024C68A-B089-7F9B-D81C-2C73B8FBE9F6}"/>
              </a:ext>
            </a:extLst>
          </p:cNvPr>
          <p:cNvSpPr txBox="1"/>
          <p:nvPr/>
        </p:nvSpPr>
        <p:spPr>
          <a:xfrm>
            <a:off x="3505659" y="1120934"/>
            <a:ext cx="4827849" cy="830997"/>
          </a:xfrm>
          <a:prstGeom prst="rect">
            <a:avLst/>
          </a:prstGeom>
          <a:noFill/>
        </p:spPr>
        <p:txBody>
          <a:bodyPr wrap="square" rtlCol="0">
            <a:spAutoFit/>
          </a:bodyPr>
          <a:lstStyle/>
          <a:p>
            <a:r>
              <a:rPr lang="en-US" sz="1600" dirty="0"/>
              <a:t>Though the </a:t>
            </a:r>
            <a:r>
              <a:rPr lang="en-US" sz="1600" b="1" dirty="0"/>
              <a:t>highest number of customers are from the "Consumer" </a:t>
            </a:r>
            <a:r>
              <a:rPr lang="en-US" sz="1600" dirty="0"/>
              <a:t>segment, the maximum number of </a:t>
            </a:r>
            <a:r>
              <a:rPr lang="en-US" sz="1600" b="1" dirty="0"/>
              <a:t>repeat customers are from</a:t>
            </a:r>
            <a:r>
              <a:rPr lang="en-US" sz="1600" dirty="0"/>
              <a:t> the </a:t>
            </a:r>
            <a:r>
              <a:rPr lang="en-US" sz="1600" b="1" dirty="0"/>
              <a:t>"Home office" </a:t>
            </a:r>
            <a:r>
              <a:rPr lang="en-US" sz="1600" dirty="0"/>
              <a:t>segment.</a:t>
            </a:r>
            <a:endParaRPr lang="en-IN" sz="1600" dirty="0"/>
          </a:p>
        </p:txBody>
      </p:sp>
      <p:pic>
        <p:nvPicPr>
          <p:cNvPr id="8" name="Picture 7">
            <a:extLst>
              <a:ext uri="{FF2B5EF4-FFF2-40B4-BE49-F238E27FC236}">
                <a16:creationId xmlns:a16="http://schemas.microsoft.com/office/drawing/2014/main" id="{0D1B3C3F-C2FF-1B28-0615-CE0A1D68650D}"/>
              </a:ext>
            </a:extLst>
          </p:cNvPr>
          <p:cNvPicPr>
            <a:picLocks noChangeAspect="1"/>
          </p:cNvPicPr>
          <p:nvPr/>
        </p:nvPicPr>
        <p:blipFill rotWithShape="1">
          <a:blip r:embed="rId3"/>
          <a:srcRect t="3564"/>
          <a:stretch/>
        </p:blipFill>
        <p:spPr>
          <a:xfrm>
            <a:off x="267198" y="964134"/>
            <a:ext cx="2995888" cy="2011916"/>
          </a:xfrm>
          <a:prstGeom prst="rect">
            <a:avLst/>
          </a:prstGeom>
        </p:spPr>
      </p:pic>
      <p:pic>
        <p:nvPicPr>
          <p:cNvPr id="10" name="Picture 9">
            <a:extLst>
              <a:ext uri="{FF2B5EF4-FFF2-40B4-BE49-F238E27FC236}">
                <a16:creationId xmlns:a16="http://schemas.microsoft.com/office/drawing/2014/main" id="{B70EA7F8-5D84-CFDB-1CC4-4F0588587645}"/>
              </a:ext>
            </a:extLst>
          </p:cNvPr>
          <p:cNvPicPr>
            <a:picLocks noChangeAspect="1"/>
          </p:cNvPicPr>
          <p:nvPr/>
        </p:nvPicPr>
        <p:blipFill rotWithShape="1">
          <a:blip r:embed="rId4"/>
          <a:srcRect r="4718"/>
          <a:stretch/>
        </p:blipFill>
        <p:spPr>
          <a:xfrm>
            <a:off x="267198" y="3224976"/>
            <a:ext cx="2598467" cy="2124132"/>
          </a:xfrm>
          <a:prstGeom prst="rect">
            <a:avLst/>
          </a:prstGeom>
        </p:spPr>
      </p:pic>
      <p:pic>
        <p:nvPicPr>
          <p:cNvPr id="12" name="Picture 11">
            <a:extLst>
              <a:ext uri="{FF2B5EF4-FFF2-40B4-BE49-F238E27FC236}">
                <a16:creationId xmlns:a16="http://schemas.microsoft.com/office/drawing/2014/main" id="{9216C44D-CF04-E41F-6686-561F9F64E95D}"/>
              </a:ext>
            </a:extLst>
          </p:cNvPr>
          <p:cNvPicPr>
            <a:picLocks noChangeAspect="1"/>
          </p:cNvPicPr>
          <p:nvPr/>
        </p:nvPicPr>
        <p:blipFill>
          <a:blip r:embed="rId5"/>
          <a:stretch>
            <a:fillRect/>
          </a:stretch>
        </p:blipFill>
        <p:spPr>
          <a:xfrm>
            <a:off x="2983842" y="3429000"/>
            <a:ext cx="5994446" cy="1897546"/>
          </a:xfrm>
          <a:prstGeom prst="rect">
            <a:avLst/>
          </a:prstGeom>
        </p:spPr>
      </p:pic>
      <p:pic>
        <p:nvPicPr>
          <p:cNvPr id="14" name="Picture 13">
            <a:extLst>
              <a:ext uri="{FF2B5EF4-FFF2-40B4-BE49-F238E27FC236}">
                <a16:creationId xmlns:a16="http://schemas.microsoft.com/office/drawing/2014/main" id="{4D96CAFE-9464-6714-5930-5D23942AB8C1}"/>
              </a:ext>
            </a:extLst>
          </p:cNvPr>
          <p:cNvPicPr>
            <a:picLocks noChangeAspect="1"/>
          </p:cNvPicPr>
          <p:nvPr/>
        </p:nvPicPr>
        <p:blipFill>
          <a:blip r:embed="rId6"/>
          <a:stretch>
            <a:fillRect/>
          </a:stretch>
        </p:blipFill>
        <p:spPr>
          <a:xfrm>
            <a:off x="8978288" y="3406622"/>
            <a:ext cx="2946514" cy="1942302"/>
          </a:xfrm>
          <a:prstGeom prst="rect">
            <a:avLst/>
          </a:prstGeom>
        </p:spPr>
      </p:pic>
      <p:sp>
        <p:nvSpPr>
          <p:cNvPr id="17" name="TextBox 16">
            <a:extLst>
              <a:ext uri="{FF2B5EF4-FFF2-40B4-BE49-F238E27FC236}">
                <a16:creationId xmlns:a16="http://schemas.microsoft.com/office/drawing/2014/main" id="{14DC9D65-2904-826A-8D64-4A28C4EF6CA6}"/>
              </a:ext>
            </a:extLst>
          </p:cNvPr>
          <p:cNvSpPr txBox="1"/>
          <p:nvPr/>
        </p:nvSpPr>
        <p:spPr>
          <a:xfrm>
            <a:off x="229975" y="5425922"/>
            <a:ext cx="11732050"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Technology</a:t>
            </a:r>
            <a:r>
              <a:rPr lang="en-US" sz="1600" dirty="0"/>
              <a:t> is the </a:t>
            </a:r>
            <a:r>
              <a:rPr lang="en-US" sz="1600" b="1" dirty="0"/>
              <a:t>leading product </a:t>
            </a:r>
            <a:r>
              <a:rPr lang="en-US" sz="1600" dirty="0"/>
              <a:t>category.</a:t>
            </a:r>
          </a:p>
          <a:p>
            <a:pPr marL="285750" indent="-285750" algn="just">
              <a:buFont typeface="Arial" panose="020B0604020202020204" pitchFamily="34" charset="0"/>
              <a:buChar char="•"/>
            </a:pPr>
            <a:r>
              <a:rPr lang="en-US" sz="1600" b="1" dirty="0"/>
              <a:t>Highest selling sub-category </a:t>
            </a:r>
            <a:r>
              <a:rPr lang="en-US" sz="1600" dirty="0"/>
              <a:t>is </a:t>
            </a:r>
            <a:r>
              <a:rPr lang="en-US" sz="1600" b="1" dirty="0"/>
              <a:t>phones</a:t>
            </a:r>
            <a:r>
              <a:rPr lang="en-US" sz="1600" dirty="0"/>
              <a:t> and </a:t>
            </a:r>
            <a:r>
              <a:rPr lang="en-US" sz="1600" b="1" dirty="0"/>
              <a:t>lowest selling sub-category </a:t>
            </a:r>
            <a:r>
              <a:rPr lang="en-US" sz="1600" dirty="0"/>
              <a:t>is </a:t>
            </a:r>
            <a:r>
              <a:rPr lang="en-US" sz="1600" b="1" dirty="0"/>
              <a:t>Fasteners</a:t>
            </a:r>
            <a:r>
              <a:rPr lang="en-US" sz="1600" dirty="0"/>
              <a:t>.</a:t>
            </a:r>
          </a:p>
          <a:p>
            <a:pPr marL="285750" indent="-285750" algn="just">
              <a:buFont typeface="Arial" panose="020B0604020202020204" pitchFamily="34" charset="0"/>
              <a:buChar char="•"/>
            </a:pPr>
            <a:r>
              <a:rPr lang="en-US" sz="1600" b="1" dirty="0"/>
              <a:t>Technology product </a:t>
            </a:r>
            <a:r>
              <a:rPr lang="en-US" sz="1600" dirty="0"/>
              <a:t>segment drives the </a:t>
            </a:r>
            <a:r>
              <a:rPr lang="en-US" sz="1600" b="1" dirty="0"/>
              <a:t>major sales in all the customer segments</a:t>
            </a:r>
            <a:r>
              <a:rPr lang="en-US" sz="1600" dirty="0"/>
              <a:t>. However the </a:t>
            </a:r>
            <a:r>
              <a:rPr lang="en-US" sz="1600" b="1" dirty="0"/>
              <a:t>Furniture product </a:t>
            </a:r>
            <a:r>
              <a:rPr lang="en-US" sz="1600" dirty="0"/>
              <a:t>segment  finds a </a:t>
            </a:r>
            <a:r>
              <a:rPr lang="en-US" sz="1600" b="1" dirty="0"/>
              <a:t>relatively higher demand </a:t>
            </a:r>
            <a:r>
              <a:rPr lang="en-US" sz="1600" dirty="0"/>
              <a:t>in </a:t>
            </a:r>
            <a:r>
              <a:rPr lang="en-US" sz="1600" b="1" dirty="0"/>
              <a:t>Consumer segment</a:t>
            </a:r>
            <a:r>
              <a:rPr lang="en-US" sz="1600" dirty="0"/>
              <a:t>.</a:t>
            </a:r>
            <a:endParaRPr lang="en-IN" sz="1600" dirty="0"/>
          </a:p>
        </p:txBody>
      </p:sp>
    </p:spTree>
    <p:extLst>
      <p:ext uri="{BB962C8B-B14F-4D97-AF65-F5344CB8AC3E}">
        <p14:creationId xmlns:p14="http://schemas.microsoft.com/office/powerpoint/2010/main" val="189104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CF4A-8DB5-3113-CEBC-3A94A9597187}"/>
              </a:ext>
            </a:extLst>
          </p:cNvPr>
          <p:cNvSpPr>
            <a:spLocks noGrp="1"/>
          </p:cNvSpPr>
          <p:nvPr>
            <p:ph type="title"/>
          </p:nvPr>
        </p:nvSpPr>
        <p:spPr>
          <a:xfrm>
            <a:off x="581192" y="556684"/>
            <a:ext cx="11029616" cy="530296"/>
          </a:xfrm>
        </p:spPr>
        <p:txBody>
          <a:bodyPr/>
          <a:lstStyle/>
          <a:p>
            <a:r>
              <a:rPr lang="en-US"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A98D2067-2B29-10BF-A4A0-DC20F17A92F7}"/>
              </a:ext>
            </a:extLst>
          </p:cNvPr>
          <p:cNvPicPr>
            <a:picLocks noGrp="1" noChangeAspect="1"/>
          </p:cNvPicPr>
          <p:nvPr>
            <p:ph idx="1"/>
          </p:nvPr>
        </p:nvPicPr>
        <p:blipFill rotWithShape="1">
          <a:blip r:embed="rId2"/>
          <a:srcRect l="5246"/>
          <a:stretch/>
        </p:blipFill>
        <p:spPr>
          <a:xfrm>
            <a:off x="238990" y="1086980"/>
            <a:ext cx="4007861" cy="2300340"/>
          </a:xfrm>
        </p:spPr>
      </p:pic>
      <p:pic>
        <p:nvPicPr>
          <p:cNvPr id="7" name="Picture 6">
            <a:extLst>
              <a:ext uri="{FF2B5EF4-FFF2-40B4-BE49-F238E27FC236}">
                <a16:creationId xmlns:a16="http://schemas.microsoft.com/office/drawing/2014/main" id="{DB2CFBE7-5DC5-AAD3-5830-BDAE51E7BE8B}"/>
              </a:ext>
            </a:extLst>
          </p:cNvPr>
          <p:cNvPicPr>
            <a:picLocks noChangeAspect="1"/>
          </p:cNvPicPr>
          <p:nvPr/>
        </p:nvPicPr>
        <p:blipFill>
          <a:blip r:embed="rId3"/>
          <a:stretch>
            <a:fillRect/>
          </a:stretch>
        </p:blipFill>
        <p:spPr>
          <a:xfrm>
            <a:off x="7471065" y="974399"/>
            <a:ext cx="4139744" cy="2525503"/>
          </a:xfrm>
          <a:prstGeom prst="rect">
            <a:avLst/>
          </a:prstGeom>
        </p:spPr>
      </p:pic>
      <p:sp>
        <p:nvSpPr>
          <p:cNvPr id="8" name="TextBox 7">
            <a:extLst>
              <a:ext uri="{FF2B5EF4-FFF2-40B4-BE49-F238E27FC236}">
                <a16:creationId xmlns:a16="http://schemas.microsoft.com/office/drawing/2014/main" id="{83C616AC-7252-760E-ECF6-4553FD2AE628}"/>
              </a:ext>
            </a:extLst>
          </p:cNvPr>
          <p:cNvSpPr txBox="1"/>
          <p:nvPr/>
        </p:nvSpPr>
        <p:spPr>
          <a:xfrm>
            <a:off x="4717472" y="1433945"/>
            <a:ext cx="2524991" cy="1077218"/>
          </a:xfrm>
          <a:prstGeom prst="rect">
            <a:avLst/>
          </a:prstGeom>
          <a:noFill/>
        </p:spPr>
        <p:txBody>
          <a:bodyPr wrap="square" rtlCol="0">
            <a:spAutoFit/>
          </a:bodyPr>
          <a:lstStyle/>
          <a:p>
            <a:r>
              <a:rPr lang="en-US" sz="1600" b="1" dirty="0"/>
              <a:t>Standard Class </a:t>
            </a:r>
            <a:r>
              <a:rPr lang="en-US" sz="1600" dirty="0"/>
              <a:t>is the most preferred mode of shipment but takes the maximum time.</a:t>
            </a:r>
            <a:endParaRPr lang="en-IN" sz="1600" dirty="0"/>
          </a:p>
        </p:txBody>
      </p:sp>
      <p:pic>
        <p:nvPicPr>
          <p:cNvPr id="10" name="Picture 9">
            <a:extLst>
              <a:ext uri="{FF2B5EF4-FFF2-40B4-BE49-F238E27FC236}">
                <a16:creationId xmlns:a16="http://schemas.microsoft.com/office/drawing/2014/main" id="{6B03ACB4-6AE8-9D93-6A1F-1C90FB8BA2BE}"/>
              </a:ext>
            </a:extLst>
          </p:cNvPr>
          <p:cNvPicPr>
            <a:picLocks noChangeAspect="1"/>
          </p:cNvPicPr>
          <p:nvPr/>
        </p:nvPicPr>
        <p:blipFill>
          <a:blip r:embed="rId4"/>
          <a:stretch>
            <a:fillRect/>
          </a:stretch>
        </p:blipFill>
        <p:spPr>
          <a:xfrm>
            <a:off x="238991" y="3917616"/>
            <a:ext cx="4567643" cy="2527571"/>
          </a:xfrm>
          <a:prstGeom prst="rect">
            <a:avLst/>
          </a:prstGeom>
        </p:spPr>
      </p:pic>
      <p:pic>
        <p:nvPicPr>
          <p:cNvPr id="12" name="Picture 11">
            <a:extLst>
              <a:ext uri="{FF2B5EF4-FFF2-40B4-BE49-F238E27FC236}">
                <a16:creationId xmlns:a16="http://schemas.microsoft.com/office/drawing/2014/main" id="{7470F911-D719-A682-72C1-8CFF70DCDE86}"/>
              </a:ext>
            </a:extLst>
          </p:cNvPr>
          <p:cNvPicPr>
            <a:picLocks noChangeAspect="1"/>
          </p:cNvPicPr>
          <p:nvPr/>
        </p:nvPicPr>
        <p:blipFill>
          <a:blip r:embed="rId5"/>
          <a:stretch>
            <a:fillRect/>
          </a:stretch>
        </p:blipFill>
        <p:spPr>
          <a:xfrm>
            <a:off x="7242464" y="3915548"/>
            <a:ext cx="4467335" cy="2527571"/>
          </a:xfrm>
          <a:prstGeom prst="rect">
            <a:avLst/>
          </a:prstGeom>
        </p:spPr>
      </p:pic>
      <p:sp>
        <p:nvSpPr>
          <p:cNvPr id="13" name="TextBox 12">
            <a:extLst>
              <a:ext uri="{FF2B5EF4-FFF2-40B4-BE49-F238E27FC236}">
                <a16:creationId xmlns:a16="http://schemas.microsoft.com/office/drawing/2014/main" id="{7D7F54D7-0959-058F-DB47-3B49C8FFE797}"/>
              </a:ext>
            </a:extLst>
          </p:cNvPr>
          <p:cNvSpPr txBox="1"/>
          <p:nvPr/>
        </p:nvSpPr>
        <p:spPr>
          <a:xfrm>
            <a:off x="4912655" y="4102115"/>
            <a:ext cx="2223787" cy="1077218"/>
          </a:xfrm>
          <a:prstGeom prst="rect">
            <a:avLst/>
          </a:prstGeom>
          <a:noFill/>
        </p:spPr>
        <p:txBody>
          <a:bodyPr wrap="square" rtlCol="0">
            <a:spAutoFit/>
          </a:bodyPr>
          <a:lstStyle/>
          <a:p>
            <a:r>
              <a:rPr lang="en-US" sz="1600" dirty="0"/>
              <a:t>Bar graph that shows the representation of top 20 states and cities with high sales.</a:t>
            </a:r>
            <a:endParaRPr lang="en-IN" sz="1600" dirty="0"/>
          </a:p>
        </p:txBody>
      </p:sp>
    </p:spTree>
    <p:extLst>
      <p:ext uri="{BB962C8B-B14F-4D97-AF65-F5344CB8AC3E}">
        <p14:creationId xmlns:p14="http://schemas.microsoft.com/office/powerpoint/2010/main" val="33417950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150</TotalTime>
  <Words>1148</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 Narrow</vt: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DIPSIKHA BHAUMIK</cp:lastModifiedBy>
  <cp:revision>30</cp:revision>
  <dcterms:created xsi:type="dcterms:W3CDTF">2021-05-26T16:50:10Z</dcterms:created>
  <dcterms:modified xsi:type="dcterms:W3CDTF">2024-06-30T15:18:10Z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