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1E5F1-6D5C-466A-8210-3919349E552A}" type="doc">
      <dgm:prSet loTypeId="urn:microsoft.com/office/officeart/2005/8/layout/hProcess9" loCatId="process" qsTypeId="urn:microsoft.com/office/officeart/2005/8/quickstyle/simple1" qsCatId="simple" csTypeId="urn:microsoft.com/office/officeart/2005/8/colors/accent1_2" csCatId="accent1" phldr="1"/>
      <dgm:spPr/>
    </dgm:pt>
    <dgm:pt modelId="{DE58B406-3705-4A5A-A3AB-329F7550DB33}">
      <dgm:prSet phldrT="[Text]"/>
      <dgm:spPr/>
      <dgm:t>
        <a:bodyPr/>
        <a:lstStyle/>
        <a:p>
          <a:r>
            <a:rPr lang="en-US" dirty="0">
              <a:latin typeface="Times New Roman" panose="02020603050405020304" pitchFamily="18" charset="0"/>
              <a:cs typeface="Times New Roman" panose="02020603050405020304" pitchFamily="18" charset="0"/>
            </a:rPr>
            <a:t>Understand the data-</a:t>
          </a:r>
          <a:r>
            <a:rPr lang="en-IN" b="1" i="1" u="none" dirty="0">
              <a:latin typeface="Times New Roman" panose="02020603050405020304" pitchFamily="18" charset="0"/>
              <a:cs typeface="Times New Roman" panose="02020603050405020304" pitchFamily="18" charset="0"/>
            </a:rPr>
            <a:t>data dimensions</a:t>
          </a:r>
          <a:endParaRPr lang="en-IN" dirty="0">
            <a:latin typeface="Times New Roman" panose="02020603050405020304" pitchFamily="18" charset="0"/>
            <a:cs typeface="Times New Roman" panose="02020603050405020304" pitchFamily="18" charset="0"/>
          </a:endParaRPr>
        </a:p>
      </dgm:t>
    </dgm:pt>
    <dgm:pt modelId="{8D9CEDD1-6C09-4C11-9D58-ADE0B7B028F9}" type="parTrans" cxnId="{D90E8A2F-A7E0-427B-835D-951BCD5677DA}">
      <dgm:prSet/>
      <dgm:spPr/>
      <dgm:t>
        <a:bodyPr/>
        <a:lstStyle/>
        <a:p>
          <a:endParaRPr lang="en-IN"/>
        </a:p>
      </dgm:t>
    </dgm:pt>
    <dgm:pt modelId="{1E859EFA-848A-4B19-B74D-79B1FFAA0409}" type="sibTrans" cxnId="{D90E8A2F-A7E0-427B-835D-951BCD5677DA}">
      <dgm:prSet/>
      <dgm:spPr/>
      <dgm:t>
        <a:bodyPr/>
        <a:lstStyle/>
        <a:p>
          <a:endParaRPr lang="en-IN"/>
        </a:p>
      </dgm:t>
    </dgm:pt>
    <dgm:pt modelId="{A9449091-C718-4C99-B96C-8A88A3FA540B}">
      <dgm:prSet phldrT="[Text]"/>
      <dgm:spPr/>
      <dgm:t>
        <a:bodyPr/>
        <a:lstStyle/>
        <a:p>
          <a:r>
            <a:rPr lang="en-US" dirty="0">
              <a:latin typeface="Times New Roman" panose="02020603050405020304" pitchFamily="18" charset="0"/>
              <a:cs typeface="Times New Roman" panose="02020603050405020304" pitchFamily="18" charset="0"/>
            </a:rPr>
            <a:t>How to handle those outliers if present</a:t>
          </a:r>
          <a:endParaRPr lang="en-IN" dirty="0">
            <a:latin typeface="Times New Roman" panose="02020603050405020304" pitchFamily="18" charset="0"/>
            <a:cs typeface="Times New Roman" panose="02020603050405020304" pitchFamily="18" charset="0"/>
          </a:endParaRPr>
        </a:p>
      </dgm:t>
    </dgm:pt>
    <dgm:pt modelId="{20BC1F74-B196-4F92-8CCE-7CD9A2DAF8FE}" type="parTrans" cxnId="{5B8B8FAD-73B3-44AF-B582-3390485EF2FB}">
      <dgm:prSet/>
      <dgm:spPr/>
      <dgm:t>
        <a:bodyPr/>
        <a:lstStyle/>
        <a:p>
          <a:endParaRPr lang="en-IN"/>
        </a:p>
      </dgm:t>
    </dgm:pt>
    <dgm:pt modelId="{563E9F40-C8D7-483A-973A-6D8C08CD4343}" type="sibTrans" cxnId="{5B8B8FAD-73B3-44AF-B582-3390485EF2FB}">
      <dgm:prSet/>
      <dgm:spPr/>
      <dgm:t>
        <a:bodyPr/>
        <a:lstStyle/>
        <a:p>
          <a:endParaRPr lang="en-IN"/>
        </a:p>
      </dgm:t>
    </dgm:pt>
    <dgm:pt modelId="{6DDE2FC3-3A22-4E33-AD2E-992E6A0566B9}">
      <dgm:prSet phldrT="[Text]"/>
      <dgm:spPr/>
      <dgm:t>
        <a:bodyPr/>
        <a:lstStyle/>
        <a:p>
          <a:r>
            <a:rPr lang="en-US" dirty="0">
              <a:latin typeface="Times New Roman" panose="02020603050405020304" pitchFamily="18" charset="0"/>
              <a:cs typeface="Times New Roman" panose="02020603050405020304" pitchFamily="18" charset="0"/>
            </a:rPr>
            <a:t>How to handle missing values in the data</a:t>
          </a:r>
          <a:endParaRPr lang="en-IN" dirty="0">
            <a:latin typeface="Times New Roman" panose="02020603050405020304" pitchFamily="18" charset="0"/>
            <a:cs typeface="Times New Roman" panose="02020603050405020304" pitchFamily="18" charset="0"/>
          </a:endParaRPr>
        </a:p>
      </dgm:t>
    </dgm:pt>
    <dgm:pt modelId="{06DBC525-5C94-42BA-8274-C6F63D20E358}" type="parTrans" cxnId="{C5FE8826-211D-4972-B2D2-6152F8DC375C}">
      <dgm:prSet/>
      <dgm:spPr/>
      <dgm:t>
        <a:bodyPr/>
        <a:lstStyle/>
        <a:p>
          <a:endParaRPr lang="en-IN"/>
        </a:p>
      </dgm:t>
    </dgm:pt>
    <dgm:pt modelId="{D46A1744-E5CA-4342-AA07-26594894658F}" type="sibTrans" cxnId="{C5FE8826-211D-4972-B2D2-6152F8DC375C}">
      <dgm:prSet/>
      <dgm:spPr/>
      <dgm:t>
        <a:bodyPr/>
        <a:lstStyle/>
        <a:p>
          <a:endParaRPr lang="en-IN"/>
        </a:p>
      </dgm:t>
    </dgm:pt>
    <dgm:pt modelId="{59E5D60E-EA24-478D-ACA7-2190F376281D}">
      <dgm:prSet phldrT="[Text]"/>
      <dgm:spPr/>
      <dgm:t>
        <a:bodyPr/>
        <a:lstStyle/>
        <a:p>
          <a:r>
            <a:rPr lang="en-US" dirty="0">
              <a:latin typeface="Times New Roman" panose="02020603050405020304" pitchFamily="18" charset="0"/>
              <a:cs typeface="Times New Roman" panose="02020603050405020304" pitchFamily="18" charset="0"/>
            </a:rPr>
            <a:t>Understand the missing values</a:t>
          </a:r>
          <a:endParaRPr lang="en-IN" dirty="0">
            <a:latin typeface="Times New Roman" panose="02020603050405020304" pitchFamily="18" charset="0"/>
            <a:cs typeface="Times New Roman" panose="02020603050405020304" pitchFamily="18" charset="0"/>
          </a:endParaRPr>
        </a:p>
      </dgm:t>
    </dgm:pt>
    <dgm:pt modelId="{DCB9B949-8BFA-4606-A61D-6E57779F8E5F}" type="parTrans" cxnId="{87E9B440-B2CE-4601-BDF9-3F3B000F431D}">
      <dgm:prSet/>
      <dgm:spPr/>
      <dgm:t>
        <a:bodyPr/>
        <a:lstStyle/>
        <a:p>
          <a:endParaRPr lang="en-IN"/>
        </a:p>
      </dgm:t>
    </dgm:pt>
    <dgm:pt modelId="{490520BB-7583-464C-882F-CE8B5E495A3B}" type="sibTrans" cxnId="{87E9B440-B2CE-4601-BDF9-3F3B000F431D}">
      <dgm:prSet/>
      <dgm:spPr/>
      <dgm:t>
        <a:bodyPr/>
        <a:lstStyle/>
        <a:p>
          <a:endParaRPr lang="en-IN"/>
        </a:p>
      </dgm:t>
    </dgm:pt>
    <dgm:pt modelId="{02C28213-CCED-430F-A8CD-901E4EF66343}">
      <dgm:prSet phldrT="[Text]"/>
      <dgm:spPr/>
      <dgm:t>
        <a:bodyPr/>
        <a:lstStyle/>
        <a:p>
          <a:r>
            <a:rPr lang="en-US" dirty="0">
              <a:latin typeface="Times New Roman" panose="02020603050405020304" pitchFamily="18" charset="0"/>
              <a:cs typeface="Times New Roman" panose="02020603050405020304" pitchFamily="18" charset="0"/>
            </a:rPr>
            <a:t>Identify high and low cardinal data</a:t>
          </a:r>
          <a:endParaRPr lang="en-IN" dirty="0">
            <a:latin typeface="Times New Roman" panose="02020603050405020304" pitchFamily="18" charset="0"/>
            <a:cs typeface="Times New Roman" panose="02020603050405020304" pitchFamily="18" charset="0"/>
          </a:endParaRPr>
        </a:p>
      </dgm:t>
    </dgm:pt>
    <dgm:pt modelId="{74F3119B-E5E2-47FD-A6FB-44646A1B7E20}" type="parTrans" cxnId="{60B9FDFD-CE98-43D3-BC62-4492A6847537}">
      <dgm:prSet/>
      <dgm:spPr/>
      <dgm:t>
        <a:bodyPr/>
        <a:lstStyle/>
        <a:p>
          <a:endParaRPr lang="en-IN"/>
        </a:p>
      </dgm:t>
    </dgm:pt>
    <dgm:pt modelId="{178E2260-B457-49BB-B083-2005F4C84AD1}" type="sibTrans" cxnId="{60B9FDFD-CE98-43D3-BC62-4492A6847537}">
      <dgm:prSet/>
      <dgm:spPr/>
      <dgm:t>
        <a:bodyPr/>
        <a:lstStyle/>
        <a:p>
          <a:endParaRPr lang="en-IN"/>
        </a:p>
      </dgm:t>
    </dgm:pt>
    <dgm:pt modelId="{45ACED35-E89C-44EF-B5B2-6A8EF16C5DB9}">
      <dgm:prSet phldrT="[Text]"/>
      <dgm:spPr/>
      <dgm:t>
        <a:bodyPr/>
        <a:lstStyle/>
        <a:p>
          <a:r>
            <a:rPr lang="en-US" dirty="0">
              <a:latin typeface="Times New Roman" panose="02020603050405020304" pitchFamily="18" charset="0"/>
              <a:cs typeface="Times New Roman" panose="02020603050405020304" pitchFamily="18" charset="0"/>
            </a:rPr>
            <a:t>What are the values each categorical variable have</a:t>
          </a:r>
          <a:endParaRPr lang="en-IN" dirty="0">
            <a:latin typeface="Times New Roman" panose="02020603050405020304" pitchFamily="18" charset="0"/>
            <a:cs typeface="Times New Roman" panose="02020603050405020304" pitchFamily="18" charset="0"/>
          </a:endParaRPr>
        </a:p>
      </dgm:t>
    </dgm:pt>
    <dgm:pt modelId="{CB5BFB38-E3E1-4118-A17F-65B9D04627F1}" type="parTrans" cxnId="{255F3FF9-8D8E-42E2-935D-19A9ABFE802C}">
      <dgm:prSet/>
      <dgm:spPr/>
      <dgm:t>
        <a:bodyPr/>
        <a:lstStyle/>
        <a:p>
          <a:endParaRPr lang="en-IN"/>
        </a:p>
      </dgm:t>
    </dgm:pt>
    <dgm:pt modelId="{3BFF9309-12A3-4C29-B683-EC7CADCE5FBB}" type="sibTrans" cxnId="{255F3FF9-8D8E-42E2-935D-19A9ABFE802C}">
      <dgm:prSet/>
      <dgm:spPr/>
      <dgm:t>
        <a:bodyPr/>
        <a:lstStyle/>
        <a:p>
          <a:endParaRPr lang="en-IN"/>
        </a:p>
      </dgm:t>
    </dgm:pt>
    <dgm:pt modelId="{CDCDCD92-3C35-4D94-BAFD-BD63046BA9ED}">
      <dgm:prSet phldrT="[Text]"/>
      <dgm:spPr/>
      <dgm:t>
        <a:bodyPr/>
        <a:lstStyle/>
        <a:p>
          <a:r>
            <a:rPr lang="en-US" dirty="0">
              <a:latin typeface="Times New Roman" panose="02020603050405020304" pitchFamily="18" charset="0"/>
              <a:cs typeface="Times New Roman" panose="02020603050405020304" pitchFamily="18" charset="0"/>
            </a:rPr>
            <a:t>Are the data types of each column intuitively right?</a:t>
          </a:r>
          <a:endParaRPr lang="en-IN" dirty="0">
            <a:latin typeface="Times New Roman" panose="02020603050405020304" pitchFamily="18" charset="0"/>
            <a:cs typeface="Times New Roman" panose="02020603050405020304" pitchFamily="18" charset="0"/>
          </a:endParaRPr>
        </a:p>
      </dgm:t>
    </dgm:pt>
    <dgm:pt modelId="{E5273C39-A981-49F4-9CC3-C42BC2517C95}" type="parTrans" cxnId="{4A467A7D-FA33-4A8F-B3E3-DE5B5B39DD69}">
      <dgm:prSet/>
      <dgm:spPr/>
      <dgm:t>
        <a:bodyPr/>
        <a:lstStyle/>
        <a:p>
          <a:endParaRPr lang="en-IN"/>
        </a:p>
      </dgm:t>
    </dgm:pt>
    <dgm:pt modelId="{164D5B8E-06AE-497F-8707-ACBCB1315390}" type="sibTrans" cxnId="{4A467A7D-FA33-4A8F-B3E3-DE5B5B39DD69}">
      <dgm:prSet/>
      <dgm:spPr/>
      <dgm:t>
        <a:bodyPr/>
        <a:lstStyle/>
        <a:p>
          <a:endParaRPr lang="en-IN"/>
        </a:p>
      </dgm:t>
    </dgm:pt>
    <dgm:pt modelId="{4463BCAE-8920-403B-ABC7-05BF1F82BA26}">
      <dgm:prSet phldrT="[Text]"/>
      <dgm:spPr/>
      <dgm:t>
        <a:bodyPr/>
        <a:lstStyle/>
        <a:p>
          <a:r>
            <a:rPr lang="en-US" dirty="0">
              <a:latin typeface="Times New Roman" panose="02020603050405020304" pitchFamily="18" charset="0"/>
              <a:cs typeface="Times New Roman" panose="02020603050405020304" pitchFamily="18" charset="0"/>
            </a:rPr>
            <a:t>Check for the outliers in numerical variables</a:t>
          </a:r>
          <a:endParaRPr lang="en-IN" dirty="0">
            <a:latin typeface="Times New Roman" panose="02020603050405020304" pitchFamily="18" charset="0"/>
            <a:cs typeface="Times New Roman" panose="02020603050405020304" pitchFamily="18" charset="0"/>
          </a:endParaRPr>
        </a:p>
      </dgm:t>
    </dgm:pt>
    <dgm:pt modelId="{C8AA628D-0A06-42A0-B705-AC5F32C3B7DE}" type="parTrans" cxnId="{3A1F9F1F-B219-4E25-83F4-B90E1FCECA54}">
      <dgm:prSet/>
      <dgm:spPr/>
      <dgm:t>
        <a:bodyPr/>
        <a:lstStyle/>
        <a:p>
          <a:endParaRPr lang="en-IN"/>
        </a:p>
      </dgm:t>
    </dgm:pt>
    <dgm:pt modelId="{6921CE4E-EBB4-48CE-85E5-CF74E33EF99C}" type="sibTrans" cxnId="{3A1F9F1F-B219-4E25-83F4-B90E1FCECA54}">
      <dgm:prSet/>
      <dgm:spPr/>
      <dgm:t>
        <a:bodyPr/>
        <a:lstStyle/>
        <a:p>
          <a:endParaRPr lang="en-IN"/>
        </a:p>
      </dgm:t>
    </dgm:pt>
    <dgm:pt modelId="{27CC061F-78BE-4575-A8F8-1A9EE504431B}">
      <dgm:prSet phldrT="[Text]"/>
      <dgm:spPr/>
      <dgm:t>
        <a:bodyPr/>
        <a:lstStyle/>
        <a:p>
          <a:r>
            <a:rPr lang="en-US" dirty="0">
              <a:latin typeface="Times New Roman" panose="02020603050405020304" pitchFamily="18" charset="0"/>
              <a:cs typeface="Times New Roman" panose="02020603050405020304" pitchFamily="18" charset="0"/>
            </a:rPr>
            <a:t>How to handle high cardinal data</a:t>
          </a:r>
          <a:endParaRPr lang="en-IN" dirty="0">
            <a:latin typeface="Times New Roman" panose="02020603050405020304" pitchFamily="18" charset="0"/>
            <a:cs typeface="Times New Roman" panose="02020603050405020304" pitchFamily="18" charset="0"/>
          </a:endParaRPr>
        </a:p>
      </dgm:t>
    </dgm:pt>
    <dgm:pt modelId="{2B9D7168-75A1-4B4F-8701-77C8A8EB49C2}" type="parTrans" cxnId="{C1377247-93AC-478F-A362-EEA87CCF170B}">
      <dgm:prSet/>
      <dgm:spPr/>
      <dgm:t>
        <a:bodyPr/>
        <a:lstStyle/>
        <a:p>
          <a:endParaRPr lang="en-IN"/>
        </a:p>
      </dgm:t>
    </dgm:pt>
    <dgm:pt modelId="{38DDC33B-C657-44DC-8F09-03BA59B594C8}" type="sibTrans" cxnId="{C1377247-93AC-478F-A362-EEA87CCF170B}">
      <dgm:prSet/>
      <dgm:spPr/>
      <dgm:t>
        <a:bodyPr/>
        <a:lstStyle/>
        <a:p>
          <a:endParaRPr lang="en-IN"/>
        </a:p>
      </dgm:t>
    </dgm:pt>
    <dgm:pt modelId="{C50DA104-C7D9-47C1-BD0D-98A42AB85388}" type="pres">
      <dgm:prSet presAssocID="{81C1E5F1-6D5C-466A-8210-3919349E552A}" presName="CompostProcess" presStyleCnt="0">
        <dgm:presLayoutVars>
          <dgm:dir/>
          <dgm:resizeHandles val="exact"/>
        </dgm:presLayoutVars>
      </dgm:prSet>
      <dgm:spPr/>
    </dgm:pt>
    <dgm:pt modelId="{E62F2864-2444-4305-BA16-2630AD7BA813}" type="pres">
      <dgm:prSet presAssocID="{81C1E5F1-6D5C-466A-8210-3919349E552A}" presName="arrow" presStyleLbl="bgShp" presStyleIdx="0" presStyleCnt="1"/>
      <dgm:spPr/>
    </dgm:pt>
    <dgm:pt modelId="{A1FFEBDC-6E79-45D7-B496-096A77C3CD4B}" type="pres">
      <dgm:prSet presAssocID="{81C1E5F1-6D5C-466A-8210-3919349E552A}" presName="linearProcess" presStyleCnt="0"/>
      <dgm:spPr/>
    </dgm:pt>
    <dgm:pt modelId="{2BC82858-F5E2-4D2B-9CBF-263796CF23B5}" type="pres">
      <dgm:prSet presAssocID="{DE58B406-3705-4A5A-A3AB-329F7550DB33}" presName="textNode" presStyleLbl="node1" presStyleIdx="0" presStyleCnt="9">
        <dgm:presLayoutVars>
          <dgm:bulletEnabled val="1"/>
        </dgm:presLayoutVars>
      </dgm:prSet>
      <dgm:spPr/>
    </dgm:pt>
    <dgm:pt modelId="{6E27701E-03DD-4853-81C4-69CF3001B4EC}" type="pres">
      <dgm:prSet presAssocID="{1E859EFA-848A-4B19-B74D-79B1FFAA0409}" presName="sibTrans" presStyleCnt="0"/>
      <dgm:spPr/>
    </dgm:pt>
    <dgm:pt modelId="{268546AD-840B-42ED-8C4C-EEFC11B8BA21}" type="pres">
      <dgm:prSet presAssocID="{59E5D60E-EA24-478D-ACA7-2190F376281D}" presName="textNode" presStyleLbl="node1" presStyleIdx="1" presStyleCnt="9">
        <dgm:presLayoutVars>
          <dgm:bulletEnabled val="1"/>
        </dgm:presLayoutVars>
      </dgm:prSet>
      <dgm:spPr/>
    </dgm:pt>
    <dgm:pt modelId="{2662A5C1-C97A-4018-AEB6-E1C63A0CD1F5}" type="pres">
      <dgm:prSet presAssocID="{490520BB-7583-464C-882F-CE8B5E495A3B}" presName="sibTrans" presStyleCnt="0"/>
      <dgm:spPr/>
    </dgm:pt>
    <dgm:pt modelId="{8A4E1501-A30A-4620-B6B4-D2F43234F1A6}" type="pres">
      <dgm:prSet presAssocID="{02C28213-CCED-430F-A8CD-901E4EF66343}" presName="textNode" presStyleLbl="node1" presStyleIdx="2" presStyleCnt="9">
        <dgm:presLayoutVars>
          <dgm:bulletEnabled val="1"/>
        </dgm:presLayoutVars>
      </dgm:prSet>
      <dgm:spPr/>
    </dgm:pt>
    <dgm:pt modelId="{4047608C-1255-4DFB-BD2B-42D487D0064F}" type="pres">
      <dgm:prSet presAssocID="{178E2260-B457-49BB-B083-2005F4C84AD1}" presName="sibTrans" presStyleCnt="0"/>
      <dgm:spPr/>
    </dgm:pt>
    <dgm:pt modelId="{8AE33CD6-31E7-4C5E-9920-234CACB352D4}" type="pres">
      <dgm:prSet presAssocID="{45ACED35-E89C-44EF-B5B2-6A8EF16C5DB9}" presName="textNode" presStyleLbl="node1" presStyleIdx="3" presStyleCnt="9">
        <dgm:presLayoutVars>
          <dgm:bulletEnabled val="1"/>
        </dgm:presLayoutVars>
      </dgm:prSet>
      <dgm:spPr/>
    </dgm:pt>
    <dgm:pt modelId="{F52D1F9B-BB64-4787-A268-2240D47A5B0D}" type="pres">
      <dgm:prSet presAssocID="{3BFF9309-12A3-4C29-B683-EC7CADCE5FBB}" presName="sibTrans" presStyleCnt="0"/>
      <dgm:spPr/>
    </dgm:pt>
    <dgm:pt modelId="{A7FFA547-333B-4BBA-A824-AFA915EDBD12}" type="pres">
      <dgm:prSet presAssocID="{CDCDCD92-3C35-4D94-BAFD-BD63046BA9ED}" presName="textNode" presStyleLbl="node1" presStyleIdx="4" presStyleCnt="9">
        <dgm:presLayoutVars>
          <dgm:bulletEnabled val="1"/>
        </dgm:presLayoutVars>
      </dgm:prSet>
      <dgm:spPr/>
    </dgm:pt>
    <dgm:pt modelId="{065F5EE7-5DB3-4F50-BCFB-59E4CF8057B3}" type="pres">
      <dgm:prSet presAssocID="{164D5B8E-06AE-497F-8707-ACBCB1315390}" presName="sibTrans" presStyleCnt="0"/>
      <dgm:spPr/>
    </dgm:pt>
    <dgm:pt modelId="{A6F9846D-224F-4D7E-AF33-7CAB2BA35A7D}" type="pres">
      <dgm:prSet presAssocID="{4463BCAE-8920-403B-ABC7-05BF1F82BA26}" presName="textNode" presStyleLbl="node1" presStyleIdx="5" presStyleCnt="9">
        <dgm:presLayoutVars>
          <dgm:bulletEnabled val="1"/>
        </dgm:presLayoutVars>
      </dgm:prSet>
      <dgm:spPr/>
    </dgm:pt>
    <dgm:pt modelId="{99AD1378-14E1-4B01-B364-1DB898707AF6}" type="pres">
      <dgm:prSet presAssocID="{6921CE4E-EBB4-48CE-85E5-CF74E33EF99C}" presName="sibTrans" presStyleCnt="0"/>
      <dgm:spPr/>
    </dgm:pt>
    <dgm:pt modelId="{55279102-945A-4DCA-958B-C7BEFAF6E47B}" type="pres">
      <dgm:prSet presAssocID="{A9449091-C718-4C99-B96C-8A88A3FA540B}" presName="textNode" presStyleLbl="node1" presStyleIdx="6" presStyleCnt="9">
        <dgm:presLayoutVars>
          <dgm:bulletEnabled val="1"/>
        </dgm:presLayoutVars>
      </dgm:prSet>
      <dgm:spPr/>
    </dgm:pt>
    <dgm:pt modelId="{290479F4-75B8-4A3D-8F3E-A5EDD2A920A7}" type="pres">
      <dgm:prSet presAssocID="{563E9F40-C8D7-483A-973A-6D8C08CD4343}" presName="sibTrans" presStyleCnt="0"/>
      <dgm:spPr/>
    </dgm:pt>
    <dgm:pt modelId="{4A93AC3A-D2BD-4474-902D-ACAD592440E3}" type="pres">
      <dgm:prSet presAssocID="{6DDE2FC3-3A22-4E33-AD2E-992E6A0566B9}" presName="textNode" presStyleLbl="node1" presStyleIdx="7" presStyleCnt="9">
        <dgm:presLayoutVars>
          <dgm:bulletEnabled val="1"/>
        </dgm:presLayoutVars>
      </dgm:prSet>
      <dgm:spPr/>
    </dgm:pt>
    <dgm:pt modelId="{15963796-6853-4B6B-9906-5D17ACC815CC}" type="pres">
      <dgm:prSet presAssocID="{D46A1744-E5CA-4342-AA07-26594894658F}" presName="sibTrans" presStyleCnt="0"/>
      <dgm:spPr/>
    </dgm:pt>
    <dgm:pt modelId="{50C78FE0-A24D-420D-AD2F-DB14DE8FA901}" type="pres">
      <dgm:prSet presAssocID="{27CC061F-78BE-4575-A8F8-1A9EE504431B}" presName="textNode" presStyleLbl="node1" presStyleIdx="8" presStyleCnt="9">
        <dgm:presLayoutVars>
          <dgm:bulletEnabled val="1"/>
        </dgm:presLayoutVars>
      </dgm:prSet>
      <dgm:spPr/>
    </dgm:pt>
  </dgm:ptLst>
  <dgm:cxnLst>
    <dgm:cxn modelId="{3A1F9F1F-B219-4E25-83F4-B90E1FCECA54}" srcId="{81C1E5F1-6D5C-466A-8210-3919349E552A}" destId="{4463BCAE-8920-403B-ABC7-05BF1F82BA26}" srcOrd="5" destOrd="0" parTransId="{C8AA628D-0A06-42A0-B705-AC5F32C3B7DE}" sibTransId="{6921CE4E-EBB4-48CE-85E5-CF74E33EF99C}"/>
    <dgm:cxn modelId="{0B67AF24-2033-472F-AD3E-9394002946CE}" type="presOf" srcId="{02C28213-CCED-430F-A8CD-901E4EF66343}" destId="{8A4E1501-A30A-4620-B6B4-D2F43234F1A6}" srcOrd="0" destOrd="0" presId="urn:microsoft.com/office/officeart/2005/8/layout/hProcess9"/>
    <dgm:cxn modelId="{C5FE8826-211D-4972-B2D2-6152F8DC375C}" srcId="{81C1E5F1-6D5C-466A-8210-3919349E552A}" destId="{6DDE2FC3-3A22-4E33-AD2E-992E6A0566B9}" srcOrd="7" destOrd="0" parTransId="{06DBC525-5C94-42BA-8274-C6F63D20E358}" sibTransId="{D46A1744-E5CA-4342-AA07-26594894658F}"/>
    <dgm:cxn modelId="{DDCA4828-EAB5-4CE1-95D3-BFFA847F0736}" type="presOf" srcId="{4463BCAE-8920-403B-ABC7-05BF1F82BA26}" destId="{A6F9846D-224F-4D7E-AF33-7CAB2BA35A7D}" srcOrd="0" destOrd="0" presId="urn:microsoft.com/office/officeart/2005/8/layout/hProcess9"/>
    <dgm:cxn modelId="{D90E8A2F-A7E0-427B-835D-951BCD5677DA}" srcId="{81C1E5F1-6D5C-466A-8210-3919349E552A}" destId="{DE58B406-3705-4A5A-A3AB-329F7550DB33}" srcOrd="0" destOrd="0" parTransId="{8D9CEDD1-6C09-4C11-9D58-ADE0B7B028F9}" sibTransId="{1E859EFA-848A-4B19-B74D-79B1FFAA0409}"/>
    <dgm:cxn modelId="{509BDC3F-84E3-4319-8A3A-F8714B6C92EB}" type="presOf" srcId="{81C1E5F1-6D5C-466A-8210-3919349E552A}" destId="{C50DA104-C7D9-47C1-BD0D-98A42AB85388}" srcOrd="0" destOrd="0" presId="urn:microsoft.com/office/officeart/2005/8/layout/hProcess9"/>
    <dgm:cxn modelId="{87E9B440-B2CE-4601-BDF9-3F3B000F431D}" srcId="{81C1E5F1-6D5C-466A-8210-3919349E552A}" destId="{59E5D60E-EA24-478D-ACA7-2190F376281D}" srcOrd="1" destOrd="0" parTransId="{DCB9B949-8BFA-4606-A61D-6E57779F8E5F}" sibTransId="{490520BB-7583-464C-882F-CE8B5E495A3B}"/>
    <dgm:cxn modelId="{3E8A5741-A041-4CE0-AEF5-8BDB30105D6D}" type="presOf" srcId="{A9449091-C718-4C99-B96C-8A88A3FA540B}" destId="{55279102-945A-4DCA-958B-C7BEFAF6E47B}" srcOrd="0" destOrd="0" presId="urn:microsoft.com/office/officeart/2005/8/layout/hProcess9"/>
    <dgm:cxn modelId="{C1377247-93AC-478F-A362-EEA87CCF170B}" srcId="{81C1E5F1-6D5C-466A-8210-3919349E552A}" destId="{27CC061F-78BE-4575-A8F8-1A9EE504431B}" srcOrd="8" destOrd="0" parTransId="{2B9D7168-75A1-4B4F-8701-77C8A8EB49C2}" sibTransId="{38DDC33B-C657-44DC-8F09-03BA59B594C8}"/>
    <dgm:cxn modelId="{AAAB3849-3E89-4D82-87B6-B692BD1D3792}" type="presOf" srcId="{CDCDCD92-3C35-4D94-BAFD-BD63046BA9ED}" destId="{A7FFA547-333B-4BBA-A824-AFA915EDBD12}" srcOrd="0" destOrd="0" presId="urn:microsoft.com/office/officeart/2005/8/layout/hProcess9"/>
    <dgm:cxn modelId="{4A467A7D-FA33-4A8F-B3E3-DE5B5B39DD69}" srcId="{81C1E5F1-6D5C-466A-8210-3919349E552A}" destId="{CDCDCD92-3C35-4D94-BAFD-BD63046BA9ED}" srcOrd="4" destOrd="0" parTransId="{E5273C39-A981-49F4-9CC3-C42BC2517C95}" sibTransId="{164D5B8E-06AE-497F-8707-ACBCB1315390}"/>
    <dgm:cxn modelId="{7C78CB9E-282F-4A71-9E3E-24AFA75835DC}" type="presOf" srcId="{6DDE2FC3-3A22-4E33-AD2E-992E6A0566B9}" destId="{4A93AC3A-D2BD-4474-902D-ACAD592440E3}" srcOrd="0" destOrd="0" presId="urn:microsoft.com/office/officeart/2005/8/layout/hProcess9"/>
    <dgm:cxn modelId="{5B8B8FAD-73B3-44AF-B582-3390485EF2FB}" srcId="{81C1E5F1-6D5C-466A-8210-3919349E552A}" destId="{A9449091-C718-4C99-B96C-8A88A3FA540B}" srcOrd="6" destOrd="0" parTransId="{20BC1F74-B196-4F92-8CCE-7CD9A2DAF8FE}" sibTransId="{563E9F40-C8D7-483A-973A-6D8C08CD4343}"/>
    <dgm:cxn modelId="{847903B6-6796-4C47-9857-FDD7788971D2}" type="presOf" srcId="{DE58B406-3705-4A5A-A3AB-329F7550DB33}" destId="{2BC82858-F5E2-4D2B-9CBF-263796CF23B5}" srcOrd="0" destOrd="0" presId="urn:microsoft.com/office/officeart/2005/8/layout/hProcess9"/>
    <dgm:cxn modelId="{16D829C1-030C-4ABF-B717-B7A4518941B0}" type="presOf" srcId="{27CC061F-78BE-4575-A8F8-1A9EE504431B}" destId="{50C78FE0-A24D-420D-AD2F-DB14DE8FA901}" srcOrd="0" destOrd="0" presId="urn:microsoft.com/office/officeart/2005/8/layout/hProcess9"/>
    <dgm:cxn modelId="{EA9224DA-4C61-4E26-9BEE-BA876FFD746E}" type="presOf" srcId="{59E5D60E-EA24-478D-ACA7-2190F376281D}" destId="{268546AD-840B-42ED-8C4C-EEFC11B8BA21}" srcOrd="0" destOrd="0" presId="urn:microsoft.com/office/officeart/2005/8/layout/hProcess9"/>
    <dgm:cxn modelId="{29FD10EE-39BF-436E-95A3-263F5CB894D2}" type="presOf" srcId="{45ACED35-E89C-44EF-B5B2-6A8EF16C5DB9}" destId="{8AE33CD6-31E7-4C5E-9920-234CACB352D4}" srcOrd="0" destOrd="0" presId="urn:microsoft.com/office/officeart/2005/8/layout/hProcess9"/>
    <dgm:cxn modelId="{255F3FF9-8D8E-42E2-935D-19A9ABFE802C}" srcId="{81C1E5F1-6D5C-466A-8210-3919349E552A}" destId="{45ACED35-E89C-44EF-B5B2-6A8EF16C5DB9}" srcOrd="3" destOrd="0" parTransId="{CB5BFB38-E3E1-4118-A17F-65B9D04627F1}" sibTransId="{3BFF9309-12A3-4C29-B683-EC7CADCE5FBB}"/>
    <dgm:cxn modelId="{60B9FDFD-CE98-43D3-BC62-4492A6847537}" srcId="{81C1E5F1-6D5C-466A-8210-3919349E552A}" destId="{02C28213-CCED-430F-A8CD-901E4EF66343}" srcOrd="2" destOrd="0" parTransId="{74F3119B-E5E2-47FD-A6FB-44646A1B7E20}" sibTransId="{178E2260-B457-49BB-B083-2005F4C84AD1}"/>
    <dgm:cxn modelId="{0E0283AC-D67B-4425-A3B9-18DC2BC0E888}" type="presParOf" srcId="{C50DA104-C7D9-47C1-BD0D-98A42AB85388}" destId="{E62F2864-2444-4305-BA16-2630AD7BA813}" srcOrd="0" destOrd="0" presId="urn:microsoft.com/office/officeart/2005/8/layout/hProcess9"/>
    <dgm:cxn modelId="{A42D0266-874E-487E-B1FF-F59ADFC4F2CE}" type="presParOf" srcId="{C50DA104-C7D9-47C1-BD0D-98A42AB85388}" destId="{A1FFEBDC-6E79-45D7-B496-096A77C3CD4B}" srcOrd="1" destOrd="0" presId="urn:microsoft.com/office/officeart/2005/8/layout/hProcess9"/>
    <dgm:cxn modelId="{1CA55E42-A9C4-41F5-82A6-97B641C11752}" type="presParOf" srcId="{A1FFEBDC-6E79-45D7-B496-096A77C3CD4B}" destId="{2BC82858-F5E2-4D2B-9CBF-263796CF23B5}" srcOrd="0" destOrd="0" presId="urn:microsoft.com/office/officeart/2005/8/layout/hProcess9"/>
    <dgm:cxn modelId="{717FE989-8B19-413D-81B9-0DF9B19B47BE}" type="presParOf" srcId="{A1FFEBDC-6E79-45D7-B496-096A77C3CD4B}" destId="{6E27701E-03DD-4853-81C4-69CF3001B4EC}" srcOrd="1" destOrd="0" presId="urn:microsoft.com/office/officeart/2005/8/layout/hProcess9"/>
    <dgm:cxn modelId="{ABBAE4C1-3046-43A1-8B3A-9A1A0830AD9D}" type="presParOf" srcId="{A1FFEBDC-6E79-45D7-B496-096A77C3CD4B}" destId="{268546AD-840B-42ED-8C4C-EEFC11B8BA21}" srcOrd="2" destOrd="0" presId="urn:microsoft.com/office/officeart/2005/8/layout/hProcess9"/>
    <dgm:cxn modelId="{D178FAC2-D86B-488F-A6D5-9B219CD43B97}" type="presParOf" srcId="{A1FFEBDC-6E79-45D7-B496-096A77C3CD4B}" destId="{2662A5C1-C97A-4018-AEB6-E1C63A0CD1F5}" srcOrd="3" destOrd="0" presId="urn:microsoft.com/office/officeart/2005/8/layout/hProcess9"/>
    <dgm:cxn modelId="{F442C547-3EBA-4382-836D-E0EC85090DF0}" type="presParOf" srcId="{A1FFEBDC-6E79-45D7-B496-096A77C3CD4B}" destId="{8A4E1501-A30A-4620-B6B4-D2F43234F1A6}" srcOrd="4" destOrd="0" presId="urn:microsoft.com/office/officeart/2005/8/layout/hProcess9"/>
    <dgm:cxn modelId="{A5E2A0C8-57B6-4D0B-B4C5-619A78ECBF9D}" type="presParOf" srcId="{A1FFEBDC-6E79-45D7-B496-096A77C3CD4B}" destId="{4047608C-1255-4DFB-BD2B-42D487D0064F}" srcOrd="5" destOrd="0" presId="urn:microsoft.com/office/officeart/2005/8/layout/hProcess9"/>
    <dgm:cxn modelId="{6E778EF5-0642-42E5-AC0D-A7C9B48971C4}" type="presParOf" srcId="{A1FFEBDC-6E79-45D7-B496-096A77C3CD4B}" destId="{8AE33CD6-31E7-4C5E-9920-234CACB352D4}" srcOrd="6" destOrd="0" presId="urn:microsoft.com/office/officeart/2005/8/layout/hProcess9"/>
    <dgm:cxn modelId="{D31BA02D-E808-4280-9178-EBAC39087E6E}" type="presParOf" srcId="{A1FFEBDC-6E79-45D7-B496-096A77C3CD4B}" destId="{F52D1F9B-BB64-4787-A268-2240D47A5B0D}" srcOrd="7" destOrd="0" presId="urn:microsoft.com/office/officeart/2005/8/layout/hProcess9"/>
    <dgm:cxn modelId="{8C2E8BD7-6DC3-4B75-9496-FC328CAFC841}" type="presParOf" srcId="{A1FFEBDC-6E79-45D7-B496-096A77C3CD4B}" destId="{A7FFA547-333B-4BBA-A824-AFA915EDBD12}" srcOrd="8" destOrd="0" presId="urn:microsoft.com/office/officeart/2005/8/layout/hProcess9"/>
    <dgm:cxn modelId="{BE3A01D8-044B-46F2-AE3E-0E7427857E76}" type="presParOf" srcId="{A1FFEBDC-6E79-45D7-B496-096A77C3CD4B}" destId="{065F5EE7-5DB3-4F50-BCFB-59E4CF8057B3}" srcOrd="9" destOrd="0" presId="urn:microsoft.com/office/officeart/2005/8/layout/hProcess9"/>
    <dgm:cxn modelId="{2171FA7B-B361-476D-94E4-07850E9D24BB}" type="presParOf" srcId="{A1FFEBDC-6E79-45D7-B496-096A77C3CD4B}" destId="{A6F9846D-224F-4D7E-AF33-7CAB2BA35A7D}" srcOrd="10" destOrd="0" presId="urn:microsoft.com/office/officeart/2005/8/layout/hProcess9"/>
    <dgm:cxn modelId="{A894B9C1-C8EE-491F-BEB8-1DD5969AC47D}" type="presParOf" srcId="{A1FFEBDC-6E79-45D7-B496-096A77C3CD4B}" destId="{99AD1378-14E1-4B01-B364-1DB898707AF6}" srcOrd="11" destOrd="0" presId="urn:microsoft.com/office/officeart/2005/8/layout/hProcess9"/>
    <dgm:cxn modelId="{D8A50B89-6C2A-441A-B071-211C2EAC23D3}" type="presParOf" srcId="{A1FFEBDC-6E79-45D7-B496-096A77C3CD4B}" destId="{55279102-945A-4DCA-958B-C7BEFAF6E47B}" srcOrd="12" destOrd="0" presId="urn:microsoft.com/office/officeart/2005/8/layout/hProcess9"/>
    <dgm:cxn modelId="{BCC74B8A-E2FA-4B76-9039-FD1B144B36A6}" type="presParOf" srcId="{A1FFEBDC-6E79-45D7-B496-096A77C3CD4B}" destId="{290479F4-75B8-4A3D-8F3E-A5EDD2A920A7}" srcOrd="13" destOrd="0" presId="urn:microsoft.com/office/officeart/2005/8/layout/hProcess9"/>
    <dgm:cxn modelId="{E577B682-C171-4866-AE80-B3E738F90385}" type="presParOf" srcId="{A1FFEBDC-6E79-45D7-B496-096A77C3CD4B}" destId="{4A93AC3A-D2BD-4474-902D-ACAD592440E3}" srcOrd="14" destOrd="0" presId="urn:microsoft.com/office/officeart/2005/8/layout/hProcess9"/>
    <dgm:cxn modelId="{5D3ED3BB-5EA1-4494-8D20-5C4EEB0C947A}" type="presParOf" srcId="{A1FFEBDC-6E79-45D7-B496-096A77C3CD4B}" destId="{15963796-6853-4B6B-9906-5D17ACC815CC}" srcOrd="15" destOrd="0" presId="urn:microsoft.com/office/officeart/2005/8/layout/hProcess9"/>
    <dgm:cxn modelId="{FB35D880-59A5-4A5F-8442-6BD99E92BEEC}" type="presParOf" srcId="{A1FFEBDC-6E79-45D7-B496-096A77C3CD4B}" destId="{50C78FE0-A24D-420D-AD2F-DB14DE8FA90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F2864-2444-4305-BA16-2630AD7BA813}">
      <dsp:nvSpPr>
        <dsp:cNvPr id="0" name=""/>
        <dsp:cNvSpPr/>
      </dsp:nvSpPr>
      <dsp:spPr>
        <a:xfrm>
          <a:off x="745954" y="0"/>
          <a:ext cx="8454154" cy="373618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82858-F5E2-4D2B-9CBF-263796CF23B5}">
      <dsp:nvSpPr>
        <dsp:cNvPr id="0" name=""/>
        <dsp:cNvSpPr/>
      </dsp:nvSpPr>
      <dsp:spPr>
        <a:xfrm>
          <a:off x="2792"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Understand the data-</a:t>
          </a:r>
          <a:r>
            <a:rPr lang="en-IN" sz="1400" b="1" i="1" u="none" kern="1200" dirty="0">
              <a:latin typeface="Times New Roman" panose="02020603050405020304" pitchFamily="18" charset="0"/>
              <a:cs typeface="Times New Roman" panose="02020603050405020304" pitchFamily="18" charset="0"/>
            </a:rPr>
            <a:t>data dimensions</a:t>
          </a:r>
          <a:endParaRPr lang="en-IN" sz="1400" kern="1200" dirty="0">
            <a:latin typeface="Times New Roman" panose="02020603050405020304" pitchFamily="18" charset="0"/>
            <a:cs typeface="Times New Roman" panose="02020603050405020304" pitchFamily="18" charset="0"/>
          </a:endParaRPr>
        </a:p>
      </dsp:txBody>
      <dsp:txXfrm>
        <a:off x="54415" y="1172479"/>
        <a:ext cx="954251" cy="1391229"/>
      </dsp:txXfrm>
    </dsp:sp>
    <dsp:sp modelId="{268546AD-840B-42ED-8C4C-EEFC11B8BA21}">
      <dsp:nvSpPr>
        <dsp:cNvPr id="0" name=""/>
        <dsp:cNvSpPr/>
      </dsp:nvSpPr>
      <dsp:spPr>
        <a:xfrm>
          <a:off x="1113165"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Understand the missing values</a:t>
          </a:r>
          <a:endParaRPr lang="en-IN" sz="1400" kern="1200" dirty="0">
            <a:latin typeface="Times New Roman" panose="02020603050405020304" pitchFamily="18" charset="0"/>
            <a:cs typeface="Times New Roman" panose="02020603050405020304" pitchFamily="18" charset="0"/>
          </a:endParaRPr>
        </a:p>
      </dsp:txBody>
      <dsp:txXfrm>
        <a:off x="1164788" y="1172479"/>
        <a:ext cx="954251" cy="1391229"/>
      </dsp:txXfrm>
    </dsp:sp>
    <dsp:sp modelId="{8A4E1501-A30A-4620-B6B4-D2F43234F1A6}">
      <dsp:nvSpPr>
        <dsp:cNvPr id="0" name=""/>
        <dsp:cNvSpPr/>
      </dsp:nvSpPr>
      <dsp:spPr>
        <a:xfrm>
          <a:off x="2223537"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Identify high and low cardinal data</a:t>
          </a:r>
          <a:endParaRPr lang="en-IN" sz="1400" kern="1200" dirty="0">
            <a:latin typeface="Times New Roman" panose="02020603050405020304" pitchFamily="18" charset="0"/>
            <a:cs typeface="Times New Roman" panose="02020603050405020304" pitchFamily="18" charset="0"/>
          </a:endParaRPr>
        </a:p>
      </dsp:txBody>
      <dsp:txXfrm>
        <a:off x="2275160" y="1172479"/>
        <a:ext cx="954251" cy="1391229"/>
      </dsp:txXfrm>
    </dsp:sp>
    <dsp:sp modelId="{8AE33CD6-31E7-4C5E-9920-234CACB352D4}">
      <dsp:nvSpPr>
        <dsp:cNvPr id="0" name=""/>
        <dsp:cNvSpPr/>
      </dsp:nvSpPr>
      <dsp:spPr>
        <a:xfrm>
          <a:off x="3333910"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What are the values each categorical variable have</a:t>
          </a:r>
          <a:endParaRPr lang="en-IN" sz="1400" kern="1200" dirty="0">
            <a:latin typeface="Times New Roman" panose="02020603050405020304" pitchFamily="18" charset="0"/>
            <a:cs typeface="Times New Roman" panose="02020603050405020304" pitchFamily="18" charset="0"/>
          </a:endParaRPr>
        </a:p>
      </dsp:txBody>
      <dsp:txXfrm>
        <a:off x="3385533" y="1172479"/>
        <a:ext cx="954251" cy="1391229"/>
      </dsp:txXfrm>
    </dsp:sp>
    <dsp:sp modelId="{A7FFA547-333B-4BBA-A824-AFA915EDBD12}">
      <dsp:nvSpPr>
        <dsp:cNvPr id="0" name=""/>
        <dsp:cNvSpPr/>
      </dsp:nvSpPr>
      <dsp:spPr>
        <a:xfrm>
          <a:off x="4444283"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Are the data types of each column intuitively right?</a:t>
          </a:r>
          <a:endParaRPr lang="en-IN" sz="1400" kern="1200" dirty="0">
            <a:latin typeface="Times New Roman" panose="02020603050405020304" pitchFamily="18" charset="0"/>
            <a:cs typeface="Times New Roman" panose="02020603050405020304" pitchFamily="18" charset="0"/>
          </a:endParaRPr>
        </a:p>
      </dsp:txBody>
      <dsp:txXfrm>
        <a:off x="4495906" y="1172479"/>
        <a:ext cx="954251" cy="1391229"/>
      </dsp:txXfrm>
    </dsp:sp>
    <dsp:sp modelId="{A6F9846D-224F-4D7E-AF33-7CAB2BA35A7D}">
      <dsp:nvSpPr>
        <dsp:cNvPr id="0" name=""/>
        <dsp:cNvSpPr/>
      </dsp:nvSpPr>
      <dsp:spPr>
        <a:xfrm>
          <a:off x="5554655"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Check for the outliers in numerical variables</a:t>
          </a:r>
          <a:endParaRPr lang="en-IN" sz="1400" kern="1200" dirty="0">
            <a:latin typeface="Times New Roman" panose="02020603050405020304" pitchFamily="18" charset="0"/>
            <a:cs typeface="Times New Roman" panose="02020603050405020304" pitchFamily="18" charset="0"/>
          </a:endParaRPr>
        </a:p>
      </dsp:txBody>
      <dsp:txXfrm>
        <a:off x="5606278" y="1172479"/>
        <a:ext cx="954251" cy="1391229"/>
      </dsp:txXfrm>
    </dsp:sp>
    <dsp:sp modelId="{55279102-945A-4DCA-958B-C7BEFAF6E47B}">
      <dsp:nvSpPr>
        <dsp:cNvPr id="0" name=""/>
        <dsp:cNvSpPr/>
      </dsp:nvSpPr>
      <dsp:spPr>
        <a:xfrm>
          <a:off x="6665028"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How to handle those outliers if present</a:t>
          </a:r>
          <a:endParaRPr lang="en-IN" sz="1400" kern="1200" dirty="0">
            <a:latin typeface="Times New Roman" panose="02020603050405020304" pitchFamily="18" charset="0"/>
            <a:cs typeface="Times New Roman" panose="02020603050405020304" pitchFamily="18" charset="0"/>
          </a:endParaRPr>
        </a:p>
      </dsp:txBody>
      <dsp:txXfrm>
        <a:off x="6716651" y="1172479"/>
        <a:ext cx="954251" cy="1391229"/>
      </dsp:txXfrm>
    </dsp:sp>
    <dsp:sp modelId="{4A93AC3A-D2BD-4474-902D-ACAD592440E3}">
      <dsp:nvSpPr>
        <dsp:cNvPr id="0" name=""/>
        <dsp:cNvSpPr/>
      </dsp:nvSpPr>
      <dsp:spPr>
        <a:xfrm>
          <a:off x="7775401"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How to handle missing values in the data</a:t>
          </a:r>
          <a:endParaRPr lang="en-IN" sz="1400" kern="1200" dirty="0">
            <a:latin typeface="Times New Roman" panose="02020603050405020304" pitchFamily="18" charset="0"/>
            <a:cs typeface="Times New Roman" panose="02020603050405020304" pitchFamily="18" charset="0"/>
          </a:endParaRPr>
        </a:p>
      </dsp:txBody>
      <dsp:txXfrm>
        <a:off x="7827024" y="1172479"/>
        <a:ext cx="954251" cy="1391229"/>
      </dsp:txXfrm>
    </dsp:sp>
    <dsp:sp modelId="{50C78FE0-A24D-420D-AD2F-DB14DE8FA901}">
      <dsp:nvSpPr>
        <dsp:cNvPr id="0" name=""/>
        <dsp:cNvSpPr/>
      </dsp:nvSpPr>
      <dsp:spPr>
        <a:xfrm>
          <a:off x="8885773" y="1120856"/>
          <a:ext cx="1057497" cy="149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How to handle high cardinal data</a:t>
          </a:r>
          <a:endParaRPr lang="en-IN" sz="1400" kern="1200" dirty="0">
            <a:latin typeface="Times New Roman" panose="02020603050405020304" pitchFamily="18" charset="0"/>
            <a:cs typeface="Times New Roman" panose="02020603050405020304" pitchFamily="18" charset="0"/>
          </a:endParaRPr>
        </a:p>
      </dsp:txBody>
      <dsp:txXfrm>
        <a:off x="8937396" y="1172479"/>
        <a:ext cx="954251" cy="13912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C889-984C-1CC1-A8C3-F2ED9DB5C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EC62F7-1AD4-20BA-7DD8-5CCDF2FC5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E91402-986D-46A6-B71B-E3F5BA8E71CB}"/>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99340A06-5285-1152-F2FA-E79BB0B11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706C4-15B3-D030-68BF-7FFDEF5FD85C}"/>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8404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6021-B67F-5BE2-2288-CFCC64951A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CFC948-E5D4-05B0-6804-5460E66FF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1B5CD-D4B3-37C8-DD33-F8154DEA0F02}"/>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FA4744DC-31F1-32EA-0587-8D7121975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1302C-CDC4-1F84-0D49-C6B3803F7FEA}"/>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122414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8E375-6595-4237-3C06-DB688ABB4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A24149-E798-7CE8-318E-AE342BFAB7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56B60-ECB1-8531-279C-89046E938ED0}"/>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E3F6F4D4-19F1-A38E-2E71-2499FFB66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8B9E-0D52-5F5D-A415-EB6A6A1199A6}"/>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406308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8692-29A8-3274-B4F2-F142C048A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902884-4AFA-5B8E-9F00-E1CF36C46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37C25-608C-CD1B-FF70-88B4E2528002}"/>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A588C725-5B1E-6788-68F8-D54908BEC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04EF1-D707-E44F-FD1E-16671A457A69}"/>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337918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602F-6AE0-1800-A192-A1709D7DE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CACE25-6B5E-0F7B-A6F3-60D2FE538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E555E-23BC-897B-F597-30AAF2C2F257}"/>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2E1649BC-513E-AB6A-D9AC-DE99B0DEF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36B90-36B1-1919-532E-0D85657E71DB}"/>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299185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E891-8134-EDD6-144F-5A69B1A901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E0BAE-D824-2CDD-3D3B-8B0038A7E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4740BA-0D78-2BB0-30FF-2A6F4891C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E49D9B-6588-D723-AB82-CCAA7F4059D0}"/>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6" name="Footer Placeholder 5">
            <a:extLst>
              <a:ext uri="{FF2B5EF4-FFF2-40B4-BE49-F238E27FC236}">
                <a16:creationId xmlns:a16="http://schemas.microsoft.com/office/drawing/2014/main" id="{E6195CFF-B0A3-14E5-A550-2B1904864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F8489A-61A7-4ACF-3A96-97B9C5A99F64}"/>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155758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B264-563E-A905-FF50-9EBC3FE190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D75E81-80C5-E1B5-21A0-58C6D28D9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5EDA7-3672-6D0A-5A07-12F1232B4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079423-6828-4662-F634-C64733B5C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73C17-D22B-2B49-9487-DD08F59A7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114C01-CC0D-D690-AA5F-9D1036B41398}"/>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8" name="Footer Placeholder 7">
            <a:extLst>
              <a:ext uri="{FF2B5EF4-FFF2-40B4-BE49-F238E27FC236}">
                <a16:creationId xmlns:a16="http://schemas.microsoft.com/office/drawing/2014/main" id="{6C4B3D3C-E17D-8DD6-445C-71FF6931FA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EA4D9E-429D-B146-5D6A-2C104D1EF0D6}"/>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214473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AFC1-B7A6-5C35-AF80-D4896821C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6EA85A-B95D-C659-C4A9-BDB4322AC844}"/>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4" name="Footer Placeholder 3">
            <a:extLst>
              <a:ext uri="{FF2B5EF4-FFF2-40B4-BE49-F238E27FC236}">
                <a16:creationId xmlns:a16="http://schemas.microsoft.com/office/drawing/2014/main" id="{FA8327CC-342A-7E43-F305-FDBF0441F8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07F7C1-0218-E80C-324D-6F45EAD3606A}"/>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42715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21CCE-9F55-A39F-3C35-73E604C6FC8E}"/>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3" name="Footer Placeholder 2">
            <a:extLst>
              <a:ext uri="{FF2B5EF4-FFF2-40B4-BE49-F238E27FC236}">
                <a16:creationId xmlns:a16="http://schemas.microsoft.com/office/drawing/2014/main" id="{9A9F1C5A-E439-7F52-7BBF-48AA16B7B0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FC0AA6-94E0-A82C-14BA-9D5575192068}"/>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190657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69B6-35C7-AB4E-184F-E318FFB7F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3ADF3F-D1D9-7FA5-E837-92379248A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243653-C7A9-4C32-E950-493BF04B8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3983E-2106-E577-EDC0-6ED6686A2BE9}"/>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6" name="Footer Placeholder 5">
            <a:extLst>
              <a:ext uri="{FF2B5EF4-FFF2-40B4-BE49-F238E27FC236}">
                <a16:creationId xmlns:a16="http://schemas.microsoft.com/office/drawing/2014/main" id="{B00D223A-6043-AE6C-22ED-ABF1346E4A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3D6510-E462-39E6-E602-E56876745BBD}"/>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423523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0582-8B1F-3861-8066-D9EC9BF98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071389-084C-BD46-CA22-47944CA0D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B9370A-7576-764A-2C65-547296D85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91D09-393D-C8A6-BD01-17856EF1CCD9}"/>
              </a:ext>
            </a:extLst>
          </p:cNvPr>
          <p:cNvSpPr>
            <a:spLocks noGrp="1"/>
          </p:cNvSpPr>
          <p:nvPr>
            <p:ph type="dt" sz="half" idx="10"/>
          </p:nvPr>
        </p:nvSpPr>
        <p:spPr/>
        <p:txBody>
          <a:bodyPr/>
          <a:lstStyle/>
          <a:p>
            <a:fld id="{399B8BE4-DE48-4C9D-9B3D-9DA4B83625E6}" type="datetimeFigureOut">
              <a:rPr lang="en-IN" smtClean="0"/>
              <a:t>28-07-2024</a:t>
            </a:fld>
            <a:endParaRPr lang="en-IN"/>
          </a:p>
        </p:txBody>
      </p:sp>
      <p:sp>
        <p:nvSpPr>
          <p:cNvPr id="6" name="Footer Placeholder 5">
            <a:extLst>
              <a:ext uri="{FF2B5EF4-FFF2-40B4-BE49-F238E27FC236}">
                <a16:creationId xmlns:a16="http://schemas.microsoft.com/office/drawing/2014/main" id="{1A816EC4-A80F-33CE-739F-2AFBD379BA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A686A-2C1E-A51E-54B6-4562B278B640}"/>
              </a:ext>
            </a:extLst>
          </p:cNvPr>
          <p:cNvSpPr>
            <a:spLocks noGrp="1"/>
          </p:cNvSpPr>
          <p:nvPr>
            <p:ph type="sldNum" sz="quarter" idx="12"/>
          </p:nvPr>
        </p:nvSpPr>
        <p:spPr/>
        <p:txBody>
          <a:bodyPr/>
          <a:lstStyle/>
          <a:p>
            <a:fld id="{FCB4EBE6-516B-4970-A09D-E096DC639ED6}" type="slidenum">
              <a:rPr lang="en-IN" smtClean="0"/>
              <a:t>‹#›</a:t>
            </a:fld>
            <a:endParaRPr lang="en-IN"/>
          </a:p>
        </p:txBody>
      </p:sp>
    </p:spTree>
    <p:extLst>
      <p:ext uri="{BB962C8B-B14F-4D97-AF65-F5344CB8AC3E}">
        <p14:creationId xmlns:p14="http://schemas.microsoft.com/office/powerpoint/2010/main" val="93246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52230-6297-3CE5-51CC-1E945890D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A41FB-0C20-67AD-3C2A-EF6672B1D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14756-E6CC-D8CA-EE86-AE634FCDD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B8BE4-DE48-4C9D-9B3D-9DA4B83625E6}" type="datetimeFigureOut">
              <a:rPr lang="en-IN" smtClean="0"/>
              <a:t>28-07-2024</a:t>
            </a:fld>
            <a:endParaRPr lang="en-IN"/>
          </a:p>
        </p:txBody>
      </p:sp>
      <p:sp>
        <p:nvSpPr>
          <p:cNvPr id="5" name="Footer Placeholder 4">
            <a:extLst>
              <a:ext uri="{FF2B5EF4-FFF2-40B4-BE49-F238E27FC236}">
                <a16:creationId xmlns:a16="http://schemas.microsoft.com/office/drawing/2014/main" id="{60820794-7CAB-046B-9EAF-9F8BFE098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F96652-43E9-D741-D963-D976C6F02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4EBE6-516B-4970-A09D-E096DC639ED6}" type="slidenum">
              <a:rPr lang="en-IN" smtClean="0"/>
              <a:t>‹#›</a:t>
            </a:fld>
            <a:endParaRPr lang="en-IN"/>
          </a:p>
        </p:txBody>
      </p:sp>
    </p:spTree>
    <p:extLst>
      <p:ext uri="{BB962C8B-B14F-4D97-AF65-F5344CB8AC3E}">
        <p14:creationId xmlns:p14="http://schemas.microsoft.com/office/powerpoint/2010/main" val="93466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1210-F261-7517-906C-C4A39CD346E9}"/>
              </a:ext>
            </a:extLst>
          </p:cNvPr>
          <p:cNvSpPr>
            <a:spLocks noGrp="1"/>
          </p:cNvSpPr>
          <p:nvPr>
            <p:ph type="ctrTitle"/>
          </p:nvPr>
        </p:nvSpPr>
        <p:spPr>
          <a:xfrm>
            <a:off x="1272619" y="1122362"/>
            <a:ext cx="9395381" cy="2695493"/>
          </a:xfrm>
        </p:spPr>
        <p:txBody>
          <a:bodyPr>
            <a:normAutofit/>
          </a:bodyPr>
          <a:lstStyle/>
          <a:p>
            <a:r>
              <a:rPr lang="en-US" sz="3600" b="1" dirty="0">
                <a:latin typeface="Times New Roman" panose="02020603050405020304" pitchFamily="18" charset="0"/>
                <a:cs typeface="Times New Roman" panose="02020603050405020304" pitchFamily="18" charset="0"/>
              </a:rPr>
              <a:t>Analyzing Educational Loan Application Data</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46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212C-B071-2875-F699-C2F4C9582A38}"/>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How to handle missing values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265D6BE-DBD2-A705-0060-3E702DC9A2E7}"/>
              </a:ext>
            </a:extLst>
          </p:cNvPr>
          <p:cNvSpPr>
            <a:spLocks noGrp="1" noChangeArrowheads="1"/>
          </p:cNvSpPr>
          <p:nvPr>
            <p:ph idx="1"/>
          </p:nvPr>
        </p:nvSpPr>
        <p:spPr bwMode="auto">
          <a:xfrm>
            <a:off x="1252979" y="2239699"/>
            <a:ext cx="897232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dropna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remove rows or columns with missing values.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 Using pandas replace the placeholders with Nan and then fill them with mean value.</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92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83D3-807E-FF31-99CC-633C3154291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How to handle high cardinal values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F83249-30C3-EBA2-EC63-8CEF46295DDB}"/>
              </a:ext>
            </a:extLst>
          </p:cNvPr>
          <p:cNvSpPr>
            <a:spLocks noGrp="1"/>
          </p:cNvSpPr>
          <p:nvPr>
            <p:ph idx="1"/>
          </p:nvPr>
        </p:nvSpPr>
        <p:spPr>
          <a:xfrm>
            <a:off x="838200" y="1825625"/>
            <a:ext cx="10515600" cy="2944338"/>
          </a:xfrm>
        </p:spPr>
        <p:txBody>
          <a:bodyPr/>
          <a:lstStyle/>
          <a:p>
            <a:pPr marL="0" indent="0">
              <a:buNone/>
            </a:pPr>
            <a:r>
              <a:rPr lang="en-US" sz="2000" dirty="0">
                <a:latin typeface="Times New Roman" panose="02020603050405020304" pitchFamily="18" charset="0"/>
                <a:cs typeface="Times New Roman" panose="02020603050405020304" pitchFamily="18" charset="0"/>
              </a:rPr>
              <a:t>The best suited technique to handle high cardinal values for this data is </a:t>
            </a:r>
            <a:r>
              <a:rPr lang="en-US" sz="2000" b="1" dirty="0">
                <a:latin typeface="Times New Roman" panose="02020603050405020304" pitchFamily="18" charset="0"/>
                <a:cs typeface="Times New Roman" panose="02020603050405020304" pitchFamily="18" charset="0"/>
              </a:rPr>
              <a:t> One-Hot Encoding with Threshold: </a:t>
            </a:r>
            <a:r>
              <a:rPr lang="en-US" sz="2000" dirty="0">
                <a:latin typeface="Times New Roman" panose="02020603050405020304" pitchFamily="18" charset="0"/>
                <a:cs typeface="Times New Roman" panose="02020603050405020304" pitchFamily="18" charset="0"/>
              </a:rPr>
              <a:t>One-hot encode only the most frequent categories.</a:t>
            </a:r>
          </a:p>
        </p:txBody>
      </p:sp>
    </p:spTree>
    <p:extLst>
      <p:ext uri="{BB962C8B-B14F-4D97-AF65-F5344CB8AC3E}">
        <p14:creationId xmlns:p14="http://schemas.microsoft.com/office/powerpoint/2010/main" val="169202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AEB2-5964-E7C7-180F-109FC239298F}"/>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C66CFD-0198-7109-903F-CD6170EDB541}"/>
              </a:ext>
            </a:extLst>
          </p:cNvPr>
          <p:cNvSpPr>
            <a:spLocks noGrp="1"/>
          </p:cNvSpPr>
          <p:nvPr>
            <p:ph idx="1"/>
          </p:nvPr>
        </p:nvSpPr>
        <p:spPr>
          <a:xfrm>
            <a:off x="838199" y="1825625"/>
            <a:ext cx="10515601" cy="2868923"/>
          </a:xfrm>
        </p:spPr>
        <p:txBody>
          <a:bodyPr/>
          <a:lstStyle/>
          <a:p>
            <a:pPr marL="0" indent="0" rtl="0">
              <a:spcBef>
                <a:spcPts val="0"/>
              </a:spcBef>
              <a:spcAft>
                <a:spcPts val="0"/>
              </a:spcAft>
              <a:buNone/>
            </a:pPr>
            <a:r>
              <a:rPr lang="en-US" sz="2400" b="0" i="0" u="none" strike="noStrike" dirty="0">
                <a:solidFill>
                  <a:srgbClr val="000000"/>
                </a:solidFill>
                <a:effectLst/>
                <a:latin typeface="Times New Roman" panose="02020603050405020304" pitchFamily="18" charset="0"/>
              </a:rPr>
              <a:t>A FinTech </a:t>
            </a:r>
            <a:r>
              <a:rPr lang="en-US" sz="2400" dirty="0">
                <a:solidFill>
                  <a:srgbClr val="000000"/>
                </a:solidFill>
                <a:latin typeface="Times New Roman" panose="02020603050405020304" pitchFamily="18" charset="0"/>
              </a:rPr>
              <a:t>company </a:t>
            </a:r>
            <a:r>
              <a:rPr lang="en-US" sz="2400" b="0" i="0" u="none" strike="noStrike" dirty="0">
                <a:solidFill>
                  <a:srgbClr val="000000"/>
                </a:solidFill>
                <a:effectLst/>
                <a:latin typeface="Times New Roman" panose="02020603050405020304" pitchFamily="18" charset="0"/>
              </a:rPr>
              <a:t>specialize in lending loans to customers. They are interested in lending money to one lakh student as an educational loan without considering credit history. </a:t>
            </a:r>
            <a:r>
              <a:rPr lang="en-US" sz="2400" dirty="0">
                <a:solidFill>
                  <a:srgbClr val="000000"/>
                </a:solidFill>
                <a:latin typeface="Times New Roman" panose="02020603050405020304" pitchFamily="18" charset="0"/>
              </a:rPr>
              <a:t>M</a:t>
            </a:r>
            <a:r>
              <a:rPr lang="en-US" sz="2400" b="0" i="0" u="none" strike="noStrike" dirty="0">
                <a:solidFill>
                  <a:srgbClr val="000000"/>
                </a:solidFill>
                <a:effectLst/>
                <a:latin typeface="Times New Roman" panose="02020603050405020304" pitchFamily="18" charset="0"/>
              </a:rPr>
              <a:t>oreover,  they also want to understand the patterns in these one lakh</a:t>
            </a:r>
            <a:r>
              <a:rPr lang="en-US" sz="2400" dirty="0"/>
              <a:t> </a:t>
            </a:r>
            <a:r>
              <a:rPr lang="en-US" sz="2400" b="0" i="0" u="none" strike="noStrike" dirty="0">
                <a:solidFill>
                  <a:srgbClr val="000000"/>
                </a:solidFill>
                <a:effectLst/>
                <a:latin typeface="Times New Roman" panose="02020603050405020304" pitchFamily="18" charset="0"/>
              </a:rPr>
              <a:t>clients’ difficulty in paying installments. These features can help in identifying such loans applications and can lead</a:t>
            </a:r>
            <a:r>
              <a:rPr lang="en-US" sz="2400" dirty="0"/>
              <a:t> </a:t>
            </a:r>
            <a:r>
              <a:rPr lang="en-US" sz="2400" b="0" i="0" u="none" strike="noStrike" dirty="0">
                <a:solidFill>
                  <a:srgbClr val="000000"/>
                </a:solidFill>
                <a:effectLst/>
                <a:latin typeface="Times New Roman" panose="02020603050405020304" pitchFamily="18" charset="0"/>
              </a:rPr>
              <a:t>to denying the loan, reducing the amount of loan, lending (at a higher interest rate) and, thereby improving there portfolio and risk  assessment .</a:t>
            </a:r>
            <a:br>
              <a:rPr lang="en-US" dirty="0"/>
            </a:br>
            <a:endParaRPr lang="en-IN" dirty="0"/>
          </a:p>
        </p:txBody>
      </p:sp>
    </p:spTree>
    <p:extLst>
      <p:ext uri="{BB962C8B-B14F-4D97-AF65-F5344CB8AC3E}">
        <p14:creationId xmlns:p14="http://schemas.microsoft.com/office/powerpoint/2010/main" val="388081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F2EC-5172-B975-94FA-7B5629D5D6F0}"/>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1A9D9B-09FA-7BE8-5FEB-300FA819B96C}"/>
              </a:ext>
            </a:extLst>
          </p:cNvPr>
          <p:cNvSpPr>
            <a:spLocks noGrp="1"/>
          </p:cNvSpPr>
          <p:nvPr>
            <p:ph idx="1"/>
          </p:nvPr>
        </p:nvSpPr>
        <p:spPr>
          <a:xfrm>
            <a:off x="838200" y="1457979"/>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is the first step towards the Exploratory Data Analysis. This process named as data exploration helps identify patterns, trends, and anomalies, providing insights into borrower behavior and loan performance. Key metrics like average loan amounts, distribution of interest rates, and repayment timelines are examined. Visualizations such as histograms, bar plots, and scatter plots are used to illustrate these findings. Understanding these factors aids in risk assessment, policy formulation, and improving loan offerings to better serve students' financial needs.</a:t>
            </a:r>
          </a:p>
        </p:txBody>
      </p:sp>
    </p:spTree>
    <p:extLst>
      <p:ext uri="{BB962C8B-B14F-4D97-AF65-F5344CB8AC3E}">
        <p14:creationId xmlns:p14="http://schemas.microsoft.com/office/powerpoint/2010/main" val="196225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09EC-E00F-2FF7-2669-9AFB399802DD}"/>
              </a:ext>
            </a:extLst>
          </p:cNvPr>
          <p:cNvSpPr>
            <a:spLocks noGrp="1"/>
          </p:cNvSpPr>
          <p:nvPr>
            <p:ph type="title"/>
          </p:nvPr>
        </p:nvSpPr>
        <p:spPr/>
        <p:txBody>
          <a:bodyPr/>
          <a:lstStyle/>
          <a:p>
            <a:pPr algn="ctr"/>
            <a:r>
              <a:rPr lang="en-US" dirty="0"/>
              <a:t> </a:t>
            </a:r>
            <a:r>
              <a:rPr lang="en-US" sz="3200" dirty="0">
                <a:latin typeface="Times New Roman" panose="02020603050405020304" pitchFamily="18" charset="0"/>
                <a:cs typeface="Times New Roman" panose="02020603050405020304" pitchFamily="18" charset="0"/>
              </a:rPr>
              <a:t>Exploring the dataset</a:t>
            </a:r>
            <a:endParaRPr lang="en-IN" dirty="0"/>
          </a:p>
        </p:txBody>
      </p:sp>
      <p:graphicFrame>
        <p:nvGraphicFramePr>
          <p:cNvPr id="4" name="Content Placeholder 3">
            <a:extLst>
              <a:ext uri="{FF2B5EF4-FFF2-40B4-BE49-F238E27FC236}">
                <a16:creationId xmlns:a16="http://schemas.microsoft.com/office/drawing/2014/main" id="{74D63083-32A4-21BA-D2A8-5E013DA56F3D}"/>
              </a:ext>
            </a:extLst>
          </p:cNvPr>
          <p:cNvGraphicFramePr>
            <a:graphicFrameLocks noGrp="1"/>
          </p:cNvGraphicFramePr>
          <p:nvPr>
            <p:ph idx="1"/>
            <p:extLst>
              <p:ext uri="{D42A27DB-BD31-4B8C-83A1-F6EECF244321}">
                <p14:modId xmlns:p14="http://schemas.microsoft.com/office/powerpoint/2010/main" val="1214942367"/>
              </p:ext>
            </p:extLst>
          </p:nvPr>
        </p:nvGraphicFramePr>
        <p:xfrm>
          <a:off x="1158711" y="1690688"/>
          <a:ext cx="9946064" cy="3736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88A-21DC-8709-C1CE-E308FDAC0397}"/>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Understanding data dimension</a:t>
            </a:r>
            <a:r>
              <a:rPr lang="en-US" dirty="0"/>
              <a:t>	</a:t>
            </a:r>
            <a:endParaRPr lang="en-IN" dirty="0"/>
          </a:p>
        </p:txBody>
      </p:sp>
      <p:sp>
        <p:nvSpPr>
          <p:cNvPr id="3" name="Content Placeholder 2">
            <a:extLst>
              <a:ext uri="{FF2B5EF4-FFF2-40B4-BE49-F238E27FC236}">
                <a16:creationId xmlns:a16="http://schemas.microsoft.com/office/drawing/2014/main" id="{616E527E-6D48-F66E-7D68-9864245C049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dimensions refer to the number of rows and columns in the dataset, which can be easily determined using the ‘shape’ attribute in pandas. Rows typically represent individual records or observations, while columns represent different features or variables. Analyzing the dimensions helps in assessing the dataset's scale and complexity, guiding further analysis steps.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Here is the dimension of the data as 101710 rows and 33 columns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5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E77D-40DB-1CAA-D09B-A691BEEC014B}"/>
              </a:ext>
            </a:extLst>
          </p:cNvPr>
          <p:cNvSpPr>
            <a:spLocks noGrp="1"/>
          </p:cNvSpPr>
          <p:nvPr>
            <p:ph type="title"/>
          </p:nvPr>
        </p:nvSpPr>
        <p:spPr>
          <a:xfrm>
            <a:off x="838200" y="487674"/>
            <a:ext cx="10515600" cy="1325563"/>
          </a:xfrm>
        </p:spPr>
        <p:txBody>
          <a:bodyPr>
            <a:normAutofit/>
          </a:bodyPr>
          <a:lstStyle/>
          <a:p>
            <a:pPr algn="ctr"/>
            <a:r>
              <a:rPr lang="en-US" sz="2800" dirty="0">
                <a:latin typeface="Times New Roman" panose="02020603050405020304" pitchFamily="18" charset="0"/>
                <a:cs typeface="Times New Roman" panose="02020603050405020304" pitchFamily="18" charset="0"/>
              </a:rPr>
              <a:t>Understand the missing values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3A2D585-15C4-77EB-8590-A51E9DD98925}"/>
              </a:ext>
            </a:extLst>
          </p:cNvPr>
          <p:cNvGraphicFramePr>
            <a:graphicFrameLocks noGrp="1"/>
          </p:cNvGraphicFramePr>
          <p:nvPr>
            <p:ph idx="1"/>
            <p:extLst>
              <p:ext uri="{D42A27DB-BD31-4B8C-83A1-F6EECF244321}">
                <p14:modId xmlns:p14="http://schemas.microsoft.com/office/powerpoint/2010/main" val="3499535407"/>
              </p:ext>
            </p:extLst>
          </p:nvPr>
        </p:nvGraphicFramePr>
        <p:xfrm>
          <a:off x="838200" y="1542856"/>
          <a:ext cx="10515600" cy="411197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34878775"/>
                    </a:ext>
                  </a:extLst>
                </a:gridCol>
                <a:gridCol w="2628900">
                  <a:extLst>
                    <a:ext uri="{9D8B030D-6E8A-4147-A177-3AD203B41FA5}">
                      <a16:colId xmlns:a16="http://schemas.microsoft.com/office/drawing/2014/main" val="1896738351"/>
                    </a:ext>
                  </a:extLst>
                </a:gridCol>
                <a:gridCol w="2628900">
                  <a:extLst>
                    <a:ext uri="{9D8B030D-6E8A-4147-A177-3AD203B41FA5}">
                      <a16:colId xmlns:a16="http://schemas.microsoft.com/office/drawing/2014/main" val="1345337459"/>
                    </a:ext>
                  </a:extLst>
                </a:gridCol>
                <a:gridCol w="2628900">
                  <a:extLst>
                    <a:ext uri="{9D8B030D-6E8A-4147-A177-3AD203B41FA5}">
                      <a16:colId xmlns:a16="http://schemas.microsoft.com/office/drawing/2014/main" val="3776615164"/>
                    </a:ext>
                  </a:extLst>
                </a:gridCol>
              </a:tblGrid>
              <a:tr h="782426">
                <a:tc>
                  <a:txBody>
                    <a:bodyPr/>
                    <a:lstStyle/>
                    <a:p>
                      <a:r>
                        <a:rPr lang="en-US" dirty="0">
                          <a:latin typeface="Times New Roman" panose="02020603050405020304" pitchFamily="18" charset="0"/>
                          <a:cs typeface="Times New Roman" panose="02020603050405020304" pitchFamily="18" charset="0"/>
                        </a:rPr>
                        <a:t>     Column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Frequency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Missing Value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Way to resolve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2971705"/>
                  </a:ext>
                </a:extLst>
              </a:tr>
              <a:tr h="952108">
                <a:tc>
                  <a:txBody>
                    <a:bodyPr/>
                    <a:lstStyle/>
                    <a:p>
                      <a:pPr algn="ctr"/>
                      <a:r>
                        <a:rPr lang="en-US" dirty="0">
                          <a:latin typeface="Times New Roman" panose="02020603050405020304" pitchFamily="18" charset="0"/>
                          <a:cs typeface="Times New Roman" panose="02020603050405020304" pitchFamily="18" charset="0"/>
                        </a:rPr>
                        <a:t>         Sector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                740</a:t>
                      </a:r>
                      <a:endParaRPr lang="en-IN" dirty="0"/>
                    </a:p>
                  </a:txBody>
                  <a:tcPr/>
                </a:tc>
                <a:tc>
                  <a: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Replace with nan value and then fill with mean value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84379"/>
                  </a:ext>
                </a:extLst>
              </a:tr>
              <a:tr h="952108">
                <a:tc>
                  <a:txBody>
                    <a:bodyPr/>
                    <a:lstStyle/>
                    <a:p>
                      <a:pPr algn="ctr"/>
                      <a:r>
                        <a:rPr lang="en-US" dirty="0"/>
                        <a:t>    </a:t>
                      </a:r>
                      <a:r>
                        <a:rPr lang="en-US" dirty="0" err="1">
                          <a:latin typeface="Times New Roman" panose="02020603050405020304" pitchFamily="18" charset="0"/>
                          <a:cs typeface="Times New Roman" panose="02020603050405020304" pitchFamily="18" charset="0"/>
                        </a:rPr>
                        <a:t>cibilscore</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29548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“000-1”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Replace with nan value and then fill with mean value .</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773748140"/>
                  </a:ext>
                </a:extLst>
              </a:tr>
              <a:tr h="952108">
                <a:tc>
                  <a:txBody>
                    <a:bodyPr/>
                    <a:lstStyle/>
                    <a:p>
                      <a:pPr algn="ctr"/>
                      <a:r>
                        <a:rPr lang="en-US" dirty="0">
                          <a:latin typeface="Times New Roman(Body)"/>
                          <a:cs typeface="Times New Roman" panose="02020603050405020304" pitchFamily="18" charset="0"/>
                        </a:rPr>
                        <a:t>Permanent state</a:t>
                      </a:r>
                      <a:endParaRPr lang="en-IN" dirty="0">
                        <a:latin typeface="Times New Roman(Body)"/>
                        <a:cs typeface="Times New Roman" panose="02020603050405020304" pitchFamily="18" charset="0"/>
                      </a:endParaRPr>
                    </a:p>
                  </a:txBody>
                  <a:tcPr/>
                </a:tc>
                <a:tc>
                  <a:txBody>
                    <a:bodyPr/>
                    <a:lstStyle/>
                    <a:p>
                      <a:pPr algn="ctr"/>
                      <a:r>
                        <a:rPr lang="en-US" dirty="0"/>
                        <a:t>             145</a:t>
                      </a:r>
                      <a:endParaRPr lang="en-IN" dirty="0"/>
                    </a:p>
                  </a:txBody>
                  <a:tcPr/>
                </a:tc>
                <a:tc>
                  <a:txBody>
                    <a:bodyPr/>
                    <a:lstStyle/>
                    <a:p>
                      <a:pPr marL="342900" indent="-342900">
                        <a:buFont typeface="+mj-lt"/>
                        <a:buAutoNum type="arabicPeriod"/>
                      </a:pPr>
                      <a:r>
                        <a:rPr lang="en-US" dirty="0"/>
                        <a:t>Puduchery_x000D_n\</a:t>
                      </a:r>
                    </a:p>
                    <a:p>
                      <a:pPr marL="342900" indent="-342900">
                        <a:buFont typeface="+mj-lt"/>
                        <a:buAutoNum type="arabicPeriod"/>
                      </a:pPr>
                      <a:r>
                        <a:rPr lang="en-US" dirty="0"/>
                        <a:t>Andaman and Nicobar along with Andaman and Nicobar island</a:t>
                      </a:r>
                      <a:endParaRPr lang="en-IN"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latin typeface="Times New Roman" panose="02020603050405020304" pitchFamily="18" charset="0"/>
                          <a:cs typeface="Times New Roman" panose="02020603050405020304" pitchFamily="18" charset="0"/>
                        </a:rPr>
                        <a:t>Drop this column.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latin typeface="Times New Roman" panose="02020603050405020304" pitchFamily="18" charset="0"/>
                          <a:cs typeface="Times New Roman" panose="02020603050405020304" pitchFamily="18" charset="0"/>
                        </a:rPr>
                        <a:t>Replace one with another.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2680056"/>
                  </a:ext>
                </a:extLst>
              </a:tr>
            </a:tbl>
          </a:graphicData>
        </a:graphic>
      </p:graphicFrame>
    </p:spTree>
    <p:extLst>
      <p:ext uri="{BB962C8B-B14F-4D97-AF65-F5344CB8AC3E}">
        <p14:creationId xmlns:p14="http://schemas.microsoft.com/office/powerpoint/2010/main" val="285293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A0C5-4842-CB06-25D3-9503B81EA3DA}"/>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Identify high and low cardinal data</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A88B715-DE79-6245-7ACB-B8E431E9F40E}"/>
              </a:ext>
            </a:extLst>
          </p:cNvPr>
          <p:cNvGraphicFramePr>
            <a:graphicFrameLocks noGrp="1"/>
          </p:cNvGraphicFramePr>
          <p:nvPr>
            <p:ph idx="1"/>
            <p:extLst>
              <p:ext uri="{D42A27DB-BD31-4B8C-83A1-F6EECF244321}">
                <p14:modId xmlns:p14="http://schemas.microsoft.com/office/powerpoint/2010/main" val="3137204878"/>
              </p:ext>
            </p:extLst>
          </p:nvPr>
        </p:nvGraphicFramePr>
        <p:xfrm>
          <a:off x="838200" y="1825625"/>
          <a:ext cx="10515597" cy="37084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248899490"/>
                    </a:ext>
                  </a:extLst>
                </a:gridCol>
                <a:gridCol w="3505199">
                  <a:extLst>
                    <a:ext uri="{9D8B030D-6E8A-4147-A177-3AD203B41FA5}">
                      <a16:colId xmlns:a16="http://schemas.microsoft.com/office/drawing/2014/main" val="3457924848"/>
                    </a:ext>
                  </a:extLst>
                </a:gridCol>
                <a:gridCol w="3505199">
                  <a:extLst>
                    <a:ext uri="{9D8B030D-6E8A-4147-A177-3AD203B41FA5}">
                      <a16:colId xmlns:a16="http://schemas.microsoft.com/office/drawing/2014/main" val="134467038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Column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Attribute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Frequency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0241392"/>
                  </a:ext>
                </a:extLst>
              </a:tr>
              <a:tr h="370840">
                <a:tc>
                  <a:txBody>
                    <a:bodyPr/>
                    <a:lstStyle/>
                    <a:p>
                      <a:r>
                        <a:rPr lang="en-US" dirty="0"/>
                        <a:t>Profession</a:t>
                      </a:r>
                      <a:endParaRPr lang="en-IN" dirty="0"/>
                    </a:p>
                  </a:txBody>
                  <a:tcPr/>
                </a:tc>
                <a:tc>
                  <a:txBody>
                    <a:bodyPr/>
                    <a:lstStyle/>
                    <a:p>
                      <a:r>
                        <a:rPr lang="en-US" dirty="0"/>
                        <a:t>Salaried</a:t>
                      </a:r>
                      <a:endParaRPr lang="en-IN" dirty="0"/>
                    </a:p>
                  </a:txBody>
                  <a:tcPr/>
                </a:tc>
                <a:tc>
                  <a:txBody>
                    <a:bodyPr/>
                    <a:lstStyle/>
                    <a:p>
                      <a:r>
                        <a:rPr lang="en-US" dirty="0"/>
                        <a:t>74774</a:t>
                      </a:r>
                      <a:endParaRPr lang="en-IN" dirty="0"/>
                    </a:p>
                  </a:txBody>
                  <a:tcPr/>
                </a:tc>
                <a:extLst>
                  <a:ext uri="{0D108BD9-81ED-4DB2-BD59-A6C34878D82A}">
                    <a16:rowId xmlns:a16="http://schemas.microsoft.com/office/drawing/2014/main" val="2527317222"/>
                  </a:ext>
                </a:extLst>
              </a:tr>
              <a:tr h="370840">
                <a:tc>
                  <a:txBody>
                    <a:bodyPr/>
                    <a:lstStyle/>
                    <a:p>
                      <a:r>
                        <a:rPr lang="en-US" dirty="0"/>
                        <a:t>Current status</a:t>
                      </a:r>
                      <a:endParaRPr lang="en-IN" dirty="0"/>
                    </a:p>
                  </a:txBody>
                  <a:tcPr/>
                </a:tc>
                <a:tc>
                  <a:txBody>
                    <a:bodyPr/>
                    <a:lstStyle/>
                    <a:p>
                      <a:r>
                        <a:rPr lang="en-US" dirty="0"/>
                        <a:t>EMI running</a:t>
                      </a:r>
                      <a:endParaRPr lang="en-IN" dirty="0"/>
                    </a:p>
                  </a:txBody>
                  <a:tcPr/>
                </a:tc>
                <a:tc>
                  <a:txBody>
                    <a:bodyPr/>
                    <a:lstStyle/>
                    <a:p>
                      <a:r>
                        <a:rPr lang="en-US" dirty="0"/>
                        <a:t>101704</a:t>
                      </a:r>
                      <a:endParaRPr lang="en-IN" dirty="0"/>
                    </a:p>
                  </a:txBody>
                  <a:tcPr/>
                </a:tc>
                <a:extLst>
                  <a:ext uri="{0D108BD9-81ED-4DB2-BD59-A6C34878D82A}">
                    <a16:rowId xmlns:a16="http://schemas.microsoft.com/office/drawing/2014/main" val="1098760761"/>
                  </a:ext>
                </a:extLst>
              </a:tr>
              <a:tr h="370840">
                <a:tc>
                  <a:txBody>
                    <a:bodyPr/>
                    <a:lstStyle/>
                    <a:p>
                      <a:r>
                        <a:rPr lang="en-US" dirty="0"/>
                        <a:t>Current state</a:t>
                      </a:r>
                      <a:endParaRPr lang="en-IN" dirty="0"/>
                    </a:p>
                  </a:txBody>
                  <a:tcPr/>
                </a:tc>
                <a:tc>
                  <a:txBody>
                    <a:bodyPr/>
                    <a:lstStyle/>
                    <a:p>
                      <a:r>
                        <a:rPr lang="en-US" dirty="0" err="1"/>
                        <a:t>Maharastra</a:t>
                      </a:r>
                      <a:endParaRPr lang="en-IN" dirty="0"/>
                    </a:p>
                  </a:txBody>
                  <a:tcPr/>
                </a:tc>
                <a:tc>
                  <a:txBody>
                    <a:bodyPr/>
                    <a:lstStyle/>
                    <a:p>
                      <a:r>
                        <a:rPr lang="en-US" dirty="0"/>
                        <a:t>20592</a:t>
                      </a:r>
                      <a:endParaRPr lang="en-IN" dirty="0"/>
                    </a:p>
                  </a:txBody>
                  <a:tcPr/>
                </a:tc>
                <a:extLst>
                  <a:ext uri="{0D108BD9-81ED-4DB2-BD59-A6C34878D82A}">
                    <a16:rowId xmlns:a16="http://schemas.microsoft.com/office/drawing/2014/main" val="2015326051"/>
                  </a:ext>
                </a:extLst>
              </a:tr>
              <a:tr h="370840">
                <a:tc>
                  <a:txBody>
                    <a:bodyPr/>
                    <a:lstStyle/>
                    <a:p>
                      <a:r>
                        <a:rPr lang="en-US" dirty="0"/>
                        <a:t>Permanent state</a:t>
                      </a:r>
                      <a:endParaRPr lang="en-IN" dirty="0"/>
                    </a:p>
                  </a:txBody>
                  <a:tcPr/>
                </a:tc>
                <a:tc>
                  <a:txBody>
                    <a:bodyPr/>
                    <a:lstStyle/>
                    <a:p>
                      <a:r>
                        <a:rPr lang="en-US" dirty="0" err="1"/>
                        <a:t>Maharastra</a:t>
                      </a:r>
                      <a:endParaRPr lang="en-IN" dirty="0"/>
                    </a:p>
                  </a:txBody>
                  <a:tcPr/>
                </a:tc>
                <a:tc>
                  <a:txBody>
                    <a:bodyPr/>
                    <a:lstStyle/>
                    <a:p>
                      <a:r>
                        <a:rPr lang="en-US" dirty="0"/>
                        <a:t>20535</a:t>
                      </a:r>
                      <a:endParaRPr lang="en-IN" dirty="0"/>
                    </a:p>
                  </a:txBody>
                  <a:tcPr/>
                </a:tc>
                <a:extLst>
                  <a:ext uri="{0D108BD9-81ED-4DB2-BD59-A6C34878D82A}">
                    <a16:rowId xmlns:a16="http://schemas.microsoft.com/office/drawing/2014/main" val="320602099"/>
                  </a:ext>
                </a:extLst>
              </a:tr>
              <a:tr h="370840">
                <a:tc>
                  <a:txBody>
                    <a:bodyPr/>
                    <a:lstStyle/>
                    <a:p>
                      <a:r>
                        <a:rPr lang="en-US" dirty="0"/>
                        <a:t>Lender name</a:t>
                      </a:r>
                      <a:endParaRPr lang="en-IN" dirty="0"/>
                    </a:p>
                  </a:txBody>
                  <a:tcPr/>
                </a:tc>
                <a:tc>
                  <a:txBody>
                    <a:bodyPr/>
                    <a:lstStyle/>
                    <a:p>
                      <a:r>
                        <a:rPr lang="en-US" dirty="0"/>
                        <a:t>ABFL</a:t>
                      </a:r>
                      <a:endParaRPr lang="en-IN" dirty="0"/>
                    </a:p>
                  </a:txBody>
                  <a:tcPr/>
                </a:tc>
                <a:tc>
                  <a:txBody>
                    <a:bodyPr/>
                    <a:lstStyle/>
                    <a:p>
                      <a:r>
                        <a:rPr lang="en-US" dirty="0"/>
                        <a:t>40922</a:t>
                      </a:r>
                      <a:endParaRPr lang="en-IN" dirty="0"/>
                    </a:p>
                  </a:txBody>
                  <a:tcPr/>
                </a:tc>
                <a:extLst>
                  <a:ext uri="{0D108BD9-81ED-4DB2-BD59-A6C34878D82A}">
                    <a16:rowId xmlns:a16="http://schemas.microsoft.com/office/drawing/2014/main" val="749622272"/>
                  </a:ext>
                </a:extLst>
              </a:tr>
              <a:tr h="370840">
                <a:tc>
                  <a:txBody>
                    <a:bodyPr/>
                    <a:lstStyle/>
                    <a:p>
                      <a:r>
                        <a:rPr lang="en-US" dirty="0"/>
                        <a:t>Work Experience</a:t>
                      </a:r>
                      <a:endParaRPr lang="en-IN" dirty="0"/>
                    </a:p>
                  </a:txBody>
                  <a:tcPr/>
                </a:tc>
                <a:tc>
                  <a:txBody>
                    <a:bodyPr/>
                    <a:lstStyle/>
                    <a:p>
                      <a:r>
                        <a:rPr lang="en-US" dirty="0"/>
                        <a:t>More than 2 year</a:t>
                      </a:r>
                      <a:endParaRPr lang="en-IN" dirty="0"/>
                    </a:p>
                  </a:txBody>
                  <a:tcPr/>
                </a:tc>
                <a:tc>
                  <a:txBody>
                    <a:bodyPr/>
                    <a:lstStyle/>
                    <a:p>
                      <a:r>
                        <a:rPr lang="en-US" dirty="0"/>
                        <a:t>75491</a:t>
                      </a:r>
                      <a:endParaRPr lang="en-IN" dirty="0"/>
                    </a:p>
                  </a:txBody>
                  <a:tcPr/>
                </a:tc>
                <a:extLst>
                  <a:ext uri="{0D108BD9-81ED-4DB2-BD59-A6C34878D82A}">
                    <a16:rowId xmlns:a16="http://schemas.microsoft.com/office/drawing/2014/main" val="958526289"/>
                  </a:ext>
                </a:extLst>
              </a:tr>
              <a:tr h="370840">
                <a:tc>
                  <a:txBody>
                    <a:bodyPr/>
                    <a:lstStyle/>
                    <a:p>
                      <a:r>
                        <a:rPr lang="en-US" dirty="0"/>
                        <a:t>Loan type</a:t>
                      </a:r>
                      <a:endParaRPr lang="en-IN" dirty="0"/>
                    </a:p>
                  </a:txBody>
                  <a:tcPr/>
                </a:tc>
                <a:tc>
                  <a:txBody>
                    <a:bodyPr/>
                    <a:lstStyle/>
                    <a:p>
                      <a:r>
                        <a:rPr lang="en-US" dirty="0"/>
                        <a:t>Certification Loan</a:t>
                      </a:r>
                      <a:endParaRPr lang="en-IN" dirty="0"/>
                    </a:p>
                  </a:txBody>
                  <a:tcPr/>
                </a:tc>
                <a:tc>
                  <a:txBody>
                    <a:bodyPr/>
                    <a:lstStyle/>
                    <a:p>
                      <a:r>
                        <a:rPr lang="en-US" dirty="0"/>
                        <a:t>82921</a:t>
                      </a:r>
                      <a:endParaRPr lang="en-IN" dirty="0"/>
                    </a:p>
                  </a:txBody>
                  <a:tcPr/>
                </a:tc>
                <a:extLst>
                  <a:ext uri="{0D108BD9-81ED-4DB2-BD59-A6C34878D82A}">
                    <a16:rowId xmlns:a16="http://schemas.microsoft.com/office/drawing/2014/main" val="3641938674"/>
                  </a:ext>
                </a:extLst>
              </a:tr>
              <a:tr h="370840">
                <a:tc>
                  <a:txBody>
                    <a:bodyPr/>
                    <a:lstStyle/>
                    <a:p>
                      <a:r>
                        <a:rPr lang="en-US" dirty="0"/>
                        <a:t>sector</a:t>
                      </a:r>
                      <a:endParaRPr lang="en-IN" dirty="0"/>
                    </a:p>
                  </a:txBody>
                  <a:tcPr/>
                </a:tc>
                <a:tc>
                  <a:txBody>
                    <a:bodyPr/>
                    <a:lstStyle/>
                    <a:p>
                      <a:r>
                        <a:rPr lang="en-US" dirty="0"/>
                        <a:t>Sector</a:t>
                      </a:r>
                      <a:endParaRPr lang="en-IN" dirty="0"/>
                    </a:p>
                  </a:txBody>
                  <a:tcPr/>
                </a:tc>
                <a:tc>
                  <a:txBody>
                    <a:bodyPr/>
                    <a:lstStyle/>
                    <a:p>
                      <a:r>
                        <a:rPr lang="en-US" dirty="0"/>
                        <a:t>58758</a:t>
                      </a:r>
                      <a:endParaRPr lang="en-IN" dirty="0"/>
                    </a:p>
                  </a:txBody>
                  <a:tcPr/>
                </a:tc>
                <a:extLst>
                  <a:ext uri="{0D108BD9-81ED-4DB2-BD59-A6C34878D82A}">
                    <a16:rowId xmlns:a16="http://schemas.microsoft.com/office/drawing/2014/main" val="3377368091"/>
                  </a:ext>
                </a:extLst>
              </a:tr>
              <a:tr h="370840">
                <a:tc>
                  <a:txBody>
                    <a:bodyPr/>
                    <a:lstStyle/>
                    <a:p>
                      <a:r>
                        <a:rPr lang="en-US" dirty="0"/>
                        <a:t>Company name</a:t>
                      </a:r>
                      <a:endParaRPr lang="en-IN" dirty="0"/>
                    </a:p>
                  </a:txBody>
                  <a:tcPr/>
                </a:tc>
                <a:tc>
                  <a:txBody>
                    <a:bodyPr/>
                    <a:lstStyle/>
                    <a:p>
                      <a:r>
                        <a:rPr lang="en-US" dirty="0"/>
                        <a:t>Student</a:t>
                      </a:r>
                      <a:endParaRPr lang="en-IN" dirty="0"/>
                    </a:p>
                  </a:txBody>
                  <a:tcPr/>
                </a:tc>
                <a:tc>
                  <a:txBody>
                    <a:bodyPr/>
                    <a:lstStyle/>
                    <a:p>
                      <a:r>
                        <a:rPr lang="en-US" dirty="0"/>
                        <a:t>2383</a:t>
                      </a:r>
                      <a:endParaRPr lang="en-IN" dirty="0"/>
                    </a:p>
                  </a:txBody>
                  <a:tcPr/>
                </a:tc>
                <a:extLst>
                  <a:ext uri="{0D108BD9-81ED-4DB2-BD59-A6C34878D82A}">
                    <a16:rowId xmlns:a16="http://schemas.microsoft.com/office/drawing/2014/main" val="3282800494"/>
                  </a:ext>
                </a:extLst>
              </a:tr>
            </a:tbl>
          </a:graphicData>
        </a:graphic>
      </p:graphicFrame>
    </p:spTree>
    <p:extLst>
      <p:ext uri="{BB962C8B-B14F-4D97-AF65-F5344CB8AC3E}">
        <p14:creationId xmlns:p14="http://schemas.microsoft.com/office/powerpoint/2010/main" val="260012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A5D8-7355-51DA-56B0-61566D36E074}"/>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Outliers in numerical variable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B715C8-CE4F-0554-2BC2-172D8045C789}"/>
              </a:ext>
            </a:extLst>
          </p:cNvPr>
          <p:cNvSpPr>
            <a:spLocks noGrp="1"/>
          </p:cNvSpPr>
          <p:nvPr>
            <p:ph idx="1"/>
          </p:nvPr>
        </p:nvSpPr>
        <p:spPr>
          <a:xfrm>
            <a:off x="838200" y="1437445"/>
            <a:ext cx="3846922" cy="2661534"/>
          </a:xfrm>
        </p:spPr>
        <p:txBody>
          <a:bodyPr>
            <a:norm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Annual income has 10467 outliers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Loan amount has 2232 outliers.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Course cost has 1273 outliers.</a:t>
            </a:r>
          </a:p>
          <a:p>
            <a:pPr marL="514350" indent="-514350">
              <a:buFont typeface="+mj-lt"/>
              <a:buAutoNum type="arabicPeriod"/>
            </a:pPr>
            <a:r>
              <a:rPr lang="en-US" sz="1800" dirty="0" err="1">
                <a:latin typeface="Times New Roman" panose="02020603050405020304" pitchFamily="18" charset="0"/>
                <a:cs typeface="Times New Roman" panose="02020603050405020304" pitchFamily="18" charset="0"/>
              </a:rPr>
              <a:t>Dpd</a:t>
            </a:r>
            <a:r>
              <a:rPr lang="en-US" sz="1800" dirty="0">
                <a:latin typeface="Times New Roman" panose="02020603050405020304" pitchFamily="18" charset="0"/>
                <a:cs typeface="Times New Roman" panose="02020603050405020304" pitchFamily="18" charset="0"/>
              </a:rPr>
              <a:t> days 17047 outliers.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Tenure has 2054 outliers.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Emi amount has 7502 outliers.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Interest rate has 10544 outliers.</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8916604-34A7-7931-A48B-64E7FDA49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978" y="1664712"/>
            <a:ext cx="3224821" cy="2071541"/>
          </a:xfrm>
          <a:prstGeom prst="rect">
            <a:avLst/>
          </a:prstGeom>
        </p:spPr>
      </p:pic>
      <p:pic>
        <p:nvPicPr>
          <p:cNvPr id="17" name="Picture 16">
            <a:extLst>
              <a:ext uri="{FF2B5EF4-FFF2-40B4-BE49-F238E27FC236}">
                <a16:creationId xmlns:a16="http://schemas.microsoft.com/office/drawing/2014/main" id="{FDE0E597-3375-3FBE-285B-FA963AF46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978" y="4524685"/>
            <a:ext cx="3283440" cy="2156112"/>
          </a:xfrm>
          <a:prstGeom prst="rect">
            <a:avLst/>
          </a:prstGeom>
        </p:spPr>
      </p:pic>
      <p:pic>
        <p:nvPicPr>
          <p:cNvPr id="19" name="Picture 18">
            <a:extLst>
              <a:ext uri="{FF2B5EF4-FFF2-40B4-BE49-F238E27FC236}">
                <a16:creationId xmlns:a16="http://schemas.microsoft.com/office/drawing/2014/main" id="{461FF0C0-A79E-5157-EF8A-E8B0D21E6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370" y="4644428"/>
            <a:ext cx="2918739" cy="1916627"/>
          </a:xfrm>
          <a:prstGeom prst="rect">
            <a:avLst/>
          </a:prstGeom>
        </p:spPr>
      </p:pic>
      <p:pic>
        <p:nvPicPr>
          <p:cNvPr id="21" name="Picture 20">
            <a:extLst>
              <a:ext uri="{FF2B5EF4-FFF2-40B4-BE49-F238E27FC236}">
                <a16:creationId xmlns:a16="http://schemas.microsoft.com/office/drawing/2014/main" id="{1A2309F8-DB9F-DF6F-3729-CBF84596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633" y="4575979"/>
            <a:ext cx="3224821" cy="2053524"/>
          </a:xfrm>
          <a:prstGeom prst="rect">
            <a:avLst/>
          </a:prstGeom>
        </p:spPr>
      </p:pic>
    </p:spTree>
    <p:extLst>
      <p:ext uri="{BB962C8B-B14F-4D97-AF65-F5344CB8AC3E}">
        <p14:creationId xmlns:p14="http://schemas.microsoft.com/office/powerpoint/2010/main" val="79931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445A-5CF9-0ADA-ECEA-40E5DB5F1516}"/>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How to handle the outliers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30F2FD-40D0-4AD7-E581-DEFD93F8E1A7}"/>
              </a:ext>
            </a:extLst>
          </p:cNvPr>
          <p:cNvSpPr>
            <a:spLocks noGrp="1"/>
          </p:cNvSpPr>
          <p:nvPr>
            <p:ph idx="1"/>
          </p:nvPr>
        </p:nvSpPr>
        <p:spPr>
          <a:xfrm>
            <a:off x="838200" y="1667777"/>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As the data present here is highly skewed data we can use -</a:t>
            </a:r>
          </a:p>
          <a:p>
            <a:r>
              <a:rPr lang="en-US" sz="2000" dirty="0">
                <a:latin typeface="Times New Roman" panose="02020603050405020304" pitchFamily="18" charset="0"/>
                <a:cs typeface="Times New Roman" panose="02020603050405020304" pitchFamily="18" charset="0"/>
              </a:rPr>
              <a:t>Log Transformation: Apply a logarithmic transformation to reduce the impact of outliers.</a:t>
            </a:r>
          </a:p>
          <a:p>
            <a:r>
              <a:rPr lang="en-US" sz="2000" dirty="0">
                <a:latin typeface="Times New Roman" panose="02020603050405020304" pitchFamily="18" charset="0"/>
                <a:cs typeface="Times New Roman" panose="02020603050405020304" pitchFamily="18" charset="0"/>
              </a:rPr>
              <a:t>Square Root Transformation: Apply a square root transformation for positive data.</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And can try to normalize the data.</a:t>
            </a:r>
          </a:p>
        </p:txBody>
      </p:sp>
      <p:pic>
        <p:nvPicPr>
          <p:cNvPr id="8" name="Picture 7">
            <a:extLst>
              <a:ext uri="{FF2B5EF4-FFF2-40B4-BE49-F238E27FC236}">
                <a16:creationId xmlns:a16="http://schemas.microsoft.com/office/drawing/2014/main" id="{597D718A-F2FB-62C3-9CB3-137ADBD7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592" y="3843446"/>
            <a:ext cx="3843643" cy="2379355"/>
          </a:xfrm>
          <a:prstGeom prst="rect">
            <a:avLst/>
          </a:prstGeom>
        </p:spPr>
      </p:pic>
      <p:pic>
        <p:nvPicPr>
          <p:cNvPr id="10" name="Picture 9">
            <a:extLst>
              <a:ext uri="{FF2B5EF4-FFF2-40B4-BE49-F238E27FC236}">
                <a16:creationId xmlns:a16="http://schemas.microsoft.com/office/drawing/2014/main" id="{7CC1B76E-7F84-F005-DFD6-F4383EFC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98" y="3843446"/>
            <a:ext cx="3186989" cy="2522153"/>
          </a:xfrm>
          <a:prstGeom prst="rect">
            <a:avLst/>
          </a:prstGeom>
        </p:spPr>
      </p:pic>
    </p:spTree>
    <p:extLst>
      <p:ext uri="{BB962C8B-B14F-4D97-AF65-F5344CB8AC3E}">
        <p14:creationId xmlns:p14="http://schemas.microsoft.com/office/powerpoint/2010/main" val="43040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626</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Times New Roman(Body)</vt:lpstr>
      <vt:lpstr>Office Theme</vt:lpstr>
      <vt:lpstr>Analyzing Educational Loan Application Data</vt:lpstr>
      <vt:lpstr>Problem Statement</vt:lpstr>
      <vt:lpstr>Abstract</vt:lpstr>
      <vt:lpstr> Exploring the dataset</vt:lpstr>
      <vt:lpstr>Understanding data dimension </vt:lpstr>
      <vt:lpstr>Understand the missing values</vt:lpstr>
      <vt:lpstr>Identify high and low cardinal data </vt:lpstr>
      <vt:lpstr>Outliers in numerical variable</vt:lpstr>
      <vt:lpstr>How to handle the outliers</vt:lpstr>
      <vt:lpstr>How to handle missing values</vt:lpstr>
      <vt:lpstr>How to handle high cardinal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Archisman Ghosh</dc:creator>
  <cp:lastModifiedBy>Archisman Ghosh</cp:lastModifiedBy>
  <cp:revision>2</cp:revision>
  <dcterms:created xsi:type="dcterms:W3CDTF">2024-07-27T06:36:37Z</dcterms:created>
  <dcterms:modified xsi:type="dcterms:W3CDTF">2024-07-28T07:14:41Z</dcterms:modified>
</cp:coreProperties>
</file>