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6EE21-6621-2B02-9E57-E8EBD1838C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F36274-1CC9-39C2-EC18-1A2077C6E3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18570A-589C-766C-7D99-8C8453990896}"/>
              </a:ext>
            </a:extLst>
          </p:cNvPr>
          <p:cNvSpPr>
            <a:spLocks noGrp="1"/>
          </p:cNvSpPr>
          <p:nvPr>
            <p:ph type="dt" sz="half" idx="10"/>
          </p:nvPr>
        </p:nvSpPr>
        <p:spPr/>
        <p:txBody>
          <a:bodyPr/>
          <a:lstStyle/>
          <a:p>
            <a:fld id="{EAEF5C47-CF20-408C-B476-F3A384CA170C}" type="datetimeFigureOut">
              <a:rPr lang="en-IN" smtClean="0"/>
              <a:t>08-08-2024</a:t>
            </a:fld>
            <a:endParaRPr lang="en-IN"/>
          </a:p>
        </p:txBody>
      </p:sp>
      <p:sp>
        <p:nvSpPr>
          <p:cNvPr id="5" name="Footer Placeholder 4">
            <a:extLst>
              <a:ext uri="{FF2B5EF4-FFF2-40B4-BE49-F238E27FC236}">
                <a16:creationId xmlns:a16="http://schemas.microsoft.com/office/drawing/2014/main" id="{2BD50FA5-4D00-AD75-684C-A131FD95A9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45C512-DFF7-DAD7-980E-A9FC88BE0FA2}"/>
              </a:ext>
            </a:extLst>
          </p:cNvPr>
          <p:cNvSpPr>
            <a:spLocks noGrp="1"/>
          </p:cNvSpPr>
          <p:nvPr>
            <p:ph type="sldNum" sz="quarter" idx="12"/>
          </p:nvPr>
        </p:nvSpPr>
        <p:spPr/>
        <p:txBody>
          <a:bodyPr/>
          <a:lstStyle/>
          <a:p>
            <a:fld id="{B1ED5B83-5C23-4EA0-BCAC-F43EB51246E8}" type="slidenum">
              <a:rPr lang="en-IN" smtClean="0"/>
              <a:t>‹#›</a:t>
            </a:fld>
            <a:endParaRPr lang="en-IN"/>
          </a:p>
        </p:txBody>
      </p:sp>
    </p:spTree>
    <p:extLst>
      <p:ext uri="{BB962C8B-B14F-4D97-AF65-F5344CB8AC3E}">
        <p14:creationId xmlns:p14="http://schemas.microsoft.com/office/powerpoint/2010/main" val="30111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FE4A4-B976-C989-99FF-147B7D0354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6C8A6B-99C8-74AB-4F73-3B1509580D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C9AAB1-3B3D-6086-68C1-07AF64EA3767}"/>
              </a:ext>
            </a:extLst>
          </p:cNvPr>
          <p:cNvSpPr>
            <a:spLocks noGrp="1"/>
          </p:cNvSpPr>
          <p:nvPr>
            <p:ph type="dt" sz="half" idx="10"/>
          </p:nvPr>
        </p:nvSpPr>
        <p:spPr/>
        <p:txBody>
          <a:bodyPr/>
          <a:lstStyle/>
          <a:p>
            <a:fld id="{EAEF5C47-CF20-408C-B476-F3A384CA170C}" type="datetimeFigureOut">
              <a:rPr lang="en-IN" smtClean="0"/>
              <a:t>08-08-2024</a:t>
            </a:fld>
            <a:endParaRPr lang="en-IN"/>
          </a:p>
        </p:txBody>
      </p:sp>
      <p:sp>
        <p:nvSpPr>
          <p:cNvPr id="5" name="Footer Placeholder 4">
            <a:extLst>
              <a:ext uri="{FF2B5EF4-FFF2-40B4-BE49-F238E27FC236}">
                <a16:creationId xmlns:a16="http://schemas.microsoft.com/office/drawing/2014/main" id="{2074D50A-A053-282F-A392-4E124C2B84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5BC9D4-7FB7-F66E-5CB4-E3BC463A4725}"/>
              </a:ext>
            </a:extLst>
          </p:cNvPr>
          <p:cNvSpPr>
            <a:spLocks noGrp="1"/>
          </p:cNvSpPr>
          <p:nvPr>
            <p:ph type="sldNum" sz="quarter" idx="12"/>
          </p:nvPr>
        </p:nvSpPr>
        <p:spPr/>
        <p:txBody>
          <a:bodyPr/>
          <a:lstStyle/>
          <a:p>
            <a:fld id="{B1ED5B83-5C23-4EA0-BCAC-F43EB51246E8}" type="slidenum">
              <a:rPr lang="en-IN" smtClean="0"/>
              <a:t>‹#›</a:t>
            </a:fld>
            <a:endParaRPr lang="en-IN"/>
          </a:p>
        </p:txBody>
      </p:sp>
    </p:spTree>
    <p:extLst>
      <p:ext uri="{BB962C8B-B14F-4D97-AF65-F5344CB8AC3E}">
        <p14:creationId xmlns:p14="http://schemas.microsoft.com/office/powerpoint/2010/main" val="2586942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369822-A51F-AB5C-AFC6-8AC9F8B4B7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1164AA-C597-E9B7-467C-D5CC346EEA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4E84CB-B8DC-047C-B06A-9BBEC38E3F8C}"/>
              </a:ext>
            </a:extLst>
          </p:cNvPr>
          <p:cNvSpPr>
            <a:spLocks noGrp="1"/>
          </p:cNvSpPr>
          <p:nvPr>
            <p:ph type="dt" sz="half" idx="10"/>
          </p:nvPr>
        </p:nvSpPr>
        <p:spPr/>
        <p:txBody>
          <a:bodyPr/>
          <a:lstStyle/>
          <a:p>
            <a:fld id="{EAEF5C47-CF20-408C-B476-F3A384CA170C}" type="datetimeFigureOut">
              <a:rPr lang="en-IN" smtClean="0"/>
              <a:t>08-08-2024</a:t>
            </a:fld>
            <a:endParaRPr lang="en-IN"/>
          </a:p>
        </p:txBody>
      </p:sp>
      <p:sp>
        <p:nvSpPr>
          <p:cNvPr id="5" name="Footer Placeholder 4">
            <a:extLst>
              <a:ext uri="{FF2B5EF4-FFF2-40B4-BE49-F238E27FC236}">
                <a16:creationId xmlns:a16="http://schemas.microsoft.com/office/drawing/2014/main" id="{DA962EC4-4E1E-09F6-F7CF-49B1BC0DB0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F11316-7EA5-0F3E-E0D1-09DD2258DAD5}"/>
              </a:ext>
            </a:extLst>
          </p:cNvPr>
          <p:cNvSpPr>
            <a:spLocks noGrp="1"/>
          </p:cNvSpPr>
          <p:nvPr>
            <p:ph type="sldNum" sz="quarter" idx="12"/>
          </p:nvPr>
        </p:nvSpPr>
        <p:spPr/>
        <p:txBody>
          <a:bodyPr/>
          <a:lstStyle/>
          <a:p>
            <a:fld id="{B1ED5B83-5C23-4EA0-BCAC-F43EB51246E8}" type="slidenum">
              <a:rPr lang="en-IN" smtClean="0"/>
              <a:t>‹#›</a:t>
            </a:fld>
            <a:endParaRPr lang="en-IN"/>
          </a:p>
        </p:txBody>
      </p:sp>
    </p:spTree>
    <p:extLst>
      <p:ext uri="{BB962C8B-B14F-4D97-AF65-F5344CB8AC3E}">
        <p14:creationId xmlns:p14="http://schemas.microsoft.com/office/powerpoint/2010/main" val="4185740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7451C-CBBB-A2D6-F11D-7BBCEB7675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0F3275-EA51-19D9-B336-BF3BC1577F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C7047D-47FA-E730-8E8E-E8341E4E56E1}"/>
              </a:ext>
            </a:extLst>
          </p:cNvPr>
          <p:cNvSpPr>
            <a:spLocks noGrp="1"/>
          </p:cNvSpPr>
          <p:nvPr>
            <p:ph type="dt" sz="half" idx="10"/>
          </p:nvPr>
        </p:nvSpPr>
        <p:spPr/>
        <p:txBody>
          <a:bodyPr/>
          <a:lstStyle/>
          <a:p>
            <a:fld id="{EAEF5C47-CF20-408C-B476-F3A384CA170C}" type="datetimeFigureOut">
              <a:rPr lang="en-IN" smtClean="0"/>
              <a:t>08-08-2024</a:t>
            </a:fld>
            <a:endParaRPr lang="en-IN"/>
          </a:p>
        </p:txBody>
      </p:sp>
      <p:sp>
        <p:nvSpPr>
          <p:cNvPr id="5" name="Footer Placeholder 4">
            <a:extLst>
              <a:ext uri="{FF2B5EF4-FFF2-40B4-BE49-F238E27FC236}">
                <a16:creationId xmlns:a16="http://schemas.microsoft.com/office/drawing/2014/main" id="{AB86745D-C0BC-E271-2B04-FC6C594136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11D13F-0F9C-2B04-116F-C3878DDBAB9F}"/>
              </a:ext>
            </a:extLst>
          </p:cNvPr>
          <p:cNvSpPr>
            <a:spLocks noGrp="1"/>
          </p:cNvSpPr>
          <p:nvPr>
            <p:ph type="sldNum" sz="quarter" idx="12"/>
          </p:nvPr>
        </p:nvSpPr>
        <p:spPr/>
        <p:txBody>
          <a:bodyPr/>
          <a:lstStyle/>
          <a:p>
            <a:fld id="{B1ED5B83-5C23-4EA0-BCAC-F43EB51246E8}" type="slidenum">
              <a:rPr lang="en-IN" smtClean="0"/>
              <a:t>‹#›</a:t>
            </a:fld>
            <a:endParaRPr lang="en-IN"/>
          </a:p>
        </p:txBody>
      </p:sp>
    </p:spTree>
    <p:extLst>
      <p:ext uri="{BB962C8B-B14F-4D97-AF65-F5344CB8AC3E}">
        <p14:creationId xmlns:p14="http://schemas.microsoft.com/office/powerpoint/2010/main" val="1016041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F134A-5001-CE79-56C5-41ECA08AAB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A2FBED-497A-0994-84EA-29D4108DA7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B5CD4A-9D43-092C-F549-71ACAED7B872}"/>
              </a:ext>
            </a:extLst>
          </p:cNvPr>
          <p:cNvSpPr>
            <a:spLocks noGrp="1"/>
          </p:cNvSpPr>
          <p:nvPr>
            <p:ph type="dt" sz="half" idx="10"/>
          </p:nvPr>
        </p:nvSpPr>
        <p:spPr/>
        <p:txBody>
          <a:bodyPr/>
          <a:lstStyle/>
          <a:p>
            <a:fld id="{EAEF5C47-CF20-408C-B476-F3A384CA170C}" type="datetimeFigureOut">
              <a:rPr lang="en-IN" smtClean="0"/>
              <a:t>08-08-2024</a:t>
            </a:fld>
            <a:endParaRPr lang="en-IN"/>
          </a:p>
        </p:txBody>
      </p:sp>
      <p:sp>
        <p:nvSpPr>
          <p:cNvPr id="5" name="Footer Placeholder 4">
            <a:extLst>
              <a:ext uri="{FF2B5EF4-FFF2-40B4-BE49-F238E27FC236}">
                <a16:creationId xmlns:a16="http://schemas.microsoft.com/office/drawing/2014/main" id="{C503C607-6609-A8F2-A88E-8EE406BE7B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202A50-822B-6157-77B0-0FD45C93ABC8}"/>
              </a:ext>
            </a:extLst>
          </p:cNvPr>
          <p:cNvSpPr>
            <a:spLocks noGrp="1"/>
          </p:cNvSpPr>
          <p:nvPr>
            <p:ph type="sldNum" sz="quarter" idx="12"/>
          </p:nvPr>
        </p:nvSpPr>
        <p:spPr/>
        <p:txBody>
          <a:bodyPr/>
          <a:lstStyle/>
          <a:p>
            <a:fld id="{B1ED5B83-5C23-4EA0-BCAC-F43EB51246E8}" type="slidenum">
              <a:rPr lang="en-IN" smtClean="0"/>
              <a:t>‹#›</a:t>
            </a:fld>
            <a:endParaRPr lang="en-IN"/>
          </a:p>
        </p:txBody>
      </p:sp>
    </p:spTree>
    <p:extLst>
      <p:ext uri="{BB962C8B-B14F-4D97-AF65-F5344CB8AC3E}">
        <p14:creationId xmlns:p14="http://schemas.microsoft.com/office/powerpoint/2010/main" val="343394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6A31B-C2AF-657F-CB76-4D7D0DAC06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406B42-07BE-692C-838A-1F74AF2F21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C0B989-73C1-1B56-C24A-D732AD997D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2BE7E3-D9D9-5A3B-0696-CBB16221E859}"/>
              </a:ext>
            </a:extLst>
          </p:cNvPr>
          <p:cNvSpPr>
            <a:spLocks noGrp="1"/>
          </p:cNvSpPr>
          <p:nvPr>
            <p:ph type="dt" sz="half" idx="10"/>
          </p:nvPr>
        </p:nvSpPr>
        <p:spPr/>
        <p:txBody>
          <a:bodyPr/>
          <a:lstStyle/>
          <a:p>
            <a:fld id="{EAEF5C47-CF20-408C-B476-F3A384CA170C}" type="datetimeFigureOut">
              <a:rPr lang="en-IN" smtClean="0"/>
              <a:t>08-08-2024</a:t>
            </a:fld>
            <a:endParaRPr lang="en-IN"/>
          </a:p>
        </p:txBody>
      </p:sp>
      <p:sp>
        <p:nvSpPr>
          <p:cNvPr id="6" name="Footer Placeholder 5">
            <a:extLst>
              <a:ext uri="{FF2B5EF4-FFF2-40B4-BE49-F238E27FC236}">
                <a16:creationId xmlns:a16="http://schemas.microsoft.com/office/drawing/2014/main" id="{A25D3E17-4E9B-1E89-47B6-56F9569383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DCEA9A-90A3-FB2F-0F13-893E1D36E693}"/>
              </a:ext>
            </a:extLst>
          </p:cNvPr>
          <p:cNvSpPr>
            <a:spLocks noGrp="1"/>
          </p:cNvSpPr>
          <p:nvPr>
            <p:ph type="sldNum" sz="quarter" idx="12"/>
          </p:nvPr>
        </p:nvSpPr>
        <p:spPr/>
        <p:txBody>
          <a:bodyPr/>
          <a:lstStyle/>
          <a:p>
            <a:fld id="{B1ED5B83-5C23-4EA0-BCAC-F43EB51246E8}" type="slidenum">
              <a:rPr lang="en-IN" smtClean="0"/>
              <a:t>‹#›</a:t>
            </a:fld>
            <a:endParaRPr lang="en-IN"/>
          </a:p>
        </p:txBody>
      </p:sp>
    </p:spTree>
    <p:extLst>
      <p:ext uri="{BB962C8B-B14F-4D97-AF65-F5344CB8AC3E}">
        <p14:creationId xmlns:p14="http://schemas.microsoft.com/office/powerpoint/2010/main" val="3256493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3B21F-F70B-87D5-861C-5C2AC340DA4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CE56D-F7E2-B73A-2684-FFDAA6D69B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3408AE-A12D-C645-D901-B4779107A5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16E40C-D0F4-6323-204D-789917D738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C6CA01-1F0C-6F39-1B91-611AE253C4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F6B0A5-DFB5-ED2F-5BD6-EDE85971E0EE}"/>
              </a:ext>
            </a:extLst>
          </p:cNvPr>
          <p:cNvSpPr>
            <a:spLocks noGrp="1"/>
          </p:cNvSpPr>
          <p:nvPr>
            <p:ph type="dt" sz="half" idx="10"/>
          </p:nvPr>
        </p:nvSpPr>
        <p:spPr/>
        <p:txBody>
          <a:bodyPr/>
          <a:lstStyle/>
          <a:p>
            <a:fld id="{EAEF5C47-CF20-408C-B476-F3A384CA170C}" type="datetimeFigureOut">
              <a:rPr lang="en-IN" smtClean="0"/>
              <a:t>08-08-2024</a:t>
            </a:fld>
            <a:endParaRPr lang="en-IN"/>
          </a:p>
        </p:txBody>
      </p:sp>
      <p:sp>
        <p:nvSpPr>
          <p:cNvPr id="8" name="Footer Placeholder 7">
            <a:extLst>
              <a:ext uri="{FF2B5EF4-FFF2-40B4-BE49-F238E27FC236}">
                <a16:creationId xmlns:a16="http://schemas.microsoft.com/office/drawing/2014/main" id="{97207127-2BD7-16BD-8848-B1515B050F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50B8478-389D-B6AC-B8AE-750D74796934}"/>
              </a:ext>
            </a:extLst>
          </p:cNvPr>
          <p:cNvSpPr>
            <a:spLocks noGrp="1"/>
          </p:cNvSpPr>
          <p:nvPr>
            <p:ph type="sldNum" sz="quarter" idx="12"/>
          </p:nvPr>
        </p:nvSpPr>
        <p:spPr/>
        <p:txBody>
          <a:bodyPr/>
          <a:lstStyle/>
          <a:p>
            <a:fld id="{B1ED5B83-5C23-4EA0-BCAC-F43EB51246E8}" type="slidenum">
              <a:rPr lang="en-IN" smtClean="0"/>
              <a:t>‹#›</a:t>
            </a:fld>
            <a:endParaRPr lang="en-IN"/>
          </a:p>
        </p:txBody>
      </p:sp>
    </p:spTree>
    <p:extLst>
      <p:ext uri="{BB962C8B-B14F-4D97-AF65-F5344CB8AC3E}">
        <p14:creationId xmlns:p14="http://schemas.microsoft.com/office/powerpoint/2010/main" val="4234308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D2351-B333-0081-50FB-762D888249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3540A4-F7A6-2DEB-A631-C67C66559927}"/>
              </a:ext>
            </a:extLst>
          </p:cNvPr>
          <p:cNvSpPr>
            <a:spLocks noGrp="1"/>
          </p:cNvSpPr>
          <p:nvPr>
            <p:ph type="dt" sz="half" idx="10"/>
          </p:nvPr>
        </p:nvSpPr>
        <p:spPr/>
        <p:txBody>
          <a:bodyPr/>
          <a:lstStyle/>
          <a:p>
            <a:fld id="{EAEF5C47-CF20-408C-B476-F3A384CA170C}" type="datetimeFigureOut">
              <a:rPr lang="en-IN" smtClean="0"/>
              <a:t>08-08-2024</a:t>
            </a:fld>
            <a:endParaRPr lang="en-IN"/>
          </a:p>
        </p:txBody>
      </p:sp>
      <p:sp>
        <p:nvSpPr>
          <p:cNvPr id="4" name="Footer Placeholder 3">
            <a:extLst>
              <a:ext uri="{FF2B5EF4-FFF2-40B4-BE49-F238E27FC236}">
                <a16:creationId xmlns:a16="http://schemas.microsoft.com/office/drawing/2014/main" id="{EB2816FC-9B63-8984-1B14-F767F38736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9880C6-B4E7-10DB-011C-20E3D25789AA}"/>
              </a:ext>
            </a:extLst>
          </p:cNvPr>
          <p:cNvSpPr>
            <a:spLocks noGrp="1"/>
          </p:cNvSpPr>
          <p:nvPr>
            <p:ph type="sldNum" sz="quarter" idx="12"/>
          </p:nvPr>
        </p:nvSpPr>
        <p:spPr/>
        <p:txBody>
          <a:bodyPr/>
          <a:lstStyle/>
          <a:p>
            <a:fld id="{B1ED5B83-5C23-4EA0-BCAC-F43EB51246E8}" type="slidenum">
              <a:rPr lang="en-IN" smtClean="0"/>
              <a:t>‹#›</a:t>
            </a:fld>
            <a:endParaRPr lang="en-IN"/>
          </a:p>
        </p:txBody>
      </p:sp>
    </p:spTree>
    <p:extLst>
      <p:ext uri="{BB962C8B-B14F-4D97-AF65-F5344CB8AC3E}">
        <p14:creationId xmlns:p14="http://schemas.microsoft.com/office/powerpoint/2010/main" val="3132620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41A68C-CA83-A033-DCD0-B132DE2EA019}"/>
              </a:ext>
            </a:extLst>
          </p:cNvPr>
          <p:cNvSpPr>
            <a:spLocks noGrp="1"/>
          </p:cNvSpPr>
          <p:nvPr>
            <p:ph type="dt" sz="half" idx="10"/>
          </p:nvPr>
        </p:nvSpPr>
        <p:spPr/>
        <p:txBody>
          <a:bodyPr/>
          <a:lstStyle/>
          <a:p>
            <a:fld id="{EAEF5C47-CF20-408C-B476-F3A384CA170C}" type="datetimeFigureOut">
              <a:rPr lang="en-IN" smtClean="0"/>
              <a:t>08-08-2024</a:t>
            </a:fld>
            <a:endParaRPr lang="en-IN"/>
          </a:p>
        </p:txBody>
      </p:sp>
      <p:sp>
        <p:nvSpPr>
          <p:cNvPr id="3" name="Footer Placeholder 2">
            <a:extLst>
              <a:ext uri="{FF2B5EF4-FFF2-40B4-BE49-F238E27FC236}">
                <a16:creationId xmlns:a16="http://schemas.microsoft.com/office/drawing/2014/main" id="{70E5217C-288C-7F1C-63F9-BF6BF5B0F2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C99388-408B-10D6-2138-EFA915C6A1CF}"/>
              </a:ext>
            </a:extLst>
          </p:cNvPr>
          <p:cNvSpPr>
            <a:spLocks noGrp="1"/>
          </p:cNvSpPr>
          <p:nvPr>
            <p:ph type="sldNum" sz="quarter" idx="12"/>
          </p:nvPr>
        </p:nvSpPr>
        <p:spPr/>
        <p:txBody>
          <a:bodyPr/>
          <a:lstStyle/>
          <a:p>
            <a:fld id="{B1ED5B83-5C23-4EA0-BCAC-F43EB51246E8}" type="slidenum">
              <a:rPr lang="en-IN" smtClean="0"/>
              <a:t>‹#›</a:t>
            </a:fld>
            <a:endParaRPr lang="en-IN"/>
          </a:p>
        </p:txBody>
      </p:sp>
    </p:spTree>
    <p:extLst>
      <p:ext uri="{BB962C8B-B14F-4D97-AF65-F5344CB8AC3E}">
        <p14:creationId xmlns:p14="http://schemas.microsoft.com/office/powerpoint/2010/main" val="1734771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B4C1A-BBB3-9540-5A07-E1E8D02A60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462318-F0D9-268E-DDB3-F9E1FF593D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A825F10-D84B-3C7D-6A8A-5AF437D276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89EADC-36D0-BDCB-E35E-394446A0CBF3}"/>
              </a:ext>
            </a:extLst>
          </p:cNvPr>
          <p:cNvSpPr>
            <a:spLocks noGrp="1"/>
          </p:cNvSpPr>
          <p:nvPr>
            <p:ph type="dt" sz="half" idx="10"/>
          </p:nvPr>
        </p:nvSpPr>
        <p:spPr/>
        <p:txBody>
          <a:bodyPr/>
          <a:lstStyle/>
          <a:p>
            <a:fld id="{EAEF5C47-CF20-408C-B476-F3A384CA170C}" type="datetimeFigureOut">
              <a:rPr lang="en-IN" smtClean="0"/>
              <a:t>08-08-2024</a:t>
            </a:fld>
            <a:endParaRPr lang="en-IN"/>
          </a:p>
        </p:txBody>
      </p:sp>
      <p:sp>
        <p:nvSpPr>
          <p:cNvPr id="6" name="Footer Placeholder 5">
            <a:extLst>
              <a:ext uri="{FF2B5EF4-FFF2-40B4-BE49-F238E27FC236}">
                <a16:creationId xmlns:a16="http://schemas.microsoft.com/office/drawing/2014/main" id="{A31FF9A9-72DC-F432-613B-675F30FD99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642B61-4078-2D79-473B-C2A4AAC1CDF9}"/>
              </a:ext>
            </a:extLst>
          </p:cNvPr>
          <p:cNvSpPr>
            <a:spLocks noGrp="1"/>
          </p:cNvSpPr>
          <p:nvPr>
            <p:ph type="sldNum" sz="quarter" idx="12"/>
          </p:nvPr>
        </p:nvSpPr>
        <p:spPr/>
        <p:txBody>
          <a:bodyPr/>
          <a:lstStyle/>
          <a:p>
            <a:fld id="{B1ED5B83-5C23-4EA0-BCAC-F43EB51246E8}" type="slidenum">
              <a:rPr lang="en-IN" smtClean="0"/>
              <a:t>‹#›</a:t>
            </a:fld>
            <a:endParaRPr lang="en-IN"/>
          </a:p>
        </p:txBody>
      </p:sp>
    </p:spTree>
    <p:extLst>
      <p:ext uri="{BB962C8B-B14F-4D97-AF65-F5344CB8AC3E}">
        <p14:creationId xmlns:p14="http://schemas.microsoft.com/office/powerpoint/2010/main" val="2237827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41227-6990-1269-BD7A-6D70D4C27D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A9DC82-0ECA-25A3-3CF1-98914EA915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A950C9-808A-5AD3-05A9-9B7234B55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76AD12-38A9-3F9D-2C95-DFDCC574D870}"/>
              </a:ext>
            </a:extLst>
          </p:cNvPr>
          <p:cNvSpPr>
            <a:spLocks noGrp="1"/>
          </p:cNvSpPr>
          <p:nvPr>
            <p:ph type="dt" sz="half" idx="10"/>
          </p:nvPr>
        </p:nvSpPr>
        <p:spPr/>
        <p:txBody>
          <a:bodyPr/>
          <a:lstStyle/>
          <a:p>
            <a:fld id="{EAEF5C47-CF20-408C-B476-F3A384CA170C}" type="datetimeFigureOut">
              <a:rPr lang="en-IN" smtClean="0"/>
              <a:t>08-08-2024</a:t>
            </a:fld>
            <a:endParaRPr lang="en-IN"/>
          </a:p>
        </p:txBody>
      </p:sp>
      <p:sp>
        <p:nvSpPr>
          <p:cNvPr id="6" name="Footer Placeholder 5">
            <a:extLst>
              <a:ext uri="{FF2B5EF4-FFF2-40B4-BE49-F238E27FC236}">
                <a16:creationId xmlns:a16="http://schemas.microsoft.com/office/drawing/2014/main" id="{6F7A9D64-6944-442C-E56A-D2CB783CE1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933BEC-E6B5-FFCB-8B10-99FBB13BFA22}"/>
              </a:ext>
            </a:extLst>
          </p:cNvPr>
          <p:cNvSpPr>
            <a:spLocks noGrp="1"/>
          </p:cNvSpPr>
          <p:nvPr>
            <p:ph type="sldNum" sz="quarter" idx="12"/>
          </p:nvPr>
        </p:nvSpPr>
        <p:spPr/>
        <p:txBody>
          <a:bodyPr/>
          <a:lstStyle/>
          <a:p>
            <a:fld id="{B1ED5B83-5C23-4EA0-BCAC-F43EB51246E8}" type="slidenum">
              <a:rPr lang="en-IN" smtClean="0"/>
              <a:t>‹#›</a:t>
            </a:fld>
            <a:endParaRPr lang="en-IN"/>
          </a:p>
        </p:txBody>
      </p:sp>
    </p:spTree>
    <p:extLst>
      <p:ext uri="{BB962C8B-B14F-4D97-AF65-F5344CB8AC3E}">
        <p14:creationId xmlns:p14="http://schemas.microsoft.com/office/powerpoint/2010/main" val="283587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F49FC9-D777-8871-3D9C-477C232BB2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C731280-D1EF-0F9C-2118-C76258EF1A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C5A0F3-D0B5-490E-D80B-B80924C226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F5C47-CF20-408C-B476-F3A384CA170C}" type="datetimeFigureOut">
              <a:rPr lang="en-IN" smtClean="0"/>
              <a:t>08-08-2024</a:t>
            </a:fld>
            <a:endParaRPr lang="en-IN"/>
          </a:p>
        </p:txBody>
      </p:sp>
      <p:sp>
        <p:nvSpPr>
          <p:cNvPr id="5" name="Footer Placeholder 4">
            <a:extLst>
              <a:ext uri="{FF2B5EF4-FFF2-40B4-BE49-F238E27FC236}">
                <a16:creationId xmlns:a16="http://schemas.microsoft.com/office/drawing/2014/main" id="{CD8DEBA7-90FD-6C52-AC39-F269E96A9D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9D6C9F-8F93-801F-EFFC-F8A0FDC7E9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ED5B83-5C23-4EA0-BCAC-F43EB51246E8}" type="slidenum">
              <a:rPr lang="en-IN" smtClean="0"/>
              <a:t>‹#›</a:t>
            </a:fld>
            <a:endParaRPr lang="en-IN"/>
          </a:p>
        </p:txBody>
      </p:sp>
    </p:spTree>
    <p:extLst>
      <p:ext uri="{BB962C8B-B14F-4D97-AF65-F5344CB8AC3E}">
        <p14:creationId xmlns:p14="http://schemas.microsoft.com/office/powerpoint/2010/main" val="1839561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84C3-4A2A-EEB7-DD0C-3564F13C7AD4}"/>
              </a:ext>
            </a:extLst>
          </p:cNvPr>
          <p:cNvSpPr>
            <a:spLocks noGrp="1"/>
          </p:cNvSpPr>
          <p:nvPr>
            <p:ph type="title"/>
          </p:nvPr>
        </p:nvSpPr>
        <p:spPr>
          <a:xfrm>
            <a:off x="348793" y="2495582"/>
            <a:ext cx="11434712" cy="1325563"/>
          </a:xfrm>
        </p:spPr>
        <p:txBody>
          <a:bodyPr/>
          <a:lstStyle/>
          <a:p>
            <a:pPr algn="ctr"/>
            <a:r>
              <a:rPr lang="en-US" b="1">
                <a:latin typeface="Times New Roman" panose="02020603050405020304" pitchFamily="18" charset="0"/>
                <a:cs typeface="Times New Roman" panose="02020603050405020304" pitchFamily="18" charset="0"/>
              </a:rPr>
              <a:t>EDA Of</a:t>
            </a:r>
            <a:r>
              <a:rPr lang="en-US" sz="4400" b="1">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Educational Loan Application Data</a:t>
            </a:r>
            <a:endParaRPr lang="en-IN" dirty="0"/>
          </a:p>
        </p:txBody>
      </p:sp>
    </p:spTree>
    <p:extLst>
      <p:ext uri="{BB962C8B-B14F-4D97-AF65-F5344CB8AC3E}">
        <p14:creationId xmlns:p14="http://schemas.microsoft.com/office/powerpoint/2010/main" val="226857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27B0C-269E-016B-C135-3DA076BB41D3}"/>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Tier1 city borrower Repayment status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5C11A9-42BA-30FB-8A20-CC31B7C1858F}"/>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Average Percentage of delayed EMI payments is: 52.05%.</a:t>
            </a:r>
          </a:p>
          <a:p>
            <a:r>
              <a:rPr lang="en-US" sz="2000" dirty="0">
                <a:latin typeface="Times New Roman" panose="02020603050405020304" pitchFamily="18" charset="0"/>
                <a:cs typeface="Times New Roman" panose="02020603050405020304" pitchFamily="18" charset="0"/>
              </a:rPr>
              <a:t>Maximum percentage of delayed EMI payments is: 100.00%</a:t>
            </a:r>
          </a:p>
          <a:p>
            <a:r>
              <a:rPr lang="en-US" sz="2000" dirty="0">
                <a:latin typeface="Times New Roman" panose="02020603050405020304" pitchFamily="18" charset="0"/>
                <a:cs typeface="Times New Roman" panose="02020603050405020304" pitchFamily="18" charset="0"/>
              </a:rPr>
              <a:t>Number of delayed percentage which are close to 100 is little bit higher and On time is lower in comparison. </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A510ECD-CC02-99D1-F688-73022E522E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091" y="3854370"/>
            <a:ext cx="5798917" cy="2905245"/>
          </a:xfrm>
          <a:prstGeom prst="rect">
            <a:avLst/>
          </a:prstGeom>
        </p:spPr>
      </p:pic>
    </p:spTree>
    <p:extLst>
      <p:ext uri="{BB962C8B-B14F-4D97-AF65-F5344CB8AC3E}">
        <p14:creationId xmlns:p14="http://schemas.microsoft.com/office/powerpoint/2010/main" val="934071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4E8E-D23B-F802-CC32-3197C4475771}"/>
              </a:ext>
            </a:extLst>
          </p:cNvPr>
          <p:cNvSpPr>
            <a:spLocks noGrp="1"/>
          </p:cNvSpPr>
          <p:nvPr>
            <p:ph type="title"/>
          </p:nvPr>
        </p:nvSpPr>
        <p:spPr>
          <a:xfrm>
            <a:off x="722453" y="122056"/>
            <a:ext cx="10515600" cy="1325563"/>
          </a:xfrm>
        </p:spPr>
        <p:txBody>
          <a:bodyPr>
            <a:normAutofit/>
          </a:bodyPr>
          <a:lstStyle/>
          <a:p>
            <a:pPr algn="ctr"/>
            <a:r>
              <a:rPr lang="en-US" sz="2800" b="1" dirty="0">
                <a:latin typeface="Times New Roman" panose="02020603050405020304" pitchFamily="18" charset="0"/>
                <a:cs typeface="Times New Roman" panose="02020603050405020304" pitchFamily="18" charset="0"/>
              </a:rPr>
              <a:t>State wise borrower Repayment Status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16E821-9E94-9699-1697-15B080DB0FDE}"/>
              </a:ext>
            </a:extLst>
          </p:cNvPr>
          <p:cNvSpPr>
            <a:spLocks noGrp="1"/>
          </p:cNvSpPr>
          <p:nvPr>
            <p:ph idx="1"/>
          </p:nvPr>
        </p:nvSpPr>
        <p:spPr>
          <a:xfrm>
            <a:off x="289366" y="1342662"/>
            <a:ext cx="11902633" cy="5515337"/>
          </a:xfrm>
        </p:spPr>
        <p:txBody>
          <a:bodyPr>
            <a:normAutofit/>
          </a:bodyPr>
          <a:lstStyle/>
          <a:p>
            <a:r>
              <a:rPr lang="en-US" sz="2000" dirty="0">
                <a:latin typeface="Times New Roman" panose="02020603050405020304" pitchFamily="18" charset="0"/>
                <a:cs typeface="Times New Roman" panose="02020603050405020304" pitchFamily="18" charset="0"/>
              </a:rPr>
              <a:t>Lakshadweep has highest delay percentage of 100%, after that Nagaland with 60% delay percentage, Arunachal </a:t>
            </a:r>
            <a:r>
              <a:rPr lang="en-US" sz="2000" dirty="0" err="1">
                <a:latin typeface="Times New Roman" panose="02020603050405020304" pitchFamily="18" charset="0"/>
                <a:cs typeface="Times New Roman" panose="02020603050405020304" pitchFamily="18" charset="0"/>
              </a:rPr>
              <a:t>pradesh</a:t>
            </a:r>
            <a:r>
              <a:rPr lang="en-US" sz="2000" dirty="0">
                <a:latin typeface="Times New Roman" panose="02020603050405020304" pitchFamily="18" charset="0"/>
                <a:cs typeface="Times New Roman" panose="02020603050405020304" pitchFamily="18" charset="0"/>
              </a:rPr>
              <a:t> with 59.38% delay have been recorded. </a:t>
            </a:r>
          </a:p>
          <a:p>
            <a:r>
              <a:rPr lang="en-US" sz="2000" dirty="0">
                <a:latin typeface="Times New Roman" panose="02020603050405020304" pitchFamily="18" charset="0"/>
                <a:cs typeface="Times New Roman" panose="02020603050405020304" pitchFamily="18" charset="0"/>
              </a:rPr>
              <a:t>Other states have less than 50% delay in repayment behavior.</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B448206-6813-A88A-9D13-96B47B0EBD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2842" y="3339558"/>
            <a:ext cx="3193264" cy="3234863"/>
          </a:xfrm>
          <a:prstGeom prst="rect">
            <a:avLst/>
          </a:prstGeom>
        </p:spPr>
      </p:pic>
      <p:pic>
        <p:nvPicPr>
          <p:cNvPr id="13" name="Picture 12">
            <a:extLst>
              <a:ext uri="{FF2B5EF4-FFF2-40B4-BE49-F238E27FC236}">
                <a16:creationId xmlns:a16="http://schemas.microsoft.com/office/drawing/2014/main" id="{3C71E36B-353F-D50B-7BFF-C0421CAE41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76" y="3253413"/>
            <a:ext cx="3815028" cy="3396386"/>
          </a:xfrm>
          <a:prstGeom prst="rect">
            <a:avLst/>
          </a:prstGeom>
        </p:spPr>
      </p:pic>
      <p:pic>
        <p:nvPicPr>
          <p:cNvPr id="19" name="Picture 18">
            <a:extLst>
              <a:ext uri="{FF2B5EF4-FFF2-40B4-BE49-F238E27FC236}">
                <a16:creationId xmlns:a16="http://schemas.microsoft.com/office/drawing/2014/main" id="{D790BC2C-3A4B-A85C-5026-20E63EF5F4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3237" y="3339559"/>
            <a:ext cx="3492703" cy="3396386"/>
          </a:xfrm>
          <a:prstGeom prst="rect">
            <a:avLst/>
          </a:prstGeom>
        </p:spPr>
      </p:pic>
    </p:spTree>
    <p:extLst>
      <p:ext uri="{BB962C8B-B14F-4D97-AF65-F5344CB8AC3E}">
        <p14:creationId xmlns:p14="http://schemas.microsoft.com/office/powerpoint/2010/main" val="3375175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604F-DD71-60EC-C7D8-34AF10172632}"/>
              </a:ext>
            </a:extLst>
          </p:cNvPr>
          <p:cNvSpPr>
            <a:spLocks noGrp="1"/>
          </p:cNvSpPr>
          <p:nvPr>
            <p:ph type="title"/>
          </p:nvPr>
        </p:nvSpPr>
        <p:spPr/>
        <p:txBody>
          <a:bodyPr>
            <a:normAutofit/>
          </a:bodyPr>
          <a:lstStyle/>
          <a:p>
            <a:pPr algn="ctr"/>
            <a:r>
              <a:rPr lang="en-US" sz="2400" b="1" dirty="0" err="1">
                <a:latin typeface="Times New Roman" panose="02020603050405020304" pitchFamily="18" charset="0"/>
                <a:cs typeface="Times New Roman" panose="02020603050405020304" pitchFamily="18" charset="0"/>
              </a:rPr>
              <a:t>Pincode</a:t>
            </a:r>
            <a:r>
              <a:rPr lang="en-US" sz="2400" b="1" dirty="0">
                <a:latin typeface="Times New Roman" panose="02020603050405020304" pitchFamily="18" charset="0"/>
                <a:cs typeface="Times New Roman" panose="02020603050405020304" pitchFamily="18" charset="0"/>
              </a:rPr>
              <a:t> and their mapped city and state relationship with EMI payment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7F1EF6-F9E5-FEAF-A301-CA1F3C1CA162}"/>
              </a:ext>
            </a:extLst>
          </p:cNvPr>
          <p:cNvSpPr>
            <a:spLocks noGrp="1"/>
          </p:cNvSpPr>
          <p:nvPr>
            <p:ph idx="1"/>
          </p:nvPr>
        </p:nvSpPr>
        <p:spPr>
          <a:xfrm>
            <a:off x="838200" y="1825624"/>
            <a:ext cx="10515600" cy="4806669"/>
          </a:xfrm>
        </p:spPr>
        <p:txBody>
          <a:bodyPr>
            <a:normAutofit/>
          </a:bodyPr>
          <a:lstStyle/>
          <a:p>
            <a:r>
              <a:rPr lang="en-US" sz="2000" dirty="0">
                <a:latin typeface="Times New Roman" panose="02020603050405020304" pitchFamily="18" charset="0"/>
                <a:cs typeface="Times New Roman" panose="02020603050405020304" pitchFamily="18" charset="0"/>
              </a:rPr>
              <a:t>Maharashtra, Vasai-Virar with highest delayed percentage of 45.60% can be considered as most risky location to give money to borrow where at least 100 borrowers has been taken into account to make this analysis.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Another location of Maharashtra, Aurangabad has recorded as 40.29% delay and can be considered as high risk location for lending money.</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20395E9-DDF4-1585-6E3B-F07028201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387" y="3900668"/>
            <a:ext cx="6628464" cy="2349661"/>
          </a:xfrm>
          <a:prstGeom prst="rect">
            <a:avLst/>
          </a:prstGeom>
        </p:spPr>
      </p:pic>
    </p:spTree>
    <p:extLst>
      <p:ext uri="{BB962C8B-B14F-4D97-AF65-F5344CB8AC3E}">
        <p14:creationId xmlns:p14="http://schemas.microsoft.com/office/powerpoint/2010/main" val="3359744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9FB2F-5505-A5B0-5062-1C69047C0883}"/>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EMI payment and Interest rate</a:t>
            </a:r>
            <a:br>
              <a:rPr lang="en-US" sz="2400" b="1" dirty="0">
                <a:latin typeface="Times New Roman" panose="02020603050405020304" pitchFamily="18" charset="0"/>
                <a:cs typeface="Times New Roman" panose="02020603050405020304" pitchFamily="18" charset="0"/>
              </a:rPr>
            </a:br>
            <a:br>
              <a:rPr lang="en-US" sz="2400" b="1" dirty="0">
                <a:latin typeface="Times New Roman" panose="02020603050405020304" pitchFamily="18" charset="0"/>
                <a:cs typeface="Times New Roman" panose="02020603050405020304" pitchFamily="18" charset="0"/>
              </a:rPr>
            </a:b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94388C-0E89-78A0-90C0-6FC46BD28B46}"/>
              </a:ext>
            </a:extLst>
          </p:cNvPr>
          <p:cNvSpPr>
            <a:spLocks noGrp="1"/>
          </p:cNvSpPr>
          <p:nvPr>
            <p:ph idx="1"/>
          </p:nvPr>
        </p:nvSpPr>
        <p:spPr>
          <a:xfrm>
            <a:off x="838200" y="1055235"/>
            <a:ext cx="10515600" cy="4351338"/>
          </a:xfrm>
        </p:spPr>
        <p:txBody>
          <a:bodyPr>
            <a:normAutofit/>
          </a:bodyPr>
          <a:lstStyle/>
          <a:p>
            <a:r>
              <a:rPr lang="en-US" sz="2000" dirty="0">
                <a:latin typeface="Times New Roman" panose="02020603050405020304" pitchFamily="18" charset="0"/>
                <a:cs typeface="Times New Roman" panose="02020603050405020304" pitchFamily="18" charset="0"/>
              </a:rPr>
              <a:t>Removed outliers from </a:t>
            </a:r>
            <a:r>
              <a:rPr lang="en-US" sz="2000" dirty="0" err="1">
                <a:latin typeface="Times New Roman" panose="02020603050405020304" pitchFamily="18" charset="0"/>
                <a:cs typeface="Times New Roman" panose="02020603050405020304" pitchFamily="18" charset="0"/>
              </a:rPr>
              <a:t>dpd_days</a:t>
            </a:r>
            <a:r>
              <a:rPr lang="en-US" sz="2000" dirty="0">
                <a:latin typeface="Times New Roman" panose="02020603050405020304" pitchFamily="18" charset="0"/>
                <a:cs typeface="Times New Roman" panose="02020603050405020304" pitchFamily="18" charset="0"/>
              </a:rPr>
              <a:t> , but kept the outliers of interest rate where borrowers with 0.00 are 91,166, almost 91% data belongs to this group. Then got 0.02 as correlation value of EMI payment and Interest rate.</a:t>
            </a:r>
          </a:p>
          <a:p>
            <a:r>
              <a:rPr lang="en-US" sz="2000" dirty="0">
                <a:latin typeface="Times New Roman" panose="02020603050405020304" pitchFamily="18" charset="0"/>
                <a:cs typeface="Times New Roman" panose="02020603050405020304" pitchFamily="18" charset="0"/>
              </a:rPr>
              <a:t>When outliers of interest rate is removed no correlation is found between them. </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A49193D-07EE-A822-7F1F-54C8A7340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8331" y="2806819"/>
            <a:ext cx="3279731" cy="2588052"/>
          </a:xfrm>
          <a:prstGeom prst="rect">
            <a:avLst/>
          </a:prstGeom>
        </p:spPr>
      </p:pic>
      <p:pic>
        <p:nvPicPr>
          <p:cNvPr id="9" name="Picture 8">
            <a:extLst>
              <a:ext uri="{FF2B5EF4-FFF2-40B4-BE49-F238E27FC236}">
                <a16:creationId xmlns:a16="http://schemas.microsoft.com/office/drawing/2014/main" id="{E5D693C1-56D8-DBCF-6730-5344E01D1F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080" y="2806819"/>
            <a:ext cx="3279731" cy="2588051"/>
          </a:xfrm>
          <a:prstGeom prst="rect">
            <a:avLst/>
          </a:prstGeom>
        </p:spPr>
      </p:pic>
      <p:pic>
        <p:nvPicPr>
          <p:cNvPr id="13" name="Picture 12">
            <a:extLst>
              <a:ext uri="{FF2B5EF4-FFF2-40B4-BE49-F238E27FC236}">
                <a16:creationId xmlns:a16="http://schemas.microsoft.com/office/drawing/2014/main" id="{607A8E27-6191-C00B-3F98-51E449E970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3884" y="2806819"/>
            <a:ext cx="2694013" cy="2439378"/>
          </a:xfrm>
          <a:prstGeom prst="rect">
            <a:avLst/>
          </a:prstGeom>
        </p:spPr>
      </p:pic>
    </p:spTree>
    <p:extLst>
      <p:ext uri="{BB962C8B-B14F-4D97-AF65-F5344CB8AC3E}">
        <p14:creationId xmlns:p14="http://schemas.microsoft.com/office/powerpoint/2010/main" val="934416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4A9D-7A28-609C-D76A-65D38A743BDC}"/>
              </a:ext>
            </a:extLst>
          </p:cNvPr>
          <p:cNvSpPr>
            <a:spLocks noGrp="1"/>
          </p:cNvSpPr>
          <p:nvPr>
            <p:ph type="title"/>
          </p:nvPr>
        </p:nvSpPr>
        <p:spPr/>
        <p:txBody>
          <a:bodyPr>
            <a:normAutofit/>
          </a:bodyPr>
          <a:lstStyle/>
          <a:p>
            <a:pPr algn="ctr"/>
            <a:r>
              <a:rPr lang="en-US" sz="2400" b="1" dirty="0" err="1">
                <a:latin typeface="Times New Roman" panose="02020603050405020304" pitchFamily="18" charset="0"/>
                <a:cs typeface="Times New Roman" panose="02020603050405020304" pitchFamily="18" charset="0"/>
              </a:rPr>
              <a:t>Eduvanz</a:t>
            </a:r>
            <a:r>
              <a:rPr lang="en-US" sz="2400" b="1" dirty="0">
                <a:latin typeface="Times New Roman" panose="02020603050405020304" pitchFamily="18" charset="0"/>
                <a:cs typeface="Times New Roman" panose="02020603050405020304" pitchFamily="18" charset="0"/>
              </a:rPr>
              <a:t> lender delay risk</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026F4F-22AD-8890-6391-2C39FDD47990}"/>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Percentage of Delayed and  On Time payment are:</a:t>
            </a:r>
          </a:p>
          <a:p>
            <a:pPr lvl="1"/>
            <a:r>
              <a:rPr lang="en-US" sz="1600" dirty="0">
                <a:latin typeface="Times New Roman" panose="02020603050405020304" pitchFamily="18" charset="0"/>
                <a:cs typeface="Times New Roman" panose="02020603050405020304" pitchFamily="18" charset="0"/>
              </a:rPr>
              <a:t>On Time:- 63.81%</a:t>
            </a:r>
          </a:p>
          <a:p>
            <a:pPr lvl="1"/>
            <a:r>
              <a:rPr lang="en-US" sz="1600" dirty="0">
                <a:latin typeface="Times New Roman" panose="02020603050405020304" pitchFamily="18" charset="0"/>
                <a:cs typeface="Times New Roman" panose="02020603050405020304" pitchFamily="18" charset="0"/>
              </a:rPr>
              <a:t>Delayed:- 36.19%</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4222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302A3-538E-C28E-68C5-B771AF713993}"/>
              </a:ext>
            </a:extLst>
          </p:cNvPr>
          <p:cNvSpPr>
            <a:spLocks noGrp="1"/>
          </p:cNvSpPr>
          <p:nvPr>
            <p:ph type="ctrTitle"/>
          </p:nvPr>
        </p:nvSpPr>
        <p:spPr>
          <a:xfrm>
            <a:off x="1524000" y="0"/>
            <a:ext cx="8977460" cy="1084082"/>
          </a:xfrm>
        </p:spPr>
        <p:txBody>
          <a:bodyPr>
            <a:normAutofit/>
          </a:bodyPr>
          <a:lstStyle/>
          <a:p>
            <a:r>
              <a:rPr lang="en-US" sz="3200" b="1" dirty="0">
                <a:latin typeface="Times New Roman" panose="02020603050405020304" pitchFamily="18" charset="0"/>
                <a:cs typeface="Times New Roman" panose="02020603050405020304" pitchFamily="18" charset="0"/>
              </a:rPr>
              <a:t>Problem Statement</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595C956-9A36-8D98-0BFE-21B57AF0F910}"/>
              </a:ext>
            </a:extLst>
          </p:cNvPr>
          <p:cNvSpPr>
            <a:spLocks noGrp="1"/>
          </p:cNvSpPr>
          <p:nvPr>
            <p:ph type="subTitle" idx="1"/>
          </p:nvPr>
        </p:nvSpPr>
        <p:spPr>
          <a:xfrm>
            <a:off x="989815" y="1696825"/>
            <a:ext cx="10341204" cy="3572759"/>
          </a:xfrm>
        </p:spPr>
        <p:txBody>
          <a:bodyPr>
            <a:normAutofit/>
          </a:bodyPr>
          <a:lstStyle/>
          <a:p>
            <a:pPr algn="l"/>
            <a:r>
              <a:rPr lang="en-US" sz="2400" b="0" i="0" u="none" strike="noStrike" dirty="0">
                <a:solidFill>
                  <a:srgbClr val="000000"/>
                </a:solidFill>
                <a:effectLst/>
                <a:latin typeface="Times New Roman" panose="02020603050405020304" pitchFamily="18" charset="0"/>
              </a:rPr>
              <a:t>A FinTech </a:t>
            </a:r>
            <a:r>
              <a:rPr lang="en-US" sz="2400" dirty="0">
                <a:solidFill>
                  <a:srgbClr val="000000"/>
                </a:solidFill>
                <a:latin typeface="Times New Roman" panose="02020603050405020304" pitchFamily="18" charset="0"/>
              </a:rPr>
              <a:t>company </a:t>
            </a:r>
            <a:r>
              <a:rPr lang="en-US" sz="2400" b="0" i="0" u="none" strike="noStrike" dirty="0">
                <a:solidFill>
                  <a:srgbClr val="000000"/>
                </a:solidFill>
                <a:effectLst/>
                <a:latin typeface="Times New Roman" panose="02020603050405020304" pitchFamily="18" charset="0"/>
              </a:rPr>
              <a:t>specialize in lending loans to customers. They are interested in lending money to one lakh student as an educational loan without considering credit history. </a:t>
            </a:r>
            <a:r>
              <a:rPr lang="en-US" sz="2400" dirty="0">
                <a:solidFill>
                  <a:srgbClr val="000000"/>
                </a:solidFill>
                <a:latin typeface="Times New Roman" panose="02020603050405020304" pitchFamily="18" charset="0"/>
              </a:rPr>
              <a:t>M</a:t>
            </a:r>
            <a:r>
              <a:rPr lang="en-US" sz="2400" b="0" i="0" u="none" strike="noStrike" dirty="0">
                <a:solidFill>
                  <a:srgbClr val="000000"/>
                </a:solidFill>
                <a:effectLst/>
                <a:latin typeface="Times New Roman" panose="02020603050405020304" pitchFamily="18" charset="0"/>
              </a:rPr>
              <a:t>oreover,  they also want to understand the patterns in these one lakh</a:t>
            </a:r>
            <a:r>
              <a:rPr lang="en-US" sz="2400" dirty="0"/>
              <a:t> </a:t>
            </a:r>
            <a:r>
              <a:rPr lang="en-US" sz="2400" b="0" i="0" u="none" strike="noStrike" dirty="0">
                <a:solidFill>
                  <a:srgbClr val="000000"/>
                </a:solidFill>
                <a:effectLst/>
                <a:latin typeface="Times New Roman" panose="02020603050405020304" pitchFamily="18" charset="0"/>
              </a:rPr>
              <a:t>clients’ difficulty in paying installments. These features can help in identifying such loans applications and can lead</a:t>
            </a:r>
            <a:r>
              <a:rPr lang="en-US" sz="2400" dirty="0"/>
              <a:t> </a:t>
            </a:r>
            <a:r>
              <a:rPr lang="en-US" sz="2400" b="0" i="0" u="none" strike="noStrike" dirty="0">
                <a:solidFill>
                  <a:srgbClr val="000000"/>
                </a:solidFill>
                <a:effectLst/>
                <a:latin typeface="Times New Roman" panose="02020603050405020304" pitchFamily="18" charset="0"/>
              </a:rPr>
              <a:t>to denying the loan, reducing the amount of loan, lending (at a higher interest rate) and, thereby improving there portfolio and risk  assessment .</a:t>
            </a:r>
            <a:br>
              <a:rPr lang="en-US" dirty="0"/>
            </a:br>
            <a:endParaRPr lang="en-IN" dirty="0"/>
          </a:p>
          <a:p>
            <a:pPr algn="l"/>
            <a:endParaRPr lang="en-IN" dirty="0"/>
          </a:p>
        </p:txBody>
      </p:sp>
    </p:spTree>
    <p:extLst>
      <p:ext uri="{BB962C8B-B14F-4D97-AF65-F5344CB8AC3E}">
        <p14:creationId xmlns:p14="http://schemas.microsoft.com/office/powerpoint/2010/main" val="3206130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1C50B-DE12-4B50-E586-402883AB99E4}"/>
              </a:ext>
            </a:extLst>
          </p:cNvPr>
          <p:cNvSpPr>
            <a:spLocks noGrp="1"/>
          </p:cNvSpPr>
          <p:nvPr>
            <p:ph type="title"/>
          </p:nvPr>
        </p:nvSpPr>
        <p:spPr/>
        <p:txBody>
          <a:bodyPr>
            <a:normAutofit/>
          </a:bodyPr>
          <a:lstStyle/>
          <a:p>
            <a:pPr algn="ctr"/>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1428B5-26BA-E4BD-E6E2-40F874E621F1}"/>
              </a:ext>
            </a:extLst>
          </p:cNvPr>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This report provides an Exploratory Data Analysis (EDA) of loan repayment data to uncover insights into borrower behavior, particularly regarding the likelihood of delayed EMI payments. The dataset includes attributes such as loan repayment status (</a:t>
            </a:r>
            <a:r>
              <a:rPr lang="en-US" sz="2000" dirty="0" err="1">
                <a:latin typeface="Times New Roman" panose="02020603050405020304" pitchFamily="18" charset="0"/>
                <a:cs typeface="Times New Roman" panose="02020603050405020304" pitchFamily="18" charset="0"/>
              </a:rPr>
              <a:t>dpd_days</a:t>
            </a:r>
            <a:r>
              <a:rPr lang="en-US" sz="2000" dirty="0">
                <a:latin typeface="Times New Roman" panose="02020603050405020304" pitchFamily="18" charset="0"/>
                <a:cs typeface="Times New Roman" panose="02020603050405020304" pitchFamily="18" charset="0"/>
              </a:rPr>
              <a:t>), annual income, interest rate, lender information, and borrower details including current state, city, and </a:t>
            </a:r>
            <a:r>
              <a:rPr lang="en-US" sz="2000" dirty="0" err="1">
                <a:latin typeface="Times New Roman" panose="02020603050405020304" pitchFamily="18" charset="0"/>
                <a:cs typeface="Times New Roman" panose="02020603050405020304" pitchFamily="18" charset="0"/>
              </a:rPr>
              <a:t>pincode</a:t>
            </a:r>
            <a:r>
              <a:rPr lang="en-US" sz="2000" dirty="0">
                <a:latin typeface="Times New Roman" panose="02020603050405020304" pitchFamily="18" charset="0"/>
                <a:cs typeface="Times New Roman" panose="02020603050405020304" pitchFamily="18" charset="0"/>
              </a:rPr>
              <a:t>. The analysis involved data cleaning, outlier removal, and handling missing values. Key findings reveal significant patterns, including high percentages of delayed payments in specific states and </a:t>
            </a:r>
            <a:r>
              <a:rPr lang="en-US" sz="2000" dirty="0" err="1">
                <a:latin typeface="Times New Roman" panose="02020603050405020304" pitchFamily="18" charset="0"/>
                <a:cs typeface="Times New Roman" panose="02020603050405020304" pitchFamily="18" charset="0"/>
              </a:rPr>
              <a:t>pincodes</a:t>
            </a:r>
            <a:r>
              <a:rPr lang="en-US" sz="2000" dirty="0">
                <a:latin typeface="Times New Roman" panose="02020603050405020304" pitchFamily="18" charset="0"/>
                <a:cs typeface="Times New Roman" panose="02020603050405020304" pitchFamily="18" charset="0"/>
              </a:rPr>
              <a:t>, profession and annual incomes’ effect on loan repayment behavior and a trend where the likelihood of delayed payments drops below 50% at certain income levels. Lender-specific insights highlight the probability of delays among its borrowers. This comprehensive analysis provides valuable insights for risk assessment and offers actionable recommendations to enhance lending strategies and borrower management.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1958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A594-5E7D-E57B-2C64-569C195FD4BB}"/>
              </a:ext>
            </a:extLst>
          </p:cNvPr>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Data Description</a:t>
            </a:r>
          </a:p>
        </p:txBody>
      </p:sp>
      <p:sp>
        <p:nvSpPr>
          <p:cNvPr id="3" name="Content Placeholder 2">
            <a:extLst>
              <a:ext uri="{FF2B5EF4-FFF2-40B4-BE49-F238E27FC236}">
                <a16:creationId xmlns:a16="http://schemas.microsoft.com/office/drawing/2014/main" id="{FB6E9E76-B9B0-3821-9928-1E0D48251ABE}"/>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Key Columns: </a:t>
            </a:r>
            <a:r>
              <a:rPr lang="en-US" sz="2000" dirty="0" err="1">
                <a:latin typeface="Times New Roman" panose="02020603050405020304" pitchFamily="18" charset="0"/>
                <a:cs typeface="Times New Roman" panose="02020603050405020304" pitchFamily="18" charset="0"/>
              </a:rPr>
              <a:t>dpd_days</a:t>
            </a:r>
            <a:r>
              <a:rPr lang="en-US" sz="2000" dirty="0">
                <a:latin typeface="Times New Roman" panose="02020603050405020304" pitchFamily="18" charset="0"/>
                <a:cs typeface="Times New Roman" panose="02020603050405020304" pitchFamily="18" charset="0"/>
              </a:rPr>
              <a:t>, profession, </a:t>
            </a:r>
            <a:r>
              <a:rPr lang="en-US" sz="2000" dirty="0" err="1">
                <a:latin typeface="Times New Roman" panose="02020603050405020304" pitchFamily="18" charset="0"/>
                <a:cs typeface="Times New Roman" panose="02020603050405020304" pitchFamily="18" charset="0"/>
              </a:rPr>
              <a:t>annual_income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current_state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current_city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lender_name</a:t>
            </a:r>
            <a:r>
              <a:rPr lang="en-US" sz="2000" dirty="0">
                <a:latin typeface="Times New Roman" panose="02020603050405020304" pitchFamily="18" charset="0"/>
                <a:cs typeface="Times New Roman" panose="02020603050405020304" pitchFamily="18" charset="0"/>
              </a:rPr>
              <a:t>, interest rate, tenure</a:t>
            </a:r>
          </a:p>
          <a:p>
            <a:r>
              <a:rPr lang="en-IN" sz="2000" dirty="0">
                <a:latin typeface="Times New Roman" panose="02020603050405020304" pitchFamily="18" charset="0"/>
                <a:cs typeface="Times New Roman" panose="02020603050405020304" pitchFamily="18" charset="0"/>
              </a:rPr>
              <a:t>Size of data: </a:t>
            </a:r>
            <a:r>
              <a:rPr lang="en-US" sz="2000" dirty="0">
                <a:latin typeface="Times New Roman" panose="02020603050405020304" pitchFamily="18" charset="0"/>
                <a:cs typeface="Times New Roman" panose="02020603050405020304" pitchFamily="18" charset="0"/>
              </a:rPr>
              <a:t>101710 rows and 33 columns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23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060C8-A495-87F1-81EC-E449F1F2868C}"/>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Borrower to Loan Repayment Status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ECE676-AC63-5FA8-035D-5E6A42082DF0}"/>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Cleaned the </a:t>
            </a:r>
            <a:r>
              <a:rPr lang="en-US" sz="2000" dirty="0" err="1">
                <a:latin typeface="Times New Roman" panose="02020603050405020304" pitchFamily="18" charset="0"/>
                <a:cs typeface="Times New Roman" panose="02020603050405020304" pitchFamily="18" charset="0"/>
              </a:rPr>
              <a:t>dpd_days</a:t>
            </a:r>
            <a:r>
              <a:rPr lang="en-US" sz="2000" dirty="0">
                <a:latin typeface="Times New Roman" panose="02020603050405020304" pitchFamily="18" charset="0"/>
                <a:cs typeface="Times New Roman" panose="02020603050405020304" pitchFamily="18" charset="0"/>
              </a:rPr>
              <a:t> data, removed outliers using IQR method .</a:t>
            </a:r>
          </a:p>
          <a:p>
            <a:r>
              <a:rPr lang="en-US" sz="2000" dirty="0">
                <a:latin typeface="Times New Roman" panose="02020603050405020304" pitchFamily="18" charset="0"/>
                <a:cs typeface="Times New Roman" panose="02020603050405020304" pitchFamily="18" charset="0"/>
              </a:rPr>
              <a:t>Calculate the number of unique borrower who have Delayed and On Time during repayment.</a:t>
            </a:r>
          </a:p>
          <a:p>
            <a:r>
              <a:rPr lang="en-US" sz="2000" dirty="0">
                <a:latin typeface="Times New Roman" panose="02020603050405020304" pitchFamily="18" charset="0"/>
                <a:cs typeface="Times New Roman" panose="02020603050405020304" pitchFamily="18" charset="0"/>
              </a:rPr>
              <a:t>Got a result where 44.20% borrowers Delayed and 55.80% borrowers On Time payment was completed.</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A8D1E42-C4DF-7C1D-C8B3-2A79C53D60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178" y="3134824"/>
            <a:ext cx="3830401" cy="2804063"/>
          </a:xfrm>
          <a:prstGeom prst="rect">
            <a:avLst/>
          </a:prstGeom>
        </p:spPr>
      </p:pic>
    </p:spTree>
    <p:extLst>
      <p:ext uri="{BB962C8B-B14F-4D97-AF65-F5344CB8AC3E}">
        <p14:creationId xmlns:p14="http://schemas.microsoft.com/office/powerpoint/2010/main" val="1156109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312CB-7DCD-A36F-CE97-49215C33D2B6}"/>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Borrowers with </a:t>
            </a:r>
            <a:r>
              <a:rPr lang="en-US" sz="2400" b="1" dirty="0" err="1">
                <a:latin typeface="Times New Roman" panose="02020603050405020304" pitchFamily="18" charset="0"/>
                <a:cs typeface="Times New Roman" panose="02020603050405020304" pitchFamily="18" charset="0"/>
              </a:rPr>
              <a:t>Cibil</a:t>
            </a:r>
            <a:r>
              <a:rPr lang="en-US" sz="2400" b="1" dirty="0">
                <a:latin typeface="Times New Roman" panose="02020603050405020304" pitchFamily="18" charset="0"/>
                <a:cs typeface="Times New Roman" panose="02020603050405020304" pitchFamily="18" charset="0"/>
              </a:rPr>
              <a:t> Score Repayment Status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AFC14A-5944-779C-CC61-0BE8FC399C2F}"/>
              </a:ext>
            </a:extLst>
          </p:cNvPr>
          <p:cNvSpPr>
            <a:spLocks noGrp="1"/>
          </p:cNvSpPr>
          <p:nvPr>
            <p:ph idx="1"/>
          </p:nvPr>
        </p:nvSpPr>
        <p:spPr>
          <a:xfrm>
            <a:off x="716437" y="1602557"/>
            <a:ext cx="10637363" cy="4574406"/>
          </a:xfrm>
        </p:spPr>
        <p:txBody>
          <a:bodyPr>
            <a:normAutofit/>
          </a:bodyPr>
          <a:lstStyle/>
          <a:p>
            <a:r>
              <a:rPr lang="en-US" sz="2000" dirty="0">
                <a:latin typeface="Times New Roman" panose="02020603050405020304" pitchFamily="18" charset="0"/>
                <a:cs typeface="Times New Roman" panose="02020603050405020304" pitchFamily="18" charset="0"/>
              </a:rPr>
              <a:t>Removed outliers from </a:t>
            </a:r>
            <a:r>
              <a:rPr lang="en-US" sz="2000" dirty="0" err="1">
                <a:latin typeface="Times New Roman" panose="02020603050405020304" pitchFamily="18" charset="0"/>
                <a:cs typeface="Times New Roman" panose="02020603050405020304" pitchFamily="18" charset="0"/>
              </a:rPr>
              <a:t>dpd_days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Remove the string error with converting them to </a:t>
            </a:r>
            <a:r>
              <a:rPr lang="en-US" sz="2000" dirty="0" err="1">
                <a:latin typeface="Times New Roman" panose="02020603050405020304" pitchFamily="18" charset="0"/>
                <a:cs typeface="Times New Roman" panose="02020603050405020304" pitchFamily="18" charset="0"/>
              </a:rPr>
              <a:t>NaN</a:t>
            </a:r>
            <a:r>
              <a:rPr lang="en-US" sz="2000" dirty="0">
                <a:latin typeface="Times New Roman" panose="02020603050405020304" pitchFamily="18" charset="0"/>
                <a:cs typeface="Times New Roman" panose="02020603050405020304" pitchFamily="18" charset="0"/>
              </a:rPr>
              <a:t> values and replace them with median value of the whole ‘</a:t>
            </a:r>
            <a:r>
              <a:rPr lang="en-US" sz="2000" dirty="0" err="1">
                <a:latin typeface="Times New Roman" panose="02020603050405020304" pitchFamily="18" charset="0"/>
                <a:cs typeface="Times New Roman" panose="02020603050405020304" pitchFamily="18" charset="0"/>
              </a:rPr>
              <a:t>Cibil</a:t>
            </a:r>
            <a:r>
              <a:rPr lang="en-US" sz="2000" dirty="0">
                <a:latin typeface="Times New Roman" panose="02020603050405020304" pitchFamily="18" charset="0"/>
                <a:cs typeface="Times New Roman" panose="02020603050405020304" pitchFamily="18" charset="0"/>
              </a:rPr>
              <a:t> score’ column.</a:t>
            </a:r>
          </a:p>
          <a:p>
            <a:r>
              <a:rPr lang="en-US" sz="2000" dirty="0">
                <a:latin typeface="Times New Roman" panose="02020603050405020304" pitchFamily="18" charset="0"/>
                <a:cs typeface="Times New Roman" panose="02020603050405020304" pitchFamily="18" charset="0"/>
              </a:rPr>
              <a:t>The borrower who delayed in paying with </a:t>
            </a:r>
            <a:r>
              <a:rPr lang="en-US" sz="2000" dirty="0" err="1">
                <a:latin typeface="Times New Roman" panose="02020603050405020304" pitchFamily="18" charset="0"/>
                <a:cs typeface="Times New Roman" panose="02020603050405020304" pitchFamily="18" charset="0"/>
              </a:rPr>
              <a:t>cibil</a:t>
            </a:r>
            <a:r>
              <a:rPr lang="en-US" sz="2000" dirty="0">
                <a:latin typeface="Times New Roman" panose="02020603050405020304" pitchFamily="18" charset="0"/>
                <a:cs typeface="Times New Roman" panose="02020603050405020304" pitchFamily="18" charset="0"/>
              </a:rPr>
              <a:t> score higher than 750 was 35.24% </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Most of the borrowers(64.76%) with </a:t>
            </a:r>
            <a:r>
              <a:rPr lang="en-US" sz="2000" dirty="0" err="1">
                <a:latin typeface="Times New Roman" panose="02020603050405020304" pitchFamily="18" charset="0"/>
                <a:cs typeface="Times New Roman" panose="02020603050405020304" pitchFamily="18" charset="0"/>
              </a:rPr>
              <a:t>cibil</a:t>
            </a:r>
            <a:r>
              <a:rPr lang="en-US" sz="2000" dirty="0">
                <a:latin typeface="Times New Roman" panose="02020603050405020304" pitchFamily="18" charset="0"/>
                <a:cs typeface="Times New Roman" panose="02020603050405020304" pitchFamily="18" charset="0"/>
              </a:rPr>
              <a:t> score higher than 750 are safe borrower according to this analysis.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FEC81B5-4F2B-F656-2846-65E9CBA1F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184" y="4081806"/>
            <a:ext cx="4402317" cy="2411069"/>
          </a:xfrm>
          <a:prstGeom prst="rect">
            <a:avLst/>
          </a:prstGeom>
        </p:spPr>
      </p:pic>
    </p:spTree>
    <p:extLst>
      <p:ext uri="{BB962C8B-B14F-4D97-AF65-F5344CB8AC3E}">
        <p14:creationId xmlns:p14="http://schemas.microsoft.com/office/powerpoint/2010/main" val="127288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C679-C3EC-4E9E-7204-C653B25A7DC6}"/>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Profession to Repayment Status </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5A003C-1CAF-CBC4-56DE-42C1442F0E8A}"/>
              </a:ext>
            </a:extLst>
          </p:cNvPr>
          <p:cNvSpPr>
            <a:spLocks noGrp="1"/>
          </p:cNvSpPr>
          <p:nvPr>
            <p:ph idx="1"/>
          </p:nvPr>
        </p:nvSpPr>
        <p:spPr>
          <a:xfrm>
            <a:off x="838200" y="1825625"/>
            <a:ext cx="10407977" cy="4820272"/>
          </a:xfrm>
        </p:spPr>
        <p:txBody>
          <a:bodyPr>
            <a:normAutofit/>
          </a:bodyPr>
          <a:lstStyle/>
          <a:p>
            <a:r>
              <a:rPr lang="en-US" sz="2000" dirty="0">
                <a:latin typeface="Times New Roman" panose="02020603050405020304" pitchFamily="18" charset="0"/>
                <a:cs typeface="Times New Roman" panose="02020603050405020304" pitchFamily="18" charset="0"/>
              </a:rPr>
              <a:t>We have got the result as-</a:t>
            </a:r>
          </a:p>
          <a:p>
            <a:r>
              <a:rPr lang="en-US" sz="2000" dirty="0">
                <a:latin typeface="Times New Roman" panose="02020603050405020304" pitchFamily="18" charset="0"/>
                <a:cs typeface="Times New Roman" panose="02020603050405020304" pitchFamily="18" charset="0"/>
              </a:rPr>
              <a:t>Profession: Salaried-</a:t>
            </a:r>
          </a:p>
          <a:p>
            <a:pPr lvl="1"/>
            <a:r>
              <a:rPr lang="en-US" sz="1600" dirty="0">
                <a:latin typeface="Times New Roman" panose="02020603050405020304" pitchFamily="18" charset="0"/>
                <a:cs typeface="Times New Roman" panose="02020603050405020304" pitchFamily="18" charset="0"/>
              </a:rPr>
              <a:t>Percentage Delayed: 42.67%</a:t>
            </a:r>
          </a:p>
          <a:p>
            <a:pPr lvl="1"/>
            <a:r>
              <a:rPr lang="en-US" sz="1600" dirty="0">
                <a:latin typeface="Times New Roman" panose="02020603050405020304" pitchFamily="18" charset="0"/>
                <a:cs typeface="Times New Roman" panose="02020603050405020304" pitchFamily="18" charset="0"/>
              </a:rPr>
              <a:t>Percentage On Time: 57.33%</a:t>
            </a:r>
          </a:p>
          <a:p>
            <a:pPr marL="457200" lvl="1" indent="0">
              <a:buNone/>
            </a:pPr>
            <a:endParaRPr lang="en-US" sz="16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Self </a:t>
            </a:r>
            <a:r>
              <a:rPr lang="en-US" sz="2000" dirty="0" err="1">
                <a:latin typeface="Times New Roman" panose="02020603050405020304" pitchFamily="18" charset="0"/>
                <a:cs typeface="Times New Roman" panose="02020603050405020304" pitchFamily="18" charset="0"/>
              </a:rPr>
              <a:t>Employeed</a:t>
            </a:r>
            <a:r>
              <a:rPr lang="en-US" sz="2000" dirty="0">
                <a:latin typeface="Times New Roman" panose="02020603050405020304" pitchFamily="18" charset="0"/>
                <a:cs typeface="Times New Roman" panose="02020603050405020304" pitchFamily="18" charset="0"/>
              </a:rPr>
              <a:t> Non Professional-</a:t>
            </a:r>
          </a:p>
          <a:p>
            <a:pPr lvl="1"/>
            <a:r>
              <a:rPr lang="en-US" sz="1600" dirty="0">
                <a:latin typeface="Times New Roman" panose="02020603050405020304" pitchFamily="18" charset="0"/>
                <a:cs typeface="Times New Roman" panose="02020603050405020304" pitchFamily="18" charset="0"/>
              </a:rPr>
              <a:t>Percentage Delayed: 52.06%</a:t>
            </a:r>
          </a:p>
          <a:p>
            <a:pPr lvl="1"/>
            <a:r>
              <a:rPr lang="en-US" sz="1600" dirty="0">
                <a:latin typeface="Times New Roman" panose="02020603050405020304" pitchFamily="18" charset="0"/>
                <a:cs typeface="Times New Roman" panose="02020603050405020304" pitchFamily="18" charset="0"/>
              </a:rPr>
              <a:t>Percentage On Time: 40.94%</a:t>
            </a:r>
          </a:p>
          <a:p>
            <a:pPr lvl="1"/>
            <a:endParaRPr lang="en-US" sz="16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Self </a:t>
            </a:r>
            <a:r>
              <a:rPr lang="en-US" sz="2000" dirty="0" err="1">
                <a:latin typeface="Times New Roman" panose="02020603050405020304" pitchFamily="18" charset="0"/>
                <a:cs typeface="Times New Roman" panose="02020603050405020304" pitchFamily="18" charset="0"/>
              </a:rPr>
              <a:t>Employeed</a:t>
            </a:r>
            <a:r>
              <a:rPr lang="en-US" sz="2000" dirty="0">
                <a:latin typeface="Times New Roman" panose="02020603050405020304" pitchFamily="18" charset="0"/>
                <a:cs typeface="Times New Roman" panose="02020603050405020304" pitchFamily="18" charset="0"/>
              </a:rPr>
              <a:t> Professional-</a:t>
            </a:r>
          </a:p>
          <a:p>
            <a:pPr lvl="1"/>
            <a:r>
              <a:rPr lang="en-US" sz="1600" dirty="0">
                <a:latin typeface="Times New Roman" panose="02020603050405020304" pitchFamily="18" charset="0"/>
                <a:cs typeface="Times New Roman" panose="02020603050405020304" pitchFamily="18" charset="0"/>
              </a:rPr>
              <a:t>Percentage Delayed: 44.51%</a:t>
            </a:r>
          </a:p>
          <a:p>
            <a:pPr lvl="1"/>
            <a:r>
              <a:rPr lang="en-US" sz="1600" dirty="0">
                <a:latin typeface="Times New Roman" panose="02020603050405020304" pitchFamily="18" charset="0"/>
                <a:cs typeface="Times New Roman" panose="02020603050405020304" pitchFamily="18" charset="0"/>
              </a:rPr>
              <a:t>Percentage On Time: 55.49%</a:t>
            </a: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endParaRPr lang="en-US" sz="1600" dirty="0">
              <a:latin typeface="Times New Roman" panose="02020603050405020304" pitchFamily="18" charset="0"/>
              <a:cs typeface="Times New Roman" panose="02020603050405020304" pitchFamily="18" charset="0"/>
            </a:endParaRPr>
          </a:p>
          <a:p>
            <a:pPr marL="457200" lvl="1" indent="0">
              <a:buNone/>
            </a:pPr>
            <a:r>
              <a:rPr lang="en-US" sz="1600" dirty="0">
                <a:latin typeface="Times New Roman" panose="02020603050405020304" pitchFamily="18" charset="0"/>
                <a:cs typeface="Times New Roman" panose="02020603050405020304" pitchFamily="18" charset="0"/>
              </a:rPr>
              <a:t>Self </a:t>
            </a:r>
            <a:r>
              <a:rPr lang="en-US" sz="1600" dirty="0" err="1">
                <a:latin typeface="Times New Roman" panose="02020603050405020304" pitchFamily="18" charset="0"/>
                <a:cs typeface="Times New Roman" panose="02020603050405020304" pitchFamily="18" charset="0"/>
              </a:rPr>
              <a:t>Employeed</a:t>
            </a:r>
            <a:r>
              <a:rPr lang="en-US" sz="1600" dirty="0">
                <a:latin typeface="Times New Roman" panose="02020603050405020304" pitchFamily="18" charset="0"/>
                <a:cs typeface="Times New Roman" panose="02020603050405020304" pitchFamily="18" charset="0"/>
              </a:rPr>
              <a:t> Non Professionals are riskier to lend money.</a:t>
            </a:r>
          </a:p>
          <a:p>
            <a:pPr marL="457200" lvl="1" indent="0">
              <a:buNone/>
            </a:pPr>
            <a:endParaRPr lang="en-US" sz="1600" dirty="0">
              <a:latin typeface="Times New Roman" panose="02020603050405020304" pitchFamily="18" charset="0"/>
              <a:cs typeface="Times New Roman" panose="02020603050405020304" pitchFamily="18" charset="0"/>
            </a:endParaRPr>
          </a:p>
          <a:p>
            <a:pPr lvl="1"/>
            <a:endParaRPr 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DC9BCF9-F7AA-8EB5-E8ED-78C91423F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384" y="2045617"/>
            <a:ext cx="5258264" cy="3493716"/>
          </a:xfrm>
          <a:prstGeom prst="rect">
            <a:avLst/>
          </a:prstGeom>
        </p:spPr>
      </p:pic>
    </p:spTree>
    <p:extLst>
      <p:ext uri="{BB962C8B-B14F-4D97-AF65-F5344CB8AC3E}">
        <p14:creationId xmlns:p14="http://schemas.microsoft.com/office/powerpoint/2010/main" val="258355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0763-DA5A-41EB-03C6-789E303DA90C}"/>
              </a:ext>
            </a:extLst>
          </p:cNvPr>
          <p:cNvSpPr>
            <a:spLocks noGrp="1"/>
          </p:cNvSpPr>
          <p:nvPr>
            <p:ph type="title"/>
          </p:nvPr>
        </p:nvSpPr>
        <p:spPr/>
        <p:txBody>
          <a:bodyPr>
            <a:normAutofit/>
          </a:bodyPr>
          <a:lstStyle/>
          <a:p>
            <a:pPr algn="ctr"/>
            <a:r>
              <a:rPr lang="en-US" sz="2400" dirty="0">
                <a:latin typeface="Times New Roman" panose="02020603050405020304" pitchFamily="18" charset="0"/>
                <a:cs typeface="Times New Roman" panose="02020603050405020304" pitchFamily="18" charset="0"/>
              </a:rPr>
              <a:t>Lender Repayment Status</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7D7F12-F644-6558-58EC-025FCC790182}"/>
              </a:ext>
            </a:extLst>
          </p:cNvPr>
          <p:cNvSpPr>
            <a:spLocks noGrp="1"/>
          </p:cNvSpPr>
          <p:nvPr>
            <p:ph idx="1"/>
          </p:nvPr>
        </p:nvSpPr>
        <p:spPr/>
        <p:txBody>
          <a:bodyPr>
            <a:normAutofit/>
          </a:bodyPr>
          <a:lstStyle/>
          <a:p>
            <a:r>
              <a:rPr lang="en-US" sz="2000" dirty="0" err="1">
                <a:latin typeface="Times New Roman" panose="02020603050405020304" pitchFamily="18" charset="0"/>
                <a:cs typeface="Times New Roman" panose="02020603050405020304" pitchFamily="18" charset="0"/>
              </a:rPr>
              <a:t>Eduvanz-Vivriti</a:t>
            </a:r>
            <a:r>
              <a:rPr lang="en-US" sz="2000" dirty="0">
                <a:latin typeface="Times New Roman" panose="02020603050405020304" pitchFamily="18" charset="0"/>
                <a:cs typeface="Times New Roman" panose="02020603050405020304" pitchFamily="18" charset="0"/>
              </a:rPr>
              <a:t> Finance has faced the </a:t>
            </a:r>
            <a:r>
              <a:rPr lang="en-US" sz="2000" dirty="0" err="1">
                <a:latin typeface="Times New Roman" panose="02020603050405020304" pitchFamily="18" charset="0"/>
                <a:cs typeface="Times New Roman" panose="02020603050405020304" pitchFamily="18" charset="0"/>
              </a:rPr>
              <a:t>higest</a:t>
            </a:r>
            <a:r>
              <a:rPr lang="en-US" sz="2000" dirty="0">
                <a:latin typeface="Times New Roman" panose="02020603050405020304" pitchFamily="18" charset="0"/>
                <a:cs typeface="Times New Roman" panose="02020603050405020304" pitchFamily="18" charset="0"/>
              </a:rPr>
              <a:t> delay payment percentage of 47.24%</a:t>
            </a:r>
          </a:p>
          <a:p>
            <a:r>
              <a:rPr lang="en-US" sz="2000" dirty="0" err="1">
                <a:latin typeface="Times New Roman" panose="02020603050405020304" pitchFamily="18" charset="0"/>
                <a:cs typeface="Times New Roman" panose="02020603050405020304" pitchFamily="18" charset="0"/>
              </a:rPr>
              <a:t>Eduvanz-Incred</a:t>
            </a:r>
            <a:r>
              <a:rPr lang="en-US" sz="2000" dirty="0">
                <a:latin typeface="Times New Roman" panose="02020603050405020304" pitchFamily="18" charset="0"/>
                <a:cs typeface="Times New Roman" panose="02020603050405020304" pitchFamily="18" charset="0"/>
              </a:rPr>
              <a:t> has no Delay percentage.</a:t>
            </a:r>
          </a:p>
          <a:p>
            <a:r>
              <a:rPr lang="en-US" sz="2000" dirty="0">
                <a:latin typeface="Times New Roman" panose="02020603050405020304" pitchFamily="18" charset="0"/>
                <a:cs typeface="Times New Roman" panose="02020603050405020304" pitchFamily="18" charset="0"/>
              </a:rPr>
              <a:t>Piramal, IDFC have seen quite low Delay percentage( simultaneously 26.67% and 30.59%). </a:t>
            </a:r>
          </a:p>
          <a:p>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3FBD97B-20B7-B84A-290F-6CD10661D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3332" y="3346657"/>
            <a:ext cx="5302712" cy="2752485"/>
          </a:xfrm>
          <a:prstGeom prst="rect">
            <a:avLst/>
          </a:prstGeom>
        </p:spPr>
      </p:pic>
    </p:spTree>
    <p:extLst>
      <p:ext uri="{BB962C8B-B14F-4D97-AF65-F5344CB8AC3E}">
        <p14:creationId xmlns:p14="http://schemas.microsoft.com/office/powerpoint/2010/main" val="3892215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2E8F-0202-2531-4DFF-E3273FB37C0B}"/>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Tenure of Borrowers with Repayment Status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389ED0-B099-C9F3-05A8-677BBDC20F14}"/>
              </a:ext>
            </a:extLst>
          </p:cNvPr>
          <p:cNvSpPr>
            <a:spLocks noGrp="1"/>
          </p:cNvSpPr>
          <p:nvPr>
            <p:ph idx="1"/>
          </p:nvPr>
        </p:nvSpPr>
        <p:spPr>
          <a:xfrm>
            <a:off x="838199" y="1825625"/>
            <a:ext cx="10620737" cy="4789934"/>
          </a:xfrm>
        </p:spPr>
        <p:txBody>
          <a:bodyPr/>
          <a:lstStyle/>
          <a:p>
            <a:r>
              <a:rPr lang="en-US" sz="2000" dirty="0">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borrowers with 20+ years of tenure are more likely to be delayed and riskier than others.</a:t>
            </a:r>
          </a:p>
          <a:p>
            <a:r>
              <a:rPr lang="en-US" sz="2000" dirty="0">
                <a:latin typeface="Times New Roman" panose="02020603050405020304" pitchFamily="18" charset="0"/>
                <a:cs typeface="Times New Roman" panose="02020603050405020304" pitchFamily="18" charset="0"/>
              </a:rPr>
              <a:t>As the tenure increases the risk of delay increases.</a:t>
            </a:r>
          </a:p>
          <a:p>
            <a:r>
              <a:rPr lang="en-US" sz="2000" dirty="0">
                <a:latin typeface="Times New Roman" panose="02020603050405020304" pitchFamily="18" charset="0"/>
                <a:cs typeface="Times New Roman" panose="02020603050405020304" pitchFamily="18" charset="0"/>
              </a:rPr>
              <a:t>The borrowers with less than 2 years of tenure have no risk of delaying.</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30A3AAE-206F-4C33-E3DB-B2F625A23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7438" y="3252486"/>
            <a:ext cx="6217864" cy="3363073"/>
          </a:xfrm>
          <a:prstGeom prst="rect">
            <a:avLst/>
          </a:prstGeom>
        </p:spPr>
      </p:pic>
    </p:spTree>
    <p:extLst>
      <p:ext uri="{BB962C8B-B14F-4D97-AF65-F5344CB8AC3E}">
        <p14:creationId xmlns:p14="http://schemas.microsoft.com/office/powerpoint/2010/main" val="541552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TotalTime>
  <Words>820</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EDA Of Educational Loan Application Data</vt:lpstr>
      <vt:lpstr>Problem Statement</vt:lpstr>
      <vt:lpstr>Abstract</vt:lpstr>
      <vt:lpstr>Data Description</vt:lpstr>
      <vt:lpstr>Borrower to Loan Repayment Status</vt:lpstr>
      <vt:lpstr>Borrowers with Cibil Score Repayment Status</vt:lpstr>
      <vt:lpstr>Profession to Repayment Status </vt:lpstr>
      <vt:lpstr>Lender Repayment Status</vt:lpstr>
      <vt:lpstr>Tenure of Borrowers with Repayment Status</vt:lpstr>
      <vt:lpstr>Tier1 city borrower Repayment status</vt:lpstr>
      <vt:lpstr>State wise borrower Repayment Status</vt:lpstr>
      <vt:lpstr>Pincode and their mapped city and state relationship with EMI payment</vt:lpstr>
      <vt:lpstr>EMI payment and Interest rate  </vt:lpstr>
      <vt:lpstr>Eduvanz lender delay risk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Archisman Ghosh</dc:creator>
  <cp:lastModifiedBy>Archisman Ghosh</cp:lastModifiedBy>
  <cp:revision>4</cp:revision>
  <dcterms:created xsi:type="dcterms:W3CDTF">2024-08-07T09:54:34Z</dcterms:created>
  <dcterms:modified xsi:type="dcterms:W3CDTF">2024-08-08T05:20:21Z</dcterms:modified>
</cp:coreProperties>
</file>