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44E9-B058-E15E-72D2-9B0F26AB7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54B88-0C91-8357-62D7-5118660A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52CD-012B-6BD6-F3F9-44FE7288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FB2B-C12B-D2FE-3766-D5ADBE5E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4962-C4E8-FD4F-9F7E-C529AB29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3405-F941-9EAF-3496-B6EDD41D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86E2-87DA-991E-A1B4-31512E3F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ADBF1-D8A9-218A-951F-C5D3D06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913A-8C00-6B0A-8755-6D86446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198A-D82F-1B41-775F-3608C06D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9964F-928B-A424-1728-8BB08378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C8E-81DB-3C70-B4F3-543C5853F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2752-1831-39DA-D64C-610C46C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CDA8-D72F-7FF9-6B39-B6949DFD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2C66-2545-5695-B423-B047FBA0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8A3-C458-F098-F249-A903D6A3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BB65-6565-7E85-0BB7-D500C19C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A68D-077D-95C7-3844-E0576969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80B5A-37C1-6934-B1F5-9CAE631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61F5-EB6D-0F6B-7DDE-EDB63140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88D8-67CA-A1BF-DB4E-7454169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36A6-A5D4-DC1E-DBBC-5658304B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0209-30BD-0F92-835E-0EB6CC86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745D-89ED-4AE4-5A89-2CB0D613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3FDE-FA55-D0D0-535B-76257AF1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CA44-84DB-7893-9C9E-4E40ACA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D973-4E64-FFC6-ACAD-69A60B42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C2A7F-0FAA-5F5B-0807-9F9F7025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EF51B-0DD6-3D4A-3F89-509E5D6A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A689-BE89-B03C-0C3E-17347CC5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60D7-E641-0062-7F97-B5C575A0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6FD3-1A92-6C3F-5BA1-90C54651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B78E6-60F9-1089-0DF5-AADAA740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FB0C3-5916-A53E-52D6-88C5B22D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1FE0-5376-0751-7A0F-6FDB6F11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77496-68A9-8EAD-A987-547C8DD47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75EBA-EBA0-51A8-236A-767B32D7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4511-1200-2B8E-7419-16E9159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51456-479D-3725-DC99-EF78DC8B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1BB2-992A-80B0-AF00-9C1BF4D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C864A-80F7-BA5A-1B62-C04FC7F1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7F269-CB32-584E-3BCF-F0465B04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3B731-AAEC-079D-B31D-ED491DB3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75A79-E122-8B0D-2C40-AD645201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2FAB4-AB50-53FB-D67C-45B7A00B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1560-F4EF-4D43-2B7D-26795EF8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2F4-3D81-0922-B968-42AF8B8F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7670-D0F6-15B4-3896-93816B72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A501-2C7A-11BA-E528-025FF4CA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3D061-2CCC-E3BD-F955-6B3AA21C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FF84-C017-4E2C-1985-7FC53EA3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F17DE-ADAF-6E34-9E5C-39E2FB0D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2A61-F3DF-7C32-CC6C-5AF9FCC2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521A2-F570-8767-C172-FB73EAF5F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9A98-4929-0532-2A90-9F7EEF2F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5B1A-C121-4AC7-D470-427F5FEB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2CBDE-7C08-A16D-556D-C5E434A9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B8E9-836A-630B-C862-49F61BB9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90427-0336-1089-1DB8-EF401F0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0860-6A7A-BA50-76A2-56877AE5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DB52-F1CC-A874-146D-FD861570A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250-E636-3A4F-BC8D-A4DC79A6FF24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C2A2-1E58-EA42-2D31-778457EF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1E60-84D8-539E-85FB-8B2800F2A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7DF8-953B-F84E-81C7-14C08F1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9B9A31-D016-1495-0833-007E5ECA1057}"/>
                  </a:ext>
                </a:extLst>
              </p:cNvPr>
              <p:cNvSpPr txBox="1"/>
              <p:nvPr/>
            </p:nvSpPr>
            <p:spPr>
              <a:xfrm>
                <a:off x="1473869" y="3151327"/>
                <a:ext cx="9244262" cy="555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Measurement of D0 and D0* in </a:t>
                </a:r>
                <a:r>
                  <a:rPr lang="en-US" sz="2800" dirty="0" err="1"/>
                  <a:t>p+p</a:t>
                </a:r>
                <a:r>
                  <a:rPr lang="en-US" sz="2800" dirty="0"/>
                  <a:t> collisions 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= 200 GeV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9B9A31-D016-1495-0833-007E5ECA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69" y="3151327"/>
                <a:ext cx="9244262" cy="555345"/>
              </a:xfrm>
              <a:prstGeom prst="rect">
                <a:avLst/>
              </a:prstGeom>
              <a:blipFill>
                <a:blip r:embed="rId2"/>
                <a:stretch>
                  <a:fillRect l="-1374" t="-6818" r="-412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8CF2E01-FC5C-AC42-9236-AF3B5E5C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15" y="103134"/>
            <a:ext cx="4931085" cy="3256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D9AC7D-CDDF-6542-AE82-038DD6240175}"/>
              </a:ext>
            </a:extLst>
          </p:cNvPr>
          <p:cNvSpPr txBox="1"/>
          <p:nvPr/>
        </p:nvSpPr>
        <p:spPr>
          <a:xfrm>
            <a:off x="-62411" y="1409141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D99FE-15F9-C547-AF95-1A9496A8AC33}"/>
              </a:ext>
            </a:extLst>
          </p:cNvPr>
          <p:cNvSpPr txBox="1"/>
          <p:nvPr/>
        </p:nvSpPr>
        <p:spPr>
          <a:xfrm>
            <a:off x="265411" y="1949999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1604D-170E-F348-A8BE-765892A5B407}"/>
              </a:ext>
            </a:extLst>
          </p:cNvPr>
          <p:cNvSpPr txBox="1"/>
          <p:nvPr/>
        </p:nvSpPr>
        <p:spPr>
          <a:xfrm>
            <a:off x="-27049" y="31962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5F358-58BA-AA42-ABD5-2145A434FBC3}"/>
              </a:ext>
            </a:extLst>
          </p:cNvPr>
          <p:cNvSpPr txBox="1"/>
          <p:nvPr/>
        </p:nvSpPr>
        <p:spPr>
          <a:xfrm>
            <a:off x="298772" y="3721729"/>
            <a:ext cx="2780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-1.9 &lt; TOF Pion Res &lt; 2.1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13B7C-56C5-AE49-AE70-6D12850B32CF}"/>
              </a:ext>
            </a:extLst>
          </p:cNvPr>
          <p:cNvSpPr txBox="1"/>
          <p:nvPr/>
        </p:nvSpPr>
        <p:spPr>
          <a:xfrm>
            <a:off x="3527017" y="3196212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8AAF8-5E09-B347-B94D-597E3C1E2328}"/>
              </a:ext>
            </a:extLst>
          </p:cNvPr>
          <p:cNvSpPr txBox="1"/>
          <p:nvPr/>
        </p:nvSpPr>
        <p:spPr>
          <a:xfrm>
            <a:off x="3852838" y="3721729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A7C46-092A-A64E-9626-47E6E26FFF6C}"/>
              </a:ext>
            </a:extLst>
          </p:cNvPr>
          <p:cNvSpPr txBox="1"/>
          <p:nvPr/>
        </p:nvSpPr>
        <p:spPr>
          <a:xfrm>
            <a:off x="8806519" y="-43515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Sideband Subtraction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66974-1D42-AC41-8EE6-A706425DB2F9}"/>
              </a:ext>
            </a:extLst>
          </p:cNvPr>
          <p:cNvSpPr txBox="1"/>
          <p:nvPr/>
        </p:nvSpPr>
        <p:spPr>
          <a:xfrm>
            <a:off x="-55463" y="481509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E5521-EEE5-AE45-AAEE-93508DB1CF3A}"/>
              </a:ext>
            </a:extLst>
          </p:cNvPr>
          <p:cNvSpPr txBox="1"/>
          <p:nvPr/>
        </p:nvSpPr>
        <p:spPr>
          <a:xfrm>
            <a:off x="265411" y="5184428"/>
            <a:ext cx="307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Constituents </a:t>
            </a:r>
            <a:r>
              <a:rPr lang="en-US" dirty="0" err="1"/>
              <a:t>pT</a:t>
            </a:r>
            <a:r>
              <a:rPr lang="en-US" dirty="0"/>
              <a:t> &gt; 0.2 GeV/c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&gt; 3 GeV/c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D0 </a:t>
            </a:r>
            <a:r>
              <a:rPr lang="en-US" dirty="0" err="1"/>
              <a:t>pT</a:t>
            </a:r>
            <a:r>
              <a:rPr lang="en-US" dirty="0"/>
              <a:t> &gt; 1 GeV/c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E7392-6E72-0E48-A678-75BCC1B86B5F}"/>
              </a:ext>
            </a:extLst>
          </p:cNvPr>
          <p:cNvSpPr txBox="1"/>
          <p:nvPr/>
        </p:nvSpPr>
        <p:spPr>
          <a:xfrm>
            <a:off x="265411" y="333684"/>
            <a:ext cx="3794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Vertex Rank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VPDMB Triggers: 370001, 370011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Vz</a:t>
            </a:r>
            <a:r>
              <a:rPr lang="en-US" dirty="0"/>
              <a:t>| &lt; 100 cm; |</a:t>
            </a:r>
            <a:r>
              <a:rPr lang="en-US" dirty="0" err="1"/>
              <a:t>Vz</a:t>
            </a:r>
            <a:r>
              <a:rPr lang="en-US" dirty="0"/>
              <a:t> –</a:t>
            </a:r>
            <a:r>
              <a:rPr lang="en-US" dirty="0" err="1"/>
              <a:t>VzVPD</a:t>
            </a:r>
            <a:r>
              <a:rPr lang="en-US" dirty="0"/>
              <a:t>| &lt; 6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3FD08-54A2-5E46-9417-20A1D406C991}"/>
              </a:ext>
            </a:extLst>
          </p:cNvPr>
          <p:cNvSpPr txBox="1"/>
          <p:nvPr/>
        </p:nvSpPr>
        <p:spPr>
          <a:xfrm>
            <a:off x="-60410" y="-81532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Selection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9E7531EF-1C11-0245-8B52-17CA8A2E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15" y="3613287"/>
            <a:ext cx="4820198" cy="3142281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B51520-761A-9844-B439-6FA93E34A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652" y="1257014"/>
            <a:ext cx="2063538" cy="1349113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C789DA2-41C4-5A46-BD35-7730D7CE7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652" y="4815096"/>
            <a:ext cx="1990576" cy="12843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4311DC-3167-3245-9F5B-D4A95DA380A3}"/>
              </a:ext>
            </a:extLst>
          </p:cNvPr>
          <p:cNvSpPr txBox="1"/>
          <p:nvPr/>
        </p:nvSpPr>
        <p:spPr>
          <a:xfrm>
            <a:off x="10689325" y="758561"/>
            <a:ext cx="6189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Sideband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E7818A-6157-A04B-AA6E-DB3B43B0628E}"/>
              </a:ext>
            </a:extLst>
          </p:cNvPr>
          <p:cNvSpPr txBox="1"/>
          <p:nvPr/>
        </p:nvSpPr>
        <p:spPr>
          <a:xfrm>
            <a:off x="8081272" y="4096805"/>
            <a:ext cx="6189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Sideband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345E6-9BB7-0145-92DC-4DB15BF00A41}"/>
              </a:ext>
            </a:extLst>
          </p:cNvPr>
          <p:cNvSpPr txBox="1"/>
          <p:nvPr/>
        </p:nvSpPr>
        <p:spPr>
          <a:xfrm>
            <a:off x="-62411" y="1409141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C43F0-B694-8849-B108-F1E1A7AAC96D}"/>
              </a:ext>
            </a:extLst>
          </p:cNvPr>
          <p:cNvSpPr txBox="1"/>
          <p:nvPr/>
        </p:nvSpPr>
        <p:spPr>
          <a:xfrm>
            <a:off x="265411" y="1949999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9D7BB-CE06-F247-B536-67FD2081A2D1}"/>
              </a:ext>
            </a:extLst>
          </p:cNvPr>
          <p:cNvSpPr txBox="1"/>
          <p:nvPr/>
        </p:nvSpPr>
        <p:spPr>
          <a:xfrm>
            <a:off x="-27049" y="31962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BDF4-605D-A949-B33B-1B425E17926A}"/>
              </a:ext>
            </a:extLst>
          </p:cNvPr>
          <p:cNvSpPr txBox="1"/>
          <p:nvPr/>
        </p:nvSpPr>
        <p:spPr>
          <a:xfrm>
            <a:off x="298772" y="3721729"/>
            <a:ext cx="2780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-1.9 &lt; TOF Pion Res &lt; 2.1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A548F-5FCD-8440-B84E-B1A85C3F5D76}"/>
              </a:ext>
            </a:extLst>
          </p:cNvPr>
          <p:cNvSpPr txBox="1"/>
          <p:nvPr/>
        </p:nvSpPr>
        <p:spPr>
          <a:xfrm>
            <a:off x="3527017" y="3196212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EBBF6-A191-4F40-B722-B3AA3881C1F2}"/>
              </a:ext>
            </a:extLst>
          </p:cNvPr>
          <p:cNvSpPr txBox="1"/>
          <p:nvPr/>
        </p:nvSpPr>
        <p:spPr>
          <a:xfrm>
            <a:off x="3852838" y="3721729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37124-6421-A049-8596-EE5E6BF70FF1}"/>
              </a:ext>
            </a:extLst>
          </p:cNvPr>
          <p:cNvSpPr txBox="1"/>
          <p:nvPr/>
        </p:nvSpPr>
        <p:spPr>
          <a:xfrm>
            <a:off x="-55463" y="481509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B4F3F-AAAE-D345-BC73-55462EC07596}"/>
              </a:ext>
            </a:extLst>
          </p:cNvPr>
          <p:cNvSpPr txBox="1"/>
          <p:nvPr/>
        </p:nvSpPr>
        <p:spPr>
          <a:xfrm>
            <a:off x="265411" y="5184428"/>
            <a:ext cx="307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Constituents </a:t>
            </a:r>
            <a:r>
              <a:rPr lang="en-US" dirty="0" err="1"/>
              <a:t>pT</a:t>
            </a:r>
            <a:r>
              <a:rPr lang="en-US" dirty="0"/>
              <a:t> &gt; 0.2 GeV/c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&gt; 3 GeV/c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D0 </a:t>
            </a:r>
            <a:r>
              <a:rPr lang="en-US" dirty="0" err="1"/>
              <a:t>pT</a:t>
            </a:r>
            <a:r>
              <a:rPr lang="en-US" dirty="0"/>
              <a:t> &gt; 1 GeV/c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47578-1836-5341-A24E-25858F2D1A2C}"/>
              </a:ext>
            </a:extLst>
          </p:cNvPr>
          <p:cNvSpPr txBox="1"/>
          <p:nvPr/>
        </p:nvSpPr>
        <p:spPr>
          <a:xfrm>
            <a:off x="265411" y="333684"/>
            <a:ext cx="7147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Vertex Rank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HT1</a:t>
            </a:r>
            <a:r>
              <a:rPr lang="en-US" dirty="0"/>
              <a:t> &amp; </a:t>
            </a:r>
            <a:r>
              <a:rPr lang="en-US" b="1" dirty="0">
                <a:solidFill>
                  <a:srgbClr val="FF0000"/>
                </a:solidFill>
              </a:rPr>
              <a:t>HT2</a:t>
            </a:r>
            <a:r>
              <a:rPr lang="en-US" dirty="0"/>
              <a:t> Triggers: 370511, 370546, 370521, 370522, 370531, 370980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Vz</a:t>
            </a:r>
            <a:r>
              <a:rPr lang="en-US" dirty="0"/>
              <a:t>| &lt; 100 cm; |</a:t>
            </a:r>
            <a:r>
              <a:rPr lang="en-US" dirty="0" err="1"/>
              <a:t>Vz</a:t>
            </a:r>
            <a:r>
              <a:rPr lang="en-US" dirty="0"/>
              <a:t> –</a:t>
            </a:r>
            <a:r>
              <a:rPr lang="en-US" dirty="0" err="1"/>
              <a:t>VzVPD</a:t>
            </a:r>
            <a:r>
              <a:rPr lang="en-US" dirty="0"/>
              <a:t>| &lt; 6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CEB17-35BC-644D-A8CA-10D247C6437F}"/>
              </a:ext>
            </a:extLst>
          </p:cNvPr>
          <p:cNvSpPr txBox="1"/>
          <p:nvPr/>
        </p:nvSpPr>
        <p:spPr>
          <a:xfrm>
            <a:off x="-60410" y="-81532"/>
            <a:ext cx="377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Selection (Half the Data Sample)</a:t>
            </a:r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B8DB2E9-B8FC-A446-8022-4ABB71BC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73" y="0"/>
            <a:ext cx="4738488" cy="3095124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1BD3DD8C-F9B4-1D4A-AC1D-8A2AB554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19" y="3699865"/>
            <a:ext cx="4714829" cy="29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49982-1437-7A13-053E-33C1656E67B2}"/>
              </a:ext>
            </a:extLst>
          </p:cNvPr>
          <p:cNvSpPr txBox="1"/>
          <p:nvPr/>
        </p:nvSpPr>
        <p:spPr>
          <a:xfrm>
            <a:off x="325821" y="525517"/>
            <a:ext cx="3794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Vertex Rank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VPDMB Triggers: 370001, 370011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Vz</a:t>
            </a:r>
            <a:r>
              <a:rPr lang="en-US" dirty="0"/>
              <a:t>| &lt; 100 cm; |</a:t>
            </a:r>
            <a:r>
              <a:rPr lang="en-US" dirty="0" err="1"/>
              <a:t>Vz</a:t>
            </a:r>
            <a:r>
              <a:rPr lang="en-US" dirty="0"/>
              <a:t> –</a:t>
            </a:r>
            <a:r>
              <a:rPr lang="en-US" dirty="0" err="1"/>
              <a:t>VzVPD</a:t>
            </a:r>
            <a:r>
              <a:rPr lang="en-US" dirty="0"/>
              <a:t>| &lt; 6 cm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69BA28-CF8E-8719-1163-4B686CDE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01" y="525517"/>
            <a:ext cx="8011914" cy="57172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AB1A61-F28E-A813-852F-699EBE97DF18}"/>
              </a:ext>
            </a:extLst>
          </p:cNvPr>
          <p:cNvCxnSpPr/>
          <p:nvPr/>
        </p:nvCxnSpPr>
        <p:spPr>
          <a:xfrm flipH="1" flipV="1">
            <a:off x="2644588" y="1900518"/>
            <a:ext cx="6257365" cy="21963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06C5B1-CAE4-8B16-9C48-41C7A51118A3}"/>
              </a:ext>
            </a:extLst>
          </p:cNvPr>
          <p:cNvSpPr txBox="1"/>
          <p:nvPr/>
        </p:nvSpPr>
        <p:spPr>
          <a:xfrm>
            <a:off x="740028" y="1715852"/>
            <a:ext cx="19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365 Million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FD22-9EB8-7A03-DA23-432B4AEDEB5F}"/>
              </a:ext>
            </a:extLst>
          </p:cNvPr>
          <p:cNvSpPr txBox="1"/>
          <p:nvPr/>
        </p:nvSpPr>
        <p:spPr>
          <a:xfrm>
            <a:off x="0" y="0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Selection</a:t>
            </a:r>
          </a:p>
        </p:txBody>
      </p:sp>
    </p:spTree>
    <p:extLst>
      <p:ext uri="{BB962C8B-B14F-4D97-AF65-F5344CB8AC3E}">
        <p14:creationId xmlns:p14="http://schemas.microsoft.com/office/powerpoint/2010/main" val="32932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F352182-6378-48A9-D190-0A7DB24D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41" y="2549038"/>
            <a:ext cx="5665694" cy="3704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872A7-68B9-9E61-6B24-255F640E7DC9}"/>
              </a:ext>
            </a:extLst>
          </p:cNvPr>
          <p:cNvSpPr txBox="1"/>
          <p:nvPr/>
        </p:nvSpPr>
        <p:spPr>
          <a:xfrm>
            <a:off x="325821" y="525517"/>
            <a:ext cx="3794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Vertex Rank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VPDMB Triggers: 370001, 370011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Vz</a:t>
            </a:r>
            <a:r>
              <a:rPr lang="en-US" dirty="0"/>
              <a:t>| &lt; 100 cm; |</a:t>
            </a:r>
            <a:r>
              <a:rPr lang="en-US" dirty="0" err="1"/>
              <a:t>Vz</a:t>
            </a:r>
            <a:r>
              <a:rPr lang="en-US" dirty="0"/>
              <a:t> –</a:t>
            </a:r>
            <a:r>
              <a:rPr lang="en-US" dirty="0" err="1"/>
              <a:t>VzVPD</a:t>
            </a:r>
            <a:r>
              <a:rPr lang="en-US" dirty="0"/>
              <a:t>| &lt; 6 cm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F431B3E-F345-D24A-1B09-46BE8D46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0186"/>
            <a:ext cx="6455854" cy="4032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9F59D2-B9C3-AAD8-5A0D-5AB713FC6226}"/>
                  </a:ext>
                </a:extLst>
              </p:cNvPr>
              <p:cNvSpPr txBox="1"/>
              <p:nvPr/>
            </p:nvSpPr>
            <p:spPr>
              <a:xfrm>
                <a:off x="9637050" y="4002850"/>
                <a:ext cx="2333972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VPD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&lt;6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VPD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&lt;100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~ 79%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9F59D2-B9C3-AAD8-5A0D-5AB713FC6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50" y="4002850"/>
                <a:ext cx="2333972" cy="62696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7BC06A-974F-4F97-5E30-04259F448B78}"/>
              </a:ext>
            </a:extLst>
          </p:cNvPr>
          <p:cNvSpPr txBox="1"/>
          <p:nvPr/>
        </p:nvSpPr>
        <p:spPr>
          <a:xfrm>
            <a:off x="0" y="0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Selection</a:t>
            </a:r>
          </a:p>
        </p:txBody>
      </p:sp>
    </p:spTree>
    <p:extLst>
      <p:ext uri="{BB962C8B-B14F-4D97-AF65-F5344CB8AC3E}">
        <p14:creationId xmlns:p14="http://schemas.microsoft.com/office/powerpoint/2010/main" val="28066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8B807-6106-BAC3-3E77-C8888FF8FDA1}"/>
              </a:ext>
            </a:extLst>
          </p:cNvPr>
          <p:cNvSpPr txBox="1"/>
          <p:nvPr/>
        </p:nvSpPr>
        <p:spPr>
          <a:xfrm>
            <a:off x="0" y="0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F8600-EA12-FEC8-87CA-6AC90DC5DC78}"/>
              </a:ext>
            </a:extLst>
          </p:cNvPr>
          <p:cNvSpPr txBox="1"/>
          <p:nvPr/>
        </p:nvSpPr>
        <p:spPr>
          <a:xfrm>
            <a:off x="325821" y="525517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15C5-EBF9-509A-5BBF-9667F9549729}"/>
              </a:ext>
            </a:extLst>
          </p:cNvPr>
          <p:cNvSpPr txBox="1"/>
          <p:nvPr/>
        </p:nvSpPr>
        <p:spPr>
          <a:xfrm>
            <a:off x="0" y="188203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6FA61-B924-6031-84DB-AB22EDED5E4F}"/>
              </a:ext>
            </a:extLst>
          </p:cNvPr>
          <p:cNvSpPr txBox="1"/>
          <p:nvPr/>
        </p:nvSpPr>
        <p:spPr>
          <a:xfrm>
            <a:off x="325821" y="24075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nSigmaPion</a:t>
            </a:r>
            <a:r>
              <a:rPr lang="en-US" dirty="0"/>
              <a:t>| &lt;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8C3E-F458-DAEE-4E5E-EAF329257343}"/>
              </a:ext>
            </a:extLst>
          </p:cNvPr>
          <p:cNvSpPr txBox="1"/>
          <p:nvPr/>
        </p:nvSpPr>
        <p:spPr>
          <a:xfrm>
            <a:off x="3416589" y="1882031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357EB-519E-EF2C-2848-BD7F0C9EDECC}"/>
              </a:ext>
            </a:extLst>
          </p:cNvPr>
          <p:cNvSpPr txBox="1"/>
          <p:nvPr/>
        </p:nvSpPr>
        <p:spPr>
          <a:xfrm>
            <a:off x="3742410" y="2407548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76E8DE9-19E1-4AA1-A571-2AFE797A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9"/>
          <a:stretch/>
        </p:blipFill>
        <p:spPr>
          <a:xfrm>
            <a:off x="0" y="3239767"/>
            <a:ext cx="5351929" cy="355883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31EAD7-2C7C-2C0D-B94C-448ED692CC98}"/>
              </a:ext>
            </a:extLst>
          </p:cNvPr>
          <p:cNvCxnSpPr>
            <a:cxnSpLocks/>
          </p:cNvCxnSpPr>
          <p:nvPr/>
        </p:nvCxnSpPr>
        <p:spPr>
          <a:xfrm flipH="1">
            <a:off x="3416589" y="2251363"/>
            <a:ext cx="223082" cy="22578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46A49C81-B9F0-E155-CD79-B90E4C92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29" y="1083146"/>
            <a:ext cx="6291208" cy="43132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46D4B8-717B-5205-11A2-420604E269FC}"/>
              </a:ext>
            </a:extLst>
          </p:cNvPr>
          <p:cNvCxnSpPr>
            <a:cxnSpLocks/>
          </p:cNvCxnSpPr>
          <p:nvPr/>
        </p:nvCxnSpPr>
        <p:spPr>
          <a:xfrm>
            <a:off x="9574306" y="753035"/>
            <a:ext cx="1067836" cy="33868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403231-81DA-341B-C779-D25EA4C53058}"/>
              </a:ext>
            </a:extLst>
          </p:cNvPr>
          <p:cNvSpPr txBox="1"/>
          <p:nvPr/>
        </p:nvSpPr>
        <p:spPr>
          <a:xfrm>
            <a:off x="8722415" y="398232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Dirty background</a:t>
            </a:r>
          </a:p>
        </p:txBody>
      </p:sp>
    </p:spTree>
    <p:extLst>
      <p:ext uri="{BB962C8B-B14F-4D97-AF65-F5344CB8AC3E}">
        <p14:creationId xmlns:p14="http://schemas.microsoft.com/office/powerpoint/2010/main" val="10083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8B807-6106-BAC3-3E77-C8888FF8FDA1}"/>
              </a:ext>
            </a:extLst>
          </p:cNvPr>
          <p:cNvSpPr txBox="1"/>
          <p:nvPr/>
        </p:nvSpPr>
        <p:spPr>
          <a:xfrm>
            <a:off x="0" y="0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F8600-EA12-FEC8-87CA-6AC90DC5DC78}"/>
              </a:ext>
            </a:extLst>
          </p:cNvPr>
          <p:cNvSpPr txBox="1"/>
          <p:nvPr/>
        </p:nvSpPr>
        <p:spPr>
          <a:xfrm>
            <a:off x="325821" y="525517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15C5-EBF9-509A-5BBF-9667F9549729}"/>
              </a:ext>
            </a:extLst>
          </p:cNvPr>
          <p:cNvSpPr txBox="1"/>
          <p:nvPr/>
        </p:nvSpPr>
        <p:spPr>
          <a:xfrm>
            <a:off x="0" y="188203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6FA61-B924-6031-84DB-AB22EDED5E4F}"/>
              </a:ext>
            </a:extLst>
          </p:cNvPr>
          <p:cNvSpPr txBox="1"/>
          <p:nvPr/>
        </p:nvSpPr>
        <p:spPr>
          <a:xfrm>
            <a:off x="325821" y="24075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nSigmaPion</a:t>
            </a:r>
            <a:r>
              <a:rPr lang="en-US" dirty="0"/>
              <a:t>| &lt;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8C3E-F458-DAEE-4E5E-EAF329257343}"/>
              </a:ext>
            </a:extLst>
          </p:cNvPr>
          <p:cNvSpPr txBox="1"/>
          <p:nvPr/>
        </p:nvSpPr>
        <p:spPr>
          <a:xfrm>
            <a:off x="3416589" y="1882031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357EB-519E-EF2C-2848-BD7F0C9EDECC}"/>
              </a:ext>
            </a:extLst>
          </p:cNvPr>
          <p:cNvSpPr txBox="1"/>
          <p:nvPr/>
        </p:nvSpPr>
        <p:spPr>
          <a:xfrm>
            <a:off x="3742410" y="2407548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76E8DE9-19E1-4AA1-A571-2AFE797A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9"/>
          <a:stretch/>
        </p:blipFill>
        <p:spPr>
          <a:xfrm>
            <a:off x="0" y="3239767"/>
            <a:ext cx="5351929" cy="355883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1DF1887-9E92-469E-E1FB-56782693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07" y="857190"/>
            <a:ext cx="6293991" cy="439337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31EAD7-2C7C-2C0D-B94C-448ED692CC98}"/>
              </a:ext>
            </a:extLst>
          </p:cNvPr>
          <p:cNvCxnSpPr>
            <a:cxnSpLocks/>
          </p:cNvCxnSpPr>
          <p:nvPr/>
        </p:nvCxnSpPr>
        <p:spPr>
          <a:xfrm flipH="1">
            <a:off x="3416589" y="2251363"/>
            <a:ext cx="223082" cy="22578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7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8B807-6106-BAC3-3E77-C8888FF8FDA1}"/>
              </a:ext>
            </a:extLst>
          </p:cNvPr>
          <p:cNvSpPr txBox="1"/>
          <p:nvPr/>
        </p:nvSpPr>
        <p:spPr>
          <a:xfrm>
            <a:off x="0" y="0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F8600-EA12-FEC8-87CA-6AC90DC5DC78}"/>
              </a:ext>
            </a:extLst>
          </p:cNvPr>
          <p:cNvSpPr txBox="1"/>
          <p:nvPr/>
        </p:nvSpPr>
        <p:spPr>
          <a:xfrm>
            <a:off x="325821" y="525517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15C5-EBF9-509A-5BBF-9667F9549729}"/>
              </a:ext>
            </a:extLst>
          </p:cNvPr>
          <p:cNvSpPr txBox="1"/>
          <p:nvPr/>
        </p:nvSpPr>
        <p:spPr>
          <a:xfrm>
            <a:off x="0" y="188203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6FA61-B924-6031-84DB-AB22EDED5E4F}"/>
              </a:ext>
            </a:extLst>
          </p:cNvPr>
          <p:cNvSpPr txBox="1"/>
          <p:nvPr/>
        </p:nvSpPr>
        <p:spPr>
          <a:xfrm>
            <a:off x="325821" y="24075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nSigmaPion</a:t>
            </a:r>
            <a:r>
              <a:rPr lang="en-US" dirty="0"/>
              <a:t>| &lt;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8C3E-F458-DAEE-4E5E-EAF329257343}"/>
              </a:ext>
            </a:extLst>
          </p:cNvPr>
          <p:cNvSpPr txBox="1"/>
          <p:nvPr/>
        </p:nvSpPr>
        <p:spPr>
          <a:xfrm>
            <a:off x="3416589" y="1882031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357EB-519E-EF2C-2848-BD7F0C9EDECC}"/>
              </a:ext>
            </a:extLst>
          </p:cNvPr>
          <p:cNvSpPr txBox="1"/>
          <p:nvPr/>
        </p:nvSpPr>
        <p:spPr>
          <a:xfrm>
            <a:off x="3742410" y="2407548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76E8DE9-19E1-4AA1-A571-2AFE797A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9"/>
          <a:stretch/>
        </p:blipFill>
        <p:spPr>
          <a:xfrm>
            <a:off x="0" y="3239767"/>
            <a:ext cx="5351929" cy="355883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1E6760F-047F-2514-935B-421A060F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07" y="843711"/>
            <a:ext cx="6228656" cy="442033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E20F8-4DC9-BF30-7366-B8D05657E5AA}"/>
              </a:ext>
            </a:extLst>
          </p:cNvPr>
          <p:cNvCxnSpPr>
            <a:cxnSpLocks/>
          </p:cNvCxnSpPr>
          <p:nvPr/>
        </p:nvCxnSpPr>
        <p:spPr>
          <a:xfrm flipH="1">
            <a:off x="3416589" y="2251363"/>
            <a:ext cx="223082" cy="22578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9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8B807-6106-BAC3-3E77-C8888FF8FDA1}"/>
              </a:ext>
            </a:extLst>
          </p:cNvPr>
          <p:cNvSpPr txBox="1"/>
          <p:nvPr/>
        </p:nvSpPr>
        <p:spPr>
          <a:xfrm>
            <a:off x="0" y="0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F8600-EA12-FEC8-87CA-6AC90DC5DC78}"/>
              </a:ext>
            </a:extLst>
          </p:cNvPr>
          <p:cNvSpPr txBox="1"/>
          <p:nvPr/>
        </p:nvSpPr>
        <p:spPr>
          <a:xfrm>
            <a:off x="325821" y="525517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15C5-EBF9-509A-5BBF-9667F9549729}"/>
              </a:ext>
            </a:extLst>
          </p:cNvPr>
          <p:cNvSpPr txBox="1"/>
          <p:nvPr/>
        </p:nvSpPr>
        <p:spPr>
          <a:xfrm>
            <a:off x="0" y="188203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6FA61-B924-6031-84DB-AB22EDED5E4F}"/>
              </a:ext>
            </a:extLst>
          </p:cNvPr>
          <p:cNvSpPr txBox="1"/>
          <p:nvPr/>
        </p:nvSpPr>
        <p:spPr>
          <a:xfrm>
            <a:off x="325821" y="2407548"/>
            <a:ext cx="2780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-1.9 &lt; TOF Pion Res &lt; 2.1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8C3E-F458-DAEE-4E5E-EAF329257343}"/>
              </a:ext>
            </a:extLst>
          </p:cNvPr>
          <p:cNvSpPr txBox="1"/>
          <p:nvPr/>
        </p:nvSpPr>
        <p:spPr>
          <a:xfrm>
            <a:off x="3416589" y="1882031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357EB-519E-EF2C-2848-BD7F0C9EDECC}"/>
              </a:ext>
            </a:extLst>
          </p:cNvPr>
          <p:cNvSpPr txBox="1"/>
          <p:nvPr/>
        </p:nvSpPr>
        <p:spPr>
          <a:xfrm>
            <a:off x="3742410" y="2407548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76E8DE9-19E1-4AA1-A571-2AFE797A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9"/>
          <a:stretch/>
        </p:blipFill>
        <p:spPr>
          <a:xfrm>
            <a:off x="0" y="3239767"/>
            <a:ext cx="5351929" cy="35588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2959FE-6488-8FA9-0E0F-A073C51E314A}"/>
              </a:ext>
            </a:extLst>
          </p:cNvPr>
          <p:cNvCxnSpPr>
            <a:cxnSpLocks/>
          </p:cNvCxnSpPr>
          <p:nvPr/>
        </p:nvCxnSpPr>
        <p:spPr>
          <a:xfrm flipH="1">
            <a:off x="3416589" y="2251363"/>
            <a:ext cx="223082" cy="22578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3C21C0C-05E3-5A33-6AF2-C74A6FD6A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"/>
          <a:stretch/>
        </p:blipFill>
        <p:spPr>
          <a:xfrm>
            <a:off x="5976742" y="1148919"/>
            <a:ext cx="6215258" cy="41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8B807-6106-BAC3-3E77-C8888FF8FDA1}"/>
              </a:ext>
            </a:extLst>
          </p:cNvPr>
          <p:cNvSpPr txBox="1"/>
          <p:nvPr/>
        </p:nvSpPr>
        <p:spPr>
          <a:xfrm>
            <a:off x="0" y="0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F8600-EA12-FEC8-87CA-6AC90DC5DC78}"/>
              </a:ext>
            </a:extLst>
          </p:cNvPr>
          <p:cNvSpPr txBox="1"/>
          <p:nvPr/>
        </p:nvSpPr>
        <p:spPr>
          <a:xfrm>
            <a:off x="325821" y="525517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15C5-EBF9-509A-5BBF-9667F9549729}"/>
              </a:ext>
            </a:extLst>
          </p:cNvPr>
          <p:cNvSpPr txBox="1"/>
          <p:nvPr/>
        </p:nvSpPr>
        <p:spPr>
          <a:xfrm>
            <a:off x="0" y="188203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6FA61-B924-6031-84DB-AB22EDED5E4F}"/>
              </a:ext>
            </a:extLst>
          </p:cNvPr>
          <p:cNvSpPr txBox="1"/>
          <p:nvPr/>
        </p:nvSpPr>
        <p:spPr>
          <a:xfrm>
            <a:off x="325821" y="2407548"/>
            <a:ext cx="2780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-1.9 &lt; TOF Pion Res &lt; 2.1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8C3E-F458-DAEE-4E5E-EAF329257343}"/>
              </a:ext>
            </a:extLst>
          </p:cNvPr>
          <p:cNvSpPr txBox="1"/>
          <p:nvPr/>
        </p:nvSpPr>
        <p:spPr>
          <a:xfrm>
            <a:off x="3416589" y="1882031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357EB-519E-EF2C-2848-BD7F0C9EDECC}"/>
              </a:ext>
            </a:extLst>
          </p:cNvPr>
          <p:cNvSpPr txBox="1"/>
          <p:nvPr/>
        </p:nvSpPr>
        <p:spPr>
          <a:xfrm>
            <a:off x="3742410" y="2407548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76E8DE9-19E1-4AA1-A571-2AFE797A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9"/>
          <a:stretch/>
        </p:blipFill>
        <p:spPr>
          <a:xfrm>
            <a:off x="0" y="3239767"/>
            <a:ext cx="5351929" cy="35588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2959FE-6488-8FA9-0E0F-A073C51E314A}"/>
              </a:ext>
            </a:extLst>
          </p:cNvPr>
          <p:cNvCxnSpPr>
            <a:cxnSpLocks/>
          </p:cNvCxnSpPr>
          <p:nvPr/>
        </p:nvCxnSpPr>
        <p:spPr>
          <a:xfrm flipH="1">
            <a:off x="3416589" y="2251363"/>
            <a:ext cx="223082" cy="225788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B15566-6704-DDC0-07E4-FF8BEC65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29" y="1119186"/>
            <a:ext cx="6275771" cy="42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9AC7D-CDDF-6542-AE82-038DD6240175}"/>
              </a:ext>
            </a:extLst>
          </p:cNvPr>
          <p:cNvSpPr txBox="1"/>
          <p:nvPr/>
        </p:nvSpPr>
        <p:spPr>
          <a:xfrm>
            <a:off x="-62411" y="1409141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D99FE-15F9-C547-AF95-1A9496A8AC33}"/>
              </a:ext>
            </a:extLst>
          </p:cNvPr>
          <p:cNvSpPr txBox="1"/>
          <p:nvPr/>
        </p:nvSpPr>
        <p:spPr>
          <a:xfrm>
            <a:off x="265411" y="1949999"/>
            <a:ext cx="4401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gDCA</a:t>
            </a:r>
            <a:r>
              <a:rPr lang="en-US" dirty="0"/>
              <a:t> &lt; 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nHitsFit</a:t>
            </a:r>
            <a:r>
              <a:rPr lang="en-US" dirty="0"/>
              <a:t> &gt; </a:t>
            </a:r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dirty="0"/>
              <a:t> &amp;&amp; </a:t>
            </a:r>
            <a:r>
              <a:rPr lang="en-US" dirty="0" err="1"/>
              <a:t>nHitsFit</a:t>
            </a:r>
            <a:r>
              <a:rPr lang="en-US" dirty="0"/>
              <a:t>/</a:t>
            </a:r>
            <a:r>
              <a:rPr lang="en-US" dirty="0" err="1"/>
              <a:t>nHitsMax</a:t>
            </a:r>
            <a:r>
              <a:rPr lang="en-US" dirty="0"/>
              <a:t> &gt; 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pT</a:t>
            </a:r>
            <a:r>
              <a:rPr lang="en-US" dirty="0"/>
              <a:t> &gt; 0.2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|eta| &lt;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1604D-170E-F348-A8BE-765892A5B407}"/>
              </a:ext>
            </a:extLst>
          </p:cNvPr>
          <p:cNvSpPr txBox="1"/>
          <p:nvPr/>
        </p:nvSpPr>
        <p:spPr>
          <a:xfrm>
            <a:off x="-27049" y="31962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Pion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5F358-58BA-AA42-ABD5-2145A434FBC3}"/>
              </a:ext>
            </a:extLst>
          </p:cNvPr>
          <p:cNvSpPr txBox="1"/>
          <p:nvPr/>
        </p:nvSpPr>
        <p:spPr>
          <a:xfrm>
            <a:off x="298772" y="3721729"/>
            <a:ext cx="2780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-1.9 &lt; TOF Pion Res &lt; 2.1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13B7C-56C5-AE49-AE70-6D12850B32CF}"/>
              </a:ext>
            </a:extLst>
          </p:cNvPr>
          <p:cNvSpPr txBox="1"/>
          <p:nvPr/>
        </p:nvSpPr>
        <p:spPr>
          <a:xfrm>
            <a:off x="3527017" y="3196212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Kaon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8AAF8-5E09-B347-B94D-597E3C1E2328}"/>
              </a:ext>
            </a:extLst>
          </p:cNvPr>
          <p:cNvSpPr txBox="1"/>
          <p:nvPr/>
        </p:nvSpPr>
        <p:spPr>
          <a:xfrm>
            <a:off x="3852838" y="3721729"/>
            <a:ext cx="207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ylocal</a:t>
            </a:r>
            <a:r>
              <a:rPr lang="en-US" dirty="0"/>
              <a:t>| &lt; 1.8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&gt; 0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E1A7C05-9916-5C49-98F0-8814F91D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86" y="0"/>
            <a:ext cx="5081132" cy="333087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2D1C9AF-77C9-C843-BCF0-538030C3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86" y="3429000"/>
            <a:ext cx="5111904" cy="3256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E43DD1-ED28-6240-B946-2AD41AE4DA12}"/>
              </a:ext>
            </a:extLst>
          </p:cNvPr>
          <p:cNvSpPr txBox="1"/>
          <p:nvPr/>
        </p:nvSpPr>
        <p:spPr>
          <a:xfrm>
            <a:off x="8642616" y="184666"/>
            <a:ext cx="21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Sign Subtraction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A7C46-092A-A64E-9626-47E6E26FFF6C}"/>
              </a:ext>
            </a:extLst>
          </p:cNvPr>
          <p:cNvSpPr txBox="1"/>
          <p:nvPr/>
        </p:nvSpPr>
        <p:spPr>
          <a:xfrm>
            <a:off x="8642616" y="3600118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Sideband Subtraction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66974-1D42-AC41-8EE6-A706425DB2F9}"/>
              </a:ext>
            </a:extLst>
          </p:cNvPr>
          <p:cNvSpPr txBox="1"/>
          <p:nvPr/>
        </p:nvSpPr>
        <p:spPr>
          <a:xfrm>
            <a:off x="-55463" y="481509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 Selection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E5521-EEE5-AE45-AAEE-93508DB1CF3A}"/>
              </a:ext>
            </a:extLst>
          </p:cNvPr>
          <p:cNvSpPr txBox="1"/>
          <p:nvPr/>
        </p:nvSpPr>
        <p:spPr>
          <a:xfrm>
            <a:off x="265411" y="5184428"/>
            <a:ext cx="307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Constituents </a:t>
            </a:r>
            <a:r>
              <a:rPr lang="en-US" dirty="0" err="1"/>
              <a:t>pT</a:t>
            </a:r>
            <a:r>
              <a:rPr lang="en-US" dirty="0"/>
              <a:t> &gt; 0.2 GeV/c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</a:t>
            </a:r>
            <a:r>
              <a:rPr lang="en-US" dirty="0" err="1"/>
              <a:t>pT</a:t>
            </a:r>
            <a:r>
              <a:rPr lang="en-US" dirty="0"/>
              <a:t> &gt; 3 GeV/c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D0 </a:t>
            </a:r>
            <a:r>
              <a:rPr lang="en-US" dirty="0" err="1"/>
              <a:t>pT</a:t>
            </a:r>
            <a:r>
              <a:rPr lang="en-US" dirty="0"/>
              <a:t> &gt; 1 GeV/c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E7392-6E72-0E48-A678-75BCC1B86B5F}"/>
              </a:ext>
            </a:extLst>
          </p:cNvPr>
          <p:cNvSpPr txBox="1"/>
          <p:nvPr/>
        </p:nvSpPr>
        <p:spPr>
          <a:xfrm>
            <a:off x="265411" y="333684"/>
            <a:ext cx="3794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Vertex Rank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VPDMB Triggers: 370001, 370011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Vz</a:t>
            </a:r>
            <a:r>
              <a:rPr lang="en-US" dirty="0"/>
              <a:t>| &lt; 100 cm; |</a:t>
            </a:r>
            <a:r>
              <a:rPr lang="en-US" dirty="0" err="1"/>
              <a:t>Vz</a:t>
            </a:r>
            <a:r>
              <a:rPr lang="en-US" dirty="0"/>
              <a:t> –</a:t>
            </a:r>
            <a:r>
              <a:rPr lang="en-US" dirty="0" err="1"/>
              <a:t>VzVPD</a:t>
            </a:r>
            <a:r>
              <a:rPr lang="en-US" dirty="0"/>
              <a:t>| &lt; 6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3FD08-54A2-5E46-9417-20A1D406C991}"/>
              </a:ext>
            </a:extLst>
          </p:cNvPr>
          <p:cNvSpPr txBox="1"/>
          <p:nvPr/>
        </p:nvSpPr>
        <p:spPr>
          <a:xfrm>
            <a:off x="-60410" y="-81532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Selection</a:t>
            </a:r>
          </a:p>
        </p:txBody>
      </p:sp>
    </p:spTree>
    <p:extLst>
      <p:ext uri="{BB962C8B-B14F-4D97-AF65-F5344CB8AC3E}">
        <p14:creationId xmlns:p14="http://schemas.microsoft.com/office/powerpoint/2010/main" val="138898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651</Words>
  <Application>Microsoft Macintosh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Diptanil Roy</dc:creator>
  <cp:lastModifiedBy>Diptanil Roy</cp:lastModifiedBy>
  <cp:revision>4</cp:revision>
  <dcterms:created xsi:type="dcterms:W3CDTF">2022-05-09T12:58:39Z</dcterms:created>
  <dcterms:modified xsi:type="dcterms:W3CDTF">2022-05-16T14:56:47Z</dcterms:modified>
</cp:coreProperties>
</file>