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70" r:id="rId14"/>
    <p:sldId id="272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09"/>
  </p:normalViewPr>
  <p:slideViewPr>
    <p:cSldViewPr snapToGrid="0" snapToObjects="1">
      <p:cViewPr>
        <p:scale>
          <a:sx n="143" d="100"/>
          <a:sy n="143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F6B17-71D0-1045-923B-487A41AF58E2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0EA0-27B5-1C43-B96F-48864E70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0EA0-27B5-1C43-B96F-48864E70BA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10EA0-27B5-1C43-B96F-48864E70BA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7721-0A17-904D-9921-56CDCD735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8FF8-156E-1C42-AB44-9463071A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9F41-23C0-CB47-B162-772CE63C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F29C-BD3F-6D41-8BE7-1834F519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22E8-F109-D145-A00A-F18CD2CA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7331-3B28-5143-B401-4A139527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256E-68A4-6448-B4AF-4A0CAEB7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6C68-6447-7946-85AE-19A6697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BA58-E6A5-A847-847B-5CB5CD8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42C7-89CD-8141-AAAC-61B31BDD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6D592-51C0-E04F-830D-705E7D82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AFD35-E4F7-9B4D-A40E-C8C90E0B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A923-81E6-384C-BA64-33370273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22F2-5D85-134D-AC66-FCCFA2CF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719C-ADEE-9140-A9A6-0C66216D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8209-695B-ED4A-B8A5-33AE29ED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87F8-1EDD-BC40-8C61-3C8DE938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CB77-3AFE-C543-9AE3-32F6EB80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6AC3-4184-6044-BB02-02CF43C6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2EF0-FC43-8743-AABF-03AD64A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CE0-EBC6-D249-AD67-1A69BC5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453C-D880-224E-83F6-26777BDE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421B-7C9F-F24E-BFBA-EC3F1513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E41D-D956-6B44-B251-0390223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2FDE-3177-F341-B4C1-9D6A1A31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93E1-90EE-B343-9584-62A3CE1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D050-87DB-A643-B162-B3B772B9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2B31-EBA0-5A48-942E-07B22A3E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F3AB3-23A3-194F-86C3-A7ED7710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2E40A-2C0B-F546-8ED5-D467F63A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65FD-241C-6E45-BD57-F0380306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1DCE-8824-2740-8B7F-34F3D0A1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1DC3E-0F99-164E-AE06-26667297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1100-5C48-984A-AB98-31C7446A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9A64B-5609-2E4D-B4F0-3635A0288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74691-07DC-F748-9E53-92C4723FF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D7409-41FE-0D4B-9A44-8EB2A7BC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ED66C-8AB7-9641-BA43-44E08712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67398-9BFE-0E43-A7CB-C3DB8CF2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C1A5-779D-4844-B90B-CFBAE9BA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99C74-5268-E148-B908-2632160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B5C81-1A91-EF4C-8E8C-1CC74A91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5040-71DA-BF41-B793-73C1D5E9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2C103-910E-6B44-AC3B-11FF3A4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6DB9-CA10-5441-ADBC-363BBE4B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3B9B-DF02-014A-A57A-E9B0D73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BB33-DC38-7348-B70E-1A2B2EB0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D6FE-6AD5-4C40-B693-A3ABBB8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37A3-837E-E444-8553-F765C93A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94A6-403D-C04E-BCB9-D25F9B68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3280-2293-4E4A-BA9A-213DEF8D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212A-3F4E-B04C-9A23-E9954DF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75B-661E-2048-BF85-F4C97CA9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3766-2C25-A94D-9BE9-73A03C4F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82210-0C62-9F43-A196-7287133F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28FC-9F90-F041-961C-84FC1F38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EC0E-E07F-BF40-AC27-66A4445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857E4-83F9-0843-904B-14F88755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DE07B-F8A4-1340-A577-CBDC5897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80BA-6FA3-8E4A-B0EE-6D4889A8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0F51-D31C-7440-B626-47BD6206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A895-CB1A-8348-8852-F9087690733D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D47B-F39B-3143-AE64-0F0B7615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4786-4679-B148-A2A3-9E819F82E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5741-0942-A047-B5BD-6039595AB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0050D-72C9-EE46-9351-D43F672FD459}"/>
              </a:ext>
            </a:extLst>
          </p:cNvPr>
          <p:cNvSpPr txBox="1"/>
          <p:nvPr/>
        </p:nvSpPr>
        <p:spPr>
          <a:xfrm>
            <a:off x="4356581" y="3059668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PYTHIA Comparison With POWHEG</a:t>
            </a:r>
          </a:p>
        </p:txBody>
      </p:sp>
    </p:spTree>
    <p:extLst>
      <p:ext uri="{BB962C8B-B14F-4D97-AF65-F5344CB8AC3E}">
        <p14:creationId xmlns:p14="http://schemas.microsoft.com/office/powerpoint/2010/main" val="347770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30CCE-0C46-D247-8361-26B11C85971B}"/>
              </a:ext>
            </a:extLst>
          </p:cNvPr>
          <p:cNvSpPr txBox="1"/>
          <p:nvPr/>
        </p:nvSpPr>
        <p:spPr>
          <a:xfrm>
            <a:off x="0" y="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Cut on z-vertex for MC and Real Event = 6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FD70B-E01D-FD48-B750-33CDD63A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477263" y="270388"/>
            <a:ext cx="4560915" cy="5343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DE311-2201-2E48-BDBA-B873D59B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7126277" y="128202"/>
            <a:ext cx="4560915" cy="539882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9EF9EC-29B4-0B42-BF91-130757F8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79517"/>
              </p:ext>
            </p:extLst>
          </p:nvPr>
        </p:nvGraphicFramePr>
        <p:xfrm>
          <a:off x="6900527" y="5314305"/>
          <a:ext cx="51498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17">
                  <a:extLst>
                    <a:ext uri="{9D8B030D-6E8A-4147-A177-3AD203B41FA5}">
                      <a16:colId xmlns:a16="http://schemas.microsoft.com/office/drawing/2014/main" val="165645978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3299375771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142864764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3356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721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7878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Peripheral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630CCE-0C46-D247-8361-26B11C85971B}"/>
                  </a:ext>
                </a:extLst>
              </p:cNvPr>
              <p:cNvSpPr txBox="1"/>
              <p:nvPr/>
            </p:nvSpPr>
            <p:spPr>
              <a:xfrm>
                <a:off x="0" y="0"/>
                <a:ext cx="4847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Cut on z-vertex for MC and Real Event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/>
                  <a:t> [3,6] cm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630CCE-0C46-D247-8361-26B11C8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847802" cy="369332"/>
              </a:xfrm>
              <a:prstGeom prst="rect">
                <a:avLst/>
              </a:prstGeom>
              <a:blipFill>
                <a:blip r:embed="rId2"/>
                <a:stretch>
                  <a:fillRect l="-104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1FD70B-E01D-FD48-B750-33CDD63A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77263" y="396603"/>
            <a:ext cx="4560915" cy="5090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DE311-2201-2E48-BDBA-B873D59B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7061767" y="396479"/>
            <a:ext cx="4756586" cy="5079066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9EF9EC-29B4-0B42-BF91-130757F8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63987"/>
              </p:ext>
            </p:extLst>
          </p:nvPr>
        </p:nvGraphicFramePr>
        <p:xfrm>
          <a:off x="6900527" y="5314305"/>
          <a:ext cx="51498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17">
                  <a:extLst>
                    <a:ext uri="{9D8B030D-6E8A-4147-A177-3AD203B41FA5}">
                      <a16:colId xmlns:a16="http://schemas.microsoft.com/office/drawing/2014/main" val="165645978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3299375771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142864764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3356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721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7878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Peripheral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8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366C0-EEAC-0347-8282-534AC593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79152" y="-2667001"/>
            <a:ext cx="5633694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43F5F-E3D1-D642-BE30-B3776F0D6F51}"/>
              </a:ext>
            </a:extLst>
          </p:cNvPr>
          <p:cNvSpPr txBox="1"/>
          <p:nvPr/>
        </p:nvSpPr>
        <p:spPr>
          <a:xfrm>
            <a:off x="-2" y="0"/>
            <a:ext cx="517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Matrices from Pure Pythia [</a:t>
            </a:r>
            <a:r>
              <a:rPr lang="en-US" b="1" dirty="0" err="1"/>
              <a:t>pthatbin</a:t>
            </a:r>
            <a:r>
              <a:rPr lang="en-US" b="1" dirty="0"/>
              <a:t> 3-inf]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5A022-57D2-6D49-80F6-8B556CDAAEA4}"/>
              </a:ext>
            </a:extLst>
          </p:cNvPr>
          <p:cNvSpPr txBox="1"/>
          <p:nvPr/>
        </p:nvSpPr>
        <p:spPr>
          <a:xfrm>
            <a:off x="1154187" y="146685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[0-10]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E16AC-1069-6641-B0EF-F8DB19DD1D71}"/>
              </a:ext>
            </a:extLst>
          </p:cNvPr>
          <p:cNvSpPr txBox="1"/>
          <p:nvPr/>
        </p:nvSpPr>
        <p:spPr>
          <a:xfrm>
            <a:off x="5241662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[10-40]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421B2-6029-B149-80D2-98862CD8849E}"/>
              </a:ext>
            </a:extLst>
          </p:cNvPr>
          <p:cNvSpPr txBox="1"/>
          <p:nvPr/>
        </p:nvSpPr>
        <p:spPr>
          <a:xfrm>
            <a:off x="9307370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[40-80]</a:t>
            </a:r>
          </a:p>
        </p:txBody>
      </p:sp>
    </p:spTree>
    <p:extLst>
      <p:ext uri="{BB962C8B-B14F-4D97-AF65-F5344CB8AC3E}">
        <p14:creationId xmlns:p14="http://schemas.microsoft.com/office/powerpoint/2010/main" val="143940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366C0-EEAC-0347-8282-534AC593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3279152" y="-2667001"/>
            <a:ext cx="5633694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7A6803-1112-A049-BA29-EA658CC2D4A8}"/>
              </a:ext>
            </a:extLst>
          </p:cNvPr>
          <p:cNvSpPr txBox="1"/>
          <p:nvPr/>
        </p:nvSpPr>
        <p:spPr>
          <a:xfrm>
            <a:off x="-2" y="0"/>
            <a:ext cx="379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Matrices weighed by FONLL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B4C2E-8C10-6C48-A656-C4178D82BDDD}"/>
              </a:ext>
            </a:extLst>
          </p:cNvPr>
          <p:cNvSpPr txBox="1"/>
          <p:nvPr/>
        </p:nvSpPr>
        <p:spPr>
          <a:xfrm>
            <a:off x="2175118" y="5997124"/>
            <a:ext cx="784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FONLL weighting artificially destroys the diagonal nature of the response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D53FC-2E7E-0840-9EE2-BDD50F931CC5}"/>
              </a:ext>
            </a:extLst>
          </p:cNvPr>
          <p:cNvSpPr txBox="1"/>
          <p:nvPr/>
        </p:nvSpPr>
        <p:spPr>
          <a:xfrm>
            <a:off x="1726629" y="6366456"/>
            <a:ext cx="873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complete way to build the response matrix is to have events in the lower </a:t>
            </a:r>
            <a:r>
              <a:rPr lang="en-US" dirty="0" err="1"/>
              <a:t>pt</a:t>
            </a:r>
            <a:r>
              <a:rPr lang="en-US" dirty="0"/>
              <a:t> hat bin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066AB-D621-9947-ABA4-A6E06CD9F353}"/>
              </a:ext>
            </a:extLst>
          </p:cNvPr>
          <p:cNvSpPr txBox="1"/>
          <p:nvPr/>
        </p:nvSpPr>
        <p:spPr>
          <a:xfrm>
            <a:off x="1154187" y="146685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[0-10]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2971E-21A7-8846-82D3-D9BBC47DE51F}"/>
              </a:ext>
            </a:extLst>
          </p:cNvPr>
          <p:cNvSpPr txBox="1"/>
          <p:nvPr/>
        </p:nvSpPr>
        <p:spPr>
          <a:xfrm>
            <a:off x="5241662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[10-40]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104D3-81BB-2745-A742-FEA273326BF1}"/>
              </a:ext>
            </a:extLst>
          </p:cNvPr>
          <p:cNvSpPr txBox="1"/>
          <p:nvPr/>
        </p:nvSpPr>
        <p:spPr>
          <a:xfrm>
            <a:off x="9307370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[40-80]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E80361C-0E9D-1746-847C-413C217A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079002"/>
            <a:ext cx="2752068" cy="1645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801C0-5D70-BC4F-813F-BF05EDAAC2A6}"/>
              </a:ext>
            </a:extLst>
          </p:cNvPr>
          <p:cNvSpPr txBox="1"/>
          <p:nvPr/>
        </p:nvSpPr>
        <p:spPr>
          <a:xfrm>
            <a:off x="1154187" y="250621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FONLL weights</a:t>
            </a:r>
          </a:p>
        </p:txBody>
      </p:sp>
    </p:spTree>
    <p:extLst>
      <p:ext uri="{BB962C8B-B14F-4D97-AF65-F5344CB8AC3E}">
        <p14:creationId xmlns:p14="http://schemas.microsoft.com/office/powerpoint/2010/main" val="419038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366C0-EEAC-0347-8282-534AC593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3514340" y="-2644410"/>
            <a:ext cx="5163318" cy="1219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43F5F-E3D1-D642-BE30-B3776F0D6F51}"/>
              </a:ext>
            </a:extLst>
          </p:cNvPr>
          <p:cNvSpPr txBox="1"/>
          <p:nvPr/>
        </p:nvSpPr>
        <p:spPr>
          <a:xfrm>
            <a:off x="-2" y="0"/>
            <a:ext cx="447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Matrices After Combining </a:t>
            </a:r>
            <a:r>
              <a:rPr lang="en-US" b="1" dirty="0" err="1"/>
              <a:t>pthatbin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5A022-57D2-6D49-80F6-8B556CDAAEA4}"/>
              </a:ext>
            </a:extLst>
          </p:cNvPr>
          <p:cNvSpPr txBox="1"/>
          <p:nvPr/>
        </p:nvSpPr>
        <p:spPr>
          <a:xfrm>
            <a:off x="1154187" y="146685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[0-10]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E16AC-1069-6641-B0EF-F8DB19DD1D71}"/>
              </a:ext>
            </a:extLst>
          </p:cNvPr>
          <p:cNvSpPr txBox="1"/>
          <p:nvPr/>
        </p:nvSpPr>
        <p:spPr>
          <a:xfrm>
            <a:off x="5241662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[10-40]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421B2-6029-B149-80D2-98862CD8849E}"/>
              </a:ext>
            </a:extLst>
          </p:cNvPr>
          <p:cNvSpPr txBox="1"/>
          <p:nvPr/>
        </p:nvSpPr>
        <p:spPr>
          <a:xfrm>
            <a:off x="9307370" y="1466850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Centrality [40-80]</a:t>
            </a:r>
          </a:p>
        </p:txBody>
      </p:sp>
    </p:spTree>
    <p:extLst>
      <p:ext uri="{BB962C8B-B14F-4D97-AF65-F5344CB8AC3E}">
        <p14:creationId xmlns:p14="http://schemas.microsoft.com/office/powerpoint/2010/main" val="411468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2BB1-D266-8642-A8E1-7A34910458FA}"/>
              </a:ext>
            </a:extLst>
          </p:cNvPr>
          <p:cNvSpPr txBox="1"/>
          <p:nvPr/>
        </p:nvSpPr>
        <p:spPr>
          <a:xfrm>
            <a:off x="0" y="129396"/>
            <a:ext cx="2770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pT</a:t>
            </a:r>
            <a:r>
              <a:rPr lang="en-US" b="1" dirty="0"/>
              <a:t> hat bins -&gt; [0, 3], [3, inf]</a:t>
            </a:r>
          </a:p>
          <a:p>
            <a:r>
              <a:rPr lang="en-US" b="1" dirty="0"/>
              <a:t>Cross section values (mb):</a:t>
            </a:r>
          </a:p>
          <a:p>
            <a:r>
              <a:rPr lang="en-US" dirty="0"/>
              <a:t>[0-inf] = 0.109</a:t>
            </a:r>
          </a:p>
          <a:p>
            <a:r>
              <a:rPr lang="en-US" dirty="0"/>
              <a:t>[0-3]   = 0.103</a:t>
            </a:r>
          </a:p>
          <a:p>
            <a:r>
              <a:rPr lang="en-US" dirty="0"/>
              <a:t>[3-inf] = 0.006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19ECE-14DA-D55D-9093-E5D9A3F71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5" t="4698" r="1483"/>
          <a:stretch/>
        </p:blipFill>
        <p:spPr>
          <a:xfrm rot="5400000">
            <a:off x="4120579" y="-2226433"/>
            <a:ext cx="3950846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3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493D8-1121-2448-BED1-0EE98A68289A}"/>
              </a:ext>
            </a:extLst>
          </p:cNvPr>
          <p:cNvSpPr txBox="1"/>
          <p:nvPr/>
        </p:nvSpPr>
        <p:spPr>
          <a:xfrm>
            <a:off x="0" y="0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Checking PYTHIA and FONLL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FFA8B-940B-114F-A6D2-927A20EE1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/>
          <a:stretch/>
        </p:blipFill>
        <p:spPr>
          <a:xfrm rot="5400000">
            <a:off x="4701990" y="-2639695"/>
            <a:ext cx="2733409" cy="121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48ED23-FFFA-F44B-81BC-2DC76771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0" y="1077434"/>
            <a:ext cx="6724980" cy="4703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967D0-1EF2-9E4F-800E-A22BC51E40DD}"/>
              </a:ext>
            </a:extLst>
          </p:cNvPr>
          <p:cNvSpPr txBox="1"/>
          <p:nvPr/>
        </p:nvSpPr>
        <p:spPr>
          <a:xfrm>
            <a:off x="0" y="0"/>
            <a:ext cx="31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all </a:t>
            </a:r>
            <a:r>
              <a:rPr lang="en-US" dirty="0" err="1"/>
              <a:t>HardQCD</a:t>
            </a:r>
            <a:r>
              <a:rPr lang="en-US" dirty="0"/>
              <a:t> processes on:</a:t>
            </a:r>
          </a:p>
        </p:txBody>
      </p:sp>
    </p:spTree>
    <p:extLst>
      <p:ext uri="{BB962C8B-B14F-4D97-AF65-F5344CB8AC3E}">
        <p14:creationId xmlns:p14="http://schemas.microsoft.com/office/powerpoint/2010/main" val="32579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FC1B2-C551-9F4E-A322-B533C7312B99}"/>
              </a:ext>
            </a:extLst>
          </p:cNvPr>
          <p:cNvSpPr txBox="1"/>
          <p:nvPr/>
        </p:nvSpPr>
        <p:spPr>
          <a:xfrm>
            <a:off x="0" y="0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ccbar</a:t>
            </a:r>
            <a:r>
              <a:rPr lang="en-US" dirty="0"/>
              <a:t> and </a:t>
            </a:r>
            <a:r>
              <a:rPr lang="en-US" dirty="0" err="1"/>
              <a:t>bbbar</a:t>
            </a:r>
            <a:r>
              <a:rPr lang="en-US" dirty="0"/>
              <a:t> processes 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902AC-77B6-1846-B935-D19CAEA38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3"/>
          <a:stretch/>
        </p:blipFill>
        <p:spPr>
          <a:xfrm rot="5400000">
            <a:off x="3861758" y="-21567"/>
            <a:ext cx="4468483" cy="6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A24D2C-6F41-FD4E-8222-F97731FF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381"/>
            <a:ext cx="7708490" cy="3682619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F57D18B-C8EF-834B-B34B-507C251D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43019" cy="3645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48-9E81-C74A-9C51-02D22FCC12EB}"/>
              </a:ext>
            </a:extLst>
          </p:cNvPr>
          <p:cNvSpPr txBox="1"/>
          <p:nvPr/>
        </p:nvSpPr>
        <p:spPr>
          <a:xfrm>
            <a:off x="8032955" y="2674374"/>
            <a:ext cx="161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E90C-2C8C-A84E-9C30-A7E45C664EDC}"/>
              </a:ext>
            </a:extLst>
          </p:cNvPr>
          <p:cNvSpPr txBox="1"/>
          <p:nvPr/>
        </p:nvSpPr>
        <p:spPr>
          <a:xfrm>
            <a:off x="7871660" y="517176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QCD </a:t>
            </a:r>
            <a:r>
              <a:rPr lang="en-US" dirty="0" err="1"/>
              <a:t>Minbias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B0D2F-3D18-EF4C-B0C7-DD2A4ED998BA}"/>
              </a:ext>
            </a:extLst>
          </p:cNvPr>
          <p:cNvSpPr txBox="1"/>
          <p:nvPr/>
        </p:nvSpPr>
        <p:spPr>
          <a:xfrm>
            <a:off x="0" y="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PYTHIA + POWHEG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68453-4EF2-7D4B-AC31-45A7DE61F22B}"/>
              </a:ext>
            </a:extLst>
          </p:cNvPr>
          <p:cNvSpPr txBox="1"/>
          <p:nvPr/>
        </p:nvSpPr>
        <p:spPr>
          <a:xfrm>
            <a:off x="232914" y="534839"/>
            <a:ext cx="8054706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POWHEG -&gt; NLO Hard Event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heavy flavor, I use </a:t>
            </a:r>
            <a:r>
              <a:rPr lang="en-US" i="1" dirty="0"/>
              <a:t>POWHEG-</a:t>
            </a:r>
            <a:r>
              <a:rPr lang="en-US" i="1" dirty="0" err="1"/>
              <a:t>hvq</a:t>
            </a:r>
            <a:r>
              <a:rPr lang="en-US" dirty="0"/>
              <a:t>, which is specific for heavy quark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Interfaced to PYTHIA from this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pThard</a:t>
            </a:r>
            <a:r>
              <a:rPr lang="en-US" dirty="0"/>
              <a:t> cuts in PYTHIA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 Cuts: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Jets with </a:t>
            </a:r>
            <a:r>
              <a:rPr lang="en-US" dirty="0" err="1"/>
              <a:t>pT</a:t>
            </a:r>
            <a:r>
              <a:rPr lang="en-US" dirty="0"/>
              <a:t> &gt; 3 GeV containing a D0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D0 </a:t>
            </a:r>
            <a:r>
              <a:rPr lang="en-US" dirty="0" err="1"/>
              <a:t>pT</a:t>
            </a:r>
            <a:r>
              <a:rPr lang="en-US" dirty="0"/>
              <a:t> &gt; 1 GeV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Kinematic acceptance 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PDF used for POWHEG is cteq6m. (Different variations need to be tried out)</a:t>
            </a:r>
          </a:p>
        </p:txBody>
      </p:sp>
    </p:spTree>
    <p:extLst>
      <p:ext uri="{BB962C8B-B14F-4D97-AF65-F5344CB8AC3E}">
        <p14:creationId xmlns:p14="http://schemas.microsoft.com/office/powerpoint/2010/main" val="7782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94F502A-D124-5F47-AA98-8785A71C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876"/>
            <a:ext cx="7784852" cy="5337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150CF-EB91-314C-B517-9CF735C12B58}"/>
              </a:ext>
            </a:extLst>
          </p:cNvPr>
          <p:cNvSpPr txBox="1"/>
          <p:nvPr/>
        </p:nvSpPr>
        <p:spPr>
          <a:xfrm>
            <a:off x="1178350" y="1385739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CTEQ5L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BD44B5-354C-5948-8BE7-18620CBB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241" y="1767002"/>
            <a:ext cx="4754759" cy="33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0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E4C5C6-5C99-B845-8233-F1284983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577"/>
            <a:ext cx="6155899" cy="439084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B67872-91FF-054B-87D1-0D595506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85" y="1759234"/>
            <a:ext cx="4864099" cy="33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B8BDB94-D07B-A540-A32D-307908D2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800"/>
            <a:ext cx="6547449" cy="47483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53DBE7-E6EB-3945-9E99-33A86401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89" y="2432649"/>
            <a:ext cx="4822547" cy="2540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D3A8D-8A63-214A-A8B4-27B8E6A8A54C}"/>
              </a:ext>
            </a:extLst>
          </p:cNvPr>
          <p:cNvSpPr txBox="1"/>
          <p:nvPr/>
        </p:nvSpPr>
        <p:spPr>
          <a:xfrm>
            <a:off x="841920" y="1635905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CTEQ5L</a:t>
            </a:r>
          </a:p>
        </p:txBody>
      </p:sp>
    </p:spTree>
    <p:extLst>
      <p:ext uri="{BB962C8B-B14F-4D97-AF65-F5344CB8AC3E}">
        <p14:creationId xmlns:p14="http://schemas.microsoft.com/office/powerpoint/2010/main" val="395380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6DE3900-F99E-B240-88C0-F030DEB6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285"/>
            <a:ext cx="6555392" cy="512543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04BB0E-8E3E-E64C-A11E-AC241FBF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76" y="2140733"/>
            <a:ext cx="5016260" cy="25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C3BAC8D-D800-444E-98F4-350D98A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6152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B34F-BD3B-EE48-A3AD-0C34776F478C}"/>
              </a:ext>
            </a:extLst>
          </p:cNvPr>
          <p:cNvSpPr txBox="1"/>
          <p:nvPr/>
        </p:nvSpPr>
        <p:spPr>
          <a:xfrm>
            <a:off x="0" y="0"/>
            <a:ext cx="30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between all tunes</a:t>
            </a:r>
          </a:p>
        </p:txBody>
      </p:sp>
    </p:spTree>
    <p:extLst>
      <p:ext uri="{BB962C8B-B14F-4D97-AF65-F5344CB8AC3E}">
        <p14:creationId xmlns:p14="http://schemas.microsoft.com/office/powerpoint/2010/main" val="353579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38CA1-E66B-9D46-9F54-66661DDBDF6B}"/>
              </a:ext>
            </a:extLst>
          </p:cNvPr>
          <p:cNvSpPr txBox="1"/>
          <p:nvPr/>
        </p:nvSpPr>
        <p:spPr>
          <a:xfrm>
            <a:off x="0" y="0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r>
              <a:rPr lang="en-US" b="1" dirty="0"/>
              <a:t>: Effect of 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20C91-5853-2B46-9BD6-1DB2B9FF1FEC}"/>
              </a:ext>
            </a:extLst>
          </p:cNvPr>
          <p:cNvSpPr txBox="1"/>
          <p:nvPr/>
        </p:nvSpPr>
        <p:spPr>
          <a:xfrm>
            <a:off x="138022" y="836763"/>
            <a:ext cx="1194758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N-Dimensional Histogram with Z, MC D0 Pt, MC Jet Pt, </a:t>
            </a:r>
            <a:r>
              <a:rPr lang="en-US" dirty="0" err="1"/>
              <a:t>Reco</a:t>
            </a:r>
            <a:r>
              <a:rPr lang="en-US" dirty="0"/>
              <a:t> D0 Pt, </a:t>
            </a:r>
            <a:r>
              <a:rPr lang="en-US" dirty="0" err="1"/>
              <a:t>Reco</a:t>
            </a:r>
            <a:r>
              <a:rPr lang="en-US" dirty="0"/>
              <a:t> Jet Pt, MC Jet Eta, </a:t>
            </a:r>
            <a:r>
              <a:rPr lang="en-US" dirty="0" err="1"/>
              <a:t>Reco</a:t>
            </a:r>
            <a:r>
              <a:rPr lang="en-US" dirty="0"/>
              <a:t> Jet Eta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Sample Z from different toy distributions ~ (1-z)</a:t>
            </a:r>
            <a:r>
              <a:rPr lang="en-US" baseline="30000" dirty="0"/>
              <a:t>*something*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Sample an (N-1) dimensional histogram corresponding to Z value : MC D0 Pt, MC Jet Pt, </a:t>
            </a:r>
            <a:r>
              <a:rPr lang="en-US" dirty="0" err="1"/>
              <a:t>Reco</a:t>
            </a:r>
            <a:r>
              <a:rPr lang="en-US" dirty="0"/>
              <a:t> D0 Pt, </a:t>
            </a:r>
            <a:r>
              <a:rPr lang="en-US" dirty="0" err="1"/>
              <a:t>Reco</a:t>
            </a:r>
            <a:r>
              <a:rPr lang="en-US" dirty="0"/>
              <a:t> Jet Pt, MC Jet Eta, </a:t>
            </a:r>
            <a:r>
              <a:rPr lang="en-US" dirty="0" err="1"/>
              <a:t>Reco</a:t>
            </a:r>
            <a:r>
              <a:rPr lang="en-US" dirty="0"/>
              <a:t> Jet Eta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See the effect of the change of Z on the spectra/RCP</a:t>
            </a:r>
          </a:p>
        </p:txBody>
      </p:sp>
    </p:spTree>
    <p:extLst>
      <p:ext uri="{BB962C8B-B14F-4D97-AF65-F5344CB8AC3E}">
        <p14:creationId xmlns:p14="http://schemas.microsoft.com/office/powerpoint/2010/main" val="340533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47059" y="3271716"/>
            <a:ext cx="3534961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28519" y="3271716"/>
            <a:ext cx="3534960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9980" y="3271717"/>
            <a:ext cx="3534959" cy="3637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68276" y="-4268275"/>
            <a:ext cx="3655449" cy="12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 From Pythia</a:t>
            </a:r>
          </a:p>
        </p:txBody>
      </p:sp>
    </p:spTree>
    <p:extLst>
      <p:ext uri="{BB962C8B-B14F-4D97-AF65-F5344CB8AC3E}">
        <p14:creationId xmlns:p14="http://schemas.microsoft.com/office/powerpoint/2010/main" val="41128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(1-z)^0</a:t>
            </a:r>
          </a:p>
        </p:txBody>
      </p:sp>
    </p:spTree>
    <p:extLst>
      <p:ext uri="{BB962C8B-B14F-4D97-AF65-F5344CB8AC3E}">
        <p14:creationId xmlns:p14="http://schemas.microsoft.com/office/powerpoint/2010/main" val="299761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(1-z)^1</a:t>
            </a:r>
          </a:p>
        </p:txBody>
      </p:sp>
    </p:spTree>
    <p:extLst>
      <p:ext uri="{BB962C8B-B14F-4D97-AF65-F5344CB8AC3E}">
        <p14:creationId xmlns:p14="http://schemas.microsoft.com/office/powerpoint/2010/main" val="195580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(1-z)^2</a:t>
            </a:r>
          </a:p>
        </p:txBody>
      </p:sp>
    </p:spTree>
    <p:extLst>
      <p:ext uri="{BB962C8B-B14F-4D97-AF65-F5344CB8AC3E}">
        <p14:creationId xmlns:p14="http://schemas.microsoft.com/office/powerpoint/2010/main" val="28007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608401-B84E-1943-94C1-61A805F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872"/>
            <a:ext cx="5490521" cy="510252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C22B53C-59AC-EA40-AAEE-D52F3290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81" y="741872"/>
            <a:ext cx="5413112" cy="5102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48B41-BCB3-B247-B528-9C545656B492}"/>
              </a:ext>
            </a:extLst>
          </p:cNvPr>
          <p:cNvSpPr txBox="1"/>
          <p:nvPr/>
        </p:nvSpPr>
        <p:spPr>
          <a:xfrm>
            <a:off x="2144743" y="557206"/>
            <a:ext cx="120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 Spectra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911DC-7127-014C-8C39-FBF1D1223B38}"/>
              </a:ext>
            </a:extLst>
          </p:cNvPr>
          <p:cNvSpPr txBox="1"/>
          <p:nvPr/>
        </p:nvSpPr>
        <p:spPr>
          <a:xfrm>
            <a:off x="8694412" y="557206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Spectra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D17F3-52DD-494F-BC53-F6789B0662CD}"/>
              </a:ext>
            </a:extLst>
          </p:cNvPr>
          <p:cNvSpPr txBox="1"/>
          <p:nvPr/>
        </p:nvSpPr>
        <p:spPr>
          <a:xfrm>
            <a:off x="3915178" y="6084581"/>
            <a:ext cx="443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Minimal changes in the particle level spectra</a:t>
            </a:r>
          </a:p>
        </p:txBody>
      </p:sp>
    </p:spTree>
    <p:extLst>
      <p:ext uri="{BB962C8B-B14F-4D97-AF65-F5344CB8AC3E}">
        <p14:creationId xmlns:p14="http://schemas.microsoft.com/office/powerpoint/2010/main" val="123136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(1-z)^3</a:t>
            </a:r>
          </a:p>
        </p:txBody>
      </p:sp>
    </p:spTree>
    <p:extLst>
      <p:ext uri="{BB962C8B-B14F-4D97-AF65-F5344CB8AC3E}">
        <p14:creationId xmlns:p14="http://schemas.microsoft.com/office/powerpoint/2010/main" val="359695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(1-z)^4</a:t>
            </a:r>
          </a:p>
        </p:txBody>
      </p:sp>
    </p:spTree>
    <p:extLst>
      <p:ext uri="{BB962C8B-B14F-4D97-AF65-F5344CB8AC3E}">
        <p14:creationId xmlns:p14="http://schemas.microsoft.com/office/powerpoint/2010/main" val="226244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(1-z)^-0.5</a:t>
            </a:r>
          </a:p>
        </p:txBody>
      </p:sp>
    </p:spTree>
    <p:extLst>
      <p:ext uri="{BB962C8B-B14F-4D97-AF65-F5344CB8AC3E}">
        <p14:creationId xmlns:p14="http://schemas.microsoft.com/office/powerpoint/2010/main" val="84544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(1-z)^-1.0</a:t>
            </a:r>
          </a:p>
        </p:txBody>
      </p:sp>
    </p:spTree>
    <p:extLst>
      <p:ext uri="{BB962C8B-B14F-4D97-AF65-F5344CB8AC3E}">
        <p14:creationId xmlns:p14="http://schemas.microsoft.com/office/powerpoint/2010/main" val="226837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(1-z)^-1.5</a:t>
            </a:r>
          </a:p>
        </p:txBody>
      </p:sp>
    </p:spTree>
    <p:extLst>
      <p:ext uri="{BB962C8B-B14F-4D97-AF65-F5344CB8AC3E}">
        <p14:creationId xmlns:p14="http://schemas.microsoft.com/office/powerpoint/2010/main" val="2472632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23E24C-3B65-1E44-B460-F101AD74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8411214" y="3271716"/>
            <a:ext cx="3406650" cy="3637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977E1-0EF8-364F-83E3-26097BAA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4392674" y="3271716"/>
            <a:ext cx="3406649" cy="363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5AE8B-2FA1-A94D-9540-5E1E7A18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309980" y="3271717"/>
            <a:ext cx="3534959" cy="363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AAF6F-B60F-B549-8EF8-667E44F2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4268276" y="-4268274"/>
            <a:ext cx="3655449" cy="12191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9F8E5-1BD2-B84E-A2B2-05D6DEC6B184}"/>
              </a:ext>
            </a:extLst>
          </p:cNvPr>
          <p:cNvSpPr txBox="1"/>
          <p:nvPr/>
        </p:nvSpPr>
        <p:spPr>
          <a:xfrm>
            <a:off x="0" y="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of Response Matrix from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B733D-7FEF-2F4F-B995-F0D1DBEFE329}"/>
              </a:ext>
            </a:extLst>
          </p:cNvPr>
          <p:cNvSpPr txBox="1"/>
          <p:nvPr/>
        </p:nvSpPr>
        <p:spPr>
          <a:xfrm>
            <a:off x="10686460" y="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(1-z)^-2.0</a:t>
            </a:r>
          </a:p>
        </p:txBody>
      </p:sp>
    </p:spTree>
    <p:extLst>
      <p:ext uri="{BB962C8B-B14F-4D97-AF65-F5344CB8AC3E}">
        <p14:creationId xmlns:p14="http://schemas.microsoft.com/office/powerpoint/2010/main" val="115406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E82D4-E36E-AB4E-A9E3-E6CE6307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3326" y="-258385"/>
            <a:ext cx="6883060" cy="7349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94EE5-029C-3844-899D-F977BF8F81A8}"/>
              </a:ext>
            </a:extLst>
          </p:cNvPr>
          <p:cNvSpPr txBox="1"/>
          <p:nvPr/>
        </p:nvSpPr>
        <p:spPr>
          <a:xfrm>
            <a:off x="0" y="-25061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Effect of 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A0405-A4D1-4141-9B69-9B4433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992335" y="-177604"/>
            <a:ext cx="1537944" cy="1582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E8348-062D-7840-9DA1-7CF792E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6992334" y="1955567"/>
            <a:ext cx="1537945" cy="15826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45E16-58DF-3F41-A475-CC9AA18B6E40}"/>
              </a:ext>
            </a:extLst>
          </p:cNvPr>
          <p:cNvCxnSpPr>
            <a:cxnSpLocks/>
          </p:cNvCxnSpPr>
          <p:nvPr/>
        </p:nvCxnSpPr>
        <p:spPr>
          <a:xfrm>
            <a:off x="7709688" y="1358758"/>
            <a:ext cx="0" cy="76227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6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FDCA9-03C6-2145-8844-E154ED3DBF5C}"/>
              </a:ext>
            </a:extLst>
          </p:cNvPr>
          <p:cNvSpPr txBox="1"/>
          <p:nvPr/>
        </p:nvSpPr>
        <p:spPr>
          <a:xfrm>
            <a:off x="0" y="-25061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Toy Z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8B5DA-2D10-A040-9362-EE3F5D18EDC8}"/>
              </a:ext>
            </a:extLst>
          </p:cNvPr>
          <p:cNvSpPr txBox="1"/>
          <p:nvPr/>
        </p:nvSpPr>
        <p:spPr>
          <a:xfrm>
            <a:off x="339" y="225259"/>
            <a:ext cx="5599183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Generate Toy Z Distribution: Flat, ~z, ~1/z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Sample D0 </a:t>
            </a:r>
            <a:r>
              <a:rPr lang="en-US" sz="1600" dirty="0" err="1"/>
              <a:t>pT</a:t>
            </a:r>
            <a:r>
              <a:rPr lang="en-US" sz="1600" dirty="0"/>
              <a:t> from PYTHIA(pp) for each Z 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Generate MC Jet </a:t>
            </a:r>
            <a:r>
              <a:rPr lang="en-US" sz="1600" dirty="0" err="1"/>
              <a:t>pT</a:t>
            </a:r>
            <a:r>
              <a:rPr lang="en-US" sz="1600" dirty="0"/>
              <a:t> Distribution corresponding to the sampled D0 </a:t>
            </a:r>
            <a:r>
              <a:rPr lang="en-US" sz="1600" dirty="0" err="1"/>
              <a:t>pT</a:t>
            </a:r>
            <a:r>
              <a:rPr lang="en-US" sz="1600" dirty="0"/>
              <a:t> and 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Smear MC Jet Pt with smearing factors from single particle embedding for response matrix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40D5BC-8C09-CA43-93B8-B927D124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14" y="0"/>
            <a:ext cx="2106460" cy="203678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85E4DB7-EAFB-5541-A544-ADC2D171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40" y="54915"/>
            <a:ext cx="2050754" cy="198186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650280-BCFB-604A-A762-C2845EC36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680" y="113205"/>
            <a:ext cx="2050755" cy="1923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F9143-22A1-3843-AE2F-CCC9009E57C1}"/>
              </a:ext>
            </a:extLst>
          </p:cNvPr>
          <p:cNvSpPr txBox="1"/>
          <p:nvPr/>
        </p:nvSpPr>
        <p:spPr>
          <a:xfrm>
            <a:off x="8601557" y="380942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 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54A75-B3C4-4844-9650-5ECABA67612F}"/>
              </a:ext>
            </a:extLst>
          </p:cNvPr>
          <p:cNvSpPr txBox="1"/>
          <p:nvPr/>
        </p:nvSpPr>
        <p:spPr>
          <a:xfrm>
            <a:off x="6381946" y="38094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411C2-0D5F-3348-9F94-DD462E6B76F9}"/>
              </a:ext>
            </a:extLst>
          </p:cNvPr>
          <p:cNvSpPr txBox="1"/>
          <p:nvPr/>
        </p:nvSpPr>
        <p:spPr>
          <a:xfrm>
            <a:off x="10409851" y="380942"/>
            <a:ext cx="161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for Flat Z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543CE4F-BB24-0449-8913-E2273F5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020" y="2036781"/>
            <a:ext cx="2050754" cy="2001253"/>
          </a:xfrm>
          <a:prstGeom prst="rect">
            <a:avLst/>
          </a:prstGeom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08F165-0BE1-4340-9F87-0C5C77F28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646" y="2036781"/>
            <a:ext cx="2093952" cy="2036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233E05-921A-3443-B47A-AE59F44D7687}"/>
              </a:ext>
            </a:extLst>
          </p:cNvPr>
          <p:cNvSpPr txBox="1"/>
          <p:nvPr/>
        </p:nvSpPr>
        <p:spPr>
          <a:xfrm>
            <a:off x="8715915" y="28003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61F94F-31FF-7640-90FC-33D148481F84}"/>
              </a:ext>
            </a:extLst>
          </p:cNvPr>
          <p:cNvSpPr txBox="1"/>
          <p:nvPr/>
        </p:nvSpPr>
        <p:spPr>
          <a:xfrm>
            <a:off x="10263445" y="2310702"/>
            <a:ext cx="13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for ~ Z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FBAB73F0-68CA-F44A-93D0-51B248265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491" y="4267216"/>
            <a:ext cx="2122541" cy="20367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3006B7-9472-1746-8ADD-B037DF3A5134}"/>
              </a:ext>
            </a:extLst>
          </p:cNvPr>
          <p:cNvSpPr txBox="1"/>
          <p:nvPr/>
        </p:nvSpPr>
        <p:spPr>
          <a:xfrm>
            <a:off x="8644293" y="46851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~1/z</a:t>
            </a:r>
          </a:p>
        </p:txBody>
      </p:sp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477E65-CF36-5A4C-AB72-1F807D898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843" y="4284980"/>
            <a:ext cx="2050755" cy="20012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6EE2ED-F4BA-2F4F-8D7A-21A188285AA5}"/>
              </a:ext>
            </a:extLst>
          </p:cNvPr>
          <p:cNvSpPr txBox="1"/>
          <p:nvPr/>
        </p:nvSpPr>
        <p:spPr>
          <a:xfrm>
            <a:off x="10365239" y="4685122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for ~ 1/Z</a:t>
            </a:r>
          </a:p>
        </p:txBody>
      </p:sp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50752C-65C0-2D42-BD75-62BFE644B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19" y="2494278"/>
            <a:ext cx="5414463" cy="43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20686-AEDE-E9A4-F4FC-EB1122BAAB8F}"/>
              </a:ext>
            </a:extLst>
          </p:cNvPr>
          <p:cNvSpPr txBox="1"/>
          <p:nvPr/>
        </p:nvSpPr>
        <p:spPr>
          <a:xfrm>
            <a:off x="0" y="0"/>
            <a:ext cx="569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Reweighting with uncorrected detector-level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6BAE3-5662-9930-A205-9AD7EB34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16444" y="1545411"/>
            <a:ext cx="4759111" cy="587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F7407-C824-DBD9-6210-5DB0489E5ABE}"/>
              </a:ext>
            </a:extLst>
          </p:cNvPr>
          <p:cNvSpPr txBox="1"/>
          <p:nvPr/>
        </p:nvSpPr>
        <p:spPr>
          <a:xfrm>
            <a:off x="138023" y="465826"/>
            <a:ext cx="79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Unfolding procedure changed slightly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Make a response matrix within fiducial cuts for MC and </a:t>
            </a:r>
            <a:r>
              <a:rPr lang="en-US" dirty="0" err="1"/>
              <a:t>Reco</a:t>
            </a:r>
            <a:r>
              <a:rPr lang="en-US" dirty="0"/>
              <a:t> (no fakes and misses due to fiducial cuts)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Have a separate MC Jet </a:t>
            </a:r>
            <a:r>
              <a:rPr lang="en-US" dirty="0" err="1"/>
              <a:t>pT</a:t>
            </a:r>
            <a:r>
              <a:rPr lang="en-US" dirty="0"/>
              <a:t> and centrality dependent efficiency to account for jets lost to fiducial cuts </a:t>
            </a:r>
            <a:r>
              <a:rPr lang="en-US" dirty="0">
                <a:sym typeface="Wingdings" pitchFamily="2" charset="2"/>
              </a:rPr>
              <a:t> This is applied after unfolding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DD200-4054-52F7-CEAB-1ACC83D7AA46}"/>
              </a:ext>
            </a:extLst>
          </p:cNvPr>
          <p:cNvSpPr txBox="1"/>
          <p:nvPr/>
        </p:nvSpPr>
        <p:spPr>
          <a:xfrm>
            <a:off x="172528" y="2542362"/>
            <a:ext cx="263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Level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|Jet eta| &lt;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&lt; D0 </a:t>
            </a:r>
            <a:r>
              <a:rPr lang="en-US" dirty="0" err="1"/>
              <a:t>pT</a:t>
            </a:r>
            <a:r>
              <a:rPr lang="en-US" dirty="0"/>
              <a:t> (GeV/c) &lt;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&lt; Jet </a:t>
            </a:r>
            <a:r>
              <a:rPr lang="en-US" dirty="0" err="1"/>
              <a:t>pT</a:t>
            </a:r>
            <a:r>
              <a:rPr lang="en-US" dirty="0"/>
              <a:t> (GeV/c) &lt;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B7FC6-ACC4-5B19-C22B-939718098EE6}"/>
              </a:ext>
            </a:extLst>
          </p:cNvPr>
          <p:cNvSpPr txBox="1"/>
          <p:nvPr/>
        </p:nvSpPr>
        <p:spPr>
          <a:xfrm>
            <a:off x="172528" y="4077644"/>
            <a:ext cx="2576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Level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|Jet eta| &lt;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&lt; D0 </a:t>
            </a:r>
            <a:r>
              <a:rPr lang="en-US" dirty="0" err="1"/>
              <a:t>pT</a:t>
            </a:r>
            <a:r>
              <a:rPr lang="en-US" dirty="0"/>
              <a:t> (GeV/c) &lt;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&lt; Jet </a:t>
            </a:r>
            <a:r>
              <a:rPr lang="en-US" dirty="0" err="1"/>
              <a:t>pT</a:t>
            </a:r>
            <a:r>
              <a:rPr lang="en-US" dirty="0"/>
              <a:t> (GeV/c) &lt;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&lt; z &lt;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FB8FC-AE0B-8FE9-E208-AF50B751B06D}"/>
              </a:ext>
            </a:extLst>
          </p:cNvPr>
          <p:cNvSpPr txBox="1"/>
          <p:nvPr/>
        </p:nvSpPr>
        <p:spPr>
          <a:xfrm>
            <a:off x="6952891" y="2548734"/>
            <a:ext cx="1519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MidCentral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Peripheral</a:t>
            </a:r>
          </a:p>
        </p:txBody>
      </p:sp>
    </p:spTree>
    <p:extLst>
      <p:ext uri="{BB962C8B-B14F-4D97-AF65-F5344CB8AC3E}">
        <p14:creationId xmlns:p14="http://schemas.microsoft.com/office/powerpoint/2010/main" val="2991732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A771D-3B1E-1B75-FAB4-4D15B42A5DE4}"/>
              </a:ext>
            </a:extLst>
          </p:cNvPr>
          <p:cNvSpPr txBox="1"/>
          <p:nvPr/>
        </p:nvSpPr>
        <p:spPr>
          <a:xfrm>
            <a:off x="0" y="0"/>
            <a:ext cx="569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Reweighting with uncorrected detector-level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BB2FE-EDC1-D0B0-9422-57CF7D4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6073" y="-4296742"/>
            <a:ext cx="2859853" cy="12192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45498-F7C5-19FD-1785-B929AD69650C}"/>
              </a:ext>
            </a:extLst>
          </p:cNvPr>
          <p:cNvSpPr txBox="1"/>
          <p:nvPr/>
        </p:nvSpPr>
        <p:spPr>
          <a:xfrm>
            <a:off x="10222303" y="642296"/>
            <a:ext cx="129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6BBE"/>
                </a:solidFill>
              </a:rPr>
              <a:t>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36AE8-8F99-5E5C-7E21-A26959F582DE}"/>
              </a:ext>
            </a:extLst>
          </p:cNvPr>
          <p:cNvSpPr txBox="1"/>
          <p:nvPr/>
        </p:nvSpPr>
        <p:spPr>
          <a:xfrm>
            <a:off x="11516696" y="30445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B9B4-A13C-8ED6-AC78-54E828D32A8A}"/>
              </a:ext>
            </a:extLst>
          </p:cNvPr>
          <p:cNvSpPr txBox="1"/>
          <p:nvPr/>
        </p:nvSpPr>
        <p:spPr>
          <a:xfrm>
            <a:off x="1451633" y="2212740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6F6C9-DE06-B406-3DAA-C517499BCD40}"/>
              </a:ext>
            </a:extLst>
          </p:cNvPr>
          <p:cNvSpPr txBox="1"/>
          <p:nvPr/>
        </p:nvSpPr>
        <p:spPr>
          <a:xfrm>
            <a:off x="5480510" y="221274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MidCentral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9A69-A830-B768-0FBD-F37F22C22CCF}"/>
              </a:ext>
            </a:extLst>
          </p:cNvPr>
          <p:cNvSpPr txBox="1"/>
          <p:nvPr/>
        </p:nvSpPr>
        <p:spPr>
          <a:xfrm>
            <a:off x="9649742" y="2212740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E033C2-CA5C-1BBE-15AC-B569D416B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15213" y="2928291"/>
            <a:ext cx="3761573" cy="399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3A5D3-98D4-DAA0-FB64-A16528259DB1}"/>
              </a:ext>
            </a:extLst>
          </p:cNvPr>
          <p:cNvSpPr txBox="1"/>
          <p:nvPr/>
        </p:nvSpPr>
        <p:spPr>
          <a:xfrm>
            <a:off x="6245525" y="3429000"/>
            <a:ext cx="1519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MidCentral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Peripheral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146BD-CD9E-6261-6E04-E0CC7E6BC293}"/>
              </a:ext>
            </a:extLst>
          </p:cNvPr>
          <p:cNvSpPr txBox="1"/>
          <p:nvPr/>
        </p:nvSpPr>
        <p:spPr>
          <a:xfrm rot="16200000">
            <a:off x="3130997" y="4167664"/>
            <a:ext cx="206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Data/Detector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220F9-FE9E-C124-2BA3-B38405F59911}"/>
              </a:ext>
            </a:extLst>
          </p:cNvPr>
          <p:cNvSpPr txBox="1"/>
          <p:nvPr/>
        </p:nvSpPr>
        <p:spPr>
          <a:xfrm>
            <a:off x="7422871" y="65260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316A6-7529-22A1-AF82-A00950DCD6A0}"/>
              </a:ext>
            </a:extLst>
          </p:cNvPr>
          <p:cNvSpPr txBox="1"/>
          <p:nvPr/>
        </p:nvSpPr>
        <p:spPr>
          <a:xfrm>
            <a:off x="551324" y="3316768"/>
            <a:ext cx="336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Z distribution from data scaled to Z distribution integral from detector level jets</a:t>
            </a:r>
          </a:p>
        </p:txBody>
      </p:sp>
    </p:spTree>
    <p:extLst>
      <p:ext uri="{BB962C8B-B14F-4D97-AF65-F5344CB8AC3E}">
        <p14:creationId xmlns:p14="http://schemas.microsoft.com/office/powerpoint/2010/main" val="404681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F26DDA6C-8712-EB41-98E4-C5E0162B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" y="826533"/>
            <a:ext cx="5408762" cy="5204933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6F1751-41C1-124D-9515-99BDAEA5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53" y="1032016"/>
            <a:ext cx="5408762" cy="499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FDAA1-72BC-624D-8238-F4327A1B5806}"/>
              </a:ext>
            </a:extLst>
          </p:cNvPr>
          <p:cNvSpPr txBox="1"/>
          <p:nvPr/>
        </p:nvSpPr>
        <p:spPr>
          <a:xfrm>
            <a:off x="2161652" y="662684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40845-3FA2-6940-8F19-66A9D73A05D3}"/>
              </a:ext>
            </a:extLst>
          </p:cNvPr>
          <p:cNvSpPr txBox="1"/>
          <p:nvPr/>
        </p:nvSpPr>
        <p:spPr>
          <a:xfrm>
            <a:off x="8436633" y="662684"/>
            <a:ext cx="243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Fragmentation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A04F7-E153-B346-B5E5-45BE914D6574}"/>
              </a:ext>
            </a:extLst>
          </p:cNvPr>
          <p:cNvSpPr txBox="1"/>
          <p:nvPr/>
        </p:nvSpPr>
        <p:spPr>
          <a:xfrm>
            <a:off x="3915178" y="6084581"/>
            <a:ext cx="39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Minimal changes in the jet level spectra</a:t>
            </a:r>
          </a:p>
        </p:txBody>
      </p:sp>
    </p:spTree>
    <p:extLst>
      <p:ext uri="{BB962C8B-B14F-4D97-AF65-F5344CB8AC3E}">
        <p14:creationId xmlns:p14="http://schemas.microsoft.com/office/powerpoint/2010/main" val="711006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B7E1FC-84F2-1712-D9E5-1F020243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49746" y="-4078015"/>
            <a:ext cx="3492506" cy="11648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21477-472A-5BEA-17A3-86235103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49747" y="-645133"/>
            <a:ext cx="3492506" cy="11648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771D-3B1E-1B75-FAB4-4D15B42A5DE4}"/>
              </a:ext>
            </a:extLst>
          </p:cNvPr>
          <p:cNvSpPr txBox="1"/>
          <p:nvPr/>
        </p:nvSpPr>
        <p:spPr>
          <a:xfrm>
            <a:off x="0" y="0"/>
            <a:ext cx="569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Reweighting with uncorrected detector-level distributions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B9B4-A13C-8ED6-AC78-54E828D32A8A}"/>
              </a:ext>
            </a:extLst>
          </p:cNvPr>
          <p:cNvSpPr txBox="1"/>
          <p:nvPr/>
        </p:nvSpPr>
        <p:spPr>
          <a:xfrm>
            <a:off x="1451633" y="2212740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6F6C9-DE06-B406-3DAA-C517499BCD40}"/>
              </a:ext>
            </a:extLst>
          </p:cNvPr>
          <p:cNvSpPr txBox="1"/>
          <p:nvPr/>
        </p:nvSpPr>
        <p:spPr>
          <a:xfrm>
            <a:off x="5480510" y="221274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MidCentral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9A69-A830-B768-0FBD-F37F22C22CCF}"/>
              </a:ext>
            </a:extLst>
          </p:cNvPr>
          <p:cNvSpPr txBox="1"/>
          <p:nvPr/>
        </p:nvSpPr>
        <p:spPr>
          <a:xfrm>
            <a:off x="9649742" y="2212740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53C0-9F58-D615-9238-BD270FE6D4B9}"/>
              </a:ext>
            </a:extLst>
          </p:cNvPr>
          <p:cNvSpPr txBox="1"/>
          <p:nvPr/>
        </p:nvSpPr>
        <p:spPr>
          <a:xfrm>
            <a:off x="874912" y="3807597"/>
            <a:ext cx="2871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Z distribution is sampled from the corresponding centrality class in each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E5F03-26E6-7C1C-08B4-804A5A0D1344}"/>
              </a:ext>
            </a:extLst>
          </p:cNvPr>
          <p:cNvSpPr txBox="1"/>
          <p:nvPr/>
        </p:nvSpPr>
        <p:spPr>
          <a:xfrm>
            <a:off x="1451634" y="5705246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6E2A7-DE59-4867-999C-C5819A3CB35D}"/>
              </a:ext>
            </a:extLst>
          </p:cNvPr>
          <p:cNvSpPr txBox="1"/>
          <p:nvPr/>
        </p:nvSpPr>
        <p:spPr>
          <a:xfrm>
            <a:off x="5480511" y="5705246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MidCentral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02931-838C-921D-1BA0-1F478A236983}"/>
              </a:ext>
            </a:extLst>
          </p:cNvPr>
          <p:cNvSpPr txBox="1"/>
          <p:nvPr/>
        </p:nvSpPr>
        <p:spPr>
          <a:xfrm>
            <a:off x="9649743" y="5705246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C44D8-6734-5149-DB93-9E785C950F33}"/>
              </a:ext>
            </a:extLst>
          </p:cNvPr>
          <p:cNvSpPr txBox="1"/>
          <p:nvPr/>
        </p:nvSpPr>
        <p:spPr>
          <a:xfrm>
            <a:off x="874911" y="367923"/>
            <a:ext cx="28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 reweight</a:t>
            </a:r>
          </a:p>
        </p:txBody>
      </p:sp>
    </p:spTree>
    <p:extLst>
      <p:ext uri="{BB962C8B-B14F-4D97-AF65-F5344CB8AC3E}">
        <p14:creationId xmlns:p14="http://schemas.microsoft.com/office/powerpoint/2010/main" val="2348395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87BEF-DE1E-2355-678E-9E4294004A46}"/>
              </a:ext>
            </a:extLst>
          </p:cNvPr>
          <p:cNvSpPr txBox="1"/>
          <p:nvPr/>
        </p:nvSpPr>
        <p:spPr>
          <a:xfrm>
            <a:off x="0" y="0"/>
            <a:ext cx="569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Reweighting with uncorrected detector-level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1A124-4D60-FB57-FA8B-70A08477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379" y="405821"/>
            <a:ext cx="3538728" cy="3641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55726-55BD-6A42-3C42-9AFAB2ED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61443" y="337244"/>
            <a:ext cx="3538727" cy="3778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2EBF6-AFB0-249E-E0B6-A682B726F4A9}"/>
              </a:ext>
            </a:extLst>
          </p:cNvPr>
          <p:cNvSpPr txBox="1"/>
          <p:nvPr/>
        </p:nvSpPr>
        <p:spPr>
          <a:xfrm>
            <a:off x="5607171" y="806569"/>
            <a:ext cx="151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MidCentral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9D6997-CB6F-56DC-9554-FFBFFBF8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22345" y="337244"/>
            <a:ext cx="3538727" cy="37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69082-5625-A345-913F-B9E73AFF210E}"/>
              </a:ext>
            </a:extLst>
          </p:cNvPr>
          <p:cNvSpPr txBox="1"/>
          <p:nvPr/>
        </p:nvSpPr>
        <p:spPr>
          <a:xfrm>
            <a:off x="4282170" y="3059668"/>
            <a:ext cx="362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Heavy Ion Overlay on PYTHIA D0 Jets</a:t>
            </a:r>
          </a:p>
        </p:txBody>
      </p:sp>
    </p:spTree>
    <p:extLst>
      <p:ext uri="{BB962C8B-B14F-4D97-AF65-F5344CB8AC3E}">
        <p14:creationId xmlns:p14="http://schemas.microsoft.com/office/powerpoint/2010/main" val="22916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B2996-4C09-9F4F-9056-85FCDA34C491}"/>
              </a:ext>
            </a:extLst>
          </p:cNvPr>
          <p:cNvSpPr txBox="1"/>
          <p:nvPr/>
        </p:nvSpPr>
        <p:spPr>
          <a:xfrm>
            <a:off x="0" y="0"/>
            <a:ext cx="11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EE106-A26C-784A-AA3B-5380A3125AB2}"/>
              </a:ext>
            </a:extLst>
          </p:cNvPr>
          <p:cNvSpPr txBox="1"/>
          <p:nvPr/>
        </p:nvSpPr>
        <p:spPr>
          <a:xfrm>
            <a:off x="267419" y="664234"/>
            <a:ext cx="9815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minimum bias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random file with PYTHIA events containing D0 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~10 random events from the PYTHIA file for each minimum bias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jet maker on the PYTHIA events ‘</a:t>
            </a:r>
            <a:r>
              <a:rPr lang="en-US" b="1" dirty="0"/>
              <a:t>embedded</a:t>
            </a:r>
            <a:r>
              <a:rPr lang="en-US" dirty="0"/>
              <a:t>’ in the minimum bias event -&gt; This is </a:t>
            </a:r>
            <a:r>
              <a:rPr lang="en-US" b="1" dirty="0"/>
              <a:t>PARTICLE</a:t>
            </a:r>
            <a:r>
              <a:rPr lang="en-US" dirty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jet maker on the combined </a:t>
            </a:r>
            <a:r>
              <a:rPr lang="en-US" dirty="0" err="1"/>
              <a:t>PYTHIA+Minbias</a:t>
            </a:r>
            <a:r>
              <a:rPr lang="en-US" dirty="0"/>
              <a:t> event -&gt; This is </a:t>
            </a:r>
            <a:r>
              <a:rPr lang="en-US" b="1" dirty="0"/>
              <a:t>DETECTOR</a:t>
            </a:r>
            <a:r>
              <a:rPr lang="en-US" dirty="0"/>
              <a:t>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7FB157-6AF1-1140-82C2-B7E5EA23D6BD}"/>
              </a:ext>
            </a:extLst>
          </p:cNvPr>
          <p:cNvSpPr/>
          <p:nvPr/>
        </p:nvSpPr>
        <p:spPr>
          <a:xfrm>
            <a:off x="805301" y="2990403"/>
            <a:ext cx="1934843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Minimum Bias Event (x1)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066A4-5A42-1A40-8BC1-C4764F9F6049}"/>
              </a:ext>
            </a:extLst>
          </p:cNvPr>
          <p:cNvSpPr/>
          <p:nvPr/>
        </p:nvSpPr>
        <p:spPr>
          <a:xfrm>
            <a:off x="805300" y="4545438"/>
            <a:ext cx="1934843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PYTHIA + GEANT3 Event (x10)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30C6C-CA42-0245-A8CC-4FFDF720D878}"/>
              </a:ext>
            </a:extLst>
          </p:cNvPr>
          <p:cNvSpPr/>
          <p:nvPr/>
        </p:nvSpPr>
        <p:spPr>
          <a:xfrm>
            <a:off x="3873778" y="5168145"/>
            <a:ext cx="2222222" cy="62270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Particle Level Jets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BE14A2-96E1-6545-9C39-684B5DBA05A6}"/>
              </a:ext>
            </a:extLst>
          </p:cNvPr>
          <p:cNvSpPr/>
          <p:nvPr/>
        </p:nvSpPr>
        <p:spPr>
          <a:xfrm>
            <a:off x="3873778" y="3295525"/>
            <a:ext cx="2222222" cy="16226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MB + PYTHIA tracks together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Detector Level Jets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13ABC1-5CAE-7B49-89EE-12CF2ABA3304}"/>
              </a:ext>
            </a:extLst>
          </p:cNvPr>
          <p:cNvSpPr/>
          <p:nvPr/>
        </p:nvSpPr>
        <p:spPr>
          <a:xfrm>
            <a:off x="6768353" y="3295525"/>
            <a:ext cx="1934843" cy="14484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Background Subtraction on combined tracks from MB + PYTHIA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0C48A-5593-4C40-BBBF-6DF12D7A6214}"/>
              </a:ext>
            </a:extLst>
          </p:cNvPr>
          <p:cNvSpPr/>
          <p:nvPr/>
        </p:nvSpPr>
        <p:spPr>
          <a:xfrm>
            <a:off x="9534316" y="4106831"/>
            <a:ext cx="1934843" cy="10613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Particle Level Jets with Detector Level Jets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FCD9EC-A658-304E-BFF1-4F96485A467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40143" y="4856791"/>
            <a:ext cx="1133635" cy="62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FCFCB-C395-E54A-A107-0A27B8BA74B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40143" y="4106831"/>
            <a:ext cx="1133635" cy="74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3B8CD7-E567-5247-BE7F-6D086DAB7D7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40143" y="3276870"/>
            <a:ext cx="1133635" cy="82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033776-E14D-B340-A4B1-4EE5CA5FAA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4019756"/>
            <a:ext cx="6723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6F648-141C-4140-8531-AD1B158FFD2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703196" y="4019756"/>
            <a:ext cx="831120" cy="617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B45D4-AE0F-C14D-AC89-E6840F9CD6E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9868" y="4637488"/>
            <a:ext cx="3434448" cy="86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4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200A5574-29EE-E944-B396-8C6104A8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71" y="1100121"/>
            <a:ext cx="4646352" cy="428766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19F8AEF-5D58-3341-8231-518BBD548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"/>
          <a:stretch/>
        </p:blipFill>
        <p:spPr>
          <a:xfrm>
            <a:off x="636494" y="1021977"/>
            <a:ext cx="4642137" cy="4625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BC48E-3FC1-2140-8827-B4A01C48C611}"/>
              </a:ext>
            </a:extLst>
          </p:cNvPr>
          <p:cNvSpPr txBox="1"/>
          <p:nvPr/>
        </p:nvSpPr>
        <p:spPr>
          <a:xfrm>
            <a:off x="3015765" y="5757879"/>
            <a:ext cx="616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Similar background smearing in the presence of HI background</a:t>
            </a:r>
          </a:p>
        </p:txBody>
      </p:sp>
    </p:spTree>
    <p:extLst>
      <p:ext uri="{BB962C8B-B14F-4D97-AF65-F5344CB8AC3E}">
        <p14:creationId xmlns:p14="http://schemas.microsoft.com/office/powerpoint/2010/main" val="413553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30CCE-0C46-D247-8361-26B11C85971B}"/>
              </a:ext>
            </a:extLst>
          </p:cNvPr>
          <p:cNvSpPr txBox="1"/>
          <p:nvPr/>
        </p:nvSpPr>
        <p:spPr>
          <a:xfrm>
            <a:off x="0" y="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cuts on z-vertex for MC and Real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FD70B-E01D-FD48-B750-33CDD63A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296884" y="656913"/>
            <a:ext cx="4580214" cy="489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DE311-2201-2E48-BDBA-B873D59B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770317" y="408158"/>
            <a:ext cx="4893840" cy="52256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9EF9EC-29B4-0B42-BF91-130757F8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83425"/>
              </p:ext>
            </p:extLst>
          </p:nvPr>
        </p:nvGraphicFramePr>
        <p:xfrm>
          <a:off x="6900527" y="5314305"/>
          <a:ext cx="51498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17">
                  <a:extLst>
                    <a:ext uri="{9D8B030D-6E8A-4147-A177-3AD203B41FA5}">
                      <a16:colId xmlns:a16="http://schemas.microsoft.com/office/drawing/2014/main" val="165645978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3299375771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142864764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3356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721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7878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Peripheral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1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30CCE-0C46-D247-8361-26B11C85971B}"/>
              </a:ext>
            </a:extLst>
          </p:cNvPr>
          <p:cNvSpPr txBox="1"/>
          <p:nvPr/>
        </p:nvSpPr>
        <p:spPr>
          <a:xfrm>
            <a:off x="0" y="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Cut on z-vertex for MC and Real Event = 3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FD70B-E01D-FD48-B750-33CDD63A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430524" y="661476"/>
            <a:ext cx="4445629" cy="474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DE311-2201-2E48-BDBA-B873D59B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7059351" y="413665"/>
            <a:ext cx="4685315" cy="500296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9EF9EC-29B4-0B42-BF91-130757F8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63278"/>
              </p:ext>
            </p:extLst>
          </p:nvPr>
        </p:nvGraphicFramePr>
        <p:xfrm>
          <a:off x="6900527" y="5314305"/>
          <a:ext cx="51498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17">
                  <a:extLst>
                    <a:ext uri="{9D8B030D-6E8A-4147-A177-3AD203B41FA5}">
                      <a16:colId xmlns:a16="http://schemas.microsoft.com/office/drawing/2014/main" val="165645978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3299375771"/>
                    </a:ext>
                  </a:extLst>
                </a:gridCol>
                <a:gridCol w="1716617">
                  <a:extLst>
                    <a:ext uri="{9D8B030D-6E8A-4147-A177-3AD203B41FA5}">
                      <a16:colId xmlns:a16="http://schemas.microsoft.com/office/drawing/2014/main" val="142864764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3356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721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Mid-Central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7878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Peripheral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3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47223</TotalTime>
  <Words>940</Words>
  <Application>Microsoft Macintosh PowerPoint</Application>
  <PresentationFormat>Widescreen</PresentationFormat>
  <Paragraphs>194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34</cp:revision>
  <dcterms:created xsi:type="dcterms:W3CDTF">2022-05-23T14:45:29Z</dcterms:created>
  <dcterms:modified xsi:type="dcterms:W3CDTF">2022-07-12T15:05:24Z</dcterms:modified>
</cp:coreProperties>
</file>