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/>
          <p:nvPr>
            <p:ph type="title"/>
          </p:nvPr>
        </p:nvSpPr>
        <p:spPr>
          <a:xfrm>
            <a:off x="4381498" y="4881412"/>
            <a:ext cx="15621003" cy="1564137"/>
          </a:xfrm>
          <a:prstGeom prst="rect">
            <a:avLst/>
          </a:prstGeom>
        </p:spPr>
        <p:txBody>
          <a:bodyPr anchor="b"/>
          <a:lstStyle>
            <a:lvl1pPr algn="ctr">
              <a:defRPr sz="12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11987441" y="11525250"/>
            <a:ext cx="399594" cy="410996"/>
          </a:xfrm>
          <a:prstGeom prst="rect">
            <a:avLst/>
          </a:prstGeom>
        </p:spPr>
        <p:txBody>
          <a:bodyPr/>
          <a:lstStyle>
            <a:lvl1pPr>
              <a:defRPr b="0"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4381498" y="5114925"/>
            <a:ext cx="15621003" cy="348615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1987441" y="11525250"/>
            <a:ext cx="399594" cy="410996"/>
          </a:xfrm>
          <a:prstGeom prst="rect">
            <a:avLst/>
          </a:prstGeom>
        </p:spPr>
        <p:txBody>
          <a:bodyPr/>
          <a:lstStyle>
            <a:lvl1pPr>
              <a:defRPr b="0"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"/>
          <p:cNvSpPr/>
          <p:nvPr/>
        </p:nvSpPr>
        <p:spPr>
          <a:xfrm>
            <a:off x="-87445" y="13102062"/>
            <a:ext cx="24558890" cy="623834"/>
          </a:xfrm>
          <a:prstGeom prst="rect">
            <a:avLst/>
          </a:prstGeom>
          <a:solidFill>
            <a:srgbClr val="0D584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000">
                <a:solidFill>
                  <a:srgbClr val="5E5E5E"/>
                </a:solidFill>
              </a:defRPr>
            </a:pPr>
          </a:p>
        </p:txBody>
      </p:sp>
      <p:sp>
        <p:nvSpPr>
          <p:cNvPr id="51" name="M. Kelsey"/>
          <p:cNvSpPr txBox="1"/>
          <p:nvPr/>
        </p:nvSpPr>
        <p:spPr>
          <a:xfrm>
            <a:off x="170569" y="13179028"/>
            <a:ext cx="158422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M. Kelsey</a:t>
            </a:r>
          </a:p>
        </p:txBody>
      </p:sp>
      <p:sp>
        <p:nvSpPr>
          <p:cNvPr id="52" name="WSU Group Meeting"/>
          <p:cNvSpPr txBox="1"/>
          <p:nvPr/>
        </p:nvSpPr>
        <p:spPr>
          <a:xfrm>
            <a:off x="10562281" y="13179028"/>
            <a:ext cx="32594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WSU Group Meeting</a:t>
            </a:r>
          </a:p>
        </p:txBody>
      </p:sp>
      <p:sp>
        <p:nvSpPr>
          <p:cNvPr id="53" name="Line"/>
          <p:cNvSpPr/>
          <p:nvPr/>
        </p:nvSpPr>
        <p:spPr>
          <a:xfrm>
            <a:off x="327683" y="1570565"/>
            <a:ext cx="23728635" cy="2"/>
          </a:xfrm>
          <a:prstGeom prst="line">
            <a:avLst/>
          </a:prstGeom>
          <a:ln w="25400">
            <a:solidFill>
              <a:srgbClr val="0D584D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4" name="Screen Shot 2020-11-30 at 2.20.14 PM.png" descr="Screen Shot 2020-11-30 at 2.20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87866" y="-3048"/>
            <a:ext cx="1584228" cy="1414807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87445" y="13102062"/>
            <a:ext cx="24558890" cy="623834"/>
          </a:xfrm>
          <a:prstGeom prst="rect">
            <a:avLst/>
          </a:prstGeom>
          <a:solidFill>
            <a:srgbClr val="0D584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000">
                <a:solidFill>
                  <a:srgbClr val="5E5E5E"/>
                </a:solidFill>
              </a:defRPr>
            </a:pPr>
          </a:p>
        </p:txBody>
      </p:sp>
      <p:sp>
        <p:nvSpPr>
          <p:cNvPr id="3" name="M. Kelsey"/>
          <p:cNvSpPr txBox="1"/>
          <p:nvPr/>
        </p:nvSpPr>
        <p:spPr>
          <a:xfrm>
            <a:off x="170569" y="13179028"/>
            <a:ext cx="158422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M. Kelsey</a:t>
            </a:r>
          </a:p>
        </p:txBody>
      </p:sp>
      <p:sp>
        <p:nvSpPr>
          <p:cNvPr id="4" name="WSU Group Meeting"/>
          <p:cNvSpPr txBox="1"/>
          <p:nvPr/>
        </p:nvSpPr>
        <p:spPr>
          <a:xfrm>
            <a:off x="10562281" y="13179028"/>
            <a:ext cx="32594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WSU Group Meeting</a:t>
            </a:r>
          </a:p>
        </p:txBody>
      </p:sp>
      <p:sp>
        <p:nvSpPr>
          <p:cNvPr id="5" name="Line"/>
          <p:cNvSpPr/>
          <p:nvPr/>
        </p:nvSpPr>
        <p:spPr>
          <a:xfrm>
            <a:off x="327683" y="1570565"/>
            <a:ext cx="23728635" cy="2"/>
          </a:xfrm>
          <a:prstGeom prst="line">
            <a:avLst/>
          </a:prstGeom>
          <a:ln w="25400">
            <a:solidFill>
              <a:srgbClr val="0D584D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" name="Screen Shot 2020-11-30 at 2.20.14 PM.png" descr="Screen Shot 2020-11-30 at 2.20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87866" y="-3048"/>
            <a:ext cx="1584228" cy="141480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/>
          <p:nvPr>
            <p:ph type="title"/>
          </p:nvPr>
        </p:nvSpPr>
        <p:spPr>
          <a:xfrm>
            <a:off x="414279" y="11306"/>
            <a:ext cx="23555441" cy="1714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2155824" y="3371848"/>
            <a:ext cx="20882176" cy="849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23774637" y="13179028"/>
            <a:ext cx="396405" cy="4699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b="1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50914"/>
          </a:solidFill>
          <a:uFillTx/>
          <a:latin typeface="CMU Serif Roman"/>
          <a:ea typeface="CMU Serif Roman"/>
          <a:cs typeface="CMU Serif Roman"/>
          <a:sym typeface="CMU Serif Roman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50914"/>
          </a:solidFill>
          <a:uFillTx/>
          <a:latin typeface="CMU Serif Roman"/>
          <a:ea typeface="CMU Serif Roman"/>
          <a:cs typeface="CMU Serif Roman"/>
          <a:sym typeface="CMU Serif Roman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50914"/>
          </a:solidFill>
          <a:uFillTx/>
          <a:latin typeface="CMU Serif Roman"/>
          <a:ea typeface="CMU Serif Roman"/>
          <a:cs typeface="CMU Serif Roman"/>
          <a:sym typeface="CMU Serif Roman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50914"/>
          </a:solidFill>
          <a:uFillTx/>
          <a:latin typeface="CMU Serif Roman"/>
          <a:ea typeface="CMU Serif Roman"/>
          <a:cs typeface="CMU Serif Roman"/>
          <a:sym typeface="CMU Serif Roman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50914"/>
          </a:solidFill>
          <a:uFillTx/>
          <a:latin typeface="CMU Serif Roman"/>
          <a:ea typeface="CMU Serif Roman"/>
          <a:cs typeface="CMU Serif Roman"/>
          <a:sym typeface="CMU Serif Roman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50914"/>
          </a:solidFill>
          <a:uFillTx/>
          <a:latin typeface="CMU Serif Roman"/>
          <a:ea typeface="CMU Serif Roman"/>
          <a:cs typeface="CMU Serif Roman"/>
          <a:sym typeface="CMU Serif Roman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50914"/>
          </a:solidFill>
          <a:uFillTx/>
          <a:latin typeface="CMU Serif Roman"/>
          <a:ea typeface="CMU Serif Roman"/>
          <a:cs typeface="CMU Serif Roman"/>
          <a:sym typeface="CMU Serif Roman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50914"/>
          </a:solidFill>
          <a:uFillTx/>
          <a:latin typeface="CMU Serif Roman"/>
          <a:ea typeface="CMU Serif Roman"/>
          <a:cs typeface="CMU Serif Roman"/>
          <a:sym typeface="CMU Serif Roman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800" u="none">
          <a:solidFill>
            <a:srgbClr val="050914"/>
          </a:solidFill>
          <a:uFillTx/>
          <a:latin typeface="CMU Serif Roman"/>
          <a:ea typeface="CMU Serif Roman"/>
          <a:cs typeface="CMU Serif Roman"/>
          <a:sym typeface="CMU Serif Roman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6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1pPr>
      <a:lvl2pPr marL="804332" marR="0" indent="-486832" algn="l" defTabSz="825500" rtl="0" latinLnBrk="0">
        <a:lnSpc>
          <a:spcPct val="100000"/>
        </a:lnSpc>
        <a:spcBef>
          <a:spcPts val="2800"/>
        </a:spcBef>
        <a:spcAft>
          <a:spcPts val="0"/>
        </a:spcAft>
        <a:buClrTx/>
        <a:buSzPct val="125000"/>
        <a:buFontTx/>
        <a:buChar char="-"/>
        <a:tabLst/>
        <a:defRPr b="1" baseline="0" cap="none" i="0" spc="0" strike="noStrike" sz="46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2pPr>
      <a:lvl3pPr marL="1878540" marR="0" indent="-608540" algn="l" defTabSz="825500" rtl="0" latinLnBrk="0">
        <a:lnSpc>
          <a:spcPct val="100000"/>
        </a:lnSpc>
        <a:spcBef>
          <a:spcPts val="28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46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3pPr>
      <a:lvl4pPr marL="2513540" marR="0" indent="-608540" algn="l" defTabSz="825500" rtl="0" latinLnBrk="0">
        <a:lnSpc>
          <a:spcPct val="100000"/>
        </a:lnSpc>
        <a:spcBef>
          <a:spcPts val="28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46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4pPr>
      <a:lvl5pPr marL="3148540" marR="0" indent="-608540" algn="l" defTabSz="825500" rtl="0" latinLnBrk="0">
        <a:lnSpc>
          <a:spcPct val="100000"/>
        </a:lnSpc>
        <a:spcBef>
          <a:spcPts val="28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46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5pPr>
      <a:lvl6pPr marL="0" marR="0" indent="0" algn="l" defTabSz="825500" rtl="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6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6pPr>
      <a:lvl7pPr marL="0" marR="0" indent="0" algn="l" defTabSz="825500" rtl="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6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7pPr>
      <a:lvl8pPr marL="0" marR="0" indent="0" algn="l" defTabSz="825500" rtl="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6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8pPr>
      <a:lvl9pPr marL="0" marR="0" indent="0" algn="l" defTabSz="825500" rtl="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6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doi.org/10.1016/j.nima.2005.08.106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𝒫lot Method (doi.org/10.1016/j.nima.2005.08.106)"/>
          <p:cNvSpPr txBox="1"/>
          <p:nvPr>
            <p:ph type="title"/>
          </p:nvPr>
        </p:nvSpPr>
        <p:spPr>
          <a:xfrm>
            <a:off x="414280" y="11307"/>
            <a:ext cx="23555440" cy="1714501"/>
          </a:xfrm>
          <a:prstGeom prst="rect">
            <a:avLst/>
          </a:prstGeom>
        </p:spPr>
        <p:txBody>
          <a:bodyPr/>
          <a:lstStyle>
            <a:lvl1pPr defTabSz="586104">
              <a:defRPr sz="8300"/>
            </a:lvl1pPr>
          </a:lstStyle>
          <a:p>
            <a:pPr/>
            <a:r>
              <a:t>D0-Jet Yield Extraction </a:t>
            </a:r>
          </a:p>
        </p:txBody>
      </p:sp>
      <p:sp>
        <p:nvSpPr>
          <p:cNvPr id="67" name="Native class in RooStats + widely used in HEP (particularly HF measurements)…"/>
          <p:cNvSpPr txBox="1"/>
          <p:nvPr>
            <p:ph type="body" sz="quarter" idx="1"/>
          </p:nvPr>
        </p:nvSpPr>
        <p:spPr>
          <a:xfrm>
            <a:off x="1071333" y="1551859"/>
            <a:ext cx="12985904" cy="4274328"/>
          </a:xfrm>
          <a:prstGeom prst="rect">
            <a:avLst/>
          </a:prstGeom>
        </p:spPr>
        <p:txBody>
          <a:bodyPr/>
          <a:lstStyle/>
          <a:p>
            <a:pPr defTabSz="409778">
              <a:spcBef>
                <a:spcPts val="1300"/>
              </a:spcBef>
              <a:defRPr sz="2244"/>
            </a:pPr>
            <a:r>
              <a:t>Yields are determined in bins of Jet pT, D0 pT, and D0 Delta R using two methods:</a:t>
            </a:r>
          </a:p>
          <a:p>
            <a:pPr defTabSz="409778">
              <a:spcBef>
                <a:spcPts val="1300"/>
              </a:spcBef>
              <a:defRPr sz="2244"/>
            </a:pPr>
            <a:r>
              <a:t>1) Fit to the invariant mass in bins of D0 pT, scale jet pT/Delta R </a:t>
            </a:r>
          </a:p>
          <a:p>
            <a:pPr lvl="1" marL="0" indent="453389" defTabSz="409778">
              <a:spcBef>
                <a:spcPts val="1300"/>
              </a:spcBef>
              <a:buSzTx/>
              <a:buNone/>
              <a:defRPr sz="2244"/>
            </a:pPr>
            <a:r>
              <a:t>- </a:t>
            </a:r>
          </a:p>
          <a:p>
            <a:pPr defTabSz="409778">
              <a:spcBef>
                <a:spcPts val="1300"/>
              </a:spcBef>
              <a:defRPr sz="2244"/>
            </a:pPr>
            <a:r>
              <a:t>2) sPlot method:</a:t>
            </a:r>
          </a:p>
          <a:p>
            <a:pPr lvl="1" marL="0" indent="453389" defTabSz="409778">
              <a:spcBef>
                <a:spcPts val="1300"/>
              </a:spcBef>
              <a:buSzTx/>
              <a:buNone/>
              <a:defRPr sz="2244"/>
            </a:pPr>
            <a:r>
              <a:t>- Native class in RooStats + widely used in HEP</a:t>
            </a:r>
          </a:p>
          <a:p>
            <a:pPr lvl="1" marL="0" indent="453389" defTabSz="409778">
              <a:spcBef>
                <a:spcPts val="1300"/>
              </a:spcBef>
              <a:buSzTx/>
              <a:buNone/>
              <a:defRPr sz="2244"/>
            </a:pPr>
            <a:r>
              <a:t>- Unbinned maximum likelihood fit to invariant mass integrated over all kinematics; bin jet pT and Delta R histograms with all D0-jet candidates using sWeights</a:t>
            </a:r>
          </a:p>
          <a:p>
            <a:pPr lvl="1" marL="0" indent="453389" defTabSz="409778">
              <a:spcBef>
                <a:spcPts val="1300"/>
              </a:spcBef>
              <a:buSzTx/>
              <a:buNone/>
              <a:defRPr sz="2244"/>
            </a:pPr>
            <a:r>
              <a:t>- Trivial to include reconstruction efficiencies versus D0 kinematics </a:t>
            </a:r>
          </a:p>
        </p:txBody>
      </p:sp>
      <p:sp>
        <p:nvSpPr>
          <p:cNvPr id="68" name="Slide Number"/>
          <p:cNvSpPr txBox="1"/>
          <p:nvPr>
            <p:ph type="sldNum" sz="quarter" idx="4294967295"/>
          </p:nvPr>
        </p:nvSpPr>
        <p:spPr>
          <a:xfrm>
            <a:off x="23857979" y="13179028"/>
            <a:ext cx="229717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" name="Screen Shot 2021-03-18 at 12.03.31 PM.png" descr="Screen Shot 2021-03-18 at 12.03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26808" y="6167056"/>
            <a:ext cx="9617151" cy="6671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D0_Mass_sPlot_PT_0_3.pdf" descr="D0_Mass_sPlot_PT_0_3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7891" y="6103024"/>
            <a:ext cx="9752698" cy="66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Rectangle"/>
          <p:cNvSpPr/>
          <p:nvPr/>
        </p:nvSpPr>
        <p:spPr>
          <a:xfrm>
            <a:off x="2646750" y="6402830"/>
            <a:ext cx="2120363" cy="5308110"/>
          </a:xfrm>
          <a:prstGeom prst="rect">
            <a:avLst/>
          </a:prstGeom>
          <a:solidFill>
            <a:srgbClr val="EE230C">
              <a:alpha val="2275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72" name="Rectangle"/>
          <p:cNvSpPr/>
          <p:nvPr/>
        </p:nvSpPr>
        <p:spPr>
          <a:xfrm>
            <a:off x="7676441" y="6402830"/>
            <a:ext cx="2882426" cy="5308110"/>
          </a:xfrm>
          <a:prstGeom prst="rect">
            <a:avLst/>
          </a:prstGeom>
          <a:solidFill>
            <a:srgbClr val="EE230C">
              <a:alpha val="2275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73" name="Rectangle"/>
          <p:cNvSpPr/>
          <p:nvPr/>
        </p:nvSpPr>
        <p:spPr>
          <a:xfrm>
            <a:off x="4780563" y="6402830"/>
            <a:ext cx="2882426" cy="5308110"/>
          </a:xfrm>
          <a:prstGeom prst="rect">
            <a:avLst/>
          </a:prstGeom>
          <a:solidFill>
            <a:srgbClr val="1EB001">
              <a:alpha val="2275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74" name="Signal"/>
          <p:cNvSpPr txBox="1"/>
          <p:nvPr/>
        </p:nvSpPr>
        <p:spPr>
          <a:xfrm>
            <a:off x="5635677" y="5803116"/>
            <a:ext cx="117219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1">
                <a:solidFill>
                  <a:srgbClr val="0D584D"/>
                </a:solidFill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pPr/>
            <a:r>
              <a:t>Signal</a:t>
            </a:r>
          </a:p>
        </p:txBody>
      </p:sp>
      <p:sp>
        <p:nvSpPr>
          <p:cNvPr id="75" name="BKG"/>
          <p:cNvSpPr txBox="1"/>
          <p:nvPr/>
        </p:nvSpPr>
        <p:spPr>
          <a:xfrm>
            <a:off x="8612640" y="5803116"/>
            <a:ext cx="10100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1">
                <a:solidFill>
                  <a:srgbClr val="B23605"/>
                </a:solidFill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pPr/>
            <a:r>
              <a:t>BKG</a:t>
            </a:r>
          </a:p>
        </p:txBody>
      </p:sp>
      <p:sp>
        <p:nvSpPr>
          <p:cNvPr id="76" name="BKG"/>
          <p:cNvSpPr txBox="1"/>
          <p:nvPr/>
        </p:nvSpPr>
        <p:spPr>
          <a:xfrm>
            <a:off x="3044107" y="5803116"/>
            <a:ext cx="10100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1">
                <a:solidFill>
                  <a:srgbClr val="B23605"/>
                </a:solidFill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pPr/>
            <a:r>
              <a:t>BKG</a:t>
            </a:r>
          </a:p>
        </p:txBody>
      </p:sp>
      <p:sp>
        <p:nvSpPr>
          <p:cNvPr id="77" name="Consistent results with SB subtracted data"/>
          <p:cNvSpPr txBox="1"/>
          <p:nvPr/>
        </p:nvSpPr>
        <p:spPr>
          <a:xfrm>
            <a:off x="14832750" y="9531465"/>
            <a:ext cx="413439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solidFill>
                  <a:srgbClr val="B23605"/>
                </a:solidFill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pPr/>
            <a:r>
              <a:t>Consistent results with SB subtracted data</a:t>
            </a:r>
          </a:p>
        </p:txBody>
      </p:sp>
      <p:sp>
        <p:nvSpPr>
          <p:cNvPr id="78" name="doi.org/10.1016/j.nima.2005.08.106"/>
          <p:cNvSpPr txBox="1"/>
          <p:nvPr/>
        </p:nvSpPr>
        <p:spPr>
          <a:xfrm>
            <a:off x="10173786" y="12094627"/>
            <a:ext cx="14327220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586104">
              <a:defRPr sz="73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MU Serif Roman"/>
                <a:ea typeface="CMU Serif Roman"/>
                <a:cs typeface="CMU Serif Roman"/>
                <a:sym typeface="CMU Serif Roman"/>
                <a:hlinkClick r:id="rId4" invalidUrl="" action="" tgtFrame="" tooltip="" history="1" highlightClick="0" endSnd="0"/>
              </a:defRPr>
            </a:lvl1pPr>
          </a:lstStyle>
          <a:p>
            <a:pPr>
              <a:defRPr baseline="-5998" sz="8300" u="none">
                <a:solidFill>
                  <a:srgbClr val="050914"/>
                </a:solidFill>
                <a:uFillTx/>
              </a:defRPr>
            </a:pPr>
            <a:r>
              <a:rPr baseline="0" sz="73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doi.org/10.1016/j.nima.2005.08.106</a:t>
            </a:r>
          </a:p>
        </p:txBody>
      </p:sp>
      <p:sp>
        <p:nvSpPr>
          <p:cNvPr id="79" name="Equation"/>
          <p:cNvSpPr txBox="1"/>
          <p:nvPr/>
        </p:nvSpPr>
        <p:spPr>
          <a:xfrm>
            <a:off x="14570794" y="2346298"/>
            <a:ext cx="5729180" cy="16075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/>
                    <m: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sSub>
                    <m:e>
                      <m:r>
                        <m:rPr>
                          <m:scr m:val="script"/>
                        </m:rP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a:rPr xmlns:a="http://schemas.openxmlformats.org/drawingml/2006/main" sz="3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xmlns:a="http://schemas.openxmlformats.org/drawingml/2006/main" sz="3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sup>
                      </m:sSubSup>
                      <m:sSub>
                        <m:e>
                          <m:r>
                            <m:rPr>
                              <m:nor/>
                              <m:sty m:val="b"/>
                            </m:rP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bSup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a:rPr xmlns:a="http://schemas.openxmlformats.org/drawingml/2006/main" sz="3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xmlns:a="http://schemas.openxmlformats.org/drawingml/2006/main" sz="3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sup>
                      </m:sSubSup>
                      <m:sSub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 sz="3700"/>
          </a:p>
        </p:txBody>
      </p:sp>
      <p:sp>
        <p:nvSpPr>
          <p:cNvPr id="80" name="Text Placeholder 333"/>
          <p:cNvSpPr txBox="1"/>
          <p:nvPr/>
        </p:nvSpPr>
        <p:spPr>
          <a:xfrm>
            <a:off x="15569723" y="4227014"/>
            <a:ext cx="6693170" cy="1673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369" tIns="4369" rIns="4369" bIns="4369">
            <a:spAutoFit/>
          </a:bodyPr>
          <a:lstStyle/>
          <a:p>
            <a:pPr algn="l" defTabSz="1810968">
              <a:defRPr sz="2000" u="sng">
                <a:solidFill>
                  <a:srgbClr val="535353"/>
                </a:solidFill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t>Unbinned max. likelihood fit</a:t>
            </a:r>
          </a:p>
          <a:p>
            <a:pPr algn="l" defTabSz="1810968">
              <a:defRPr sz="20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i="1">
                <a:solidFill>
                  <a:srgbClr val="B23605"/>
                </a:solidFill>
              </a:rPr>
              <a:t>n</a:t>
            </a:r>
            <a:r>
              <a:t> </a:t>
            </a:r>
            <a:r>
              <a:rPr>
                <a:solidFill>
                  <a:srgbClr val="535353"/>
                </a:solidFill>
              </a:rPr>
              <a:t>= </a:t>
            </a:r>
            <a:r>
              <a:rPr i="1">
                <a:solidFill>
                  <a:srgbClr val="535353"/>
                </a:solidFill>
              </a:rPr>
              <a:t>n</a:t>
            </a:r>
            <a:r>
              <a:rPr>
                <a:solidFill>
                  <a:srgbClr val="535353"/>
                </a:solidFill>
              </a:rPr>
              <a:t>-th fit component(sig/bkg)</a:t>
            </a:r>
            <a:r>
              <a:t> </a:t>
            </a:r>
          </a:p>
          <a:p>
            <a:pPr algn="l" defTabSz="1810968">
              <a:defRPr sz="20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i="1">
                <a:solidFill>
                  <a:srgbClr val="B23605"/>
                </a:solidFill>
              </a:rPr>
              <a:t>N</a:t>
            </a:r>
            <a:r>
              <a:rPr baseline="-5999" i="1">
                <a:solidFill>
                  <a:srgbClr val="B23605"/>
                </a:solidFill>
              </a:rPr>
              <a:t>k </a:t>
            </a:r>
            <a:r>
              <a:rPr>
                <a:solidFill>
                  <a:srgbClr val="535353"/>
                </a:solidFill>
              </a:rPr>
              <a:t>= </a:t>
            </a:r>
            <a:r>
              <a:rPr i="1">
                <a:solidFill>
                  <a:srgbClr val="535353"/>
                </a:solidFill>
              </a:rPr>
              <a:t>k</a:t>
            </a:r>
            <a:r>
              <a:rPr>
                <a:solidFill>
                  <a:srgbClr val="535353"/>
                </a:solidFill>
              </a:rPr>
              <a:t>-th yield (T=2)</a:t>
            </a:r>
          </a:p>
          <a:p>
            <a:pPr algn="l" defTabSz="1810968">
              <a:defRPr sz="20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i="1">
                <a:solidFill>
                  <a:srgbClr val="B23605"/>
                </a:solidFill>
              </a:rPr>
              <a:t>f</a:t>
            </a:r>
            <a:r>
              <a:rPr baseline="-5999" i="1">
                <a:solidFill>
                  <a:srgbClr val="B23605"/>
                </a:solidFill>
              </a:rPr>
              <a:t>k</a:t>
            </a:r>
            <a:r>
              <a:rPr>
                <a:solidFill>
                  <a:srgbClr val="B23605"/>
                </a:solidFill>
              </a:rPr>
              <a:t>(</a:t>
            </a:r>
            <a:r>
              <a:rPr i="1">
                <a:solidFill>
                  <a:srgbClr val="B23605"/>
                </a:solidFill>
              </a:rPr>
              <a:t>m</a:t>
            </a:r>
            <a:r>
              <a:rPr baseline="-5999" i="1">
                <a:solidFill>
                  <a:srgbClr val="B23605"/>
                </a:solidFill>
              </a:rPr>
              <a:t>Kπ,i</a:t>
            </a:r>
            <a:r>
              <a:rPr>
                <a:solidFill>
                  <a:srgbClr val="B23605"/>
                </a:solidFill>
              </a:rPr>
              <a:t>)</a:t>
            </a:r>
            <a:r>
              <a:t> </a:t>
            </a:r>
            <a:r>
              <a:rPr>
                <a:solidFill>
                  <a:srgbClr val="535353"/>
                </a:solidFill>
              </a:rPr>
              <a:t>= per-event PDF value with </a:t>
            </a:r>
            <a:r>
              <a:rPr i="1">
                <a:solidFill>
                  <a:srgbClr val="535353"/>
                </a:solidFill>
              </a:rPr>
              <a:t>k</a:t>
            </a:r>
            <a:r>
              <a:rPr>
                <a:solidFill>
                  <a:srgbClr val="535353"/>
                </a:solidFill>
              </a:rPr>
              <a:t>-th hypothesis</a:t>
            </a:r>
          </a:p>
          <a:p>
            <a:pPr algn="l" defTabSz="1810968">
              <a:defRPr sz="20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>
                <a:solidFill>
                  <a:srgbClr val="B23605"/>
                </a:solidFill>
              </a:rPr>
              <a:t>V</a:t>
            </a:r>
            <a:r>
              <a:rPr b="1"/>
              <a:t> </a:t>
            </a:r>
            <a:r>
              <a:rPr>
                <a:solidFill>
                  <a:srgbClr val="535353"/>
                </a:solidFill>
              </a:rPr>
              <a:t>= cov. matrix</a:t>
            </a:r>
          </a:p>
        </p:txBody>
      </p:sp>
      <p:sp>
        <p:nvSpPr>
          <p:cNvPr id="81" name="Equation"/>
          <p:cNvSpPr txBox="1"/>
          <p:nvPr/>
        </p:nvSpPr>
        <p:spPr>
          <a:xfrm>
            <a:off x="20406480" y="3954642"/>
            <a:ext cx="3653863" cy="955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/>
                    <m:sub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sSub>
                    <m:e>
                      <m:r>
                        <m:rPr>
                          <m:scr m:val="script"/>
                        </m:rP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2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/>
                        <m:sub>
                          <m: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sSub>
                        <m:e>
                          <m:r>
                            <m:rPr>
                              <m:scr m:val="script"/>
                            </m:rP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 sz="29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