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0" r:id="rId3"/>
    <p:sldId id="271" r:id="rId4"/>
    <p:sldId id="277" r:id="rId5"/>
    <p:sldId id="269" r:id="rId6"/>
    <p:sldId id="278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1FD2-908A-0049-B2F3-AFE75DC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CF56-4422-AE41-969F-0074FAF68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8238-F0DF-4849-B169-E1EC24E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7359-8788-994F-B254-93DE2CE7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9B3E-6643-8849-BD9D-0C434C80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08A-1E47-F649-900C-6ACD7677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A9B78-9F68-F747-9FE6-3E4DCBEC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DD73-B47D-E54D-9560-FA484D6C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CD93-CA45-CD4F-933A-3264D125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51B7-0BE5-C147-9B3E-00584313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F0FB3-E8C4-8644-AB34-913207548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2BD2E-D4CD-7246-B785-DFA9B900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F008-8583-5045-A217-2479FD48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0FB5-1ECE-2C47-B926-D97DBB42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7E2B-0297-EE48-92BF-CE0D898A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A810-EFC4-8F46-9D06-6F434EFF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7333-1CF7-0343-A026-D0A87520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D14F-D4EE-0F46-B632-F1AB54E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13CD-408B-354A-98A2-596EDCBE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1C5A-9ADB-D642-A584-3B3038E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3B3-D4B8-564D-83C8-562F549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981-CA27-5F41-8373-4B149C47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BC2C-C150-DE45-8E92-AD01A06D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6F8-22E9-F944-A244-56C4C917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8B3F-1B75-D14E-B60E-944E1F5F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D8A7-179B-CE44-9A7E-7DE15C5B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7C48-449F-464B-A0C2-60E83C21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1861-2E7F-D243-B5CE-18733A91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74D5-D6C9-CF43-9268-88DCA22D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FDF2-38A3-154C-B1BB-EA56695D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75D2-8251-3644-B7DB-C2F2CD15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5ED-44EE-D944-9042-BE67E17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CFD4-6309-9D4E-85D2-AE6A329F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76DE-0701-D445-AC6C-6589D5A8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58EC-AF11-1941-8889-1B7AC1E35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B52E-BD1A-AE40-962B-5B2C34E18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9F2E-93FA-3846-B9E6-98E2EB7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C3C25-355C-DA42-9D32-A3C6E61A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42044-9CCF-4D49-BB96-1BD70A74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404-BEF2-814E-9311-FFAC1F2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E9FA-A095-EB46-BB83-6D9BEEF6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66E1C-74E1-6F44-A65F-8537F10C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275AE-8055-D34D-A77B-AC42F3CE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DF21E-C493-9B48-8A30-B320388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300CF-C1C4-124B-9B5E-C8BD8DB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150E-B36F-9E4E-BECD-AA91914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A8AB-216A-2B47-BE70-FC0A4D3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A1BB-0970-F042-A3E0-07DCDE6D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7FCFE-DF2C-FE4F-94D7-110DB5C8D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A762-1E18-0044-86C2-D5652C20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C80B8-1D8A-984E-A2D3-93B899EA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ADF71-1F4F-6945-BB37-BBBE315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A09B-BED4-6145-9C2E-185BF9CC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B0D0C-8222-434B-B1BE-E8B56A3C8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50E19-7F5F-5B4B-9B4C-2B61EDAC1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BDDE-9D4F-6249-9019-923B418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044E-37D8-CF4A-A31C-2FB5D73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F261-8D7B-D545-B723-D13CBA5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D8887-DEEB-C14F-8F72-3F20BB0F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A935-B882-8040-9CF0-AB431C8B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9B7D-2D6F-794F-A5DE-2E5031838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94B6-8090-FA4D-82E5-D468F07BBE7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76E8-819C-364D-A38F-682B2189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9D6D-AC49-BC4E-9828-402DC98E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DFDB-B0AB-264C-AEF6-F61302DE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80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2.tiff"/><Relationship Id="rId3" Type="http://schemas.openxmlformats.org/officeDocument/2006/relationships/image" Target="../media/image9.emf"/><Relationship Id="rId7" Type="http://schemas.openxmlformats.org/officeDocument/2006/relationships/image" Target="../media/image49.png"/><Relationship Id="rId12" Type="http://schemas.openxmlformats.org/officeDocument/2006/relationships/image" Target="../media/image430.png"/><Relationship Id="rId2" Type="http://schemas.openxmlformats.org/officeDocument/2006/relationships/image" Target="../media/image8.emf"/><Relationship Id="rId16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5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11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5.emf"/><Relationship Id="rId7" Type="http://schemas.openxmlformats.org/officeDocument/2006/relationships/image" Target="../media/image60.png"/><Relationship Id="rId12" Type="http://schemas.openxmlformats.org/officeDocument/2006/relationships/image" Target="../media/image13.gi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6.emf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C9D9-BCA4-A34C-90E2-BA1A3DA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April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7905-2C4E-0A44-A970-88136A34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Diptanil Roy, QM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66E1-7F76-F44E-8826-0403797F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78E8B4-5C77-7846-9A5E-F1E2DEA445DC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7AFC9-C934-BF41-8FB6-CFF0F73655C5}"/>
              </a:ext>
            </a:extLst>
          </p:cNvPr>
          <p:cNvGrpSpPr/>
          <p:nvPr/>
        </p:nvGrpSpPr>
        <p:grpSpPr>
          <a:xfrm>
            <a:off x="6680598" y="1636906"/>
            <a:ext cx="5505541" cy="3684575"/>
            <a:chOff x="-6272" y="3502654"/>
            <a:chExt cx="3623294" cy="2385555"/>
          </a:xfrm>
        </p:grpSpPr>
        <p:pic>
          <p:nvPicPr>
            <p:cNvPr id="6" name="Picture 5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D38541DA-58B4-8E43-B132-ACE5B56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272" y="3502654"/>
              <a:ext cx="3623294" cy="23855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B4AB66-7565-2944-9046-2FDE877E0961}"/>
                    </a:ext>
                  </a:extLst>
                </p:cNvPr>
                <p:cNvSpPr txBox="1"/>
                <p:nvPr/>
              </p:nvSpPr>
              <p:spPr>
                <a:xfrm>
                  <a:off x="1282087" y="3922700"/>
                  <a:ext cx="688934" cy="3169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A7A2F4-867E-2D48-996E-3457F4EAD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087" y="3922700"/>
                  <a:ext cx="688934" cy="316946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97DAE-6B83-0841-B1BF-77405C1B1D66}"/>
                </a:ext>
              </a:extLst>
            </p:cNvPr>
            <p:cNvSpPr txBox="1"/>
            <p:nvPr/>
          </p:nvSpPr>
          <p:spPr>
            <a:xfrm>
              <a:off x="1419699" y="3640528"/>
              <a:ext cx="190212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A46819-C79B-8C44-A221-81D3A0376057}"/>
                  </a:ext>
                </a:extLst>
              </p:cNvPr>
              <p:cNvSpPr txBox="1"/>
              <p:nvPr/>
            </p:nvSpPr>
            <p:spPr>
              <a:xfrm>
                <a:off x="9757054" y="1452596"/>
                <a:ext cx="2200539" cy="290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Au+Au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NN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GeV, Run14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A46819-C79B-8C44-A221-81D3A0376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54" y="1452596"/>
                <a:ext cx="2200539" cy="290785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D71EB7-3524-2C44-8A5E-AAA01437FF05}"/>
              </a:ext>
            </a:extLst>
          </p:cNvPr>
          <p:cNvSpPr txBox="1"/>
          <p:nvPr/>
        </p:nvSpPr>
        <p:spPr>
          <a:xfrm>
            <a:off x="11501793" y="122265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TOF</a:t>
            </a:r>
            <a:endParaRPr lang="en-US" b="1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AE32C9D-3795-6546-AA6A-21C322DCA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5476" y="1587140"/>
            <a:ext cx="5492942" cy="3616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7A6984-6C5C-6C4F-99B8-C3F06E7F8540}"/>
                  </a:ext>
                </a:extLst>
              </p:cNvPr>
              <p:cNvSpPr/>
              <p:nvPr/>
            </p:nvSpPr>
            <p:spPr>
              <a:xfrm>
                <a:off x="3471033" y="1849857"/>
                <a:ext cx="1234633" cy="5188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7A6984-6C5C-6C4F-99B8-C3F06E7F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033" y="1849857"/>
                <a:ext cx="1234633" cy="5188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DB4FCF-C838-9547-9B5C-BFAD7F1E8CDB}"/>
                  </a:ext>
                </a:extLst>
              </p:cNvPr>
              <p:cNvSpPr txBox="1"/>
              <p:nvPr/>
            </p:nvSpPr>
            <p:spPr>
              <a:xfrm>
                <a:off x="2600995" y="1494272"/>
                <a:ext cx="2200539" cy="290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Au+Au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NN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GeV, Run14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DB4FCF-C838-9547-9B5C-BFAD7F1E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95" y="1494272"/>
                <a:ext cx="2200539" cy="29078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3386F55-94F6-A04E-9BB0-8FBEA55B5E02}"/>
              </a:ext>
            </a:extLst>
          </p:cNvPr>
          <p:cNvSpPr txBox="1"/>
          <p:nvPr/>
        </p:nvSpPr>
        <p:spPr>
          <a:xfrm>
            <a:off x="165208" y="134038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TPC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082E2-7F34-A347-9282-790A652DF0B6}"/>
                  </a:ext>
                </a:extLst>
              </p:cNvPr>
              <p:cNvSpPr txBox="1"/>
              <p:nvPr/>
            </p:nvSpPr>
            <p:spPr>
              <a:xfrm>
                <a:off x="1575388" y="5270860"/>
                <a:ext cx="182519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3.0; |n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2.0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082E2-7F34-A347-9282-790A652DF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88" y="5270860"/>
                <a:ext cx="1825191" cy="307777"/>
              </a:xfrm>
              <a:prstGeom prst="rect">
                <a:avLst/>
              </a:prstGeom>
              <a:blipFill>
                <a:blip r:embed="rId9"/>
                <a:stretch>
                  <a:fillRect l="-685" b="-1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2D92A-2353-DE4E-B876-56C7D250DD9D}"/>
                  </a:ext>
                </a:extLst>
              </p:cNvPr>
              <p:cNvSpPr txBox="1"/>
              <p:nvPr/>
            </p:nvSpPr>
            <p:spPr>
              <a:xfrm>
                <a:off x="10093716" y="2239216"/>
                <a:ext cx="1527213" cy="445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sub>
                        </m:sSub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0.03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2D92A-2353-DE4E-B876-56C7D250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716" y="2239216"/>
                <a:ext cx="1527213" cy="445571"/>
              </a:xfrm>
              <a:prstGeom prst="rect">
                <a:avLst/>
              </a:prstGeom>
              <a:blipFill>
                <a:blip r:embed="rId10"/>
                <a:stretch>
                  <a:fillRect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C9D9-BCA4-A34C-90E2-BA1A3DA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April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7905-2C4E-0A44-A970-88136A34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Diptanil Roy, QM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66E1-7F76-F44E-8826-0403797F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78E8B4-5C77-7846-9A5E-F1E2DEA445DC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46A44-8F3C-D14E-97E4-72244D301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29" t="4467" r="2129" b="-243"/>
          <a:stretch/>
        </p:blipFill>
        <p:spPr>
          <a:xfrm>
            <a:off x="6422501" y="396268"/>
            <a:ext cx="5754301" cy="5511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71465-2197-884C-B434-C472E9A69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5" r="1846"/>
          <a:stretch/>
        </p:blipFill>
        <p:spPr>
          <a:xfrm rot="5400000">
            <a:off x="1128452" y="1856603"/>
            <a:ext cx="3635911" cy="5492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6D290-1E67-EA47-B224-87942E14CC73}"/>
              </a:ext>
            </a:extLst>
          </p:cNvPr>
          <p:cNvSpPr txBox="1"/>
          <p:nvPr/>
        </p:nvSpPr>
        <p:spPr>
          <a:xfrm>
            <a:off x="-1" y="61784"/>
            <a:ext cx="705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Closure for Unfolding Jet Spectrum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12F66-60F0-4345-9677-348534ECCD13}"/>
                  </a:ext>
                </a:extLst>
              </p:cNvPr>
              <p:cNvSpPr txBox="1"/>
              <p:nvPr/>
            </p:nvSpPr>
            <p:spPr>
              <a:xfrm>
                <a:off x="3035536" y="2877420"/>
                <a:ext cx="2028761" cy="648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GeV </a:t>
                </a:r>
                <a:r>
                  <a:rPr lang="en-US" sz="1200" dirty="0" err="1">
                    <a:solidFill>
                      <a:srgbClr val="FF0000"/>
                    </a:solidFill>
                  </a:rPr>
                  <a:t>p+p</a:t>
                </a:r>
                <a:endParaRPr lang="en-US" sz="1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PYTHIA 8 + GEANT 3</a:t>
                </a:r>
              </a:p>
              <a:p>
                <a:pPr algn="ctr"/>
                <a:r>
                  <a:rPr lang="en-US" sz="1200" dirty="0" err="1">
                    <a:solidFill>
                      <a:srgbClr val="FF0000"/>
                    </a:solidFill>
                  </a:rPr>
                  <a:t>Au+Au</a:t>
                </a:r>
                <a:r>
                  <a:rPr lang="en-US" sz="1200" dirty="0">
                    <a:solidFill>
                      <a:srgbClr val="FF0000"/>
                    </a:solidFill>
                  </a:rPr>
                  <a:t> Heavy Ion Background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12F66-60F0-4345-9677-348534ECC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36" y="2877420"/>
                <a:ext cx="2028761" cy="648319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65533D-796D-1444-8EDB-F88A607E75D1}"/>
              </a:ext>
            </a:extLst>
          </p:cNvPr>
          <p:cNvSpPr txBox="1"/>
          <p:nvPr/>
        </p:nvSpPr>
        <p:spPr>
          <a:xfrm>
            <a:off x="6974427" y="5869842"/>
            <a:ext cx="468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</a:rPr>
              <a:t>Closure test shows that we can reproduce the particle level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p</a:t>
            </a:r>
            <a:r>
              <a:rPr lang="en-US" sz="1600" b="1" baseline="-25000" dirty="0" err="1">
                <a:solidFill>
                  <a:schemeClr val="bg1"/>
                </a:solidFill>
                <a:highlight>
                  <a:srgbClr val="FF0000"/>
                </a:highlight>
              </a:rPr>
              <a:t>T,jet</a:t>
            </a:r>
            <a:r>
              <a:rPr lang="en-US" sz="1600" b="1" baseline="-250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</a:rPr>
              <a:t>spectrum using unfolding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A240D-A02F-5E4F-8A56-4EBFAC937A0B}"/>
              </a:ext>
            </a:extLst>
          </p:cNvPr>
          <p:cNvSpPr txBox="1"/>
          <p:nvPr/>
        </p:nvSpPr>
        <p:spPr>
          <a:xfrm>
            <a:off x="8024327" y="751187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28689-9F74-FE42-A729-9BDE90878EE7}"/>
                  </a:ext>
                </a:extLst>
              </p:cNvPr>
              <p:cNvSpPr txBox="1"/>
              <p:nvPr/>
            </p:nvSpPr>
            <p:spPr>
              <a:xfrm>
                <a:off x="7503142" y="2475640"/>
                <a:ext cx="1742450" cy="9968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jets with D</a:t>
                </a:r>
                <a:r>
                  <a:rPr 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&lt;0.6</m:t>
                      </m:r>
                    </m:oMath>
                  </m:oMathPara>
                </a14:m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const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Kπ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15 (GeV/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28689-9F74-FE42-A729-9BDE9087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42" y="2475640"/>
                <a:ext cx="1742450" cy="996876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255E4-34FE-B144-9943-61D0F851AC36}"/>
                  </a:ext>
                </a:extLst>
              </p:cNvPr>
              <p:cNvSpPr txBox="1"/>
              <p:nvPr/>
            </p:nvSpPr>
            <p:spPr>
              <a:xfrm>
                <a:off x="988083" y="2892957"/>
                <a:ext cx="1810372" cy="955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105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5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jets with D</a:t>
                </a:r>
                <a:r>
                  <a:rPr lang="en-US" sz="105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e>
                      </m:d>
                      <m:r>
                        <a:rPr lang="en-US" sz="1050" i="1">
                          <a:latin typeface="Cambria Math" panose="02040503050406030204" pitchFamily="18" charset="0"/>
                        </a:rPr>
                        <m:t>&lt;0.6</m:t>
                      </m:r>
                    </m:oMath>
                  </m:oMathPara>
                </a14:m>
                <a:endPara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const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05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050">
                            <a:latin typeface="Cambria Math" panose="02040503050406030204" pitchFamily="18" charset="0"/>
                          </a:rPr>
                          <m:t>Kπ</m:t>
                        </m:r>
                        <m:r>
                          <a:rPr lang="en-US" sz="105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15 (GeV/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255E4-34FE-B144-9943-61D0F851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83" y="2892957"/>
                <a:ext cx="1810372" cy="955967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5F3F35-3FD6-E44A-96F7-DAF71B580406}"/>
                  </a:ext>
                </a:extLst>
              </p:cNvPr>
              <p:cNvSpPr txBox="1"/>
              <p:nvPr/>
            </p:nvSpPr>
            <p:spPr>
              <a:xfrm>
                <a:off x="9299651" y="1520056"/>
                <a:ext cx="2028762" cy="648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GeV </a:t>
                </a:r>
                <a:r>
                  <a:rPr lang="en-US" sz="1200" dirty="0" err="1">
                    <a:solidFill>
                      <a:srgbClr val="FF0000"/>
                    </a:solidFill>
                  </a:rPr>
                  <a:t>p+p</a:t>
                </a:r>
                <a:endParaRPr lang="en-US" sz="1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PYTHIA 8 + GEANT 3</a:t>
                </a:r>
              </a:p>
              <a:p>
                <a:pPr algn="ctr"/>
                <a:r>
                  <a:rPr lang="en-US" sz="1200" dirty="0" err="1">
                    <a:solidFill>
                      <a:srgbClr val="FF0000"/>
                    </a:solidFill>
                  </a:rPr>
                  <a:t>Au+Au</a:t>
                </a:r>
                <a:r>
                  <a:rPr lang="en-US" sz="1200" dirty="0">
                    <a:solidFill>
                      <a:srgbClr val="FF0000"/>
                    </a:solidFill>
                  </a:rPr>
                  <a:t> Heavy Ion Background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5F3F35-3FD6-E44A-96F7-DAF71B580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51" y="1520056"/>
                <a:ext cx="2028762" cy="648319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C8FC47D-DF14-6C43-B1EB-B1D41764E9A9}"/>
              </a:ext>
            </a:extLst>
          </p:cNvPr>
          <p:cNvGrpSpPr/>
          <p:nvPr/>
        </p:nvGrpSpPr>
        <p:grpSpPr>
          <a:xfrm>
            <a:off x="164320" y="595157"/>
            <a:ext cx="6097228" cy="2063935"/>
            <a:chOff x="155328" y="498259"/>
            <a:chExt cx="6097228" cy="20639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873890-AC7E-1141-939E-1BBB366EA59C}"/>
                </a:ext>
              </a:extLst>
            </p:cNvPr>
            <p:cNvGrpSpPr/>
            <p:nvPr/>
          </p:nvGrpSpPr>
          <p:grpSpPr>
            <a:xfrm>
              <a:off x="155328" y="498259"/>
              <a:ext cx="6009798" cy="2063935"/>
              <a:chOff x="300792" y="4439500"/>
              <a:chExt cx="6009798" cy="206393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4F33380-F013-A544-AC29-C553C98775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461" r="1437"/>
              <a:stretch/>
            </p:blipFill>
            <p:spPr>
              <a:xfrm rot="5400000">
                <a:off x="765201" y="4096628"/>
                <a:ext cx="1942398" cy="2871216"/>
              </a:xfrm>
              <a:prstGeom prst="rect">
                <a:avLst/>
              </a:prstGeom>
            </p:spPr>
          </p:pic>
          <p:pic>
            <p:nvPicPr>
              <p:cNvPr id="18" name="Picture 17" descr="Chart, bar chart, line chart&#10;&#10;Description automatically generated">
                <a:extLst>
                  <a:ext uri="{FF2B5EF4-FFF2-40B4-BE49-F238E27FC236}">
                    <a16:creationId xmlns:a16="http://schemas.microsoft.com/office/drawing/2014/main" id="{6FA3487E-05BD-B74E-B79D-9A7FE31F3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4598" t="50062" b="4990"/>
              <a:stretch/>
            </p:blipFill>
            <p:spPr>
              <a:xfrm>
                <a:off x="3540432" y="4550433"/>
                <a:ext cx="2770158" cy="173867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1082DF-BA70-124A-B78E-93109201B8C3}"/>
                  </a:ext>
                </a:extLst>
              </p:cNvPr>
              <p:cNvSpPr txBox="1"/>
              <p:nvPr/>
            </p:nvSpPr>
            <p:spPr>
              <a:xfrm>
                <a:off x="3175472" y="5092591"/>
                <a:ext cx="4619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X</a:t>
                </a:r>
                <a:endParaRPr 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9E962-244B-E848-B26D-15EAF063EE2D}"/>
                  </a:ext>
                </a:extLst>
              </p:cNvPr>
              <p:cNvSpPr txBox="1"/>
              <p:nvPr/>
            </p:nvSpPr>
            <p:spPr>
              <a:xfrm>
                <a:off x="4751442" y="4439500"/>
                <a:ext cx="1456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Centrality 40 – 80 %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0B2F50-D700-574D-8B4C-B330AC41859F}"/>
                      </a:ext>
                    </a:extLst>
                  </p:cNvPr>
                  <p:cNvSpPr txBox="1"/>
                  <p:nvPr/>
                </p:nvSpPr>
                <p:spPr>
                  <a:xfrm>
                    <a:off x="3822743" y="4627047"/>
                    <a:ext cx="1497076" cy="2576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Au+Au </a:t>
                    </a: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𝑁𝑁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200 GeV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A506B1F-1D6B-2C4F-BA12-EE8CDF375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743" y="4627047"/>
                    <a:ext cx="1497076" cy="2576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F7347FE9-0E8F-C740-8F8E-66BB2A515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/>
          </p:blipFill>
          <p:spPr bwMode="auto">
            <a:xfrm>
              <a:off x="3523573" y="2339424"/>
              <a:ext cx="2728983" cy="152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3AFA0-DEB8-FA46-B26C-46E904C6B825}"/>
              </a:ext>
            </a:extLst>
          </p:cNvPr>
          <p:cNvGrpSpPr/>
          <p:nvPr/>
        </p:nvGrpSpPr>
        <p:grpSpPr>
          <a:xfrm rot="18755875">
            <a:off x="5545546" y="2892691"/>
            <a:ext cx="1710319" cy="430887"/>
            <a:chOff x="5523345" y="1957093"/>
            <a:chExt cx="1710319" cy="43088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84B547-2192-014E-AFBB-20F284BC96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3345" y="2168375"/>
              <a:ext cx="1710319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4DB8B4-2DC7-1640-905D-25CD31FDF819}"/>
                </a:ext>
              </a:extLst>
            </p:cNvPr>
            <p:cNvSpPr txBox="1"/>
            <p:nvPr/>
          </p:nvSpPr>
          <p:spPr>
            <a:xfrm>
              <a:off x="5619963" y="1957093"/>
              <a:ext cx="15325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Detector Effect  </a:t>
              </a:r>
            </a:p>
            <a:p>
              <a:pPr algn="ctr"/>
              <a:r>
                <a:rPr lang="en-US" sz="1100" dirty="0"/>
                <a:t>Background Fluctuation</a:t>
              </a:r>
            </a:p>
          </p:txBody>
        </p:sp>
      </p:grpSp>
      <p:sp>
        <p:nvSpPr>
          <p:cNvPr id="25" name="Left Brace 24">
            <a:extLst>
              <a:ext uri="{FF2B5EF4-FFF2-40B4-BE49-F238E27FC236}">
                <a16:creationId xmlns:a16="http://schemas.microsoft.com/office/drawing/2014/main" id="{23D0EF79-B3B6-A043-A18E-D7D68A31FC85}"/>
              </a:ext>
            </a:extLst>
          </p:cNvPr>
          <p:cNvSpPr/>
          <p:nvPr/>
        </p:nvSpPr>
        <p:spPr>
          <a:xfrm rot="16200000">
            <a:off x="3046591" y="1228038"/>
            <a:ext cx="329319" cy="2969444"/>
          </a:xfrm>
          <a:prstGeom prst="leftBrace">
            <a:avLst>
              <a:gd name="adj1" fmla="val 0"/>
              <a:gd name="adj2" fmla="val 51004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CA7C7C-CC6D-E643-899D-21571FF3EB12}"/>
                  </a:ext>
                </a:extLst>
              </p:cNvPr>
              <p:cNvSpPr txBox="1"/>
              <p:nvPr/>
            </p:nvSpPr>
            <p:spPr>
              <a:xfrm>
                <a:off x="487979" y="821584"/>
                <a:ext cx="1028092" cy="585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jets with D</a:t>
                </a:r>
                <a:r>
                  <a:rPr lang="en-US" sz="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 panose="02040503050406030204" pitchFamily="18" charset="0"/>
                        </a:rPr>
                        <m:t>&lt;0.6</m:t>
                      </m:r>
                    </m:oMath>
                  </m:oMathPara>
                </a14:m>
                <a:endParaRPr lang="en-US" sz="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const</m:t>
                        </m:r>
                      </m:sub>
                    </m:sSub>
                    <m:r>
                      <a:rPr lang="en-US" sz="600" i="1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</m:sSub>
                    <m:r>
                      <a:rPr lang="en-US" sz="6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6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600">
                            <a:latin typeface="Cambria Math" panose="02040503050406030204" pitchFamily="18" charset="0"/>
                          </a:rPr>
                          <m:t>Kπ</m:t>
                        </m:r>
                        <m:r>
                          <a:rPr lang="en-US" sz="6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15 (GeV/</a:t>
                </a:r>
                <a:r>
                  <a:rPr lang="en-US" sz="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CA7C7C-CC6D-E643-899D-21571FF3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9" y="821584"/>
                <a:ext cx="1028092" cy="5858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AFBE-4C73-D64D-9E31-7FE74EEC5323}"/>
                  </a:ext>
                </a:extLst>
              </p:cNvPr>
              <p:cNvSpPr txBox="1"/>
              <p:nvPr/>
            </p:nvSpPr>
            <p:spPr>
              <a:xfrm>
                <a:off x="1745357" y="783386"/>
                <a:ext cx="1018228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800" dirty="0">
                    <a:solidFill>
                      <a:srgbClr val="FF0000"/>
                    </a:solidFill>
                  </a:rPr>
                  <a:t> GeV </a:t>
                </a:r>
                <a:r>
                  <a:rPr lang="en-US" sz="800" dirty="0" err="1">
                    <a:solidFill>
                      <a:srgbClr val="FF0000"/>
                    </a:solidFill>
                  </a:rPr>
                  <a:t>p+p</a:t>
                </a:r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PYTHIA 8 + GEANT 3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AFBE-4C73-D64D-9E31-7FE74EEC5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57" y="783386"/>
                <a:ext cx="1018228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18A95E5-FA32-0C4A-A80F-08C17D620281}"/>
              </a:ext>
            </a:extLst>
          </p:cNvPr>
          <p:cNvSpPr txBox="1"/>
          <p:nvPr/>
        </p:nvSpPr>
        <p:spPr>
          <a:xfrm rot="19536329">
            <a:off x="4599773" y="3614853"/>
            <a:ext cx="3505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PLACEHOLDER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6D94A59-1646-904F-A9CF-EC9EB216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586" y="6077372"/>
            <a:ext cx="1125582" cy="8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C2672-2F23-7241-9D97-2D2A62770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r="6352" b="4607"/>
          <a:stretch/>
        </p:blipFill>
        <p:spPr>
          <a:xfrm rot="5400000">
            <a:off x="436918" y="1420030"/>
            <a:ext cx="4939040" cy="52263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C9D9-BCA4-A34C-90E2-BA1A3DA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April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7905-2C4E-0A44-A970-88136A34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Diptanil Roy, QM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66E1-7F76-F44E-8826-0403797F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78E8B4-5C77-7846-9A5E-F1E2DEA445D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E3A19-B77C-424C-AE95-0315F1E3B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0" t="2889" r="800" b="65"/>
          <a:stretch/>
        </p:blipFill>
        <p:spPr>
          <a:xfrm>
            <a:off x="6588672" y="672033"/>
            <a:ext cx="5558835" cy="504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4F315-0AE8-9B49-8431-B4696FA973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67" t="1536" b="12464"/>
          <a:stretch/>
        </p:blipFill>
        <p:spPr>
          <a:xfrm>
            <a:off x="5437159" y="1723887"/>
            <a:ext cx="717970" cy="4338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BA5E7-7B86-784E-AD88-32F04B97F504}"/>
              </a:ext>
            </a:extLst>
          </p:cNvPr>
          <p:cNvSpPr txBox="1"/>
          <p:nvPr/>
        </p:nvSpPr>
        <p:spPr>
          <a:xfrm>
            <a:off x="-2" y="61784"/>
            <a:ext cx="944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Closure for Unfolding Radial Distribution of D</a:t>
            </a:r>
            <a:r>
              <a:rPr lang="en-US" sz="2800" baseline="30000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 Mesons in Jets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BCDEA-AB34-F646-8AE9-8DAA086BB577}"/>
                  </a:ext>
                </a:extLst>
              </p:cNvPr>
              <p:cNvSpPr txBox="1"/>
              <p:nvPr/>
            </p:nvSpPr>
            <p:spPr>
              <a:xfrm>
                <a:off x="6985342" y="5788423"/>
                <a:ext cx="4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FF0000"/>
                    </a:solidFill>
                  </a:rPr>
                  <a:t>Closure test shows that we can reproduce the radial distribution of D</a:t>
                </a:r>
                <a:r>
                  <a:rPr lang="en-US" sz="1200" b="1" baseline="30000" dirty="0">
                    <a:solidFill>
                      <a:srgbClr val="FF0000"/>
                    </a:solidFill>
                  </a:rPr>
                  <a:t>0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 mesons for low and mid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sz="1200" b="1" dirty="0">
                    <a:solidFill>
                      <a:srgbClr val="FF0000"/>
                    </a:solidFill>
                  </a:rPr>
                  <a:t> using 2D unfolding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BCDEA-AB34-F646-8AE9-8DAA086BB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42" y="5788423"/>
                <a:ext cx="4541695" cy="461665"/>
              </a:xfrm>
              <a:prstGeom prst="rect">
                <a:avLst/>
              </a:prstGeom>
              <a:blipFill>
                <a:blip r:embed="rId5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48377EE-CDC8-BF4D-9E4D-B9567CE88D74}"/>
              </a:ext>
            </a:extLst>
          </p:cNvPr>
          <p:cNvSpPr txBox="1"/>
          <p:nvPr/>
        </p:nvSpPr>
        <p:spPr>
          <a:xfrm>
            <a:off x="8128769" y="1109289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E4A62-6D3A-5E41-A864-D4AA6F6FFAAA}"/>
              </a:ext>
            </a:extLst>
          </p:cNvPr>
          <p:cNvSpPr txBox="1"/>
          <p:nvPr/>
        </p:nvSpPr>
        <p:spPr>
          <a:xfrm>
            <a:off x="3625547" y="523521"/>
            <a:ext cx="519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Radial distribution is unfolded along with the </a:t>
            </a:r>
            <a:r>
              <a:rPr lang="en-US" sz="1600" b="1" dirty="0" err="1">
                <a:solidFill>
                  <a:srgbClr val="FF0000"/>
                </a:solidFill>
              </a:rPr>
              <a:t>p</a:t>
            </a:r>
            <a:r>
              <a:rPr lang="en-US" sz="1600" b="1" baseline="-25000" dirty="0" err="1">
                <a:solidFill>
                  <a:srgbClr val="FF0000"/>
                </a:solidFill>
              </a:rPr>
              <a:t>T,jet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AF8C73-390C-4741-9F9B-7BC84471E5A2}"/>
                  </a:ext>
                </a:extLst>
              </p:cNvPr>
              <p:cNvSpPr txBox="1"/>
              <p:nvPr/>
            </p:nvSpPr>
            <p:spPr>
              <a:xfrm>
                <a:off x="7627026" y="2624603"/>
                <a:ext cx="1741063" cy="9968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jets with D</a:t>
                </a:r>
                <a:r>
                  <a:rPr 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&lt;0.6</m:t>
                      </m:r>
                    </m:oMath>
                  </m:oMathPara>
                </a14:m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const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Kπ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15 (GeV/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AF8C73-390C-4741-9F9B-7BC84471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26" y="2624603"/>
                <a:ext cx="1741063" cy="996876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85CEAE-5FF2-2145-9829-1CEC36D06D9C}"/>
                  </a:ext>
                </a:extLst>
              </p:cNvPr>
              <p:cNvSpPr txBox="1"/>
              <p:nvPr/>
            </p:nvSpPr>
            <p:spPr>
              <a:xfrm>
                <a:off x="851259" y="585004"/>
                <a:ext cx="1736570" cy="9968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jets with D</a:t>
                </a:r>
                <a:r>
                  <a:rPr 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&lt;0.6</m:t>
                      </m:r>
                    </m:oMath>
                  </m:oMathPara>
                </a14:m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const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Kπ</m:t>
                        </m:r>
                        <m:r>
                          <a:rPr lang="en-US" sz="11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15 (GeV/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85CEAE-5FF2-2145-9829-1CEC36D0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59" y="585004"/>
                <a:ext cx="1736570" cy="996876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AD9246-7338-8E49-939C-AD541AD0904A}"/>
                  </a:ext>
                </a:extLst>
              </p:cNvPr>
              <p:cNvSpPr txBox="1"/>
              <p:nvPr/>
            </p:nvSpPr>
            <p:spPr>
              <a:xfrm>
                <a:off x="7544035" y="1935614"/>
                <a:ext cx="1877437" cy="60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 GeV </a:t>
                </a:r>
                <a:r>
                  <a:rPr lang="en-US" sz="1100" dirty="0" err="1">
                    <a:solidFill>
                      <a:srgbClr val="FF0000"/>
                    </a:solidFill>
                  </a:rPr>
                  <a:t>p+p</a:t>
                </a:r>
                <a:endParaRPr lang="en-US" sz="11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PYTHIA 8 + GEANT 3</a:t>
                </a:r>
              </a:p>
              <a:p>
                <a:pPr algn="ctr"/>
                <a:r>
                  <a:rPr lang="en-US" sz="1100" dirty="0" err="1">
                    <a:solidFill>
                      <a:srgbClr val="FF0000"/>
                    </a:solidFill>
                  </a:rPr>
                  <a:t>Au+Au</a:t>
                </a:r>
                <a:r>
                  <a:rPr lang="en-US" sz="1100" dirty="0">
                    <a:solidFill>
                      <a:srgbClr val="FF0000"/>
                    </a:solidFill>
                  </a:rPr>
                  <a:t> Heavy Ion Background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AD9246-7338-8E49-939C-AD541AD0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035" y="1935614"/>
                <a:ext cx="1877437" cy="60196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0468DF-208E-7948-A6CC-EC32A1132FEF}"/>
                  </a:ext>
                </a:extLst>
              </p:cNvPr>
              <p:cNvSpPr txBox="1"/>
              <p:nvPr/>
            </p:nvSpPr>
            <p:spPr>
              <a:xfrm>
                <a:off x="2361556" y="6397446"/>
                <a:ext cx="124611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Detector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0468DF-208E-7948-A6CC-EC32A113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56" y="6397446"/>
                <a:ext cx="1246110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0E836A-E4DF-0C40-A57A-A1C949ABA20D}"/>
                  </a:ext>
                </a:extLst>
              </p:cNvPr>
              <p:cNvSpPr txBox="1"/>
              <p:nvPr/>
            </p:nvSpPr>
            <p:spPr>
              <a:xfrm rot="16200000">
                <a:off x="-401200" y="3686140"/>
                <a:ext cx="1180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Particle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0E836A-E4DF-0C40-A57A-A1C949AB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1200" y="3686140"/>
                <a:ext cx="1180644" cy="3782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48EC19-E6FA-024A-B1A2-16AA5691733A}"/>
                  </a:ext>
                </a:extLst>
              </p:cNvPr>
              <p:cNvSpPr txBox="1"/>
              <p:nvPr/>
            </p:nvSpPr>
            <p:spPr>
              <a:xfrm>
                <a:off x="3323154" y="995951"/>
                <a:ext cx="2028761" cy="648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GeV </a:t>
                </a:r>
                <a:r>
                  <a:rPr lang="en-US" sz="1200" dirty="0" err="1">
                    <a:solidFill>
                      <a:srgbClr val="FF0000"/>
                    </a:solidFill>
                  </a:rPr>
                  <a:t>p+p</a:t>
                </a:r>
                <a:endParaRPr lang="en-US" sz="1200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sz="1200" dirty="0">
                    <a:solidFill>
                      <a:srgbClr val="FF0000"/>
                    </a:solidFill>
                  </a:rPr>
                  <a:t>PYTHIA 8 + GEANT 3</a:t>
                </a:r>
              </a:p>
              <a:p>
                <a:pPr algn="r"/>
                <a:r>
                  <a:rPr lang="en-US" sz="1200" dirty="0" err="1">
                    <a:solidFill>
                      <a:srgbClr val="FF0000"/>
                    </a:solidFill>
                  </a:rPr>
                  <a:t>Au+Au</a:t>
                </a:r>
                <a:r>
                  <a:rPr lang="en-US" sz="1200" dirty="0">
                    <a:solidFill>
                      <a:srgbClr val="FF0000"/>
                    </a:solidFill>
                  </a:rPr>
                  <a:t> Heavy Ion Background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48EC19-E6FA-024A-B1A2-16AA5691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54" y="995951"/>
                <a:ext cx="2028761" cy="648319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008D9DC-FD87-DD42-AAF7-455213398766}"/>
              </a:ext>
            </a:extLst>
          </p:cNvPr>
          <p:cNvSpPr txBox="1"/>
          <p:nvPr/>
        </p:nvSpPr>
        <p:spPr>
          <a:xfrm rot="19536329">
            <a:off x="4599773" y="3614853"/>
            <a:ext cx="3505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PLACEHOLDER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FBBC999-3BEE-7945-8399-DD013E5B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586" y="6077372"/>
            <a:ext cx="1125582" cy="8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0D03A00-C81D-5B4D-887E-51008E24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" y="909190"/>
            <a:ext cx="10236934" cy="55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0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C9D9-BCA4-A34C-90E2-BA1A3DA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April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7905-2C4E-0A44-A970-88136A34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Diptanil Roy, QM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66E1-7F76-F44E-8826-0403797F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78E8B4-5C77-7846-9A5E-F1E2DEA445DC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5D3AA-B929-8D44-B350-D29F68069D1E}"/>
              </a:ext>
            </a:extLst>
          </p:cNvPr>
          <p:cNvSpPr txBox="1"/>
          <p:nvPr/>
        </p:nvSpPr>
        <p:spPr>
          <a:xfrm>
            <a:off x="-1" y="61784"/>
            <a:ext cx="937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Unfolding for jet reconstruction inefficiencies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1F76F-F864-FE4D-8C91-D0BC891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8857"/>
            <a:ext cx="5628443" cy="3803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FAA04-C524-154B-BBF5-1C7DBF249018}"/>
              </a:ext>
            </a:extLst>
          </p:cNvPr>
          <p:cNvSpPr txBox="1"/>
          <p:nvPr/>
        </p:nvSpPr>
        <p:spPr>
          <a:xfrm>
            <a:off x="-44391" y="759273"/>
            <a:ext cx="582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Instead of a full embedding sample, existing fast simulation method along with a </a:t>
            </a:r>
            <a:r>
              <a:rPr lang="en-US" sz="1600" i="1" dirty="0">
                <a:solidFill>
                  <a:schemeClr val="bg1"/>
                </a:solidFill>
                <a:highlight>
                  <a:srgbClr val="FF0000"/>
                </a:highlight>
              </a:rPr>
              <a:t>PYTHIA 8</a:t>
            </a:r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 simulation to estimate detector effects. 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23CE4ACE-0FD2-834B-9ED5-73335A4B9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42"/>
          <a:stretch/>
        </p:blipFill>
        <p:spPr>
          <a:xfrm>
            <a:off x="5936444" y="1344048"/>
            <a:ext cx="2862496" cy="1837944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8F2E3DCE-06D0-7148-B494-FFC1804F8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42"/>
          <a:stretch/>
        </p:blipFill>
        <p:spPr>
          <a:xfrm>
            <a:off x="9184869" y="1344048"/>
            <a:ext cx="2848385" cy="1834988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8CC9E44-EC40-5D4F-BFFE-3D437101AE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654"/>
          <a:stretch/>
        </p:blipFill>
        <p:spPr>
          <a:xfrm>
            <a:off x="7757704" y="3482616"/>
            <a:ext cx="2854329" cy="1834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1F2484-0A9A-0A49-B846-70D625B9DC6E}"/>
              </a:ext>
            </a:extLst>
          </p:cNvPr>
          <p:cNvSpPr txBox="1"/>
          <p:nvPr/>
        </p:nvSpPr>
        <p:spPr>
          <a:xfrm>
            <a:off x="5998695" y="1016078"/>
            <a:ext cx="61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HI background fluctuation estimated by embedding a hard track in min-bias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CE65E-3A61-884A-8613-3E2064FB2032}"/>
              </a:ext>
            </a:extLst>
          </p:cNvPr>
          <p:cNvSpPr txBox="1"/>
          <p:nvPr/>
        </p:nvSpPr>
        <p:spPr>
          <a:xfrm>
            <a:off x="7050153" y="5621184"/>
            <a:ext cx="450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highlight>
                  <a:srgbClr val="FF0000"/>
                </a:highlight>
              </a:rPr>
              <a:t>Background fluctuation is independent of </a:t>
            </a:r>
            <a:r>
              <a:rPr lang="en-US" sz="1400" b="1" i="1" dirty="0" err="1">
                <a:solidFill>
                  <a:schemeClr val="bg1"/>
                </a:solidFill>
                <a:highlight>
                  <a:srgbClr val="FF0000"/>
                </a:highlight>
              </a:rPr>
              <a:t>p</a:t>
            </a:r>
            <a:r>
              <a:rPr lang="en-US" sz="1400" b="1" baseline="-25000" dirty="0" err="1">
                <a:solidFill>
                  <a:schemeClr val="bg1"/>
                </a:solidFill>
                <a:highlight>
                  <a:srgbClr val="FF0000"/>
                </a:highlight>
              </a:rPr>
              <a:t>T</a:t>
            </a:r>
            <a:r>
              <a:rPr lang="en-US" sz="1400" b="1" dirty="0">
                <a:solidFill>
                  <a:schemeClr val="bg1"/>
                </a:solidFill>
                <a:highlight>
                  <a:srgbClr val="FF0000"/>
                </a:highlight>
              </a:rPr>
              <a:t> of hard track</a:t>
            </a:r>
            <a:r>
              <a:rPr lang="en-US" b="1" dirty="0"/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82435BC-2E0E-7241-AD05-79F17EA2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586" y="6077372"/>
            <a:ext cx="1125582" cy="8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6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A2EEDE-1AE1-C848-83F8-54F2D02E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53" y="1372020"/>
            <a:ext cx="4255444" cy="406947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B421360-2C09-B643-AC6F-37EFF86D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05" y="1372020"/>
            <a:ext cx="4255444" cy="4113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46AE7-B9BB-C14E-B624-1C6943E0C74E}"/>
              </a:ext>
            </a:extLst>
          </p:cNvPr>
          <p:cNvSpPr txBox="1"/>
          <p:nvPr/>
        </p:nvSpPr>
        <p:spPr>
          <a:xfrm>
            <a:off x="2515082" y="3233984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RCP with 10-40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36116-3AE2-A341-8D6B-EBD7B873D662}"/>
              </a:ext>
            </a:extLst>
          </p:cNvPr>
          <p:cNvSpPr txBox="1"/>
          <p:nvPr/>
        </p:nvSpPr>
        <p:spPr>
          <a:xfrm>
            <a:off x="7373484" y="3222091"/>
            <a:ext cx="29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v Pythia for delta R</a:t>
            </a:r>
          </a:p>
        </p:txBody>
      </p:sp>
    </p:spTree>
    <p:extLst>
      <p:ext uri="{BB962C8B-B14F-4D97-AF65-F5344CB8AC3E}">
        <p14:creationId xmlns:p14="http://schemas.microsoft.com/office/powerpoint/2010/main" val="17919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09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96945-E715-9940-98EB-CC7D585AF5B0}"/>
              </a:ext>
            </a:extLst>
          </p:cNvPr>
          <p:cNvSpPr txBox="1"/>
          <p:nvPr/>
        </p:nvSpPr>
        <p:spPr>
          <a:xfrm>
            <a:off x="7372743" y="503018"/>
            <a:ext cx="447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Matrix built without z weights</a:t>
            </a:r>
          </a:p>
          <a:p>
            <a:r>
              <a:rPr lang="en-US" dirty="0"/>
              <a:t>Distribution to be unfolded includes z weights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9314EA-A59A-FB45-B786-FD38E9DC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3" y="1149349"/>
            <a:ext cx="4521200" cy="455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9B8BC-2C86-DB40-A4B5-09357AD7F846}"/>
              </a:ext>
            </a:extLst>
          </p:cNvPr>
          <p:cNvSpPr txBox="1"/>
          <p:nvPr/>
        </p:nvSpPr>
        <p:spPr>
          <a:xfrm>
            <a:off x="632873" y="503019"/>
            <a:ext cx="5148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Matrix built without z weights</a:t>
            </a:r>
          </a:p>
          <a:p>
            <a:r>
              <a:rPr lang="en-US" dirty="0"/>
              <a:t>Distribution to be unfolded doesn’t include z weights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6B9FAD-3DCB-0140-9952-A3BB2D7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43" y="1250949"/>
            <a:ext cx="4406900" cy="43561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3C46FC2-D28C-DF49-86E5-8E0F7936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99" y="1641783"/>
            <a:ext cx="1991483" cy="1346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FD236-40EE-3F41-9AE0-9716B40B755A}"/>
              </a:ext>
            </a:extLst>
          </p:cNvPr>
          <p:cNvSpPr txBox="1"/>
          <p:nvPr/>
        </p:nvSpPr>
        <p:spPr>
          <a:xfrm>
            <a:off x="7958531" y="1811472"/>
            <a:ext cx="715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z-weight</a:t>
            </a:r>
          </a:p>
        </p:txBody>
      </p:sp>
    </p:spTree>
    <p:extLst>
      <p:ext uri="{BB962C8B-B14F-4D97-AF65-F5344CB8AC3E}">
        <p14:creationId xmlns:p14="http://schemas.microsoft.com/office/powerpoint/2010/main" val="69480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512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1</cp:revision>
  <dcterms:created xsi:type="dcterms:W3CDTF">2022-03-29T13:52:12Z</dcterms:created>
  <dcterms:modified xsi:type="dcterms:W3CDTF">2022-04-04T15:12:25Z</dcterms:modified>
</cp:coreProperties>
</file>