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8" r:id="rId3"/>
    <p:sldId id="270" r:id="rId4"/>
    <p:sldId id="280" r:id="rId5"/>
    <p:sldId id="274" r:id="rId6"/>
    <p:sldId id="275" r:id="rId7"/>
    <p:sldId id="276" r:id="rId8"/>
    <p:sldId id="277" r:id="rId9"/>
    <p:sldId id="279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55260-8E5A-B747-B1C7-FDD98D4346E1}" type="datetimeFigureOut">
              <a:rPr lang="en-US" smtClean="0"/>
              <a:t>5/18/23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2C9DC-F023-4F4C-9A85-2E8E4E903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86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2A26-3148-404E-423C-FCFA975F4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A4320-E583-5358-898F-F0D6E19EA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B44F5-5A15-8A6D-AC94-EB54B8C2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820C-7553-2949-A8DA-A0B5CC3B3C4F}" type="datetime1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06B29-75CB-E96D-FCD2-54880F91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 Probes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293A1-8343-DB60-DE6F-952A3D69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1E8F-0AA9-7848-BDA7-5ED06C42D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9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AA34-8B9C-9D48-4BFF-A9917A20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0EC5B-33B5-35A7-22B6-192094901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5FE7D-C80F-BAB8-67A4-B1310D98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F437-E26C-EE41-B2F9-E1A9D2AD8172}" type="datetime1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46EDB-F26F-65C2-BF72-50EA6B27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 Probes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D6A41-8776-9DA0-33DB-E1484B2F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1E8F-0AA9-7848-BDA7-5ED06C42D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1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770219-C9D9-3B84-01BD-12359AB23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4C1B6-B7D6-EEF5-4B20-D511B088F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D6E7C-E00B-0779-5521-685B77D8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5104-4661-6940-B478-147B8DDFF7BC}" type="datetime1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14FC0-2110-9962-12C8-D129D5F02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 Probes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3433B-BCCB-C4AB-3C87-67FBA936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1E8F-0AA9-7848-BDA7-5ED06C42D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7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31AA-5594-E29E-0E39-EC2C1557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9224-6A9F-C738-A0F6-F2B5B5B71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979FB-1478-70CB-E19C-693BE7ED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7153-B8F7-0F4E-B521-D004AD4FCA10}" type="datetime1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A49A-4113-C071-B69C-C021FC3C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 Probes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06C55-2321-86E2-98FC-F04DAB11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1E8F-0AA9-7848-BDA7-5ED06C42D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9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35B6-39F5-29BB-6EEE-D354C8CD7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1480C-5CAA-C4F7-4B06-84766DC7C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35D6E-4C0D-FBB5-282A-7E7A3AC1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3783-67C3-5C41-AABB-1B7BECDC2AA7}" type="datetime1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1F215-8995-4416-E814-3A4D02F5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 Probes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FB226-0DE8-44CE-26D5-5A37981D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1E8F-0AA9-7848-BDA7-5ED06C42D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59BC-4E2F-FF2B-F90F-5EBC767B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BD27D-A989-2474-586A-4F53F6BBA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1F26D-3306-342E-B0F4-80DE14477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25C49-9C52-1AF1-A28C-3CA77E6A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70E0-B2BC-8D40-AE99-C0E613B0E8E0}" type="datetime1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F58DC-D211-1F3E-5D98-75DC31305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 Probes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321E0-EA95-050D-AA8E-C7045DF45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1E8F-0AA9-7848-BDA7-5ED06C42D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6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8D7BD-5D86-ADE1-45F4-8C7384A2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9A372-4167-0D71-F64E-C82F08DA7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49817-A8F9-52B6-A30A-3D634F251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93BAD6-813F-B3CA-FE50-B2D874EF9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756824-012E-1FAE-42D5-5141F4069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31CFEB-F158-2BD2-0A60-9B357014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FBFD-D9E8-6144-AEB3-04EB10649685}" type="datetime1">
              <a:rPr lang="en-US" smtClean="0"/>
              <a:t>5/18/23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02D72-E9C7-0B08-4980-24E1224B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 Probes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C98F16-96F1-CC2B-28C2-FED89E7B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1E8F-0AA9-7848-BDA7-5ED06C42D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0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EE76-EE14-5AD7-55F1-43EFA33C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32F07-A0DE-31FC-CCA7-7FA05372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7BCD-C39F-834E-BFF3-4EAA93AA0252}" type="datetime1">
              <a:rPr lang="en-US" smtClean="0"/>
              <a:t>5/18/23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820BA-F712-B8DE-A3BF-B0F26C5A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 Probes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11E8F-33AA-DC48-2CB1-406D2078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1E8F-0AA9-7848-BDA7-5ED06C42D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9AA667-8D3E-61C3-709C-B4D7F7CB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CCAF-055D-0E44-8D8B-117CE087344A}" type="datetime1">
              <a:rPr lang="en-US" smtClean="0"/>
              <a:t>5/18/23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D2F597-B427-B596-8767-C17FECCF0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 Probes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B21A4-AC88-4461-8ECF-A82D36F2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1E8F-0AA9-7848-BDA7-5ED06C42D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5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8E922-8997-17E6-A29B-23457314A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046C0-C0FC-6682-B1D5-5827D9F24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A331A-CF19-87B6-7746-0BB80CB29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E2171-16B8-8197-A85D-758BDE13D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3DEB-A83C-2342-B0EF-89BE575642A2}" type="datetime1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69477-F66E-1BA4-EB8B-2307C7C3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 Probes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1EC37-7C9A-BFFF-7D64-EBC1DA0C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1E8F-0AA9-7848-BDA7-5ED06C42D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4302E-8FB6-4775-B13C-3CED62204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DB2FD8-C7D4-FB65-8BA7-2907DC9DF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5DC0F-388E-98CA-C728-25368603B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808C6-37B0-FCBC-ABD6-A213616D9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CADD-D913-8D42-8891-E070EB0370D4}" type="datetime1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77247-8114-E158-7814-2667D217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 Probes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9B9D1-22B3-CEE5-A07E-5DB148A0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1E8F-0AA9-7848-BDA7-5ED06C42D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0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DEF024-C861-FFF5-3DF8-9E42025BD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B0080-05E5-87DE-3BC0-F989860E7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94359-636C-2A03-197A-BC8F3B274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A0B9B-C5AD-F141-9614-5F57D0799114}" type="datetime1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CF92A-24B6-3F8A-42B5-EF740835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Hard Probes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ABD2B-1731-4F3B-5C10-64541E252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F1E8F-0AA9-7848-BDA7-5ED06C42D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7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oydiptanil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rupal.star.bnl.gov/STAR/system/files/Diptanil_Roy_STAR_Collaboration_Meeting_2023.pdf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rxiv.org/abs/1403.3108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hyperlink" Target="https://indico.cern.ch/event/649482/contributions/2993293/attachments/1687676/2714424/PeterBerta_CS_17.7.2018.pdf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emf"/><Relationship Id="rId7" Type="http://schemas.openxmlformats.org/officeDocument/2006/relationships/image" Target="../media/image23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B1F49-3381-8D0B-ACDC-2B1153BE1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D0 Jets in </a:t>
            </a:r>
            <a:r>
              <a:rPr lang="en-US" dirty="0" err="1"/>
              <a:t>AuAu</a:t>
            </a:r>
            <a:r>
              <a:rPr lang="en-US" dirty="0"/>
              <a:t> 200 GeV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AA6D0-718E-C947-6709-C56F5D1612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Diptanil Roy</a:t>
            </a:r>
          </a:p>
          <a:p>
            <a:r>
              <a:rPr lang="en-US" dirty="0"/>
              <a:t>Rutgers University</a:t>
            </a:r>
          </a:p>
          <a:p>
            <a:r>
              <a:rPr lang="en-US" dirty="0">
                <a:hlinkClick r:id="rId2"/>
              </a:rPr>
              <a:t>roydiptanil@gmail.com</a:t>
            </a:r>
            <a:endParaRPr lang="en-US" dirty="0"/>
          </a:p>
          <a:p>
            <a:r>
              <a:rPr lang="en-US" dirty="0"/>
              <a:t>May 18, 2023</a:t>
            </a:r>
          </a:p>
          <a:p>
            <a:r>
              <a:rPr lang="en-US" b="1" dirty="0"/>
              <a:t>Hard Probes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50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7470B0-6576-FD1D-925E-C4D06E48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CCAF-055D-0E44-8D8B-117CE087344A}" type="datetime1">
              <a:rPr lang="en-US" smtClean="0"/>
              <a:t>5/18/23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ABEEE-3CE0-4647-EE31-EBF644DD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 Probes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6CBBF-096A-6072-8F68-C573BAD4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1E8F-0AA9-7848-BDA7-5ED06C42D823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4926A-83DC-96B6-362E-46C64B511851}"/>
              </a:ext>
            </a:extLst>
          </p:cNvPr>
          <p:cNvSpPr txBox="1"/>
          <p:nvPr/>
        </p:nvSpPr>
        <p:spPr>
          <a:xfrm>
            <a:off x="0" y="0"/>
            <a:ext cx="542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Background Density From D0 Candidate Tagged Events </a:t>
            </a:r>
          </a:p>
        </p:txBody>
      </p:sp>
      <p:pic>
        <p:nvPicPr>
          <p:cNvPr id="7" name="Picture 6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486140F2-27A5-7DE1-101B-777D7F954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6410"/>
            <a:ext cx="5774634" cy="353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0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1EC907-C8A5-E5E2-A1AA-245FF465448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841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Current Status: Unfolded Distributions for pT,D0 &gt; 5 GeV/c</a:t>
            </a:r>
          </a:p>
        </p:txBody>
      </p:sp>
      <p:pic>
        <p:nvPicPr>
          <p:cNvPr id="5" name="Picture Placeholder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3F415C4B-ED9D-56F8-239B-51F94E25A0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46" r="2246"/>
          <a:stretch>
            <a:fillRect/>
          </a:stretch>
        </p:blipFill>
        <p:spPr>
          <a:xfrm>
            <a:off x="726151" y="657183"/>
            <a:ext cx="4735535" cy="4807623"/>
          </a:xfrm>
          <a:prstGeom prst="rect">
            <a:avLst/>
          </a:prstGeom>
        </p:spPr>
      </p:pic>
      <p:pic>
        <p:nvPicPr>
          <p:cNvPr id="6" name="Picture 5" descr="A picture containing diagram, line, text, plot&#10;&#10;Description automatically generated">
            <a:extLst>
              <a:ext uri="{FF2B5EF4-FFF2-40B4-BE49-F238E27FC236}">
                <a16:creationId xmlns:a16="http://schemas.microsoft.com/office/drawing/2014/main" id="{45AA1A97-2B5A-25BA-83D2-E1AD5CE2CC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45"/>
          <a:stretch/>
        </p:blipFill>
        <p:spPr>
          <a:xfrm>
            <a:off x="6096000" y="907904"/>
            <a:ext cx="5123935" cy="4467286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035A65A3-C74A-AE67-CA59-FDC28A73C355}"/>
              </a:ext>
            </a:extLst>
          </p:cNvPr>
          <p:cNvSpPr txBox="1">
            <a:spLocks/>
          </p:cNvSpPr>
          <p:nvPr/>
        </p:nvSpPr>
        <p:spPr>
          <a:xfrm>
            <a:off x="0" y="5829858"/>
            <a:ext cx="12192000" cy="38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Using Heavy Ion Overlay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A22E47-07E9-A878-2AF9-D7C9D0476FF6}"/>
                  </a:ext>
                </a:extLst>
              </p:cNvPr>
              <p:cNvSpPr txBox="1"/>
              <p:nvPr/>
            </p:nvSpPr>
            <p:spPr>
              <a:xfrm>
                <a:off x="4535027" y="657183"/>
                <a:ext cx="3121945" cy="389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STAR, Au + Au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√</m:t>
                    </m:r>
                    <m:sSub>
                      <m:sSubPr>
                        <m:ctrlPr>
                          <a:rPr lang="en-US" b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  <m:sub>
                        <m:r>
                          <a:rPr lang="en-US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𝐍𝐍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 = 200 GeV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A22E47-07E9-A878-2AF9-D7C9D0476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027" y="657183"/>
                <a:ext cx="3121945" cy="389979"/>
              </a:xfrm>
              <a:prstGeom prst="rect">
                <a:avLst/>
              </a:prstGeom>
              <a:blipFill>
                <a:blip r:embed="rId4"/>
                <a:stretch>
                  <a:fillRect l="-162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9357E3C-68E9-A169-54F5-DF308107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D29C-DD21-C14C-A3A0-0061F9220572}" type="datetime1">
              <a:rPr lang="en-US" smtClean="0"/>
              <a:t>5/18/23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75EFDAF-B5E6-107B-831C-066B4D9F2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 Probes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6AF04F0-C717-C89F-6DFB-B6697853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1E8F-0AA9-7848-BDA7-5ED06C42D823}" type="slidenum">
              <a:rPr lang="en-US" smtClean="0"/>
              <a:t>2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BD7CA9-CD6F-76EB-E3C1-033CE1B80DBB}"/>
              </a:ext>
            </a:extLst>
          </p:cNvPr>
          <p:cNvSpPr txBox="1"/>
          <p:nvPr/>
        </p:nvSpPr>
        <p:spPr>
          <a:xfrm>
            <a:off x="156339" y="5846876"/>
            <a:ext cx="184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More details here</a:t>
            </a:r>
            <a:endParaRPr lang="en-US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86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7A847F-0662-6DFC-4151-C279759E322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841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Problem with Area Based Background Subtraction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EA3CF9-7CEC-17BC-FB1D-B01E5459D528}"/>
                  </a:ext>
                </a:extLst>
              </p:cNvPr>
              <p:cNvSpPr txBox="1"/>
              <p:nvPr/>
            </p:nvSpPr>
            <p:spPr>
              <a:xfrm>
                <a:off x="0" y="646043"/>
                <a:ext cx="4593373" cy="8018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dirty="0"/>
                  <a:t> &gt; 1 GeV/c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All jet-like objects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𝐓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𝐉𝐞𝐭</m:t>
                        </m:r>
                      </m:sub>
                      <m:sup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</m:sup>
                    </m:sSubSup>
                  </m:oMath>
                </a14:m>
                <a:r>
                  <a:rPr lang="en-US" sz="2000" b="1" dirty="0"/>
                  <a:t> &gt; 1 GeV/c</a:t>
                </a:r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EA3CF9-7CEC-17BC-FB1D-B01E5459D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46043"/>
                <a:ext cx="4593373" cy="801823"/>
              </a:xfrm>
              <a:prstGeom prst="rect">
                <a:avLst/>
              </a:prstGeom>
              <a:blipFill>
                <a:blip r:embed="rId2"/>
                <a:stretch>
                  <a:fillRect l="-1105" t="-3077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9E9D3513-70E5-D921-9D3A-C93CEA710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743507"/>
            <a:ext cx="7183456" cy="446845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38A8181-E6B5-72AD-5236-401E590A0C89}"/>
              </a:ext>
            </a:extLst>
          </p:cNvPr>
          <p:cNvSpPr/>
          <p:nvPr/>
        </p:nvSpPr>
        <p:spPr>
          <a:xfrm rot="1659303">
            <a:off x="434543" y="3928467"/>
            <a:ext cx="3481369" cy="1995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4E21D4-70A6-471F-BC9C-10DAC6119FA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521676" y="4412832"/>
            <a:ext cx="3832161" cy="356876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F23BE2-0D66-6E41-4254-95F85681A38B}"/>
              </a:ext>
            </a:extLst>
          </p:cNvPr>
          <p:cNvSpPr txBox="1"/>
          <p:nvPr/>
        </p:nvSpPr>
        <p:spPr>
          <a:xfrm>
            <a:off x="7353837" y="2933901"/>
            <a:ext cx="4679257" cy="2957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Unphysical regions of z &lt; 0 and z &gt; 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z depends on uncorrected jet </a:t>
            </a:r>
            <a:r>
              <a:rPr lang="en-US" dirty="0" err="1"/>
              <a:t>pT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Unfolding difficult with disjoint regions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Since we are dealing with low </a:t>
            </a:r>
            <a:r>
              <a:rPr lang="en-US" dirty="0" err="1"/>
              <a:t>pT</a:t>
            </a:r>
            <a:r>
              <a:rPr lang="en-US" dirty="0"/>
              <a:t> jets, can’t ignore the low end completely.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Smearing: Central ~ 6-7 GeV, Peripheral ~ 2-3 GeV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9A89B0-6762-D407-986E-3703C640AF72}"/>
                  </a:ext>
                </a:extLst>
              </p:cNvPr>
              <p:cNvSpPr txBox="1"/>
              <p:nvPr/>
            </p:nvSpPr>
            <p:spPr>
              <a:xfrm>
                <a:off x="2885165" y="2223727"/>
                <a:ext cx="3643818" cy="389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HI Overlay, Au + Au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√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𝑵𝑵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rgbClr val="00B050"/>
                    </a:solidFill>
                  </a:rPr>
                  <a:t> = 200 GeV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9A89B0-6762-D407-986E-3703C640A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165" y="2223727"/>
                <a:ext cx="3643818" cy="389979"/>
              </a:xfrm>
              <a:prstGeom prst="rect">
                <a:avLst/>
              </a:prstGeom>
              <a:blipFill>
                <a:blip r:embed="rId4"/>
                <a:stretch>
                  <a:fillRect l="-1389" t="-3226" r="-347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A3EDD1-D223-52E6-09DF-BA832DD275FE}"/>
                  </a:ext>
                </a:extLst>
              </p:cNvPr>
              <p:cNvSpPr txBox="1"/>
              <p:nvPr/>
            </p:nvSpPr>
            <p:spPr>
              <a:xfrm>
                <a:off x="10204324" y="481359"/>
                <a:ext cx="1828770" cy="795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sSub>
                            <m:sSub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Jet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Jet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A3EDD1-D223-52E6-09DF-BA832DD27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324" y="481359"/>
                <a:ext cx="1828770" cy="795602"/>
              </a:xfrm>
              <a:prstGeom prst="rect">
                <a:avLst/>
              </a:prstGeom>
              <a:blipFill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9A7BDAA-65EA-94E0-1A97-A394960C7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E13E-C81B-C94A-8366-4BE32D259A71}" type="datetime1">
              <a:rPr lang="en-US" smtClean="0"/>
              <a:t>5/18/23</a:t>
            </a:fld>
            <a:endParaRPr lang="en-US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EDBBB5E-8A57-487D-7AEE-6ACDA677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 Probes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ACCE7F3-E756-3BA7-3BAD-E0415078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1E8F-0AA9-7848-BDA7-5ED06C42D8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6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2C179A-5DC8-4B3D-EF8B-3B5DA95B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CCAF-055D-0E44-8D8B-117CE087344A}" type="datetime1">
              <a:rPr lang="en-US" smtClean="0"/>
              <a:t>5/18/23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1F644-DBFA-116C-487C-6A27BBFE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 Probes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E2779-321D-6C0F-F334-568ACB41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1E8F-0AA9-7848-BDA7-5ED06C42D823}" type="slidenum">
              <a:rPr lang="en-US" smtClean="0"/>
              <a:t>4</a:t>
            </a:fld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8EBCEFA-518F-0A37-5F0B-A60ED144D37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841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Constituent Background Subtraction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DC4BF-7ECD-F8C6-774B-BF6FA0F98E00}"/>
              </a:ext>
            </a:extLst>
          </p:cNvPr>
          <p:cNvSpPr txBox="1"/>
          <p:nvPr/>
        </p:nvSpPr>
        <p:spPr>
          <a:xfrm>
            <a:off x="10327387" y="57428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  <a:hlinkClick r:id="rId2"/>
              </a:rPr>
              <a:t>arXiv:1403.3108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C50497-B100-DDBC-BBDD-749728A4A8F0}"/>
                  </a:ext>
                </a:extLst>
              </p:cNvPr>
              <p:cNvSpPr txBox="1"/>
              <p:nvPr/>
            </p:nvSpPr>
            <p:spPr>
              <a:xfrm>
                <a:off x="172995" y="753762"/>
                <a:ext cx="9429633" cy="873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Background density calculated as: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ρ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Median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Jet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Jet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Jets considered for above calculation are </a:t>
                </a:r>
                <a:r>
                  <a:rPr lang="en-US" dirty="0" err="1"/>
                  <a:t>k</a:t>
                </a:r>
                <a:r>
                  <a:rPr lang="en-US" baseline="-25000" dirty="0" err="1"/>
                  <a:t>T</a:t>
                </a:r>
                <a:r>
                  <a:rPr lang="en-US" dirty="0"/>
                  <a:t>-jets with the two hardest jets dropped in the event.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C50497-B100-DDBC-BBDD-749728A4A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95" y="753762"/>
                <a:ext cx="9429633" cy="873765"/>
              </a:xfrm>
              <a:prstGeom prst="rect">
                <a:avLst/>
              </a:prstGeom>
              <a:blipFill>
                <a:blip r:embed="rId3"/>
                <a:stretch>
                  <a:fillRect l="-40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4C84FF8-DD79-826C-4575-690891447CEE}"/>
              </a:ext>
            </a:extLst>
          </p:cNvPr>
          <p:cNvSpPr txBox="1"/>
          <p:nvPr/>
        </p:nvSpPr>
        <p:spPr>
          <a:xfrm>
            <a:off x="-76200" y="1689745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Step 1</a:t>
            </a:r>
            <a:r>
              <a:rPr lang="en-US" sz="1600" b="1" dirty="0"/>
              <a:t>: Add ghost particles to the event and cluster jets </a:t>
            </a:r>
          </a:p>
        </p:txBody>
      </p:sp>
      <p:pic>
        <p:nvPicPr>
          <p:cNvPr id="10" name="Picture 9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F898CC1D-26DD-43D0-57D2-D5F8A2854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08" y="2276086"/>
            <a:ext cx="3337011" cy="3561897"/>
          </a:xfrm>
          <a:prstGeom prst="rect">
            <a:avLst/>
          </a:prstGeom>
        </p:spPr>
      </p:pic>
      <p:pic>
        <p:nvPicPr>
          <p:cNvPr id="14" name="Picture 13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C94F1256-93B5-E98D-FE4F-04DD226E5F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3120" y="2338304"/>
            <a:ext cx="3151598" cy="33374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5DA88A-DDE9-0537-9BB0-4951994074FD}"/>
                  </a:ext>
                </a:extLst>
              </p:cNvPr>
              <p:cNvSpPr txBox="1"/>
              <p:nvPr/>
            </p:nvSpPr>
            <p:spPr>
              <a:xfrm>
                <a:off x="3298924" y="1671061"/>
                <a:ext cx="3581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Step 2</a:t>
                </a:r>
                <a:r>
                  <a:rPr lang="en-US" sz="1600" b="1" dirty="0"/>
                  <a:t>: Set ghost particles </a:t>
                </a:r>
                <a:r>
                  <a:rPr lang="en-US" sz="1600" b="1" dirty="0" err="1"/>
                  <a:t>pT</a:t>
                </a:r>
                <a:r>
                  <a:rPr lang="en-US" sz="1600" b="1" dirty="0"/>
                  <a:t> to negative value corresponding to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𝝆</m:t>
                    </m:r>
                  </m:oMath>
                </a14:m>
                <a:endParaRPr lang="en-US" sz="1600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5DA88A-DDE9-0537-9BB0-495199407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924" y="1671061"/>
                <a:ext cx="3581400" cy="584775"/>
              </a:xfrm>
              <a:prstGeom prst="rect">
                <a:avLst/>
              </a:prstGeom>
              <a:blipFill>
                <a:blip r:embed="rId6"/>
                <a:stretch>
                  <a:fillRect t="-2128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A graph with red and blue lines&#10;&#10;Description automatically generated with low confidence">
            <a:extLst>
              <a:ext uri="{FF2B5EF4-FFF2-40B4-BE49-F238E27FC236}">
                <a16:creationId xmlns:a16="http://schemas.microsoft.com/office/drawing/2014/main" id="{C2ED9184-B1CE-9A98-4365-79E23B2E8B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4443" y="2338304"/>
            <a:ext cx="3095978" cy="33374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3885A04-9379-2E36-7C9F-18E3E5825F98}"/>
              </a:ext>
            </a:extLst>
          </p:cNvPr>
          <p:cNvSpPr txBox="1"/>
          <p:nvPr/>
        </p:nvSpPr>
        <p:spPr>
          <a:xfrm>
            <a:off x="6645188" y="1689745"/>
            <a:ext cx="3095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Step 3</a:t>
            </a:r>
            <a:r>
              <a:rPr lang="en-US" sz="1600" b="1" dirty="0"/>
              <a:t>: Match particles to ghosts and correct </a:t>
            </a:r>
            <a:r>
              <a:rPr lang="en-US" sz="1600" b="1" dirty="0" err="1"/>
              <a:t>pT</a:t>
            </a:r>
            <a:r>
              <a:rPr lang="en-US" sz="1600" b="1" dirty="0"/>
              <a:t> of constituents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6F0DF5C-FD06-6696-8491-9DE7CE601380}"/>
                  </a:ext>
                </a:extLst>
              </p:cNvPr>
              <p:cNvSpPr txBox="1"/>
              <p:nvPr/>
            </p:nvSpPr>
            <p:spPr>
              <a:xfrm>
                <a:off x="9740421" y="3231762"/>
                <a:ext cx="2394695" cy="1550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𝒑𝒂𝒓𝒕</m:t>
                        </m:r>
                      </m:sup>
                    </m:sSub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𝒈𝒉𝒐𝒔𝒕</m:t>
                        </m:r>
                      </m:sup>
                    </m:sSubSup>
                  </m:oMath>
                </a14:m>
                <a:r>
                  <a:rPr lang="en-US" sz="1600" b="1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𝒑𝒂𝒓𝒕</m:t>
                        </m:r>
                      </m:sup>
                    </m:sSubSup>
                    <m:r>
                      <a:rPr lang="en-US" sz="1600" b="1" dirty="0"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𝒑𝒂𝒓𝒕</m:t>
                        </m:r>
                      </m:sup>
                    </m:sSubSup>
                  </m:oMath>
                </a14:m>
                <a:r>
                  <a:rPr lang="en-US" sz="1600" b="1" dirty="0"/>
                  <a:t>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𝒈𝒉𝒐𝒔𝒕</m:t>
                        </m:r>
                      </m:sup>
                    </m:sSubSup>
                  </m:oMath>
                </a14:m>
                <a:endParaRPr lang="en-US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𝒈𝒉𝒐𝒔𝒕</m:t>
                        </m:r>
                      </m:sup>
                    </m:sSubSup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600" b="1" dirty="0"/>
              </a:p>
              <a:p>
                <a:r>
                  <a:rPr lang="en-US" sz="1600" b="1" dirty="0"/>
                  <a:t>Else: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𝒑𝒂𝒓𝒕</m:t>
                        </m:r>
                      </m:sup>
                    </m:sSubSup>
                  </m:oMath>
                </a14:m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600" b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6F0DF5C-FD06-6696-8491-9DE7CE601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21" y="3231762"/>
                <a:ext cx="2394695" cy="1550489"/>
              </a:xfrm>
              <a:prstGeom prst="rect">
                <a:avLst/>
              </a:prstGeom>
              <a:blipFill>
                <a:blip r:embed="rId8"/>
                <a:stretch>
                  <a:fillRect l="-1587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270D03-44B7-D224-55A7-C045812386DB}"/>
                  </a:ext>
                </a:extLst>
              </p:cNvPr>
              <p:cNvSpPr txBox="1"/>
              <p:nvPr/>
            </p:nvSpPr>
            <p:spPr>
              <a:xfrm>
                <a:off x="9661233" y="2544486"/>
                <a:ext cx="2553070" cy="481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𝐩𝐚𝐫𝐭</m:t>
                          </m:r>
                        </m:sub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𝐠𝐡𝐨𝐬𝐭</m:t>
                          </m:r>
                        </m:sup>
                      </m:sSubSup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= </m:t>
                      </m:r>
                      <m:rad>
                        <m:radPr>
                          <m:degHide m:val="on"/>
                          <m:ctrlPr>
                            <a:rPr lang="en-US" b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b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∆</m:t>
                          </m:r>
                          <m:sSup>
                            <m:sSupPr>
                              <m:ctrlPr>
                                <a:rPr lang="en-US" b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𝛟</m:t>
                              </m:r>
                            </m:e>
                            <m:sup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270D03-44B7-D224-55A7-C04581238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1233" y="2544486"/>
                <a:ext cx="2553070" cy="481094"/>
              </a:xfrm>
              <a:prstGeom prst="rect">
                <a:avLst/>
              </a:prstGeom>
              <a:blipFill>
                <a:blip r:embed="rId9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05E7291-97BA-879E-98E6-F960813FA72F}"/>
              </a:ext>
            </a:extLst>
          </p:cNvPr>
          <p:cNvSpPr txBox="1"/>
          <p:nvPr/>
        </p:nvSpPr>
        <p:spPr>
          <a:xfrm>
            <a:off x="31218" y="5941333"/>
            <a:ext cx="3430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B050"/>
                </a:solidFill>
              </a:rPr>
              <a:t>More details </a:t>
            </a:r>
            <a:r>
              <a:rPr lang="en-US" sz="1400" i="1" dirty="0">
                <a:solidFill>
                  <a:srgbClr val="0563C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 </a:t>
            </a:r>
            <a:r>
              <a:rPr lang="en-US" sz="1400" i="1" dirty="0">
                <a:solidFill>
                  <a:srgbClr val="00B050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(Presentation by P. Berta)</a:t>
            </a:r>
            <a:endParaRPr lang="en-US" sz="14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9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63933C-6822-14D4-DB81-BCFA803963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841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Constituent Background Subtraction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B1A079-3912-AE73-1FB9-FA85D7900FE5}"/>
              </a:ext>
            </a:extLst>
          </p:cNvPr>
          <p:cNvSpPr txBox="1"/>
          <p:nvPr/>
        </p:nvSpPr>
        <p:spPr>
          <a:xfrm>
            <a:off x="0" y="484188"/>
            <a:ext cx="7072705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baseline="30000" dirty="0"/>
              <a:t>0</a:t>
            </a:r>
            <a:r>
              <a:rPr lang="en-US" dirty="0"/>
              <a:t> candidates </a:t>
            </a:r>
            <a:r>
              <a:rPr lang="en-US" dirty="0" err="1"/>
              <a:t>p</a:t>
            </a:r>
            <a:r>
              <a:rPr lang="en-US" baseline="-25000" dirty="0" err="1"/>
              <a:t>T</a:t>
            </a:r>
            <a:r>
              <a:rPr lang="en-US" dirty="0"/>
              <a:t> well determined from Kaon Pion with HFT hits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Constituent subtraction done only on the non-D</a:t>
            </a:r>
            <a:r>
              <a:rPr lang="en-US" b="1" baseline="30000" dirty="0"/>
              <a:t>0</a:t>
            </a:r>
            <a:r>
              <a:rPr lang="en-US" b="1" dirty="0"/>
              <a:t> portion of the jet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Median background density estimated with D</a:t>
            </a:r>
            <a:r>
              <a:rPr lang="en-US" baseline="30000" dirty="0"/>
              <a:t>0</a:t>
            </a:r>
            <a:r>
              <a:rPr lang="en-US" dirty="0"/>
              <a:t> candidate instead of </a:t>
            </a:r>
            <a:r>
              <a:rPr lang="en-US" dirty="0" err="1"/>
              <a:t>KPi</a:t>
            </a:r>
            <a:endParaRPr lang="en-US" dirty="0"/>
          </a:p>
        </p:txBody>
      </p:sp>
      <p:pic>
        <p:nvPicPr>
          <p:cNvPr id="6" name="Picture 5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F769818E-C89E-8BD9-FF92-712C65A187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7"/>
          <a:stretch/>
        </p:blipFill>
        <p:spPr>
          <a:xfrm>
            <a:off x="882925" y="1990331"/>
            <a:ext cx="7185991" cy="44223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DF2EDB-0CFA-083C-4CF2-C7776FF73E19}"/>
                  </a:ext>
                </a:extLst>
              </p:cNvPr>
              <p:cNvSpPr txBox="1"/>
              <p:nvPr/>
            </p:nvSpPr>
            <p:spPr>
              <a:xfrm>
                <a:off x="4475920" y="1795341"/>
                <a:ext cx="3121945" cy="389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STAR, Au + Au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√</m:t>
                    </m:r>
                    <m:sSub>
                      <m:sSubPr>
                        <m:ctrlPr>
                          <a:rPr lang="en-US" b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  <m:sub>
                        <m:r>
                          <a:rPr lang="en-US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𝐍𝐍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 = 200 GeV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DF2EDB-0CFA-083C-4CF2-C7776FF73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920" y="1795341"/>
                <a:ext cx="3121945" cy="389979"/>
              </a:xfrm>
              <a:prstGeom prst="rect">
                <a:avLst/>
              </a:prstGeom>
              <a:blipFill>
                <a:blip r:embed="rId3"/>
                <a:stretch>
                  <a:fillRect l="-161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AC7D6B6-F6CA-BFE6-7F3F-310CEE15DA36}"/>
              </a:ext>
            </a:extLst>
          </p:cNvPr>
          <p:cNvSpPr txBox="1"/>
          <p:nvPr/>
        </p:nvSpPr>
        <p:spPr>
          <a:xfrm>
            <a:off x="1558080" y="1820293"/>
            <a:ext cx="265361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 &lt; </a:t>
            </a:r>
            <a:r>
              <a:rPr lang="en-US" dirty="0" err="1"/>
              <a:t>p</a:t>
            </a:r>
            <a:r>
              <a:rPr lang="en-US" baseline="-25000" dirty="0" err="1"/>
              <a:t>T</a:t>
            </a:r>
            <a:r>
              <a:rPr lang="en-US" baseline="-25000" dirty="0"/>
              <a:t>, D0 Candidate </a:t>
            </a:r>
            <a:r>
              <a:rPr lang="en-US" dirty="0"/>
              <a:t>GeV/c</a:t>
            </a:r>
            <a:r>
              <a:rPr lang="en-US" baseline="-25000" dirty="0"/>
              <a:t> </a:t>
            </a:r>
            <a:r>
              <a:rPr lang="en-US" dirty="0"/>
              <a:t>&lt; 10</a:t>
            </a:r>
            <a:endParaRPr lang="en-US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08AA8E-C7BC-350B-11C3-19D87DCD5380}"/>
              </a:ext>
            </a:extLst>
          </p:cNvPr>
          <p:cNvSpPr txBox="1"/>
          <p:nvPr/>
        </p:nvSpPr>
        <p:spPr>
          <a:xfrm>
            <a:off x="7597865" y="3782077"/>
            <a:ext cx="4594135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Low Jet </a:t>
            </a:r>
            <a:r>
              <a:rPr lang="en-US" dirty="0" err="1"/>
              <a:t>p</a:t>
            </a:r>
            <a:r>
              <a:rPr lang="en-US" baseline="-25000" dirty="0" err="1"/>
              <a:t>T</a:t>
            </a:r>
            <a:r>
              <a:rPr lang="en-US" baseline="-25000" dirty="0"/>
              <a:t> </a:t>
            </a:r>
            <a:r>
              <a:rPr lang="en-US" dirty="0"/>
              <a:t>end populated with single constituent jets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By definition, z is bounded between 0 and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F17B17-FB2E-E856-E0EE-0D151F691721}"/>
                  </a:ext>
                </a:extLst>
              </p:cNvPr>
              <p:cNvSpPr txBox="1"/>
              <p:nvPr/>
            </p:nvSpPr>
            <p:spPr>
              <a:xfrm>
                <a:off x="10363230" y="242094"/>
                <a:ext cx="1828770" cy="795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sSub>
                            <m:sSub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Jet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Jet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F17B17-FB2E-E856-E0EE-0D151F691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30" y="242094"/>
                <a:ext cx="1828770" cy="795602"/>
              </a:xfrm>
              <a:prstGeom prst="rect">
                <a:avLst/>
              </a:prstGeom>
              <a:blipFill>
                <a:blip r:embed="rId4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924EED0-624F-BE1E-A0F3-5D59FE6C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965E-9CE3-EC46-96D5-CCC0B6C4AF8D}" type="datetime1">
              <a:rPr lang="en-US" smtClean="0"/>
              <a:t>5/18/23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DACA5DB-29A6-C7A9-E1D6-7192262E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 Probes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ED56206-D96E-D72F-5B79-7CDC881B6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1E8F-0AA9-7848-BDA7-5ED06C42D8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4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756FCE7-B6BA-394E-5E6E-BCDBEC9871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191"/>
          <a:stretch/>
        </p:blipFill>
        <p:spPr>
          <a:xfrm rot="5400000">
            <a:off x="7558460" y="3616867"/>
            <a:ext cx="3120877" cy="26426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702D70A-DAB6-2BC3-530A-F8F6F9248B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191"/>
          <a:stretch/>
        </p:blipFill>
        <p:spPr>
          <a:xfrm rot="5400000">
            <a:off x="7619202" y="3400754"/>
            <a:ext cx="3120877" cy="2642626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877493-D1B7-138A-18D9-109B4B84367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841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Closure with Constituent Background Subtraction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420E51-150B-365B-E2F9-B07C11310A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563"/>
          <a:stretch/>
        </p:blipFill>
        <p:spPr>
          <a:xfrm rot="5400000">
            <a:off x="4963779" y="3330829"/>
            <a:ext cx="3130827" cy="2703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795703-1AB1-A911-0DD5-C2823A7FB6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6728"/>
          <a:stretch/>
        </p:blipFill>
        <p:spPr>
          <a:xfrm rot="5400000">
            <a:off x="5064772" y="570926"/>
            <a:ext cx="3002505" cy="26592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394C53-1413-3C2C-6A45-874021BBCE0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6912"/>
          <a:stretch/>
        </p:blipFill>
        <p:spPr>
          <a:xfrm rot="5400000">
            <a:off x="7655697" y="689957"/>
            <a:ext cx="3068142" cy="247045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1B29E70-DE5F-E925-CB91-5B5D08935363}"/>
              </a:ext>
            </a:extLst>
          </p:cNvPr>
          <p:cNvSpPr txBox="1"/>
          <p:nvPr/>
        </p:nvSpPr>
        <p:spPr>
          <a:xfrm>
            <a:off x="3252176" y="6088596"/>
            <a:ext cx="5687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Good closure with Constituent Subtraction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 Placeholder 4">
                <a:extLst>
                  <a:ext uri="{FF2B5EF4-FFF2-40B4-BE49-F238E27FC236}">
                    <a16:creationId xmlns:a16="http://schemas.microsoft.com/office/drawing/2014/main" id="{58F59A30-653E-E2CA-AF50-9B79298C6C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2073" y="2358365"/>
                <a:ext cx="3562053" cy="269347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b="1" dirty="0"/>
                  <a:t>PYTHIA 8 Detroit Tune</a:t>
                </a:r>
              </a:p>
              <a:p>
                <a:r>
                  <a:rPr lang="en-US" sz="1800" b="1" dirty="0"/>
                  <a:t>5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p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1800" b="1" dirty="0"/>
                  <a:t> &lt; 10 GeV/</a:t>
                </a:r>
                <a:r>
                  <a:rPr lang="en-US" sz="1800" b="1" i="1" dirty="0"/>
                  <a:t>c</a:t>
                </a:r>
              </a:p>
              <a:p>
                <a:r>
                  <a:rPr lang="en-US" sz="1800" dirty="0"/>
                  <a:t>5 &lt;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Jet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Gen</m:t>
                        </m:r>
                      </m:sup>
                    </m:sSubSup>
                  </m:oMath>
                </a14:m>
                <a:r>
                  <a:rPr lang="en-US" sz="1800" dirty="0"/>
                  <a:t> &lt; 20 GeV/c</a:t>
                </a:r>
              </a:p>
              <a:p>
                <a:r>
                  <a:rPr lang="en-US" sz="1800" dirty="0"/>
                  <a:t>5 &lt;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Jet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Reco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CS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&lt; 50 GeV/c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Jet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Gen</m:t>
                            </m:r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Reco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800" dirty="0"/>
                  <a:t> &lt; 0.6</a:t>
                </a:r>
              </a:p>
              <a:p>
                <a:r>
                  <a:rPr lang="en-US" sz="1800" b="1" dirty="0"/>
                  <a:t>Misses</a:t>
                </a:r>
                <a:r>
                  <a:rPr lang="en-US" sz="1800" dirty="0"/>
                  <a:t>: Everything outside the acceptance in </a:t>
                </a:r>
                <a:r>
                  <a:rPr lang="en-US" sz="1800" dirty="0" err="1"/>
                  <a:t>p</a:t>
                </a:r>
                <a:r>
                  <a:rPr lang="en-US" sz="1800" baseline="-25000" dirty="0" err="1"/>
                  <a:t>T</a:t>
                </a:r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18" name="Text Placeholder 4">
                <a:extLst>
                  <a:ext uri="{FF2B5EF4-FFF2-40B4-BE49-F238E27FC236}">
                    <a16:creationId xmlns:a16="http://schemas.microsoft.com/office/drawing/2014/main" id="{58F59A30-653E-E2CA-AF50-9B79298C6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73" y="2358365"/>
                <a:ext cx="3562053" cy="2693478"/>
              </a:xfrm>
              <a:prstGeom prst="rect">
                <a:avLst/>
              </a:prstGeom>
              <a:blipFill>
                <a:blip r:embed="rId7"/>
                <a:stretch>
                  <a:fillRect l="-1064" t="-1878" b="-1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C45E9D-5CE1-D7FF-AA68-0CCB10BC0E80}"/>
                  </a:ext>
                </a:extLst>
              </p:cNvPr>
              <p:cNvSpPr txBox="1"/>
              <p:nvPr/>
            </p:nvSpPr>
            <p:spPr>
              <a:xfrm>
                <a:off x="1592558" y="577391"/>
                <a:ext cx="3643818" cy="389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HI Overlay, Au + Au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√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𝑵𝑵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rgbClr val="00B050"/>
                    </a:solidFill>
                  </a:rPr>
                  <a:t> = 200 GeV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C45E9D-5CE1-D7FF-AA68-0CCB10BC0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558" y="577391"/>
                <a:ext cx="3643818" cy="389979"/>
              </a:xfrm>
              <a:prstGeom prst="rect">
                <a:avLst/>
              </a:prstGeom>
              <a:blipFill>
                <a:blip r:embed="rId8"/>
                <a:stretch>
                  <a:fillRect l="-1389" r="-34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B5348508-99B7-5F26-A6E4-E5BE37D07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6B47-6FAB-C24C-80CB-196658373D2D}" type="datetime1">
              <a:rPr lang="en-US" smtClean="0"/>
              <a:t>5/18/23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61466E53-5548-2BF2-7D00-C2F376D8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 Probes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545A3507-4C5F-9300-2368-79D79527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1E8F-0AA9-7848-BDA7-5ED06C42D8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62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0BDE8BD7-C004-5CF1-5B5B-DDDF22EF1D5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841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Unfolding with Constituent Background Subtraction</a:t>
            </a:r>
          </a:p>
        </p:txBody>
      </p:sp>
      <p:pic>
        <p:nvPicPr>
          <p:cNvPr id="4" name="Picture 3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927317CE-A489-AB96-D358-02BC7F8AC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4495"/>
            <a:ext cx="6113239" cy="33589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A5499A-5FF9-3DCC-37F4-4C353572A2DA}"/>
                  </a:ext>
                </a:extLst>
              </p:cNvPr>
              <p:cNvSpPr txBox="1"/>
              <p:nvPr/>
            </p:nvSpPr>
            <p:spPr>
              <a:xfrm>
                <a:off x="8879808" y="1252581"/>
                <a:ext cx="3121945" cy="389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STAR, Au + Au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√</m:t>
                    </m:r>
                    <m:sSub>
                      <m:sSubPr>
                        <m:ctrlPr>
                          <a:rPr lang="en-US" b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  <m:sub>
                        <m:r>
                          <a:rPr lang="en-US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𝐍𝐍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 = 200 GeV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A5499A-5FF9-3DCC-37F4-4C353572A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808" y="1252581"/>
                <a:ext cx="3121945" cy="389979"/>
              </a:xfrm>
              <a:prstGeom prst="rect">
                <a:avLst/>
              </a:prstGeom>
              <a:blipFill>
                <a:blip r:embed="rId3"/>
                <a:stretch>
                  <a:fillRect l="-161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81132669-AFDA-C789-8537-CD73B02E5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663" y="1734495"/>
            <a:ext cx="6194576" cy="35649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DD302E-6B1A-149C-F561-A1F855440E2E}"/>
              </a:ext>
            </a:extLst>
          </p:cNvPr>
          <p:cNvSpPr txBox="1"/>
          <p:nvPr/>
        </p:nvSpPr>
        <p:spPr>
          <a:xfrm>
            <a:off x="2914414" y="5520292"/>
            <a:ext cx="616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Similar Spectra Compared to Area Based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5E1ADE7B-8FA5-4784-B4F1-21845FBBFA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239" y="1351161"/>
                <a:ext cx="5234730" cy="582798"/>
              </a:xfrm>
              <a:prstGeom prst="rect">
                <a:avLst/>
              </a:prstGeom>
            </p:spPr>
            <p:txBody>
              <a:bodyPr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5 &lt;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𝐽𝑒𝑡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𝑈𝑛𝑐𝑜𝑟𝑟𝑒𝑐𝑡𝑒𝑑</m:t>
                        </m:r>
                      </m:sup>
                    </m:sSubSup>
                  </m:oMath>
                </a14:m>
                <a:r>
                  <a:rPr lang="en-US" dirty="0"/>
                  <a:t> (CS) &lt; 50 GeV/c </a:t>
                </a:r>
                <a:r>
                  <a:rPr lang="en-US" dirty="0">
                    <a:sym typeface="Wingdings" pitchFamily="2" charset="2"/>
                  </a:rPr>
                  <a:t> 5</a:t>
                </a:r>
                <a:r>
                  <a:rPr lang="en-US" dirty="0"/>
                  <a:t> &lt;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𝐽𝑒𝑡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𝐶𝑜𝑟𝑟𝑒𝑐𝑡𝑒𝑑</m:t>
                        </m:r>
                      </m:sup>
                    </m:sSubSup>
                  </m:oMath>
                </a14:m>
                <a:r>
                  <a:rPr lang="en-US" dirty="0"/>
                  <a:t> &lt; 20 GeV/c </a:t>
                </a:r>
              </a:p>
              <a:p>
                <a:r>
                  <a:rPr lang="en-US" dirty="0"/>
                  <a:t>5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&lt; 10 GeV/</a:t>
                </a:r>
                <a:r>
                  <a:rPr lang="en-US" i="1" dirty="0"/>
                  <a:t>c</a:t>
                </a:r>
              </a:p>
            </p:txBody>
          </p:sp>
        </mc:Choice>
        <mc:Fallback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5E1ADE7B-8FA5-4784-B4F1-21845FBBF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9" y="1351161"/>
                <a:ext cx="5234730" cy="582798"/>
              </a:xfrm>
              <a:prstGeom prst="rect">
                <a:avLst/>
              </a:prstGeom>
              <a:blipFill>
                <a:blip r:embed="rId5"/>
                <a:stretch>
                  <a:fillRect l="-242" t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0BF6CFF-CDFA-3285-C985-DFC4993AB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D9D4-EBBA-BA4B-938B-8CB1DA8DF10A}" type="datetime1">
              <a:rPr lang="en-US" smtClean="0"/>
              <a:t>5/18/23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0AF1261-68E6-5909-3EC9-FC551DFBB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 Probes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AE139C3-688C-2DC6-4BC7-4042CDA87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1E8F-0AA9-7848-BDA7-5ED06C42D8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7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4E05AE-28E0-CC36-E8CE-DF5FCBAE5F5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841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Unfolding with Constituent Background Subtraction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96B0E91-2266-7F62-2BDF-EA0A9CF0FD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239" y="1351161"/>
                <a:ext cx="5234730" cy="582798"/>
              </a:xfrm>
              <a:prstGeom prst="rect">
                <a:avLst/>
              </a:prstGeom>
            </p:spPr>
            <p:txBody>
              <a:bodyPr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5 &lt;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𝐽𝑒𝑡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𝑈𝑛𝑐𝑜𝑟𝑟𝑒𝑐𝑡𝑒𝑑</m:t>
                        </m:r>
                      </m:sup>
                    </m:sSubSup>
                  </m:oMath>
                </a14:m>
                <a:r>
                  <a:rPr lang="en-US" dirty="0"/>
                  <a:t> (CS) &lt; 50 GeV/c </a:t>
                </a:r>
                <a:r>
                  <a:rPr lang="en-US" dirty="0">
                    <a:sym typeface="Wingdings" pitchFamily="2" charset="2"/>
                  </a:rPr>
                  <a:t> 5</a:t>
                </a:r>
                <a:r>
                  <a:rPr lang="en-US" dirty="0"/>
                  <a:t> &lt;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𝐽𝑒𝑡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𝐶𝑜𝑟𝑟𝑒𝑐𝑡𝑒𝑑</m:t>
                        </m:r>
                      </m:sup>
                    </m:sSubSup>
                  </m:oMath>
                </a14:m>
                <a:r>
                  <a:rPr lang="en-US" dirty="0"/>
                  <a:t> &lt; 20 GeV/c </a:t>
                </a:r>
              </a:p>
              <a:p>
                <a:r>
                  <a:rPr lang="en-US" dirty="0"/>
                  <a:t>5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&lt; 10 GeV/</a:t>
                </a:r>
                <a:r>
                  <a:rPr lang="en-US" i="1" dirty="0"/>
                  <a:t>c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96B0E91-2266-7F62-2BDF-EA0A9CF0F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9" y="1351161"/>
                <a:ext cx="5234730" cy="582798"/>
              </a:xfrm>
              <a:prstGeom prst="rect">
                <a:avLst/>
              </a:prstGeom>
              <a:blipFill>
                <a:blip r:embed="rId2"/>
                <a:stretch>
                  <a:fillRect l="-242" t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picture containing text, diagram, line, screenshot&#10;&#10;Description automatically generated">
            <a:extLst>
              <a:ext uri="{FF2B5EF4-FFF2-40B4-BE49-F238E27FC236}">
                <a16:creationId xmlns:a16="http://schemas.microsoft.com/office/drawing/2014/main" id="{490AC5EA-5C58-5DD4-DE85-9FAC47558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528" y="1933959"/>
            <a:ext cx="6185233" cy="3637846"/>
          </a:xfrm>
          <a:prstGeom prst="rect">
            <a:avLst/>
          </a:prstGeom>
        </p:spPr>
      </p:pic>
      <p:pic>
        <p:nvPicPr>
          <p:cNvPr id="11" name="Picture 10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8E83F2FB-8CF9-0FBA-C81C-2456F4789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29707"/>
            <a:ext cx="5989528" cy="35420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6DB3D0-1509-68A8-0485-F673F64A9211}"/>
              </a:ext>
            </a:extLst>
          </p:cNvPr>
          <p:cNvSpPr txBox="1"/>
          <p:nvPr/>
        </p:nvSpPr>
        <p:spPr>
          <a:xfrm>
            <a:off x="2916124" y="5579887"/>
            <a:ext cx="616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Similar Spectra Compared to Area Based Method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599D096-3CC4-264A-E0F6-2F8C0C2F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E96AA-A079-BE4C-A29B-B77732E88D14}" type="datetime1">
              <a:rPr lang="en-US" smtClean="0"/>
              <a:t>5/18/23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CDA9C87-0DEE-7B2D-452D-BB520DDB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 Probes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90864FD-0128-8503-D7B4-0347EEA5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1E8F-0AA9-7848-BDA7-5ED06C42D8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75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13DB33-A51A-A034-89DB-6F81B556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CCAF-055D-0E44-8D8B-117CE087344A}" type="datetime1">
              <a:rPr lang="en-US" smtClean="0"/>
              <a:t>5/18/23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65E57-B718-6AEE-948E-FC2FA06F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 Probes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24C35-8CE8-55B6-8818-9FE262A4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1E8F-0AA9-7848-BDA7-5ED06C42D823}" type="slidenum">
              <a:rPr lang="en-US" smtClean="0"/>
              <a:t>9</a:t>
            </a:fld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9B6C631B-9E1B-4BB9-8AF9-59C9859DA16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841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Next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614FD9-C335-5D47-CFBE-6E4B1B4D02EB}"/>
              </a:ext>
            </a:extLst>
          </p:cNvPr>
          <p:cNvSpPr txBox="1"/>
          <p:nvPr/>
        </p:nvSpPr>
        <p:spPr>
          <a:xfrm>
            <a:off x="135924" y="840259"/>
            <a:ext cx="10192598" cy="1429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Using CS Background Subtraction to go down to pT,D0 &gt; 1 GeV/c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Average background subtracted from D0 might give us a lower bound of D0 </a:t>
            </a:r>
            <a:r>
              <a:rPr lang="en-US" sz="2000" dirty="0" err="1"/>
              <a:t>pT</a:t>
            </a:r>
            <a:r>
              <a:rPr lang="en-US" sz="2000" dirty="0"/>
              <a:t> we can access.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Varying Fragmentation Function for the low </a:t>
            </a:r>
            <a:r>
              <a:rPr lang="en-US" sz="2000" dirty="0" err="1"/>
              <a:t>pT</a:t>
            </a:r>
            <a:r>
              <a:rPr lang="en-US" sz="2000" dirty="0"/>
              <a:t> range</a:t>
            </a:r>
          </a:p>
        </p:txBody>
      </p:sp>
    </p:spTree>
    <p:extLst>
      <p:ext uri="{BB962C8B-B14F-4D97-AF65-F5344CB8AC3E}">
        <p14:creationId xmlns:p14="http://schemas.microsoft.com/office/powerpoint/2010/main" val="461126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558</Words>
  <Application>Microsoft Macintosh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D0 Jets in AuAu 200 GeV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D0 Jets in AuAu 200 GeV</dc:title>
  <dc:creator>Diptanil Roy</dc:creator>
  <cp:lastModifiedBy>Diptanil Roy</cp:lastModifiedBy>
  <cp:revision>9</cp:revision>
  <dcterms:created xsi:type="dcterms:W3CDTF">2023-05-18T00:51:13Z</dcterms:created>
  <dcterms:modified xsi:type="dcterms:W3CDTF">2023-05-18T13:56:13Z</dcterms:modified>
</cp:coreProperties>
</file>