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/>
    <p:restoredTop sz="96327"/>
  </p:normalViewPr>
  <p:slideViewPr>
    <p:cSldViewPr snapToGrid="0">
      <p:cViewPr varScale="1">
        <p:scale>
          <a:sx n="157" d="100"/>
          <a:sy n="157" d="100"/>
        </p:scale>
        <p:origin x="3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6A24-9742-798B-9CD9-D96D2816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BAECF-82B1-0E08-A205-C2BC96248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27C6-669B-1247-16CB-FA550498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FC1D-602D-77CF-532A-0A08D337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F53D-BEDD-90BE-BA9D-E6389B8A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8546-A12E-3F29-CDD3-6E344928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C0867-058F-B367-1300-B43BE30C0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B397-AEB0-6112-0465-1D7E16F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373F-5CFF-4C35-792B-ABEC06C9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CD4D-7F4F-2233-A8F5-BBC7B9D3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8AA7-703F-EEE9-614A-B478EB4EF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68998-342B-131C-17C8-DD2E8F47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7E60-D623-8788-B7DD-1FF1D0BA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8C1B-75EB-30FE-1E30-B1C804B4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BD85-A8E1-4706-1EB6-156D9CD6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9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A1CD-59B2-F950-1F61-746CD489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067D-AFF0-456A-4B04-6561AEB3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EEA5-97EF-6B76-A94B-BF07ED45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CF7D-EB13-4BC9-1350-BA0B8A59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BF18-7866-D305-C1C6-7A77721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FDC7-BA1F-3331-FCEE-72B17B7F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EE50D-F94B-CF9A-87E2-7D1E4211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1D82-A157-D0CF-C63B-573AB301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8FA1-6792-170C-0CCD-AAF1C760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72F2-6A5B-815D-DCEC-CEDA0977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242B-BC26-09B7-7EFD-384FAB6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A15B-A5D9-90F9-89EB-8F2ADF118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79C7-59C9-F516-1FF5-71839FAC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DBB3-D8B4-557A-A24A-D261B4BB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9859-4612-E455-EA9B-FFCC59E7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E2183-A65E-E6CE-F03F-CF9C589B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FEDC-5256-E614-B4C3-043E82C4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629E-0189-1ED2-4EA7-E0E5E3BC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1363B-6DF5-79F0-6AA1-BA83248F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FD6EC-DC5D-E5AC-4F76-B460D9DA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54CAD-6A7E-B916-74D8-4A254A738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891F-F3DC-A2FA-28B4-BB05E6A4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D47E1-401D-0797-F729-A81B829D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14EBD-34A8-0384-FB40-FE959A47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3FD-78AC-3DAF-3EF4-83BD7F21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A4BAE-DEA3-6882-32CF-D62BB1FB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271F7-99F7-3584-5DBA-83918404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7712B-9DDA-E6DB-A71A-FF733A3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F8BCF-71C4-0DA0-ADF8-19F214D1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F50E1-50F7-E8E3-BCD7-AADB2FBB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EC678-E2AB-4D0D-5487-27A7639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618B-EC6A-F7E7-7F17-21B1A33C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61CE-964D-C90E-2C17-DADD4FCE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BFB9-6645-01B7-A5AA-73539427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CF84-CDF0-0972-A4B7-1C930DD8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180A-302E-9F3B-4715-F494808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20CC-D347-28CE-C4D7-87CB1A4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3FD6-D8F0-0E31-08CF-AB46A6D2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4B6FD-2126-AAF8-C888-9398843A0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C92C-7EEB-A941-8CB3-CCFD0EBF0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F350-07A7-62FD-B226-BEE1F00E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6E02-1420-77EC-6CC4-694FE9E1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9DB54-DA24-C886-DA20-35E79092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A7961-8C1C-FA8D-7D4A-9832DD43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2F4B-7C17-29D3-F904-E83F6789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4524-A66F-479E-BD2E-154AA4DCF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4BD6-0A32-BF40-86DA-D83659A58E2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9969-2ADE-838C-A412-740D93E68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9693-4F37-81A9-A6A8-5D2DB07B4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CFC3-B266-E847-9192-A91CDFD5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roydiptani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.star.bnl.gov/STAR/system/files/Kelsey_JetCorr_17Mar202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1.05116.pdf" TargetMode="External"/><Relationship Id="rId2" Type="http://schemas.openxmlformats.org/officeDocument/2006/relationships/hyperlink" Target="https://arxiv.org/pdf/2106.13235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B7C9-C16C-464C-DD47-56B32D3AD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Heavy Flavor Tagged Jets in </a:t>
            </a:r>
            <a:r>
              <a:rPr lang="en-US" b="1" dirty="0" err="1"/>
              <a:t>Au+Au</a:t>
            </a:r>
            <a:r>
              <a:rPr lang="en-US" b="1" dirty="0"/>
              <a:t> 200 GeV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3ACE8-BDE3-4FE8-C40A-B1942233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528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Diptanil Roy</a:t>
            </a:r>
          </a:p>
          <a:p>
            <a:r>
              <a:rPr lang="en-US" sz="1800" dirty="0"/>
              <a:t>Rutgers University</a:t>
            </a:r>
          </a:p>
          <a:p>
            <a:r>
              <a:rPr lang="en-US" sz="1800" dirty="0">
                <a:hlinkClick r:id="rId2"/>
              </a:rPr>
              <a:t>roydiptanil@gmail.com</a:t>
            </a:r>
            <a:endParaRPr lang="en-US" sz="1800" dirty="0"/>
          </a:p>
          <a:p>
            <a:r>
              <a:rPr lang="en-US" sz="1800" dirty="0"/>
              <a:t>STAR Collaboration Meeting </a:t>
            </a:r>
          </a:p>
          <a:p>
            <a:r>
              <a:rPr lang="en-US" sz="1800" dirty="0"/>
              <a:t>September 14, 2022</a:t>
            </a:r>
          </a:p>
          <a:p>
            <a:r>
              <a:rPr lang="en-US" sz="1800" dirty="0"/>
              <a:t>Brookhaven National Laboratory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C7994-A368-5348-93A0-CA9A9BCF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4" b="184"/>
          <a:stretch/>
        </p:blipFill>
        <p:spPr>
          <a:xfrm>
            <a:off x="0" y="0"/>
            <a:ext cx="1812688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1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A3FE2D-3757-4F5B-6E5E-D5C780514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56"/>
          <a:stretch/>
        </p:blipFill>
        <p:spPr>
          <a:xfrm rot="5400000">
            <a:off x="3829105" y="681583"/>
            <a:ext cx="3289768" cy="2767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B523C-97AC-DBE9-4F10-1B0B03DF6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11"/>
          <a:stretch/>
        </p:blipFill>
        <p:spPr>
          <a:xfrm rot="5400000">
            <a:off x="6670933" y="1077280"/>
            <a:ext cx="5982778" cy="437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C3B307-6874-AD64-9435-FE1FE264D16B}"/>
              </a:ext>
            </a:extLst>
          </p:cNvPr>
          <p:cNvSpPr txBox="1"/>
          <p:nvPr/>
        </p:nvSpPr>
        <p:spPr>
          <a:xfrm>
            <a:off x="0" y="0"/>
            <a:ext cx="701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SUPER-ITERATION: Test-Train Split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FC93E-A606-7E7D-10A8-3AA02AAE5B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126288" y="3516691"/>
            <a:ext cx="3253619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97B5CA-4948-D91B-F04C-D88849DEFE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91367" y="329111"/>
            <a:ext cx="3390025" cy="3572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50125-230C-EC69-26E5-68A3026FA432}"/>
              </a:ext>
            </a:extLst>
          </p:cNvPr>
          <p:cNvSpPr txBox="1"/>
          <p:nvPr/>
        </p:nvSpPr>
        <p:spPr>
          <a:xfrm>
            <a:off x="622613" y="805197"/>
            <a:ext cx="205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Regularisation</a:t>
            </a:r>
            <a:r>
              <a:rPr lang="en-US" sz="1200" b="1" i="1" dirty="0"/>
              <a:t> Parameter =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E21A6-BB73-874C-DAC0-F16BE13786AC}"/>
              </a:ext>
            </a:extLst>
          </p:cNvPr>
          <p:cNvSpPr txBox="1"/>
          <p:nvPr/>
        </p:nvSpPr>
        <p:spPr>
          <a:xfrm>
            <a:off x="622612" y="6160524"/>
            <a:ext cx="205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Regularisation</a:t>
            </a:r>
            <a:r>
              <a:rPr lang="en-US" sz="1200" b="1" i="1" dirty="0"/>
              <a:t> Parameter =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83AB0-7BD7-10E2-1FF7-E9C75AF230A4}"/>
              </a:ext>
            </a:extLst>
          </p:cNvPr>
          <p:cNvSpPr txBox="1"/>
          <p:nvPr/>
        </p:nvSpPr>
        <p:spPr>
          <a:xfrm>
            <a:off x="4575615" y="493222"/>
            <a:ext cx="205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Regularisation</a:t>
            </a:r>
            <a:r>
              <a:rPr lang="en-US" sz="1200" b="1" i="1" dirty="0"/>
              <a:t> Parameter = 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B46CE1-C2F7-9846-E3B6-15E6E28BB1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9" t="184" r="89" b="80102"/>
          <a:stretch/>
        </p:blipFill>
        <p:spPr>
          <a:xfrm rot="5400000">
            <a:off x="3930706" y="3818452"/>
            <a:ext cx="3216550" cy="28975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0F2948-6D84-2CC8-38B4-E206174CB822}"/>
              </a:ext>
            </a:extLst>
          </p:cNvPr>
          <p:cNvSpPr txBox="1"/>
          <p:nvPr/>
        </p:nvSpPr>
        <p:spPr>
          <a:xfrm>
            <a:off x="4575613" y="3710245"/>
            <a:ext cx="205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Regularisation</a:t>
            </a:r>
            <a:r>
              <a:rPr lang="en-US" sz="1200" b="1" i="1" dirty="0"/>
              <a:t> Parameter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D97C78-68E6-BDE4-31B1-ACF89DE85FE8}"/>
                  </a:ext>
                </a:extLst>
              </p:cNvPr>
              <p:cNvSpPr txBox="1"/>
              <p:nvPr/>
            </p:nvSpPr>
            <p:spPr>
              <a:xfrm>
                <a:off x="8718438" y="1"/>
                <a:ext cx="2155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vs Super-iteration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D97C78-68E6-BDE4-31B1-ACF89DE85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438" y="1"/>
                <a:ext cx="2155270" cy="36933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74945D7-8D0F-BF4F-BA8E-60C6F3403B25}"/>
              </a:ext>
            </a:extLst>
          </p:cNvPr>
          <p:cNvSpPr txBox="1"/>
          <p:nvPr/>
        </p:nvSpPr>
        <p:spPr>
          <a:xfrm>
            <a:off x="8233210" y="297366"/>
            <a:ext cx="312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(For different regularization parameters)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A5500-782F-73DA-3DAE-06957B226FAF}"/>
              </a:ext>
            </a:extLst>
          </p:cNvPr>
          <p:cNvSpPr txBox="1"/>
          <p:nvPr/>
        </p:nvSpPr>
        <p:spPr>
          <a:xfrm>
            <a:off x="6755360" y="6391357"/>
            <a:ext cx="551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Closure is retained with a test sample after ~20 </a:t>
            </a:r>
            <a:r>
              <a:rPr lang="en-US" sz="1600" b="1" i="1" dirty="0" err="1"/>
              <a:t>superiterations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9342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EAB9F-1C2D-BD5F-7380-1E2089B4440B}"/>
              </a:ext>
            </a:extLst>
          </p:cNvPr>
          <p:cNvSpPr txBox="1"/>
          <p:nvPr/>
        </p:nvSpPr>
        <p:spPr>
          <a:xfrm>
            <a:off x="0" y="0"/>
            <a:ext cx="701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Summary and 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8286B6-55A9-3861-FD29-D1355B7EF694}"/>
                  </a:ext>
                </a:extLst>
              </p:cNvPr>
              <p:cNvSpPr txBox="1"/>
              <p:nvPr/>
            </p:nvSpPr>
            <p:spPr>
              <a:xfrm>
                <a:off x="179109" y="820132"/>
                <a:ext cx="8832867" cy="2126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Super-iteration method closes with a PYTHIA sample ‘</a:t>
                </a:r>
                <a:r>
                  <a:rPr lang="en-US" b="1" dirty="0"/>
                  <a:t>embedded</a:t>
                </a:r>
                <a:r>
                  <a:rPr lang="en-US" dirty="0"/>
                  <a:t>’ in minimum bias event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Closure is consistent across all centralities.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Data comparisons coming up with the super-iteration method.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Investigating making a PYTHIA sample flat in Z.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Extending this unfolding to include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8286B6-55A9-3861-FD29-D1355B7EF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9" y="820132"/>
                <a:ext cx="8832867" cy="2126159"/>
              </a:xfrm>
              <a:prstGeom prst="rect">
                <a:avLst/>
              </a:prstGeom>
              <a:blipFill>
                <a:blip r:embed="rId2"/>
                <a:stretch>
                  <a:fillRect l="-43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91ACAB-5574-9133-3719-FC21B680F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76"/>
          <a:stretch/>
        </p:blipFill>
        <p:spPr>
          <a:xfrm>
            <a:off x="1596751" y="523220"/>
            <a:ext cx="8991600" cy="4653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7A9E5-8C60-A638-7DC6-FC9CC2A95159}"/>
              </a:ext>
            </a:extLst>
          </p:cNvPr>
          <p:cNvSpPr txBox="1"/>
          <p:nvPr/>
        </p:nvSpPr>
        <p:spPr>
          <a:xfrm>
            <a:off x="0" y="0"/>
            <a:ext cx="319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RECAP From QM ’22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83849-3389-73BA-A488-E5CF2430983D}"/>
              </a:ext>
            </a:extLst>
          </p:cNvPr>
          <p:cNvSpPr txBox="1"/>
          <p:nvPr/>
        </p:nvSpPr>
        <p:spPr>
          <a:xfrm>
            <a:off x="0" y="5038912"/>
            <a:ext cx="971152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ISSUES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1. Fragmentation function for PYTHIA is ‘too’ hard</a:t>
            </a:r>
          </a:p>
          <a:p>
            <a:pPr>
              <a:lnSpc>
                <a:spcPct val="150000"/>
              </a:lnSpc>
            </a:pPr>
            <a:r>
              <a:rPr lang="en-US" dirty="0"/>
              <a:t>2. For low D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in jets, unfolding is dependent on the fragmentation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C303F-ECA4-91AA-8492-350EEAFEA525}"/>
              </a:ext>
            </a:extLst>
          </p:cNvPr>
          <p:cNvSpPr txBox="1"/>
          <p:nvPr/>
        </p:nvSpPr>
        <p:spPr>
          <a:xfrm>
            <a:off x="1905781" y="6356442"/>
            <a:ext cx="868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 here: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drupal.star.bnl.gov</a:t>
            </a:r>
            <a:r>
              <a:rPr lang="en-US" dirty="0">
                <a:hlinkClick r:id="rId3"/>
              </a:rPr>
              <a:t>/STAR/system/files/Kelsey_JetCorr_17Mar2022.pdf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6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1A69C3-8C42-509A-0D85-048D13A60AC0}"/>
                  </a:ext>
                </a:extLst>
              </p:cNvPr>
              <p:cNvSpPr txBox="1"/>
              <p:nvPr/>
            </p:nvSpPr>
            <p:spPr>
              <a:xfrm>
                <a:off x="986672" y="1032488"/>
                <a:ext cx="4499456" cy="104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Au+Au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NN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 GeV, Year 2014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bias (MB)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Centrality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 80]% (3 bins: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[0-10], [10-40], [40-80])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1A69C3-8C42-509A-0D85-048D13A60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72" y="1032488"/>
                <a:ext cx="4499456" cy="1047274"/>
              </a:xfrm>
              <a:prstGeom prst="rect">
                <a:avLst/>
              </a:prstGeom>
              <a:blipFill>
                <a:blip r:embed="rId2"/>
                <a:stretch>
                  <a:fillRect l="-281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C16E02-242F-C339-F356-724D77ADF27F}"/>
              </a:ext>
            </a:extLst>
          </p:cNvPr>
          <p:cNvSpPr txBox="1"/>
          <p:nvPr/>
        </p:nvSpPr>
        <p:spPr>
          <a:xfrm>
            <a:off x="961262" y="697726"/>
            <a:ext cx="18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Selection: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F2113-A75C-0CF1-BC3E-A79A3C7A3993}"/>
              </a:ext>
            </a:extLst>
          </p:cNvPr>
          <p:cNvSpPr txBox="1"/>
          <p:nvPr/>
        </p:nvSpPr>
        <p:spPr>
          <a:xfrm>
            <a:off x="986672" y="2277721"/>
            <a:ext cx="237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Constituent Selection: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47272A-9866-E473-5AD6-D057FDC19FD2}"/>
                  </a:ext>
                </a:extLst>
              </p:cNvPr>
              <p:cNvSpPr txBox="1"/>
              <p:nvPr/>
            </p:nvSpPr>
            <p:spPr>
              <a:xfrm>
                <a:off x="986672" y="2576106"/>
                <a:ext cx="5109328" cy="170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track</m:t>
                        </m:r>
                        <m:r>
                          <m:rPr>
                            <m:nor/>
                          </m:rPr>
                          <a: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[GeV/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&lt; 30 ; 0.2 &lt;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T,tower</a:t>
                </a:r>
                <a14:m>
                  <m:oMath xmlns:m="http://schemas.openxmlformats.org/officeDocument/2006/math">
                    <m:r>
                      <a:rPr lang="en-US" sz="1400" b="0" i="0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[GeV] &lt; 30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track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 ;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tower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 K</a:t>
                </a:r>
                <a14:m>
                  <m:oMath xmlns:m="http://schemas.openxmlformats.org/officeDocument/2006/math">
                    <m:r>
                      <a:rPr lang="en-US" sz="140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∓</m:t>
                    </m:r>
                  </m:oMath>
                </a14:m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+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𝜋</m:t>
                    </m:r>
                    <m:r>
                      <a:rPr lang="en-US" sz="1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±</m:t>
                    </m:r>
                  </m:oMath>
                </a14:m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[B.R. = 3.82 %]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reconstruction: Tracks need at least three hits on HFT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sz="1400" b="0" i="0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[GeV/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&lt; 10</a:t>
                </a:r>
                <a:endPara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47272A-9866-E473-5AD6-D057FDC19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72" y="2576106"/>
                <a:ext cx="5109328" cy="1705788"/>
              </a:xfrm>
              <a:prstGeom prst="rect">
                <a:avLst/>
              </a:prstGeom>
              <a:blipFill>
                <a:blip r:embed="rId3"/>
                <a:stretch>
                  <a:fillRect l="-248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80F608-FA1A-203B-9C78-7B4B23867FA6}"/>
              </a:ext>
            </a:extLst>
          </p:cNvPr>
          <p:cNvSpPr txBox="1"/>
          <p:nvPr/>
        </p:nvSpPr>
        <p:spPr>
          <a:xfrm>
            <a:off x="1047969" y="4479853"/>
            <a:ext cx="18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baseline="30000" dirty="0"/>
              <a:t>0</a:t>
            </a:r>
            <a:r>
              <a:rPr lang="en-US" b="1" dirty="0"/>
              <a:t> Jet Selection: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E34B3A-D14B-71B7-0F34-653129850DEA}"/>
                  </a:ext>
                </a:extLst>
              </p:cNvPr>
              <p:cNvSpPr txBox="1"/>
              <p:nvPr/>
            </p:nvSpPr>
            <p:spPr>
              <a:xfrm>
                <a:off x="986672" y="4778239"/>
                <a:ext cx="4761520" cy="1057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</a:t>
                </a:r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jets of radius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0.4, area-based background subtraction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Jet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E34B3A-D14B-71B7-0F34-65312985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72" y="4778239"/>
                <a:ext cx="4761520" cy="1057982"/>
              </a:xfrm>
              <a:prstGeom prst="rect">
                <a:avLst/>
              </a:prstGeom>
              <a:blipFill>
                <a:blip r:embed="rId4"/>
                <a:stretch>
                  <a:fillRect l="-26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F31FA17-3874-5A4A-37DF-D08E3C015CF5}"/>
              </a:ext>
            </a:extLst>
          </p:cNvPr>
          <p:cNvSpPr txBox="1"/>
          <p:nvPr/>
        </p:nvSpPr>
        <p:spPr>
          <a:xfrm>
            <a:off x="0" y="0"/>
            <a:ext cx="2507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Analysis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A5E6C-57A8-5E20-D5DD-73B9C3AE8911}"/>
              </a:ext>
            </a:extLst>
          </p:cNvPr>
          <p:cNvSpPr txBox="1"/>
          <p:nvPr/>
        </p:nvSpPr>
        <p:spPr>
          <a:xfrm>
            <a:off x="7057262" y="2454771"/>
            <a:ext cx="287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 Matrix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4C668B-74A6-C38B-3CF5-AFB931C4586A}"/>
                  </a:ext>
                </a:extLst>
              </p:cNvPr>
              <p:cNvSpPr txBox="1"/>
              <p:nvPr/>
            </p:nvSpPr>
            <p:spPr>
              <a:xfrm>
                <a:off x="7057262" y="2824103"/>
                <a:ext cx="3839580" cy="75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Level: 5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Jet</m:t>
                        </m:r>
                        <m:r>
                          <m:rPr>
                            <m:nor/>
                          </m:rPr>
                          <a: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[GeV/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&lt; 20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Detector Level: 0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Jet</m:t>
                        </m:r>
                        <m:r>
                          <m:rPr>
                            <m:nor/>
                          </m:rPr>
                          <a: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[GeV/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&lt; 30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4C668B-74A6-C38B-3CF5-AFB931C4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62" y="2824103"/>
                <a:ext cx="3839580" cy="759952"/>
              </a:xfrm>
              <a:prstGeom prst="rect">
                <a:avLst/>
              </a:prstGeom>
              <a:blipFill>
                <a:blip r:embed="rId5"/>
                <a:stretch>
                  <a:fillRect l="-3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3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C8D46E-05F3-9434-7068-6CDE2B244162}"/>
              </a:ext>
            </a:extLst>
          </p:cNvPr>
          <p:cNvSpPr txBox="1"/>
          <p:nvPr/>
        </p:nvSpPr>
        <p:spPr>
          <a:xfrm>
            <a:off x="0" y="0"/>
            <a:ext cx="496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Updating the 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C14A2-AE84-3925-4F77-521B6BCD8F69}"/>
              </a:ext>
            </a:extLst>
          </p:cNvPr>
          <p:cNvSpPr txBox="1"/>
          <p:nvPr/>
        </p:nvSpPr>
        <p:spPr>
          <a:xfrm>
            <a:off x="467836" y="4398632"/>
            <a:ext cx="988873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a minimum bias event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Sample ~10 random PYTHIA events for each minimum bias event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jet maker on the PYTHIA events ‘</a:t>
            </a:r>
            <a:r>
              <a:rPr lang="en-US" b="1" dirty="0"/>
              <a:t>embedded</a:t>
            </a:r>
            <a:r>
              <a:rPr lang="en-US" dirty="0"/>
              <a:t>’ in the minimum bias event -&gt; This is </a:t>
            </a:r>
            <a:r>
              <a:rPr lang="en-US" b="1" dirty="0"/>
              <a:t>PARTICLE</a:t>
            </a:r>
            <a:r>
              <a:rPr lang="en-US" dirty="0"/>
              <a:t>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jet maker on the combined </a:t>
            </a:r>
            <a:r>
              <a:rPr lang="en-US" dirty="0" err="1"/>
              <a:t>PYTHIA+Minbias</a:t>
            </a:r>
            <a:r>
              <a:rPr lang="en-US" dirty="0"/>
              <a:t> event -&gt; This is </a:t>
            </a:r>
            <a:r>
              <a:rPr lang="en-US" b="1" dirty="0"/>
              <a:t>DETECTOR</a:t>
            </a:r>
            <a:r>
              <a:rPr lang="en-US" dirty="0"/>
              <a:t>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78D8BB-76F3-595D-426C-71FD3950601B}"/>
              </a:ext>
            </a:extLst>
          </p:cNvPr>
          <p:cNvSpPr/>
          <p:nvPr/>
        </p:nvSpPr>
        <p:spPr>
          <a:xfrm>
            <a:off x="467837" y="1251258"/>
            <a:ext cx="1934843" cy="62270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Minimum Bias Event (x1)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308468-01A3-F475-21B3-579D4BB5BA7F}"/>
              </a:ext>
            </a:extLst>
          </p:cNvPr>
          <p:cNvSpPr/>
          <p:nvPr/>
        </p:nvSpPr>
        <p:spPr>
          <a:xfrm>
            <a:off x="467836" y="2806293"/>
            <a:ext cx="1934843" cy="62270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PYTHIA + GEANT3 Event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C1244-F8BB-1A07-267F-BF506564DCDD}"/>
              </a:ext>
            </a:extLst>
          </p:cNvPr>
          <p:cNvSpPr/>
          <p:nvPr/>
        </p:nvSpPr>
        <p:spPr>
          <a:xfrm>
            <a:off x="3536314" y="3429000"/>
            <a:ext cx="2222222" cy="62270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Particle Level Jets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AF903-9DCC-02A1-9A6F-961CE8BE6101}"/>
              </a:ext>
            </a:extLst>
          </p:cNvPr>
          <p:cNvSpPr/>
          <p:nvPr/>
        </p:nvSpPr>
        <p:spPr>
          <a:xfrm>
            <a:off x="3536314" y="1556380"/>
            <a:ext cx="2222222" cy="16226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MB + PYTHIA tracks together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Detector Level Jets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7CCB66-9F86-1057-558E-E070D86D75AA}"/>
              </a:ext>
            </a:extLst>
          </p:cNvPr>
          <p:cNvSpPr/>
          <p:nvPr/>
        </p:nvSpPr>
        <p:spPr>
          <a:xfrm>
            <a:off x="6430889" y="1556380"/>
            <a:ext cx="1934843" cy="14484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Background Subtraction on combined tracks from MB + PYTHIA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30F463-EEFB-F853-FF30-AB79D8943D67}"/>
              </a:ext>
            </a:extLst>
          </p:cNvPr>
          <p:cNvSpPr/>
          <p:nvPr/>
        </p:nvSpPr>
        <p:spPr>
          <a:xfrm>
            <a:off x="9196852" y="2367686"/>
            <a:ext cx="1934843" cy="10613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Particle Level Jets with Detector Level Jets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7810C6-DEAA-0D16-F617-D2FD7951505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02679" y="3117646"/>
            <a:ext cx="1133635" cy="62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C12059-A0AF-B530-D6CA-633CF1CBC83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2402679" y="2367686"/>
            <a:ext cx="1133635" cy="7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1584DA-5DBB-7CB8-ED4B-EB299DB24C6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2679" y="1537725"/>
            <a:ext cx="1133635" cy="829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56982-F05E-C54E-1084-5FBDE7B85CA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58536" y="2280611"/>
            <a:ext cx="67235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9222DA-5A09-FD14-8BC3-8E1A97E0604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365732" y="2280611"/>
            <a:ext cx="831120" cy="617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F461C-56E4-E71D-20D1-A760188A897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762404" y="2898343"/>
            <a:ext cx="3434448" cy="863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450F23-A65D-ABC6-E300-C77F96DD869D}"/>
              </a:ext>
            </a:extLst>
          </p:cNvPr>
          <p:cNvSpPr txBox="1"/>
          <p:nvPr/>
        </p:nvSpPr>
        <p:spPr>
          <a:xfrm>
            <a:off x="349728" y="600428"/>
            <a:ext cx="911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Earlier, single particle embedded in minimum bias event to determine background fluctuation</a:t>
            </a:r>
          </a:p>
        </p:txBody>
      </p:sp>
    </p:spTree>
    <p:extLst>
      <p:ext uri="{BB962C8B-B14F-4D97-AF65-F5344CB8AC3E}">
        <p14:creationId xmlns:p14="http://schemas.microsoft.com/office/powerpoint/2010/main" val="122233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20722-9D58-3513-9E4A-BF285009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487770" y="1162966"/>
            <a:ext cx="4404178" cy="4532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C7568-6666-9C04-C3EF-CD3D5D82F528}"/>
              </a:ext>
            </a:extLst>
          </p:cNvPr>
          <p:cNvSpPr txBox="1"/>
          <p:nvPr/>
        </p:nvSpPr>
        <p:spPr>
          <a:xfrm>
            <a:off x="1912525" y="1140621"/>
            <a:ext cx="295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Au+Au</a:t>
            </a:r>
            <a:r>
              <a:rPr lang="en-US" dirty="0">
                <a:solidFill>
                  <a:srgbClr val="FF0000"/>
                </a:solidFill>
              </a:rPr>
              <a:t> Heavy Ion Background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42D2B-85B9-FB7A-9A17-57FE2E58CE79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Comparing the background fluctuations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FBDFF4-48CF-E0F7-BB4F-C8EFF6C8D90A}"/>
              </a:ext>
            </a:extLst>
          </p:cNvPr>
          <p:cNvGrpSpPr/>
          <p:nvPr/>
        </p:nvGrpSpPr>
        <p:grpSpPr>
          <a:xfrm>
            <a:off x="5075798" y="1314932"/>
            <a:ext cx="4518484" cy="3987083"/>
            <a:chOff x="5075798" y="1314932"/>
            <a:chExt cx="4518484" cy="3987083"/>
          </a:xfrm>
        </p:grpSpPr>
        <p:pic>
          <p:nvPicPr>
            <p:cNvPr id="5" name="Picture 4" descr="Chart, histogram, scatter chart&#10;&#10;Description automatically generated">
              <a:extLst>
                <a:ext uri="{FF2B5EF4-FFF2-40B4-BE49-F238E27FC236}">
                  <a16:creationId xmlns:a16="http://schemas.microsoft.com/office/drawing/2014/main" id="{8D61FF5E-8A9A-549F-6F7B-B15E4594F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5798" y="1314932"/>
              <a:ext cx="4320622" cy="398708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8F05A-9F81-CE24-CF1E-E472B66A8599}"/>
                </a:ext>
              </a:extLst>
            </p:cNvPr>
            <p:cNvSpPr/>
            <p:nvPr/>
          </p:nvSpPr>
          <p:spPr>
            <a:xfrm>
              <a:off x="7871981" y="1459236"/>
              <a:ext cx="1722301" cy="1056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47894D3-6875-4F9C-1597-87552B7FE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4284" y="1325287"/>
              <a:ext cx="1166412" cy="132422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2F31E1-FC48-0FA2-C9E9-FB0BC48CE80E}"/>
                  </a:ext>
                </a:extLst>
              </p:cNvPr>
              <p:cNvSpPr txBox="1"/>
              <p:nvPr/>
            </p:nvSpPr>
            <p:spPr>
              <a:xfrm>
                <a:off x="7236109" y="5181321"/>
                <a:ext cx="192129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Embed</m:t>
                        </m:r>
                      </m:sub>
                    </m:sSub>
                  </m:oMath>
                </a14:m>
                <a:r>
                  <a:rPr lang="en-US" dirty="0"/>
                  <a:t> [GeV/</a:t>
                </a:r>
                <a:r>
                  <a:rPr lang="en-US" i="1" dirty="0"/>
                  <a:t>c</a:t>
                </a:r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2F31E1-FC48-0FA2-C9E9-FB0BC48CE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109" y="5181321"/>
                <a:ext cx="1921295" cy="381515"/>
              </a:xfrm>
              <a:prstGeom prst="rect">
                <a:avLst/>
              </a:prstGeom>
              <a:blipFill>
                <a:blip r:embed="rId5"/>
                <a:stretch>
                  <a:fillRect t="-9677" r="-1974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FE1CC70-1C38-BC62-BACC-E205F2C85CE6}"/>
              </a:ext>
            </a:extLst>
          </p:cNvPr>
          <p:cNvSpPr txBox="1"/>
          <p:nvPr/>
        </p:nvSpPr>
        <p:spPr>
          <a:xfrm>
            <a:off x="2977903" y="5784974"/>
            <a:ext cx="623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Similar background fluctuation in the two cases</a:t>
            </a:r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11B3C402-B838-171B-296A-11714F5E4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2560"/>
              </p:ext>
            </p:extLst>
          </p:nvPr>
        </p:nvGraphicFramePr>
        <p:xfrm>
          <a:off x="8911058" y="2668549"/>
          <a:ext cx="328094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471">
                  <a:extLst>
                    <a:ext uri="{9D8B030D-6E8A-4147-A177-3AD203B41FA5}">
                      <a16:colId xmlns:a16="http://schemas.microsoft.com/office/drawing/2014/main" val="165645978"/>
                    </a:ext>
                  </a:extLst>
                </a:gridCol>
                <a:gridCol w="1640471">
                  <a:extLst>
                    <a:ext uri="{9D8B030D-6E8A-4147-A177-3AD203B41FA5}">
                      <a16:colId xmlns:a16="http://schemas.microsoft.com/office/drawing/2014/main" val="1428647645"/>
                    </a:ext>
                  </a:extLst>
                </a:gridCol>
              </a:tblGrid>
              <a:tr h="3104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Widths [GeV/c]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633565"/>
                  </a:ext>
                </a:extLst>
              </a:tr>
              <a:tr h="3104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Central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772188"/>
                  </a:ext>
                </a:extLst>
              </a:tr>
              <a:tr h="3104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Mid-Central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3278783"/>
                  </a:ext>
                </a:extLst>
              </a:tr>
              <a:tr h="3104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Peripheral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23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0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54ADA-0FD1-FFD6-4551-F23D82A8DE85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Fragmentation Function (z)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81E970-17AD-4641-C663-6ED45A762860}"/>
                  </a:ext>
                </a:extLst>
              </p:cNvPr>
              <p:cNvSpPr txBox="1"/>
              <p:nvPr/>
            </p:nvSpPr>
            <p:spPr>
              <a:xfrm>
                <a:off x="129471" y="523220"/>
                <a:ext cx="1148007" cy="612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81E970-17AD-4641-C663-6ED45A76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1" y="523220"/>
                <a:ext cx="1148007" cy="612988"/>
              </a:xfrm>
              <a:prstGeom prst="rect">
                <a:avLst/>
              </a:prstGeom>
              <a:blipFill>
                <a:blip r:embed="rId2"/>
                <a:stretch>
                  <a:fillRect l="-2198" t="-16327" r="-8791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AD94BC-FCE2-0D58-DC5B-D65B6A31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6208"/>
            <a:ext cx="4406345" cy="487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0A87A2-67F4-64F2-63BB-D82605D97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22105" y="77132"/>
            <a:ext cx="2014565" cy="2200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D2FAE-CC4A-AF04-21A6-0EB9CB70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822105" y="2277225"/>
            <a:ext cx="2014565" cy="2200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BD1D6F-AA82-68C3-FC8F-98FDB80F6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822105" y="4556293"/>
            <a:ext cx="2014566" cy="22008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E99535-46E0-35F6-DD93-C0A54C8A4A70}"/>
              </a:ext>
            </a:extLst>
          </p:cNvPr>
          <p:cNvSpPr txBox="1"/>
          <p:nvPr/>
        </p:nvSpPr>
        <p:spPr>
          <a:xfrm>
            <a:off x="5381341" y="-31640"/>
            <a:ext cx="9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Pythia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2E2E8-455A-3DCB-AB3F-76804F3F70E2}"/>
              </a:ext>
            </a:extLst>
          </p:cNvPr>
          <p:cNvSpPr txBox="1"/>
          <p:nvPr/>
        </p:nvSpPr>
        <p:spPr>
          <a:xfrm>
            <a:off x="5484837" y="2228837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 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B4C96-1228-2561-DE7D-9BAE427EACCE}"/>
              </a:ext>
            </a:extLst>
          </p:cNvPr>
          <p:cNvSpPr txBox="1"/>
          <p:nvPr/>
        </p:nvSpPr>
        <p:spPr>
          <a:xfrm>
            <a:off x="4751426" y="4464786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close to folded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249ADB-CCB6-1976-5BC2-55F0ABBD8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460685" y="1007556"/>
            <a:ext cx="4510800" cy="46928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4AA974-C48A-6CDC-96A5-CB2F65CEEFDF}"/>
              </a:ext>
            </a:extLst>
          </p:cNvPr>
          <p:cNvSpPr txBox="1"/>
          <p:nvPr/>
        </p:nvSpPr>
        <p:spPr>
          <a:xfrm>
            <a:off x="7198298" y="5845271"/>
            <a:ext cx="4864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Depending on the z distribution, the spectra can look wildly different</a:t>
            </a:r>
          </a:p>
        </p:txBody>
      </p:sp>
    </p:spTree>
    <p:extLst>
      <p:ext uri="{BB962C8B-B14F-4D97-AF65-F5344CB8AC3E}">
        <p14:creationId xmlns:p14="http://schemas.microsoft.com/office/powerpoint/2010/main" val="10961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B2B05-FD83-E6B3-CFB5-CFCD8403EFDB}"/>
              </a:ext>
            </a:extLst>
          </p:cNvPr>
          <p:cNvSpPr txBox="1"/>
          <p:nvPr/>
        </p:nvSpPr>
        <p:spPr>
          <a:xfrm>
            <a:off x="0" y="0"/>
            <a:ext cx="701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Looking for a different idea: SUPER-ITERATION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B6DBB-3AEA-86A1-1271-EB6420E8B65E}"/>
              </a:ext>
            </a:extLst>
          </p:cNvPr>
          <p:cNvSpPr txBox="1"/>
          <p:nvPr/>
        </p:nvSpPr>
        <p:spPr>
          <a:xfrm>
            <a:off x="0" y="523220"/>
            <a:ext cx="10510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 in these papers: </a:t>
            </a:r>
            <a:r>
              <a:rPr lang="en-US" sz="1200" dirty="0">
                <a:hlinkClick r:id="rId2"/>
              </a:rPr>
              <a:t>https://arxiv.org/pdf/2106.13235.pdf </a:t>
            </a:r>
            <a:r>
              <a:rPr lang="en-US" sz="1200" dirty="0"/>
              <a:t>;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arxiv.org</a:t>
            </a:r>
            <a:r>
              <a:rPr lang="en-US" sz="1200" dirty="0">
                <a:hlinkClick r:id="rId3"/>
              </a:rPr>
              <a:t>/pdf/1701.05116.pdf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097BA-6B8B-6514-2EAB-C634370C574E}"/>
              </a:ext>
            </a:extLst>
          </p:cNvPr>
          <p:cNvSpPr txBox="1"/>
          <p:nvPr/>
        </p:nvSpPr>
        <p:spPr>
          <a:xfrm>
            <a:off x="4076608" y="1760489"/>
            <a:ext cx="10558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PYTHIA Z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288F0-B45B-3E50-5AE1-74D9CCF028A6}"/>
              </a:ext>
            </a:extLst>
          </p:cNvPr>
          <p:cNvSpPr txBox="1"/>
          <p:nvPr/>
        </p:nvSpPr>
        <p:spPr>
          <a:xfrm>
            <a:off x="3525926" y="2345686"/>
            <a:ext cx="21571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Flatten Z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41E69-4D09-09AB-0F9C-7911F60A754F}"/>
              </a:ext>
            </a:extLst>
          </p:cNvPr>
          <p:cNvSpPr txBox="1"/>
          <p:nvPr/>
        </p:nvSpPr>
        <p:spPr>
          <a:xfrm>
            <a:off x="1743474" y="2930883"/>
            <a:ext cx="5722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Unfold the 2D jet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dirty="0"/>
              <a:t> vs Z from data with flat Z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9EE20-A1E2-A5D2-57AF-E2CA5DBBD143}"/>
              </a:ext>
            </a:extLst>
          </p:cNvPr>
          <p:cNvSpPr txBox="1"/>
          <p:nvPr/>
        </p:nvSpPr>
        <p:spPr>
          <a:xfrm>
            <a:off x="1677482" y="3522322"/>
            <a:ext cx="58540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unfolded Z distribution as prior for new response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335AAF-DBAA-5051-B18D-89B1A5EEB33D}"/>
              </a:ext>
            </a:extLst>
          </p:cNvPr>
          <p:cNvSpPr txBox="1"/>
          <p:nvPr/>
        </p:nvSpPr>
        <p:spPr>
          <a:xfrm>
            <a:off x="1677482" y="4107519"/>
            <a:ext cx="58540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Unfold the 2D jet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dirty="0"/>
              <a:t> vs Z from data with new response matrix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0FC7FE-046F-3F65-9C55-442E61678B9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604510" y="2129821"/>
            <a:ext cx="0" cy="215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89AF2F-1DDA-A71C-4990-3AA46A66D053}"/>
              </a:ext>
            </a:extLst>
          </p:cNvPr>
          <p:cNvCxnSpPr>
            <a:cxnSpLocks/>
          </p:cNvCxnSpPr>
          <p:nvPr/>
        </p:nvCxnSpPr>
        <p:spPr>
          <a:xfrm>
            <a:off x="4582513" y="2715018"/>
            <a:ext cx="0" cy="215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457729-6C2C-64F9-550F-372EF3BC7607}"/>
              </a:ext>
            </a:extLst>
          </p:cNvPr>
          <p:cNvCxnSpPr>
            <a:cxnSpLocks/>
          </p:cNvCxnSpPr>
          <p:nvPr/>
        </p:nvCxnSpPr>
        <p:spPr>
          <a:xfrm>
            <a:off x="4591940" y="3300215"/>
            <a:ext cx="0" cy="215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846377F5-5110-26CC-BEFF-380C520127E5}"/>
              </a:ext>
            </a:extLst>
          </p:cNvPr>
          <p:cNvCxnSpPr>
            <a:stCxn id="21" idx="3"/>
            <a:endCxn id="18" idx="3"/>
          </p:cNvCxnSpPr>
          <p:nvPr/>
        </p:nvCxnSpPr>
        <p:spPr>
          <a:xfrm flipV="1">
            <a:off x="7531533" y="3706988"/>
            <a:ext cx="12700" cy="585197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B4D9ECEB-993C-0BAF-6FC1-9232E7C8E2CF}"/>
              </a:ext>
            </a:extLst>
          </p:cNvPr>
          <p:cNvCxnSpPr>
            <a:stCxn id="18" idx="1"/>
            <a:endCxn id="21" idx="1"/>
          </p:cNvCxnSpPr>
          <p:nvPr/>
        </p:nvCxnSpPr>
        <p:spPr>
          <a:xfrm rot="10800000" flipV="1">
            <a:off x="1677482" y="3706987"/>
            <a:ext cx="12700" cy="585197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45E6253-0EEE-AB35-5230-C06BC6B02D57}"/>
              </a:ext>
            </a:extLst>
          </p:cNvPr>
          <p:cNvSpPr/>
          <p:nvPr/>
        </p:nvSpPr>
        <p:spPr>
          <a:xfrm>
            <a:off x="7698348" y="3363283"/>
            <a:ext cx="517666" cy="127260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1920FA-4606-F609-990E-0D17947219EC}"/>
              </a:ext>
            </a:extLst>
          </p:cNvPr>
          <p:cNvSpPr txBox="1"/>
          <p:nvPr/>
        </p:nvSpPr>
        <p:spPr>
          <a:xfrm>
            <a:off x="8291428" y="3814919"/>
            <a:ext cx="276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this ‘SUPER-ITERATION’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CC614C-96EC-710D-9121-A130071EA161}"/>
              </a:ext>
            </a:extLst>
          </p:cNvPr>
          <p:cNvSpPr txBox="1"/>
          <p:nvPr/>
        </p:nvSpPr>
        <p:spPr>
          <a:xfrm>
            <a:off x="1677482" y="5596157"/>
            <a:ext cx="883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Allows us to avoid using the inaccurate shape of ‘z’ distribution from PYTHIA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2519D-A656-8AB6-DFB7-7F78562EEA8B}"/>
                  </a:ext>
                </a:extLst>
              </p:cNvPr>
              <p:cNvSpPr txBox="1"/>
              <p:nvPr/>
            </p:nvSpPr>
            <p:spPr>
              <a:xfrm>
                <a:off x="110618" y="800219"/>
                <a:ext cx="1148007" cy="612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Jet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2519D-A656-8AB6-DFB7-7F78562E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8" y="800219"/>
                <a:ext cx="1148007" cy="612988"/>
              </a:xfrm>
              <a:prstGeom prst="rect">
                <a:avLst/>
              </a:prstGeom>
              <a:blipFill>
                <a:blip r:embed="rId4"/>
                <a:stretch>
                  <a:fillRect l="-2198" t="-14000" r="-87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89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3E370-B338-F6E7-DDA2-EF655501E7FA}"/>
              </a:ext>
            </a:extLst>
          </p:cNvPr>
          <p:cNvSpPr txBox="1"/>
          <p:nvPr/>
        </p:nvSpPr>
        <p:spPr>
          <a:xfrm>
            <a:off x="0" y="0"/>
            <a:ext cx="701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SUPER-ITERATION: Step-by-step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F728174-4229-E00E-79FC-5D25EDE7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306"/>
            <a:ext cx="5656082" cy="2700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0BCC42-C34C-169A-3674-0F2613048B2F}"/>
              </a:ext>
            </a:extLst>
          </p:cNvPr>
          <p:cNvSpPr txBox="1"/>
          <p:nvPr/>
        </p:nvSpPr>
        <p:spPr>
          <a:xfrm>
            <a:off x="1471128" y="543640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Flattening PYTHIA 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803052-603E-F587-BEC8-40879A1E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1471378" y="2162707"/>
            <a:ext cx="2713322" cy="56560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D53225-1928-3490-FB31-2221B0C9A686}"/>
              </a:ext>
            </a:extLst>
          </p:cNvPr>
          <p:cNvSpPr txBox="1"/>
          <p:nvPr/>
        </p:nvSpPr>
        <p:spPr>
          <a:xfrm>
            <a:off x="827683" y="3533509"/>
            <a:ext cx="400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Unfold the distribution from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35731F-4034-D48E-C5C7-3A12D9B26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04397" y="-835802"/>
            <a:ext cx="2796232" cy="58289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B47888-EECA-6FC0-3E8B-CEEB0428A650}"/>
              </a:ext>
            </a:extLst>
          </p:cNvPr>
          <p:cNvSpPr txBox="1"/>
          <p:nvPr/>
        </p:nvSpPr>
        <p:spPr>
          <a:xfrm>
            <a:off x="6448562" y="537393"/>
            <a:ext cx="450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Unfolded Z distribution used as “Prior”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D51875-C6F3-F6A9-FD41-48CB075329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7259439" y="2162708"/>
            <a:ext cx="2713322" cy="5656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7B2966-96DD-EA00-5C83-7C328E529658}"/>
              </a:ext>
            </a:extLst>
          </p:cNvPr>
          <p:cNvSpPr txBox="1"/>
          <p:nvPr/>
        </p:nvSpPr>
        <p:spPr>
          <a:xfrm>
            <a:off x="6188929" y="3533509"/>
            <a:ext cx="485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Use response matrix from Step 3 to unfold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A74CC9D-779C-3F2F-C7DA-D840B0A25CBA}"/>
              </a:ext>
            </a:extLst>
          </p:cNvPr>
          <p:cNvSpPr/>
          <p:nvPr/>
        </p:nvSpPr>
        <p:spPr>
          <a:xfrm>
            <a:off x="11329756" y="1714979"/>
            <a:ext cx="326793" cy="400639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1DF1F-916A-171F-96E6-4F81DD37C590}"/>
              </a:ext>
            </a:extLst>
          </p:cNvPr>
          <p:cNvSpPr txBox="1"/>
          <p:nvPr/>
        </p:nvSpPr>
        <p:spPr>
          <a:xfrm rot="16200000">
            <a:off x="10874958" y="3533508"/>
            <a:ext cx="19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SUPER-ITERATION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E18A2-EC74-F93D-7A75-EADFA60DA92F}"/>
              </a:ext>
            </a:extLst>
          </p:cNvPr>
          <p:cNvSpPr txBox="1"/>
          <p:nvPr/>
        </p:nvSpPr>
        <p:spPr>
          <a:xfrm>
            <a:off x="4636696" y="930437"/>
            <a:ext cx="69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66601-263D-1428-EB6A-A3635D20E54E}"/>
              </a:ext>
            </a:extLst>
          </p:cNvPr>
          <p:cNvSpPr txBox="1"/>
          <p:nvPr/>
        </p:nvSpPr>
        <p:spPr>
          <a:xfrm>
            <a:off x="4655399" y="3902841"/>
            <a:ext cx="69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16FEF-FB2D-2994-FD98-67E0D8753535}"/>
              </a:ext>
            </a:extLst>
          </p:cNvPr>
          <p:cNvSpPr txBox="1"/>
          <p:nvPr/>
        </p:nvSpPr>
        <p:spPr>
          <a:xfrm>
            <a:off x="10630141" y="930437"/>
            <a:ext cx="69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B42C5-B957-796C-EA81-ADC98E6E63EB}"/>
              </a:ext>
            </a:extLst>
          </p:cNvPr>
          <p:cNvSpPr txBox="1"/>
          <p:nvPr/>
        </p:nvSpPr>
        <p:spPr>
          <a:xfrm>
            <a:off x="10486898" y="3959581"/>
            <a:ext cx="69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79254-6C8A-FE4F-70AA-2319F37D2532}"/>
              </a:ext>
            </a:extLst>
          </p:cNvPr>
          <p:cNvSpPr txBox="1"/>
          <p:nvPr/>
        </p:nvSpPr>
        <p:spPr>
          <a:xfrm>
            <a:off x="1325094" y="19505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4F687-117B-C1BE-7092-C2210D163900}"/>
              </a:ext>
            </a:extLst>
          </p:cNvPr>
          <p:cNvSpPr txBox="1"/>
          <p:nvPr/>
        </p:nvSpPr>
        <p:spPr>
          <a:xfrm>
            <a:off x="1267430" y="494045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5C8871-471F-FA0B-F815-DD724FEA5EF9}"/>
              </a:ext>
            </a:extLst>
          </p:cNvPr>
          <p:cNvSpPr txBox="1"/>
          <p:nvPr/>
        </p:nvSpPr>
        <p:spPr>
          <a:xfrm>
            <a:off x="7113158" y="19505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414E2-6475-DD4C-028E-B2E6E9A0A2D6}"/>
              </a:ext>
            </a:extLst>
          </p:cNvPr>
          <p:cNvSpPr txBox="1"/>
          <p:nvPr/>
        </p:nvSpPr>
        <p:spPr>
          <a:xfrm>
            <a:off x="7113158" y="494045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7809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8" grpId="0" animBg="1"/>
      <p:bldP spid="20" grpId="0"/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A3FE2D-3757-4F5B-6E5E-D5C780514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57"/>
          <a:stretch/>
        </p:blipFill>
        <p:spPr>
          <a:xfrm rot="5400000">
            <a:off x="3829105" y="681583"/>
            <a:ext cx="3289768" cy="2767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B523C-97AC-DBE9-4F10-1B0B03DF6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11"/>
          <a:stretch/>
        </p:blipFill>
        <p:spPr>
          <a:xfrm rot="5400000">
            <a:off x="6670933" y="1077280"/>
            <a:ext cx="5982778" cy="437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C3B307-6874-AD64-9435-FE1FE264D16B}"/>
              </a:ext>
            </a:extLst>
          </p:cNvPr>
          <p:cNvSpPr txBox="1"/>
          <p:nvPr/>
        </p:nvSpPr>
        <p:spPr>
          <a:xfrm>
            <a:off x="0" y="0"/>
            <a:ext cx="701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SUPER-ITERATION: Self Closure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FC93E-A606-7E7D-10A8-3AA02AAE5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288" y="3516691"/>
            <a:ext cx="3253619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97B5CA-4948-D91B-F04C-D88849DEF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1367" y="329111"/>
            <a:ext cx="3390025" cy="3572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50125-230C-EC69-26E5-68A3026FA432}"/>
              </a:ext>
            </a:extLst>
          </p:cNvPr>
          <p:cNvSpPr txBox="1"/>
          <p:nvPr/>
        </p:nvSpPr>
        <p:spPr>
          <a:xfrm>
            <a:off x="622613" y="805197"/>
            <a:ext cx="205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Regularisation</a:t>
            </a:r>
            <a:r>
              <a:rPr lang="en-US" sz="1200" b="1" i="1" dirty="0"/>
              <a:t> Parameter =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E21A6-BB73-874C-DAC0-F16BE13786AC}"/>
              </a:ext>
            </a:extLst>
          </p:cNvPr>
          <p:cNvSpPr txBox="1"/>
          <p:nvPr/>
        </p:nvSpPr>
        <p:spPr>
          <a:xfrm>
            <a:off x="622612" y="6160524"/>
            <a:ext cx="205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Regularisation</a:t>
            </a:r>
            <a:r>
              <a:rPr lang="en-US" sz="1200" b="1" i="1" dirty="0"/>
              <a:t> Parameter =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83AB0-7BD7-10E2-1FF7-E9C75AF230A4}"/>
              </a:ext>
            </a:extLst>
          </p:cNvPr>
          <p:cNvSpPr txBox="1"/>
          <p:nvPr/>
        </p:nvSpPr>
        <p:spPr>
          <a:xfrm>
            <a:off x="4575615" y="493222"/>
            <a:ext cx="205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Regularisation</a:t>
            </a:r>
            <a:r>
              <a:rPr lang="en-US" sz="1200" b="1" i="1" dirty="0"/>
              <a:t> Parameter = 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B46CE1-C2F7-9846-E3B6-15E6E28BB1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286"/>
          <a:stretch/>
        </p:blipFill>
        <p:spPr>
          <a:xfrm rot="5400000">
            <a:off x="4031728" y="3847414"/>
            <a:ext cx="3144489" cy="2767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0F2948-6D84-2CC8-38B4-E206174CB822}"/>
              </a:ext>
            </a:extLst>
          </p:cNvPr>
          <p:cNvSpPr txBox="1"/>
          <p:nvPr/>
        </p:nvSpPr>
        <p:spPr>
          <a:xfrm>
            <a:off x="4575613" y="3710245"/>
            <a:ext cx="2056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Regularisation</a:t>
            </a:r>
            <a:r>
              <a:rPr lang="en-US" sz="1200" b="1" i="1" dirty="0"/>
              <a:t> Parameter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D97C78-68E6-BDE4-31B1-ACF89DE85FE8}"/>
                  </a:ext>
                </a:extLst>
              </p:cNvPr>
              <p:cNvSpPr txBox="1"/>
              <p:nvPr/>
            </p:nvSpPr>
            <p:spPr>
              <a:xfrm>
                <a:off x="8718438" y="1"/>
                <a:ext cx="2155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vs Super-iteration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D97C78-68E6-BDE4-31B1-ACF89DE85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438" y="1"/>
                <a:ext cx="2155270" cy="36933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74945D7-8D0F-BF4F-BA8E-60C6F3403B25}"/>
              </a:ext>
            </a:extLst>
          </p:cNvPr>
          <p:cNvSpPr txBox="1"/>
          <p:nvPr/>
        </p:nvSpPr>
        <p:spPr>
          <a:xfrm>
            <a:off x="8233210" y="297366"/>
            <a:ext cx="312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(For different regularization parameters)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A5500-782F-73DA-3DAE-06957B226FAF}"/>
              </a:ext>
            </a:extLst>
          </p:cNvPr>
          <p:cNvSpPr txBox="1"/>
          <p:nvPr/>
        </p:nvSpPr>
        <p:spPr>
          <a:xfrm>
            <a:off x="7117734" y="6323247"/>
            <a:ext cx="496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Self-Closure can be established after ~20 </a:t>
            </a:r>
            <a:r>
              <a:rPr lang="en-US" sz="1600" b="1" i="1" dirty="0" err="1"/>
              <a:t>superiterations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4452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702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Heavy Flavor Tagged Jets in Au+Au 200 GeV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Heavy Flavor Tagged Jets in Au+Au 200 GeV</dc:title>
  <dc:creator>Diptanil Roy</dc:creator>
  <cp:lastModifiedBy>Diptanil Roy</cp:lastModifiedBy>
  <cp:revision>9</cp:revision>
  <dcterms:created xsi:type="dcterms:W3CDTF">2022-09-13T01:38:44Z</dcterms:created>
  <dcterms:modified xsi:type="dcterms:W3CDTF">2022-09-14T17:49:28Z</dcterms:modified>
</cp:coreProperties>
</file>