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25" d="100"/>
          <a:sy n="125" d="100"/>
        </p:scale>
        <p:origin x="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F64-B9F0-8409-6D42-FAA35D24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EA680-E09E-5482-65AB-AF63B3A0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EEB5-934B-B814-CB34-503886D8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1B11-1586-16B5-BA6F-38F9618A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315D-3798-B253-115C-DFAE9D7B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AAC-101F-7C64-7FF9-5CE52576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3223B-43AB-5008-831D-64C1911E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F794-C4DA-CE21-2979-7F04E1C3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F415-988D-0982-316B-5B459511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EA1B-D0B9-92EB-A4E0-7CB15C25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230BE-9A3D-C279-BADE-26D35D98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9DBA-8E0F-590D-19F6-676CDE43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FF6D-6C95-25A7-FA7D-72F5A16E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C1D8-9A2C-2F09-8CDC-8C2D65B2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CA1A-23C4-BB44-F47A-EF8D866C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32F8-24E4-45E5-E516-272F1F3390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48418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DAC6F2-A977-4F94-AD13-4CB88A31F9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997607"/>
            <a:ext cx="12192000" cy="38576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BACC56A-183E-9A37-7B26-3A91CBAC8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February 28,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D54699-0D3D-C414-C042-1D0C3BBD96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Diptanil Roy @ STAR Collaboration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587C55-812A-04C0-5F59-96B676048D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45EF6EC-484F-8C49-8509-D3C7B966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0FB0-5C77-A57E-2856-A41FCD3D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A015-9107-92D8-92CE-9B870B9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46E2-97BF-81CC-9645-9CB1D62E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076E-72EF-70A2-05E9-B4B7D2B7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0044-BC8A-8111-1ACF-F56DE3AA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89BA-92C9-BFF9-E0BD-7B68DD5B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55E4-3F07-FED2-9723-DD30C02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2BDBD-8819-CBED-DBA5-8BBAAD51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A115-7828-F7AA-ABF4-A759F795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E1C8-B079-135F-FF9A-00E2B43B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440F-D0DE-8B4D-BFFA-42F3D89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2CD7-932E-603A-A907-619EBAAB7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DE5D4-62B3-3051-865D-32BF611C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0D98-1707-A319-412D-93A2BE1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810E-08C4-69E3-568A-C737490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0CDB-FD5A-F19D-0E88-FB321C4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7393-DB71-D7E8-275E-76D7FFF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8841-4E50-0951-B07B-9EE98C21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B489-84DA-4E3F-6538-76E157A5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2F1F-CE0F-F0DF-D0BA-DE159DF1E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95E75-4123-6D97-5BA9-C3E9D5F2B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092FA-B6CF-B826-5FDB-4553EC5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2F0A3-0C01-E4F5-9E6A-7FB6176A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EB3D1-EE70-42B3-23D7-A715720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F706-FF70-E5DC-0896-91C4DC15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A3451-1E64-34F0-0C13-D14D156D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02611-59EE-DA21-EB0C-F9AFFDC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A3337-BDF4-103B-3770-5C086F3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5D748-1184-F629-0C4C-28955194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0E9A5-4AC3-428B-326F-982DE0DD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0C03-C0E2-11FE-723E-1AFB78E0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2B6C-0931-FC1F-A770-3ECFB645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4CC8-3B8A-82D6-0E61-041CF91E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7015-589F-3E73-128A-BE5F9819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1CD5-5BF0-0673-7170-6CBA9D4A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04859-DA65-521F-DD62-147B4C41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5AC4-EABF-94C7-B40E-DBEF2A5A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E34C-F4BB-3274-4821-B827C3D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6888-F40F-1487-4324-70AD9BCAC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C92A-B371-13CE-F331-FA76EF939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E93E-76DB-1457-1545-008D71E9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BF43-2EF8-D217-1E5F-B80832FE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E706-AF7C-0798-18A1-56BF32D2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F1448-11F2-D5FF-0A62-DB23699A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22FD-C527-DD2D-2007-482EBA2F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9950-E9F8-0BEB-E1CC-D7219F67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2FEF-76CF-1542-A584-8418B6CE39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9C6E-F722-D723-A0DB-117E937E4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FE9C-D732-84CD-D18F-458CC43A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A9CD-CA6F-7C40-8A94-6C9FD0F7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upal.star.bnl.gov/STAR/system/files/Diptanil_Roy_STAR_Collaboration_Meeting_2023.pdf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7537099-5DE3-747E-84ED-DF4BBE8D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79493" y="921071"/>
            <a:ext cx="5612507" cy="14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D12AEA6E-FF95-C1D4-C398-C04F6883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5" y="6098556"/>
            <a:ext cx="4241660" cy="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48E16D93-FAEF-10CC-AFD7-DDA170AB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6" y="6129337"/>
            <a:ext cx="2029641" cy="7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6BB09A-3069-0794-48D6-A7664E7011C3}"/>
                  </a:ext>
                </a:extLst>
              </p:cNvPr>
              <p:cNvSpPr/>
              <p:nvPr/>
            </p:nvSpPr>
            <p:spPr>
              <a:xfrm>
                <a:off x="0" y="3141640"/>
                <a:ext cx="12192000" cy="6880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</a:rPr>
                  <a:t>Charm Quark Jets in </a:t>
                </a:r>
                <a:r>
                  <a:rPr lang="en-US" sz="3800" b="1" dirty="0" err="1">
                    <a:solidFill>
                      <a:schemeClr val="bg1"/>
                    </a:solidFill>
                  </a:rPr>
                  <a:t>Au+Au</a:t>
                </a:r>
                <a:r>
                  <a:rPr lang="en-US" sz="3800" b="1" dirty="0">
                    <a:solidFill>
                      <a:schemeClr val="bg1"/>
                    </a:solidFill>
                  </a:rPr>
                  <a:t> Collisions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3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𝐍𝐍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800" b="1" dirty="0">
                    <a:solidFill>
                      <a:schemeClr val="bg1"/>
                    </a:solidFill>
                  </a:rPr>
                  <a:t> = 200 GeV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6BB09A-3069-0794-48D6-A7664E701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41640"/>
                <a:ext cx="12192000" cy="688009"/>
              </a:xfrm>
              <a:prstGeom prst="rect">
                <a:avLst/>
              </a:prstGeom>
              <a:blipFill>
                <a:blip r:embed="rId5"/>
                <a:stretch>
                  <a:fillRect t="-14545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National Science Foundation - Wikipedia">
            <a:extLst>
              <a:ext uri="{FF2B5EF4-FFF2-40B4-BE49-F238E27FC236}">
                <a16:creationId xmlns:a16="http://schemas.microsoft.com/office/drawing/2014/main" id="{041D50F1-0015-F95A-CD01-8C9D9225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39" y="6021206"/>
            <a:ext cx="862277" cy="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1B9193-2D22-ACA7-2790-D8A6048C7867}"/>
              </a:ext>
            </a:extLst>
          </p:cNvPr>
          <p:cNvSpPr txBox="1"/>
          <p:nvPr/>
        </p:nvSpPr>
        <p:spPr>
          <a:xfrm>
            <a:off x="4834752" y="4767422"/>
            <a:ext cx="2522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Diptanil Roy</a:t>
            </a:r>
          </a:p>
          <a:p>
            <a:pPr algn="ctr"/>
            <a:r>
              <a:rPr lang="en-US" sz="2400" b="1" dirty="0"/>
              <a:t>Rutgers University</a:t>
            </a:r>
          </a:p>
          <a:p>
            <a:pPr algn="ctr"/>
            <a:r>
              <a:rPr lang="en-US" sz="1600" dirty="0" err="1"/>
              <a:t>roydiptanil@gmail.com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45E9B-D718-C0DA-BAB3-1541D6D0A28E}"/>
              </a:ext>
            </a:extLst>
          </p:cNvPr>
          <p:cNvSpPr/>
          <p:nvPr/>
        </p:nvSpPr>
        <p:spPr>
          <a:xfrm>
            <a:off x="-67876" y="5844640"/>
            <a:ext cx="13083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Supported in part 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D4A87-82BF-5137-B3F5-9939FF7BA45F}"/>
              </a:ext>
            </a:extLst>
          </p:cNvPr>
          <p:cNvSpPr txBox="1"/>
          <p:nvPr/>
        </p:nvSpPr>
        <p:spPr>
          <a:xfrm>
            <a:off x="3028760" y="3898899"/>
            <a:ext cx="613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QM 2023 Talk Proposal and Analysis Status</a:t>
            </a:r>
          </a:p>
          <a:p>
            <a:pPr algn="ctr"/>
            <a:r>
              <a:rPr lang="en-US" i="1" dirty="0"/>
              <a:t>April 11, 2023</a:t>
            </a:r>
            <a:endParaRPr lang="en-US" sz="1800" i="1" dirty="0"/>
          </a:p>
        </p:txBody>
      </p:sp>
      <p:pic>
        <p:nvPicPr>
          <p:cNvPr id="1026" name="Picture 2" descr="Quark Matter 2023">
            <a:extLst>
              <a:ext uri="{FF2B5EF4-FFF2-40B4-BE49-F238E27FC236}">
                <a16:creationId xmlns:a16="http://schemas.microsoft.com/office/drawing/2014/main" id="{628AA269-B916-C79C-D62A-23C1A9FD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444"/>
            <a:ext cx="5953539" cy="18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B4FB73-D573-6EC1-FC34-5EE7BC222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your analysis status?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9A2F-5DD3-1B9C-9384-18E757DF0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1CECF-EE38-6EEC-6C9E-DDBE57E9B4CA}"/>
                  </a:ext>
                </a:extLst>
              </p:cNvPr>
              <p:cNvSpPr txBox="1"/>
              <p:nvPr/>
            </p:nvSpPr>
            <p:spPr>
              <a:xfrm>
                <a:off x="1938130" y="695739"/>
                <a:ext cx="69043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Updated results for D0 Jet </a:t>
                </a:r>
                <a:r>
                  <a:rPr lang="en-US" dirty="0" err="1">
                    <a:solidFill>
                      <a:srgbClr val="00B050"/>
                    </a:solidFill>
                  </a:rPr>
                  <a:t>pT</a:t>
                </a:r>
                <a:r>
                  <a:rPr lang="en-US" dirty="0">
                    <a:solidFill>
                      <a:srgbClr val="00B050"/>
                    </a:solidFill>
                  </a:rPr>
                  <a:t> spectrum for D0 </a:t>
                </a:r>
                <a:r>
                  <a:rPr lang="en-US" dirty="0" err="1">
                    <a:solidFill>
                      <a:srgbClr val="00B050"/>
                    </a:solidFill>
                  </a:rPr>
                  <a:t>pT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[5, 10]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New results for D0 Fragmentation Function for D0 </a:t>
                </a:r>
                <a:r>
                  <a:rPr lang="en-US" dirty="0" err="1">
                    <a:solidFill>
                      <a:srgbClr val="00B050"/>
                    </a:solidFill>
                  </a:rPr>
                  <a:t>pT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[5, 10] GeV/c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1CECF-EE38-6EEC-6C9E-DDBE57E9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30" y="695739"/>
                <a:ext cx="6904326" cy="646331"/>
              </a:xfrm>
              <a:prstGeom prst="rect">
                <a:avLst/>
              </a:prstGeom>
              <a:blipFill>
                <a:blip r:embed="rId2"/>
                <a:stretch>
                  <a:fillRect l="-550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DFEA719-853C-D144-2643-383E6D6D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553621"/>
            <a:ext cx="5364480" cy="2837326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C5F180-83B7-1FED-C74A-7BFB06CE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0" y="1553621"/>
            <a:ext cx="5422789" cy="2837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82CC1B-5F16-206F-A783-E29CB13BC5B9}"/>
              </a:ext>
            </a:extLst>
          </p:cNvPr>
          <p:cNvSpPr txBox="1"/>
          <p:nvPr/>
        </p:nvSpPr>
        <p:spPr>
          <a:xfrm>
            <a:off x="385717" y="735268"/>
            <a:ext cx="1552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B83FD-EA5B-336D-4D3F-1529D4109259}"/>
              </a:ext>
            </a:extLst>
          </p:cNvPr>
          <p:cNvSpPr txBox="1"/>
          <p:nvPr/>
        </p:nvSpPr>
        <p:spPr>
          <a:xfrm>
            <a:off x="0" y="5189328"/>
            <a:ext cx="166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 be done: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AE9C8-3A16-8763-1AF5-3A4E4BF37FA3}"/>
                  </a:ext>
                </a:extLst>
              </p:cNvPr>
              <p:cNvSpPr txBox="1"/>
              <p:nvPr/>
            </p:nvSpPr>
            <p:spPr>
              <a:xfrm>
                <a:off x="1531833" y="4958495"/>
                <a:ext cx="69043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Updated results for D0 Radial Profile in jets for D0 </a:t>
                </a:r>
                <a:r>
                  <a:rPr lang="en-US" dirty="0" err="1"/>
                  <a:t>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[5, 10]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 results for D0 Jet </a:t>
                </a:r>
                <a:r>
                  <a:rPr lang="en-US" dirty="0" err="1"/>
                  <a:t>pT</a:t>
                </a:r>
                <a:r>
                  <a:rPr lang="en-US" dirty="0"/>
                  <a:t> Spectrum in jets for D0 </a:t>
                </a:r>
                <a:r>
                  <a:rPr lang="en-US" dirty="0" err="1"/>
                  <a:t>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[1, 10]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 results for D0 Fragmentation Function for D0 </a:t>
                </a:r>
                <a:r>
                  <a:rPr lang="en-US" dirty="0" err="1"/>
                  <a:t>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[1, 10] GeV/c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AE9C8-3A16-8763-1AF5-3A4E4BF3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33" y="4958495"/>
                <a:ext cx="6904326" cy="923330"/>
              </a:xfrm>
              <a:prstGeom prst="rect">
                <a:avLst/>
              </a:prstGeom>
              <a:blipFill>
                <a:blip r:embed="rId5"/>
                <a:stretch>
                  <a:fillRect l="-55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D708A37-6187-AB1C-F18B-2C256C103498}"/>
              </a:ext>
            </a:extLst>
          </p:cNvPr>
          <p:cNvSpPr txBox="1"/>
          <p:nvPr/>
        </p:nvSpPr>
        <p:spPr>
          <a:xfrm>
            <a:off x="8298303" y="5119712"/>
            <a:ext cx="38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Issues with unfolding being addressed currently</a:t>
            </a:r>
          </a:p>
        </p:txBody>
      </p:sp>
    </p:spTree>
    <p:extLst>
      <p:ext uri="{BB962C8B-B14F-4D97-AF65-F5344CB8AC3E}">
        <p14:creationId xmlns:p14="http://schemas.microsoft.com/office/powerpoint/2010/main" val="37250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B1104-FB4B-BDF6-5770-FF0210579E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Have you presented your analysis in hp-</a:t>
            </a:r>
            <a:r>
              <a:rPr lang="en-US" dirty="0" err="1"/>
              <a:t>pwg</a:t>
            </a:r>
            <a:r>
              <a:rPr lang="en-US" dirty="0"/>
              <a:t> yet?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F9BC3-5EDC-95B5-85AD-106E20F075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29CD60-36B0-9B7D-0069-64E68DAEF3FF}"/>
              </a:ext>
            </a:extLst>
          </p:cNvPr>
          <p:cNvSpPr txBox="1">
            <a:spLocks/>
          </p:cNvSpPr>
          <p:nvPr/>
        </p:nvSpPr>
        <p:spPr>
          <a:xfrm>
            <a:off x="0" y="4602498"/>
            <a:ext cx="12192000" cy="484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D3CA1-9D10-2A1F-0A8C-561B7FC8EA28}"/>
              </a:ext>
            </a:extLst>
          </p:cNvPr>
          <p:cNvSpPr txBox="1"/>
          <p:nvPr/>
        </p:nvSpPr>
        <p:spPr>
          <a:xfrm>
            <a:off x="0" y="582231"/>
            <a:ext cx="10280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the last update was during the STAR Collaboration Meeting. </a:t>
            </a:r>
          </a:p>
          <a:p>
            <a:endParaRPr lang="en-US" sz="800" dirty="0">
              <a:latin typeface="Lucida Sans Typewriter" panose="020B0509030504030204" pitchFamily="49" charset="77"/>
            </a:endParaRPr>
          </a:p>
          <a:p>
            <a:r>
              <a:rPr lang="en-US" sz="1400" dirty="0">
                <a:latin typeface="Lucida Sans Typewriter" panose="020B0509030504030204" pitchFamily="49" charset="77"/>
                <a:hlinkClick r:id="rId2"/>
              </a:rPr>
              <a:t>https://</a:t>
            </a:r>
            <a:r>
              <a:rPr lang="en-US" sz="1400" dirty="0" err="1">
                <a:latin typeface="Lucida Sans Typewriter" panose="020B0509030504030204" pitchFamily="49" charset="77"/>
                <a:hlinkClick r:id="rId2"/>
              </a:rPr>
              <a:t>drupal.star.bnl.gov</a:t>
            </a:r>
            <a:r>
              <a:rPr lang="en-US" sz="1400" dirty="0">
                <a:latin typeface="Lucida Sans Typewriter" panose="020B0509030504030204" pitchFamily="49" charset="77"/>
                <a:hlinkClick r:id="rId2"/>
              </a:rPr>
              <a:t>/STAR/system/files/Diptanil_Roy_STAR_Collaboration_Meeting_2023.pdf</a:t>
            </a:r>
            <a:endParaRPr lang="en-US" sz="1400" dirty="0">
              <a:latin typeface="Lucida Sans Typewriter" panose="020B0509030504030204" pitchFamily="49" charset="77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9B12989-EB81-1C54-3C47-B646EF94C05F}"/>
              </a:ext>
            </a:extLst>
          </p:cNvPr>
          <p:cNvSpPr txBox="1">
            <a:spLocks/>
          </p:cNvSpPr>
          <p:nvPr/>
        </p:nvSpPr>
        <p:spPr>
          <a:xfrm>
            <a:off x="-3" y="1394906"/>
            <a:ext cx="12192000" cy="484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 your plots "STAR preliminary”? When is paper proposal estimated?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99C7E-712B-6A45-7861-099134C5A3B9}"/>
              </a:ext>
            </a:extLst>
          </p:cNvPr>
          <p:cNvSpPr txBox="1"/>
          <p:nvPr/>
        </p:nvSpPr>
        <p:spPr>
          <a:xfrm>
            <a:off x="-3" y="1879094"/>
            <a:ext cx="1159907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plots like the jet </a:t>
            </a:r>
            <a:r>
              <a:rPr lang="en-US" dirty="0" err="1"/>
              <a:t>pT</a:t>
            </a:r>
            <a:r>
              <a:rPr lang="en-US" dirty="0"/>
              <a:t> and radial profile for D0 </a:t>
            </a:r>
            <a:r>
              <a:rPr lang="en-US" dirty="0" err="1"/>
              <a:t>pT</a:t>
            </a:r>
            <a:r>
              <a:rPr lang="en-US" dirty="0"/>
              <a:t> [5,10] GeV/c are STAR preliminaries, but they have been updated.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new preliminaries for fragmentation function for jets with D0 </a:t>
            </a:r>
            <a:r>
              <a:rPr lang="en-US" dirty="0" err="1"/>
              <a:t>pT</a:t>
            </a:r>
            <a:r>
              <a:rPr lang="en-US" dirty="0"/>
              <a:t> [5,10] GeV/c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By end of May 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Need new preliminaries for all observables </a:t>
            </a:r>
            <a:r>
              <a:rPr lang="en-US" dirty="0"/>
              <a:t>for jets with D0 </a:t>
            </a:r>
            <a:r>
              <a:rPr lang="en-US" dirty="0" err="1"/>
              <a:t>pT</a:t>
            </a:r>
            <a:r>
              <a:rPr lang="en-US" dirty="0"/>
              <a:t> [1,10] GeV/c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By end of July 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ym typeface="Wingdings" pitchFamily="2" charset="2"/>
              </a:rPr>
              <a:t>Paper Proposal around the end of July to allow for enough time for review before QM 2023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4039B6D-C263-D72A-DFFB-819DBE56454B}"/>
              </a:ext>
            </a:extLst>
          </p:cNvPr>
          <p:cNvSpPr txBox="1">
            <a:spLocks/>
          </p:cNvSpPr>
          <p:nvPr/>
        </p:nvSpPr>
        <p:spPr>
          <a:xfrm>
            <a:off x="-2" y="3803859"/>
            <a:ext cx="12192000" cy="77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there any change in your data points/physics message compared with your last "STAR preliminary" results? And have you presented these changes at hp-</a:t>
            </a:r>
            <a:r>
              <a:rPr lang="en-US" dirty="0" err="1"/>
              <a:t>pwg</a:t>
            </a:r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28ED8-D52C-8F3B-4030-1AAE9508F5D3}"/>
              </a:ext>
            </a:extLst>
          </p:cNvPr>
          <p:cNvSpPr txBox="1"/>
          <p:nvPr/>
        </p:nvSpPr>
        <p:spPr>
          <a:xfrm>
            <a:off x="-3" y="4672003"/>
            <a:ext cx="1219200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Yes, the jet </a:t>
            </a:r>
            <a:r>
              <a:rPr lang="en-US" dirty="0" err="1"/>
              <a:t>pT</a:t>
            </a:r>
            <a:r>
              <a:rPr lang="en-US" dirty="0"/>
              <a:t> and radial profile for D0 </a:t>
            </a:r>
            <a:r>
              <a:rPr lang="en-US" dirty="0" err="1"/>
              <a:t>pT</a:t>
            </a:r>
            <a:r>
              <a:rPr lang="en-US" dirty="0"/>
              <a:t> [5,10] GeV/c have been updated. The presentation was made at the Collaboration Meeting available above.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make the presentation again in PWG for those who missed the update, or had questions during the meeting.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 physics message for the jet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 plots and RCP are unchanged for D0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 [5, 10] GeV/c.</a:t>
            </a:r>
          </a:p>
        </p:txBody>
      </p:sp>
    </p:spTree>
    <p:extLst>
      <p:ext uri="{BB962C8B-B14F-4D97-AF65-F5344CB8AC3E}">
        <p14:creationId xmlns:p14="http://schemas.microsoft.com/office/powerpoint/2010/main" val="12372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412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Lucida Sans Typewriter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2</cp:revision>
  <dcterms:created xsi:type="dcterms:W3CDTF">2023-04-11T17:33:22Z</dcterms:created>
  <dcterms:modified xsi:type="dcterms:W3CDTF">2023-04-11T18:12:59Z</dcterms:modified>
</cp:coreProperties>
</file>