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68" r:id="rId5"/>
    <p:sldId id="266" r:id="rId6"/>
    <p:sldId id="259" r:id="rId7"/>
    <p:sldId id="263" r:id="rId8"/>
    <p:sldId id="264" r:id="rId9"/>
    <p:sldId id="265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9"/>
    <p:restoredTop sz="94607"/>
  </p:normalViewPr>
  <p:slideViewPr>
    <p:cSldViewPr snapToGrid="0" snapToObjects="1">
      <p:cViewPr>
        <p:scale>
          <a:sx n="148" d="100"/>
          <a:sy n="148" d="100"/>
        </p:scale>
        <p:origin x="1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8748-3BE7-9532-0E86-410B61F72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114BB-CAE5-9C00-0CB1-07C3EB0E1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C47-B98C-B732-61D2-E6A1636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3FE1-ED40-21E8-26E6-E0F4F35D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9028-DE01-19A0-578C-5FD64AEE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E315-EE11-A6D1-226B-2AA124EF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10EA3-C6BC-0DF1-7AAF-5AFFCC22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F0E3-DAAB-9DCA-B78D-93D38A93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DA0A-9277-E8F7-E17E-74D2CAF8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5E9B-E559-921D-F3C3-117F8096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43EF5-1190-3A34-9336-F296DEC87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2B82-6286-1682-AA15-007BB75A6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6792-583B-1CF0-2583-758C9899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B73F-23FB-B489-BC69-D5684930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7213-9B68-F572-ADA1-26BC626C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D968-0C08-042B-7025-BDDE11D3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4A92-C42C-F7CC-89C5-1912C2C7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78D3-AD7E-BEAD-7824-5AE37A26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923E-B8CE-1886-9ADB-7FE21874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D471-573F-E59E-98DD-4BAAF6F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C3A5-F79F-DC8D-DCBF-86B068B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7E42-EC43-608C-0F81-B7D0D291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D8270-9962-35CB-A3E9-55CC7E29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5C36-75CA-5F90-8DA3-EE9FB42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42E6-0A01-6570-2ED6-82C7326A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3893-2F75-94F9-D836-E793952C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FB7A-471A-D43C-ED26-4DB0B698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69BA0-9780-E872-6DEB-B0BE6848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49E0-52AE-6608-C534-E9D3F500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A002E-CFBE-A834-00BD-2F8F2B07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0F43-9B15-6216-A6EA-B6DDAE3A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A081-00B7-C7D5-EBB1-5407674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353DA-D1D5-0F49-E392-E5E1F175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6B025-AECE-4B5D-A98B-67D8F4FB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395DC-ED2A-0A9F-2E63-676F5368D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8A850-46B6-24DD-9F44-7DB6ED1F2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7CE0B-2AB1-658E-A2A7-9EFA92F8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74A07-CE08-5F53-5B5B-93CA0381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444CC-0D7C-D16C-A6C8-E6894892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228D-DD12-8024-0D21-D0A58CF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2BA0E-A270-B91D-BB61-ECC43E7A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8708-7E36-9A40-4EBE-0B1E5D6E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222C0-3B1F-D159-20C5-41C3269C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DB9B-7F9B-8BED-5078-43D1156C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DB092-D56D-1EBB-D484-2CAD989C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02D54-A344-5B94-FE43-64F003B8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6D24-4A7F-F725-F33A-649BAEA8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CCAB-90A9-7FAD-1EEC-27E2AA7C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313DB-0196-B5D8-9504-AA02EF66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28A7-E025-FF8B-B60A-6869C8C5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B2590-B01F-E4A2-4E81-102D5449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714C6-1263-5BC6-3C85-E8979546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FBB7-4795-BD49-CBA7-8E93E0C2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6B94B-2B7B-3171-1E32-216776F6A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A39CA-4F4C-61B0-F5F8-283A969B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A50A1-6DE0-9877-1776-48F2991A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04794-B2D2-0020-C401-333881C8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7393-E674-33E6-F282-421E3B1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E44D9-6B24-BCB3-60E0-017FA885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7434-2540-F98D-5870-103FBD0C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F645-1141-1D2F-AD9E-11FB2F20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E3B4-B601-DC40-B77F-7AC66C4F2E65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3973-39F6-653E-7767-DA5D9CAC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0126-AD4D-7A2F-ACF4-7EFC2C46C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3CCB-8C7B-8C48-8D53-13E8485E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65541-39EF-2619-BE84-EEA08B7CBBA0}"/>
              </a:ext>
            </a:extLst>
          </p:cNvPr>
          <p:cNvSpPr txBox="1"/>
          <p:nvPr/>
        </p:nvSpPr>
        <p:spPr>
          <a:xfrm>
            <a:off x="3405551" y="2551837"/>
            <a:ext cx="5380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/>
              <a:t>Superiteration</a:t>
            </a:r>
            <a:r>
              <a:rPr lang="en-US" sz="3600" dirty="0"/>
              <a:t> for unfolding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(Following J/Psi Analysis)</a:t>
            </a:r>
          </a:p>
        </p:txBody>
      </p:sp>
    </p:spTree>
    <p:extLst>
      <p:ext uri="{BB962C8B-B14F-4D97-AF65-F5344CB8AC3E}">
        <p14:creationId xmlns:p14="http://schemas.microsoft.com/office/powerpoint/2010/main" val="149122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812EF0-B2BE-2BB7-2A87-708FD876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69" y="3398270"/>
            <a:ext cx="3405672" cy="3459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4398AE-7C6B-A811-3B74-83AEB804AD83}"/>
              </a:ext>
            </a:extLst>
          </p:cNvPr>
          <p:cNvSpPr txBox="1"/>
          <p:nvPr/>
        </p:nvSpPr>
        <p:spPr>
          <a:xfrm>
            <a:off x="0" y="0"/>
            <a:ext cx="439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Unfolding Vs </a:t>
            </a:r>
            <a:r>
              <a:rPr lang="en-US" dirty="0" err="1"/>
              <a:t>Superiteration</a:t>
            </a:r>
            <a:r>
              <a:rPr lang="en-US" dirty="0"/>
              <a:t> (Central)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D2F1E-7F71-D6AE-5A98-34CDEC08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8528" y="282351"/>
            <a:ext cx="3227297" cy="340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D1C14-ECF6-C921-8594-41C53B83D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78529" y="3543723"/>
            <a:ext cx="3227296" cy="3401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A4382-11FB-4031-A79C-171C7DDD8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169" y="85275"/>
            <a:ext cx="3405672" cy="3459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2ED3D8-28F0-06DD-63EA-0E9C03CB9A8B}"/>
              </a:ext>
            </a:extLst>
          </p:cNvPr>
          <p:cNvSpPr txBox="1"/>
          <p:nvPr/>
        </p:nvSpPr>
        <p:spPr>
          <a:xfrm rot="16200000">
            <a:off x="-132320" y="3411963"/>
            <a:ext cx="187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 Unfolding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47EA0-FD1B-D984-CA8B-A87F3D18C6CB}"/>
              </a:ext>
            </a:extLst>
          </p:cNvPr>
          <p:cNvSpPr txBox="1"/>
          <p:nvPr/>
        </p:nvSpPr>
        <p:spPr>
          <a:xfrm rot="16200000">
            <a:off x="5582302" y="3138434"/>
            <a:ext cx="187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Superiteration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995DF-220F-E445-046C-69D2B6D0710E}"/>
              </a:ext>
            </a:extLst>
          </p:cNvPr>
          <p:cNvSpPr txBox="1"/>
          <p:nvPr/>
        </p:nvSpPr>
        <p:spPr>
          <a:xfrm>
            <a:off x="3262761" y="4875020"/>
            <a:ext cx="45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CLOSURE WORKS FOR SUPERITERATION ONLY</a:t>
            </a:r>
          </a:p>
        </p:txBody>
      </p:sp>
    </p:spTree>
    <p:extLst>
      <p:ext uri="{BB962C8B-B14F-4D97-AF65-F5344CB8AC3E}">
        <p14:creationId xmlns:p14="http://schemas.microsoft.com/office/powerpoint/2010/main" val="43494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812EF0-B2BE-2BB7-2A87-708FD876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06169" y="3398270"/>
            <a:ext cx="3405671" cy="3459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4398AE-7C6B-A811-3B74-83AEB804AD83}"/>
              </a:ext>
            </a:extLst>
          </p:cNvPr>
          <p:cNvSpPr txBox="1"/>
          <p:nvPr/>
        </p:nvSpPr>
        <p:spPr>
          <a:xfrm>
            <a:off x="0" y="0"/>
            <a:ext cx="476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Unfolding Vs </a:t>
            </a:r>
            <a:r>
              <a:rPr lang="en-US" dirty="0" err="1"/>
              <a:t>Superiteration</a:t>
            </a:r>
            <a:r>
              <a:rPr lang="en-US" dirty="0"/>
              <a:t> (</a:t>
            </a:r>
            <a:r>
              <a:rPr lang="en-US" dirty="0" err="1"/>
              <a:t>MidCentral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D2F1E-7F71-D6AE-5A98-34CDEC08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1078528" y="282351"/>
            <a:ext cx="3227296" cy="340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D1C14-ECF6-C921-8594-41C53B83D3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1078529" y="3543723"/>
            <a:ext cx="3227295" cy="3401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A4382-11FB-4031-A79C-171C7DDD82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06169" y="85275"/>
            <a:ext cx="3405671" cy="3459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4170C9-8DA9-DC4F-D892-E4B66FA5DE39}"/>
              </a:ext>
            </a:extLst>
          </p:cNvPr>
          <p:cNvSpPr txBox="1"/>
          <p:nvPr/>
        </p:nvSpPr>
        <p:spPr>
          <a:xfrm>
            <a:off x="3262761" y="4875020"/>
            <a:ext cx="45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CLOSURE WORKS FOR SUPERITERATION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DB0F6-BC5B-A9F7-1B1A-2EF4668D7832}"/>
              </a:ext>
            </a:extLst>
          </p:cNvPr>
          <p:cNvSpPr txBox="1"/>
          <p:nvPr/>
        </p:nvSpPr>
        <p:spPr>
          <a:xfrm rot="16200000">
            <a:off x="-132320" y="3411963"/>
            <a:ext cx="187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 Unfolding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B798B-5222-942A-4B26-8DB7C864AA8B}"/>
              </a:ext>
            </a:extLst>
          </p:cNvPr>
          <p:cNvSpPr txBox="1"/>
          <p:nvPr/>
        </p:nvSpPr>
        <p:spPr>
          <a:xfrm rot="16200000">
            <a:off x="5582302" y="3138434"/>
            <a:ext cx="187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Superiteration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812EF0-B2BE-2BB7-2A87-708FD876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06169" y="3429000"/>
            <a:ext cx="3405671" cy="3459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4398AE-7C6B-A811-3B74-83AEB804AD83}"/>
              </a:ext>
            </a:extLst>
          </p:cNvPr>
          <p:cNvSpPr txBox="1"/>
          <p:nvPr/>
        </p:nvSpPr>
        <p:spPr>
          <a:xfrm>
            <a:off x="0" y="0"/>
            <a:ext cx="467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Unfolding Vs </a:t>
            </a:r>
            <a:r>
              <a:rPr lang="en-US" dirty="0" err="1"/>
              <a:t>Superiteration</a:t>
            </a:r>
            <a:r>
              <a:rPr lang="en-US" dirty="0"/>
              <a:t> (Peripheral)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D2F1E-7F71-D6AE-5A98-34CDEC08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1078528" y="282351"/>
            <a:ext cx="3227296" cy="340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D1C14-ECF6-C921-8594-41C53B83D3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1078529" y="3543724"/>
            <a:ext cx="3227295" cy="3401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A4382-11FB-4031-A79C-171C7DDD82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06169" y="85275"/>
            <a:ext cx="3405671" cy="3459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02ADC-FD0D-0FDF-9CCC-14426D37EA74}"/>
              </a:ext>
            </a:extLst>
          </p:cNvPr>
          <p:cNvSpPr txBox="1"/>
          <p:nvPr/>
        </p:nvSpPr>
        <p:spPr>
          <a:xfrm>
            <a:off x="3262761" y="4875020"/>
            <a:ext cx="45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CLOSURE WORKS FOR SUPERITERATION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21F13-2C5B-9CE2-AF29-10DE3D8FC031}"/>
              </a:ext>
            </a:extLst>
          </p:cNvPr>
          <p:cNvSpPr txBox="1"/>
          <p:nvPr/>
        </p:nvSpPr>
        <p:spPr>
          <a:xfrm rot="16200000">
            <a:off x="-132320" y="3411963"/>
            <a:ext cx="187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 Unfolding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9CACD-224B-F609-CF94-4A1727890A99}"/>
              </a:ext>
            </a:extLst>
          </p:cNvPr>
          <p:cNvSpPr txBox="1"/>
          <p:nvPr/>
        </p:nvSpPr>
        <p:spPr>
          <a:xfrm rot="16200000">
            <a:off x="5582302" y="3138434"/>
            <a:ext cx="187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Superiteration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6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FA9F72-F6D3-5340-AB4A-B2D0C5B6738B}"/>
              </a:ext>
            </a:extLst>
          </p:cNvPr>
          <p:cNvSpPr txBox="1"/>
          <p:nvPr/>
        </p:nvSpPr>
        <p:spPr>
          <a:xfrm>
            <a:off x="0" y="0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Flowchart: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0FFC6-4EFA-E775-5DEE-8BD7430F42D2}"/>
              </a:ext>
            </a:extLst>
          </p:cNvPr>
          <p:cNvSpPr txBox="1"/>
          <p:nvPr/>
        </p:nvSpPr>
        <p:spPr>
          <a:xfrm>
            <a:off x="136634" y="572814"/>
            <a:ext cx="51869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a flat prior in fragmentation function (Z)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F50D7-0E71-2522-8D3B-85CEA0B80798}"/>
              </a:ext>
            </a:extLst>
          </p:cNvPr>
          <p:cNvSpPr txBox="1"/>
          <p:nvPr/>
        </p:nvSpPr>
        <p:spPr>
          <a:xfrm>
            <a:off x="136634" y="1145628"/>
            <a:ext cx="64013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Unfold the 2D jet </a:t>
            </a:r>
            <a:r>
              <a:rPr lang="en-US" dirty="0" err="1"/>
              <a:t>pT</a:t>
            </a:r>
            <a:r>
              <a:rPr lang="en-US" dirty="0"/>
              <a:t> vs Z distribution with flat prior assumption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AEA88-BB82-5A4C-AAA3-F444B85D5B8E}"/>
              </a:ext>
            </a:extLst>
          </p:cNvPr>
          <p:cNvSpPr txBox="1"/>
          <p:nvPr/>
        </p:nvSpPr>
        <p:spPr>
          <a:xfrm>
            <a:off x="136634" y="1738920"/>
            <a:ext cx="5459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unfolded Z distribution as a prior in next 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2F616-B8E9-E467-41D9-C255FDD7ACF2}"/>
              </a:ext>
            </a:extLst>
          </p:cNvPr>
          <p:cNvSpPr txBox="1"/>
          <p:nvPr/>
        </p:nvSpPr>
        <p:spPr>
          <a:xfrm>
            <a:off x="5700461" y="1738920"/>
            <a:ext cx="518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repeat n times  -----&gt; Calling this “</a:t>
            </a:r>
            <a:r>
              <a:rPr lang="en-US" b="1" dirty="0"/>
              <a:t>SUPERITERATION</a:t>
            </a:r>
            <a:r>
              <a:rPr lang="en-US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169E1-5BA3-28D5-B9BC-B09C69487AB1}"/>
              </a:ext>
            </a:extLst>
          </p:cNvPr>
          <p:cNvSpPr txBox="1"/>
          <p:nvPr/>
        </p:nvSpPr>
        <p:spPr>
          <a:xfrm>
            <a:off x="136634" y="2332212"/>
            <a:ext cx="44969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Terminate at a reasonable chi-square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C60CE-5ECB-ADE5-80BE-1E9EF1F71563}"/>
              </a:ext>
            </a:extLst>
          </p:cNvPr>
          <p:cNvSpPr txBox="1"/>
          <p:nvPr/>
        </p:nvSpPr>
        <p:spPr>
          <a:xfrm>
            <a:off x="11128888" y="646584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 6, 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28D4E-7152-8B4C-9A71-0D14D2B6543D}"/>
              </a:ext>
            </a:extLst>
          </p:cNvPr>
          <p:cNvSpPr txBox="1"/>
          <p:nvPr/>
        </p:nvSpPr>
        <p:spPr>
          <a:xfrm>
            <a:off x="1600321" y="2995423"/>
            <a:ext cx="88424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pPr marL="342900" indent="-342900">
              <a:buAutoNum type="arabicPeriod"/>
            </a:pPr>
            <a:r>
              <a:rPr lang="en-US" dirty="0"/>
              <a:t>Choose number of iterations for each unfolding </a:t>
            </a:r>
            <a:r>
              <a:rPr lang="en-US" dirty="0">
                <a:sym typeface="Wingdings" pitchFamily="2" charset="2"/>
              </a:rPr>
              <a:t> Usual value is 4 (I vary it from 3 to 20)</a:t>
            </a:r>
          </a:p>
          <a:p>
            <a:pPr marL="342900" indent="-342900">
              <a:buAutoNum type="arabicPeriod"/>
            </a:pPr>
            <a:r>
              <a:rPr lang="en-US" dirty="0"/>
              <a:t>Start with a flat Z distribution and unfold the 2D jet </a:t>
            </a:r>
            <a:r>
              <a:rPr lang="en-US" dirty="0" err="1"/>
              <a:t>pT</a:t>
            </a:r>
            <a:r>
              <a:rPr lang="en-US" dirty="0"/>
              <a:t> vs Z detector level distribution</a:t>
            </a:r>
          </a:p>
          <a:p>
            <a:pPr marL="342900" indent="-342900">
              <a:buAutoNum type="arabicPeriod"/>
            </a:pPr>
            <a:r>
              <a:rPr lang="en-US" dirty="0"/>
              <a:t>The unfolded Z distribution is used as a prior in the next step.</a:t>
            </a:r>
          </a:p>
          <a:p>
            <a:pPr marL="342900" indent="-342900">
              <a:buAutoNum type="arabicPeriod"/>
            </a:pPr>
            <a:r>
              <a:rPr lang="en-US" dirty="0"/>
              <a:t>Unfold the original 2D jet </a:t>
            </a:r>
            <a:r>
              <a:rPr lang="en-US" dirty="0" err="1"/>
              <a:t>pT</a:t>
            </a:r>
            <a:r>
              <a:rPr lang="en-US" dirty="0"/>
              <a:t> vs Z detector level distribution with the new response matrix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Steps 2 and 3 are called a </a:t>
            </a:r>
            <a:r>
              <a:rPr lang="en-US" b="1" dirty="0"/>
              <a:t>SUPERITERATION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6EC0144-7E64-3F45-915C-B5B57904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26" y="5482929"/>
            <a:ext cx="36322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550BE-9032-F449-8675-7F19EE9C41BF}"/>
              </a:ext>
            </a:extLst>
          </p:cNvPr>
          <p:cNvSpPr txBox="1"/>
          <p:nvPr/>
        </p:nvSpPr>
        <p:spPr>
          <a:xfrm>
            <a:off x="6096000" y="522566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self closure, this is straight-forward, because we know the expected value (PYTHIA Truth)</a:t>
            </a:r>
          </a:p>
          <a:p>
            <a:endParaRPr lang="en-US" dirty="0"/>
          </a:p>
          <a:p>
            <a:r>
              <a:rPr lang="en-US" dirty="0"/>
              <a:t>For data, I use the PYTHIA truth as the expected value.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34B3F-772E-714C-9F0C-A660C728E3D4}"/>
              </a:ext>
            </a:extLst>
          </p:cNvPr>
          <p:cNvSpPr txBox="1"/>
          <p:nvPr/>
        </p:nvSpPr>
        <p:spPr>
          <a:xfrm>
            <a:off x="81953" y="5502663"/>
            <a:ext cx="224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(summed  over all bins): </a:t>
            </a:r>
          </a:p>
        </p:txBody>
      </p:sp>
    </p:spTree>
    <p:extLst>
      <p:ext uri="{BB962C8B-B14F-4D97-AF65-F5344CB8AC3E}">
        <p14:creationId xmlns:p14="http://schemas.microsoft.com/office/powerpoint/2010/main" val="429257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984BC-707B-274D-B778-80231375AC5D}"/>
              </a:ext>
            </a:extLst>
          </p:cNvPr>
          <p:cNvSpPr txBox="1"/>
          <p:nvPr/>
        </p:nvSpPr>
        <p:spPr>
          <a:xfrm>
            <a:off x="0" y="0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Self-Closure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2A2D9-17E5-3841-97D6-5D30B216CE5A}"/>
              </a:ext>
            </a:extLst>
          </p:cNvPr>
          <p:cNvSpPr txBox="1"/>
          <p:nvPr/>
        </p:nvSpPr>
        <p:spPr>
          <a:xfrm>
            <a:off x="2096026" y="0"/>
            <a:ext cx="799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Unfolded Jet </a:t>
            </a:r>
            <a:r>
              <a:rPr lang="en-US" b="1" i="1" dirty="0" err="1"/>
              <a:t>pT</a:t>
            </a:r>
            <a:r>
              <a:rPr lang="en-US" b="1" i="1" dirty="0"/>
              <a:t> Spectra as a function of resolution parameter and </a:t>
            </a:r>
            <a:r>
              <a:rPr lang="en-US" b="1" i="1" dirty="0" err="1"/>
              <a:t>superiterations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D8930-DD6D-DF48-9069-FDA981F7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89408" y="-2467322"/>
            <a:ext cx="6013182" cy="12176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55C52-439E-7645-9326-D4EA3A6AEBDA}"/>
              </a:ext>
            </a:extLst>
          </p:cNvPr>
          <p:cNvSpPr txBox="1"/>
          <p:nvPr/>
        </p:nvSpPr>
        <p:spPr>
          <a:xfrm>
            <a:off x="8143772" y="6488668"/>
            <a:ext cx="39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superiterations</a:t>
            </a:r>
            <a:r>
              <a:rPr lang="en-US" dirty="0"/>
              <a:t> on the x-axis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81A7B-8D46-CE45-A9E7-6CC50276F6DA}"/>
              </a:ext>
            </a:extLst>
          </p:cNvPr>
          <p:cNvSpPr txBox="1"/>
          <p:nvPr/>
        </p:nvSpPr>
        <p:spPr>
          <a:xfrm>
            <a:off x="2602222" y="336328"/>
            <a:ext cx="6987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jet </a:t>
            </a:r>
            <a:r>
              <a:rPr lang="en-US" sz="1400" dirty="0" err="1">
                <a:solidFill>
                  <a:srgbClr val="FF0000"/>
                </a:solidFill>
              </a:rPr>
              <a:t>pT</a:t>
            </a:r>
            <a:r>
              <a:rPr lang="en-US" sz="1400" dirty="0">
                <a:solidFill>
                  <a:srgbClr val="FF0000"/>
                </a:solidFill>
              </a:rPr>
              <a:t> spectra is recovered in most cases, which is clear in the ratio plots in the next slide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9E422-952F-1346-A9DA-EFD697317674}"/>
              </a:ext>
            </a:extLst>
          </p:cNvPr>
          <p:cNvSpPr txBox="1"/>
          <p:nvPr/>
        </p:nvSpPr>
        <p:spPr>
          <a:xfrm>
            <a:off x="11383027" y="-4325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</a:t>
            </a:r>
          </a:p>
        </p:txBody>
      </p:sp>
    </p:spTree>
    <p:extLst>
      <p:ext uri="{BB962C8B-B14F-4D97-AF65-F5344CB8AC3E}">
        <p14:creationId xmlns:p14="http://schemas.microsoft.com/office/powerpoint/2010/main" val="17296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984BC-707B-274D-B778-80231375AC5D}"/>
              </a:ext>
            </a:extLst>
          </p:cNvPr>
          <p:cNvSpPr txBox="1"/>
          <p:nvPr/>
        </p:nvSpPr>
        <p:spPr>
          <a:xfrm>
            <a:off x="0" y="0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Self-Closure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2A2D9-17E5-3841-97D6-5D30B216CE5A}"/>
              </a:ext>
            </a:extLst>
          </p:cNvPr>
          <p:cNvSpPr txBox="1"/>
          <p:nvPr/>
        </p:nvSpPr>
        <p:spPr>
          <a:xfrm>
            <a:off x="2096026" y="0"/>
            <a:ext cx="799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Unfolded Jet Z Spectra as a function of resolution parameter and </a:t>
            </a:r>
            <a:r>
              <a:rPr lang="en-US" b="1" i="1" dirty="0" err="1"/>
              <a:t>superiterations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D8930-DD6D-DF48-9069-FDA981F7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3089408" y="-2467322"/>
            <a:ext cx="6013181" cy="12176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55C52-439E-7645-9326-D4EA3A6AEBDA}"/>
              </a:ext>
            </a:extLst>
          </p:cNvPr>
          <p:cNvSpPr txBox="1"/>
          <p:nvPr/>
        </p:nvSpPr>
        <p:spPr>
          <a:xfrm>
            <a:off x="8143772" y="6488668"/>
            <a:ext cx="39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superiterations</a:t>
            </a:r>
            <a:r>
              <a:rPr lang="en-US" dirty="0"/>
              <a:t> on the x-axis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81A7B-8D46-CE45-A9E7-6CC50276F6DA}"/>
              </a:ext>
            </a:extLst>
          </p:cNvPr>
          <p:cNvSpPr txBox="1"/>
          <p:nvPr/>
        </p:nvSpPr>
        <p:spPr>
          <a:xfrm>
            <a:off x="3897864" y="362146"/>
            <a:ext cx="439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The jet Z spectra drastically changes with </a:t>
            </a:r>
            <a:r>
              <a:rPr lang="en-US" sz="1400" b="1" dirty="0" err="1">
                <a:solidFill>
                  <a:srgbClr val="FF0000"/>
                </a:solidFill>
              </a:rPr>
              <a:t>superiterations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98908-9ED2-D14E-BF25-89FA0F1828F7}"/>
              </a:ext>
            </a:extLst>
          </p:cNvPr>
          <p:cNvSpPr txBox="1"/>
          <p:nvPr/>
        </p:nvSpPr>
        <p:spPr>
          <a:xfrm>
            <a:off x="11383027" y="-4325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</a:t>
            </a:r>
          </a:p>
        </p:txBody>
      </p:sp>
    </p:spTree>
    <p:extLst>
      <p:ext uri="{BB962C8B-B14F-4D97-AF65-F5344CB8AC3E}">
        <p14:creationId xmlns:p14="http://schemas.microsoft.com/office/powerpoint/2010/main" val="127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27919-2A1B-8446-9EEF-2669353B33D6}"/>
              </a:ext>
            </a:extLst>
          </p:cNvPr>
          <p:cNvSpPr txBox="1"/>
          <p:nvPr/>
        </p:nvSpPr>
        <p:spPr>
          <a:xfrm>
            <a:off x="0" y="0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Self-Closure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FC120-BEA3-7445-B24A-63982F3BED25}"/>
              </a:ext>
            </a:extLst>
          </p:cNvPr>
          <p:cNvSpPr txBox="1"/>
          <p:nvPr/>
        </p:nvSpPr>
        <p:spPr>
          <a:xfrm>
            <a:off x="3203157" y="38150"/>
            <a:ext cx="578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Ratio of Unfolded Jet </a:t>
            </a:r>
            <a:r>
              <a:rPr lang="en-US" b="1" i="1" dirty="0" err="1"/>
              <a:t>pT</a:t>
            </a:r>
            <a:r>
              <a:rPr lang="en-US" b="1" i="1" dirty="0"/>
              <a:t> Spectra and Pythia Jet </a:t>
            </a:r>
            <a:r>
              <a:rPr lang="en-US" b="1" i="1" dirty="0" err="1"/>
              <a:t>pT</a:t>
            </a:r>
            <a:r>
              <a:rPr lang="en-US" b="1" i="1" dirty="0"/>
              <a:t> Spectra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D95D0-D655-9641-8E2B-E7940386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85629" y="-2370370"/>
            <a:ext cx="6020742" cy="1219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9E4816-88CD-3749-B0A5-A449B7DCCD87}"/>
              </a:ext>
            </a:extLst>
          </p:cNvPr>
          <p:cNvSpPr txBox="1"/>
          <p:nvPr/>
        </p:nvSpPr>
        <p:spPr>
          <a:xfrm>
            <a:off x="1499709" y="388407"/>
            <a:ext cx="919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The method can get back the PYTHIA jet </a:t>
            </a:r>
            <a:r>
              <a:rPr lang="en-US" sz="1400" b="1" dirty="0" err="1">
                <a:solidFill>
                  <a:srgbClr val="FF0000"/>
                </a:solidFill>
              </a:rPr>
              <a:t>pT</a:t>
            </a:r>
            <a:r>
              <a:rPr lang="en-US" sz="1400" b="1" dirty="0">
                <a:solidFill>
                  <a:srgbClr val="FF0000"/>
                </a:solidFill>
              </a:rPr>
              <a:t> spectra for reasonable values of the resolution parameter and </a:t>
            </a:r>
            <a:r>
              <a:rPr lang="en-US" sz="1400" b="1" dirty="0" err="1">
                <a:solidFill>
                  <a:srgbClr val="FF0000"/>
                </a:solidFill>
              </a:rPr>
              <a:t>superiterations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7258-7473-4A45-B2E6-52CBC03C476C}"/>
              </a:ext>
            </a:extLst>
          </p:cNvPr>
          <p:cNvSpPr txBox="1"/>
          <p:nvPr/>
        </p:nvSpPr>
        <p:spPr>
          <a:xfrm>
            <a:off x="8166162" y="6551336"/>
            <a:ext cx="39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superiterations</a:t>
            </a:r>
            <a:r>
              <a:rPr lang="en-US" dirty="0"/>
              <a:t> on the x-axis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6125E-E722-E842-A48D-9B274A95EC9A}"/>
              </a:ext>
            </a:extLst>
          </p:cNvPr>
          <p:cNvSpPr txBox="1"/>
          <p:nvPr/>
        </p:nvSpPr>
        <p:spPr>
          <a:xfrm>
            <a:off x="11383027" y="-4325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</a:t>
            </a:r>
          </a:p>
        </p:txBody>
      </p:sp>
    </p:spTree>
    <p:extLst>
      <p:ext uri="{BB962C8B-B14F-4D97-AF65-F5344CB8AC3E}">
        <p14:creationId xmlns:p14="http://schemas.microsoft.com/office/powerpoint/2010/main" val="328276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C0F7A-334E-6FCA-C60F-6A9C56A3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9" b="1479"/>
          <a:stretch/>
        </p:blipFill>
        <p:spPr>
          <a:xfrm rot="5400000">
            <a:off x="3193601" y="-2509732"/>
            <a:ext cx="6081186" cy="11915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0AD47-E094-160D-EB09-A018CE6623CD}"/>
              </a:ext>
            </a:extLst>
          </p:cNvPr>
          <p:cNvSpPr txBox="1"/>
          <p:nvPr/>
        </p:nvSpPr>
        <p:spPr>
          <a:xfrm rot="16200000">
            <a:off x="-941607" y="3244334"/>
            <a:ext cx="24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Chi-Square on the y-axis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D60CC-0888-A99E-0532-414BB50B17A3}"/>
              </a:ext>
            </a:extLst>
          </p:cNvPr>
          <p:cNvSpPr txBox="1"/>
          <p:nvPr/>
        </p:nvSpPr>
        <p:spPr>
          <a:xfrm>
            <a:off x="0" y="0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Self-Closure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50AA8-52C2-4A15-6B20-1188030831B2}"/>
              </a:ext>
            </a:extLst>
          </p:cNvPr>
          <p:cNvSpPr txBox="1"/>
          <p:nvPr/>
        </p:nvSpPr>
        <p:spPr>
          <a:xfrm>
            <a:off x="1651577" y="38150"/>
            <a:ext cx="907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Chi-square as a function of number of </a:t>
            </a:r>
            <a:r>
              <a:rPr lang="en-US" b="1" i="1" dirty="0" err="1"/>
              <a:t>superiterations</a:t>
            </a:r>
            <a:r>
              <a:rPr lang="en-US" b="1" i="1" dirty="0"/>
              <a:t> for different regularization parameters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F17EE-0FFD-032E-6C2F-56C5564B5E8F}"/>
              </a:ext>
            </a:extLst>
          </p:cNvPr>
          <p:cNvSpPr txBox="1"/>
          <p:nvPr/>
        </p:nvSpPr>
        <p:spPr>
          <a:xfrm>
            <a:off x="1806497" y="1148575"/>
            <a:ext cx="73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63BB9-5879-5B5F-ACB0-1931BDCEC536}"/>
              </a:ext>
            </a:extLst>
          </p:cNvPr>
          <p:cNvSpPr txBox="1"/>
          <p:nvPr/>
        </p:nvSpPr>
        <p:spPr>
          <a:xfrm>
            <a:off x="1869815" y="5340093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Z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36775-3C20-4D0F-C966-030A7CC03DF9}"/>
              </a:ext>
            </a:extLst>
          </p:cNvPr>
          <p:cNvCxnSpPr>
            <a:cxnSpLocks/>
          </p:cNvCxnSpPr>
          <p:nvPr/>
        </p:nvCxnSpPr>
        <p:spPr>
          <a:xfrm>
            <a:off x="1869815" y="1929161"/>
            <a:ext cx="494244" cy="54641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9D2568-85C0-24E4-A6C4-9A9C115B5AB8}"/>
              </a:ext>
            </a:extLst>
          </p:cNvPr>
          <p:cNvSpPr txBox="1"/>
          <p:nvPr/>
        </p:nvSpPr>
        <p:spPr>
          <a:xfrm>
            <a:off x="1806498" y="2443666"/>
            <a:ext cx="206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Oscillatory behavior sign of overfitting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5502EF-7187-BC3F-8B3F-2F6C07FA5713}"/>
              </a:ext>
            </a:extLst>
          </p:cNvPr>
          <p:cNvCxnSpPr>
            <a:cxnSpLocks/>
          </p:cNvCxnSpPr>
          <p:nvPr/>
        </p:nvCxnSpPr>
        <p:spPr>
          <a:xfrm flipV="1">
            <a:off x="1651577" y="2990076"/>
            <a:ext cx="828085" cy="173559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195E59-E48A-74B1-7320-A41E1638D478}"/>
              </a:ext>
            </a:extLst>
          </p:cNvPr>
          <p:cNvSpPr txBox="1"/>
          <p:nvPr/>
        </p:nvSpPr>
        <p:spPr>
          <a:xfrm>
            <a:off x="2425853" y="563984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0-10 %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553F0-940E-3688-E725-5EC274701FCF}"/>
              </a:ext>
            </a:extLst>
          </p:cNvPr>
          <p:cNvSpPr txBox="1"/>
          <p:nvPr/>
        </p:nvSpPr>
        <p:spPr>
          <a:xfrm>
            <a:off x="6479962" y="563984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10-40 %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3FB3E-ABAC-98A1-D22F-8488D1B441DE}"/>
              </a:ext>
            </a:extLst>
          </p:cNvPr>
          <p:cNvSpPr txBox="1"/>
          <p:nvPr/>
        </p:nvSpPr>
        <p:spPr>
          <a:xfrm>
            <a:off x="10725087" y="563984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40-80 %</a:t>
            </a:r>
          </a:p>
        </p:txBody>
      </p:sp>
    </p:spTree>
    <p:extLst>
      <p:ext uri="{BB962C8B-B14F-4D97-AF65-F5344CB8AC3E}">
        <p14:creationId xmlns:p14="http://schemas.microsoft.com/office/powerpoint/2010/main" val="245281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8D8F8-8CE2-4116-1E7B-7F3E193EA45A}"/>
              </a:ext>
            </a:extLst>
          </p:cNvPr>
          <p:cNvSpPr txBox="1"/>
          <p:nvPr/>
        </p:nvSpPr>
        <p:spPr>
          <a:xfrm>
            <a:off x="0" y="0"/>
            <a:ext cx="436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Steps for unfolding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595AF-31E8-0022-9477-6D467828DE46}"/>
              </a:ext>
            </a:extLst>
          </p:cNvPr>
          <p:cNvSpPr txBox="1"/>
          <p:nvPr/>
        </p:nvSpPr>
        <p:spPr>
          <a:xfrm>
            <a:off x="858644" y="554849"/>
            <a:ext cx="10474712" cy="479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/>
              <a:t>For Each Centrality Bin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Make 4D response matrix (</a:t>
            </a:r>
            <a:r>
              <a:rPr lang="en-US" sz="2000" dirty="0" err="1"/>
              <a:t>pT</a:t>
            </a:r>
            <a:r>
              <a:rPr lang="en-US" sz="2000" dirty="0"/>
              <a:t> vs Z) from 0-3 and 3-inf </a:t>
            </a:r>
            <a:r>
              <a:rPr lang="en-US" sz="2000" dirty="0" err="1"/>
              <a:t>pthatbins</a:t>
            </a:r>
            <a:r>
              <a:rPr lang="en-US" sz="2000" dirty="0"/>
              <a:t>, and combine them with cross-section weights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Reweight fragmentation function distribution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Hist1</a:t>
            </a:r>
            <a:r>
              <a:rPr lang="en-US" sz="2000" dirty="0"/>
              <a:t>: </a:t>
            </a:r>
            <a:r>
              <a:rPr lang="en-US" sz="2000" dirty="0" err="1"/>
              <a:t>Normalise</a:t>
            </a:r>
            <a:r>
              <a:rPr lang="en-US" sz="2000" dirty="0"/>
              <a:t> the uncorrected z-distribution from data to have integral 1.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Hist2</a:t>
            </a:r>
            <a:r>
              <a:rPr lang="en-US" sz="2000" dirty="0"/>
              <a:t>: </a:t>
            </a:r>
            <a:r>
              <a:rPr lang="en-US" sz="2000" dirty="0" err="1"/>
              <a:t>Normalise</a:t>
            </a:r>
            <a:r>
              <a:rPr lang="en-US" sz="2000" dirty="0"/>
              <a:t> the detector side PYTHIA z-distribution to have integral 1.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Weight </a:t>
            </a:r>
            <a:r>
              <a:rPr lang="en-US" sz="2000" dirty="0">
                <a:sym typeface="Wingdings" pitchFamily="2" charset="2"/>
              </a:rPr>
              <a:t>-&gt; Hist2/Hist1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Repeat Steps 1 and 2  </a:t>
            </a:r>
            <a:r>
              <a:rPr lang="en-US" sz="2000" b="1" dirty="0" err="1">
                <a:sym typeface="Wingdings" pitchFamily="2" charset="2"/>
              </a:rPr>
              <a:t>Superiteration</a:t>
            </a:r>
            <a:r>
              <a:rPr lang="en-US" sz="2000" dirty="0">
                <a:sym typeface="Wingdings" pitchFamily="2" charset="2"/>
              </a:rPr>
              <a:t> (SI)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After unfolding, scale </a:t>
            </a:r>
            <a:r>
              <a:rPr lang="en-US" sz="2000" dirty="0" err="1">
                <a:sym typeface="Wingdings" pitchFamily="2" charset="2"/>
              </a:rPr>
              <a:t>pT</a:t>
            </a:r>
            <a:r>
              <a:rPr lang="en-US" sz="2000" dirty="0">
                <a:sym typeface="Wingdings" pitchFamily="2" charset="2"/>
              </a:rPr>
              <a:t> distribution by T</a:t>
            </a:r>
            <a:r>
              <a:rPr lang="en-US" sz="2000" baseline="-25000" dirty="0">
                <a:sym typeface="Wingdings" pitchFamily="2" charset="2"/>
              </a:rPr>
              <a:t>AA</a:t>
            </a:r>
            <a:endParaRPr lang="en-US" baseline="-25000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55D76-0C2D-AC41-9037-6BCF48126AA4}"/>
              </a:ext>
            </a:extLst>
          </p:cNvPr>
          <p:cNvSpPr txBox="1"/>
          <p:nvPr/>
        </p:nvSpPr>
        <p:spPr>
          <a:xfrm>
            <a:off x="565083" y="5521190"/>
            <a:ext cx="224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(summed  over all bins):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9ECC16-1721-E140-8225-0274179E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42" y="5485626"/>
            <a:ext cx="363220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11E76-3638-2C43-BEDB-A1A1B7B8E774}"/>
              </a:ext>
            </a:extLst>
          </p:cNvPr>
          <p:cNvSpPr txBox="1"/>
          <p:nvPr/>
        </p:nvSpPr>
        <p:spPr>
          <a:xfrm>
            <a:off x="6818922" y="5643860"/>
            <a:ext cx="68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data, I use the PYTHIA truth as the expected value.</a:t>
            </a:r>
          </a:p>
        </p:txBody>
      </p:sp>
    </p:spTree>
    <p:extLst>
      <p:ext uri="{BB962C8B-B14F-4D97-AF65-F5344CB8AC3E}">
        <p14:creationId xmlns:p14="http://schemas.microsoft.com/office/powerpoint/2010/main" val="32282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ADEFB-2B87-6724-11EE-BA9370D0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77165" y="-2359831"/>
            <a:ext cx="6637670" cy="11797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DE4AB3-18BB-633C-E952-D827954A3729}"/>
              </a:ext>
            </a:extLst>
          </p:cNvPr>
          <p:cNvSpPr txBox="1"/>
          <p:nvPr/>
        </p:nvSpPr>
        <p:spPr>
          <a:xfrm>
            <a:off x="0" y="0"/>
            <a:ext cx="5852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Chi-Square after </a:t>
            </a:r>
            <a:r>
              <a:rPr lang="en-US" sz="3200" b="1" dirty="0" err="1"/>
              <a:t>superiterations</a:t>
            </a:r>
            <a:r>
              <a:rPr lang="en-US" sz="3200" b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5CBC4-3DE0-43E8-1F44-7E8FFBCBC53D}"/>
              </a:ext>
            </a:extLst>
          </p:cNvPr>
          <p:cNvSpPr txBox="1"/>
          <p:nvPr/>
        </p:nvSpPr>
        <p:spPr>
          <a:xfrm>
            <a:off x="1639229" y="1527718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CFBDE-BA6C-C82D-EC95-8FA03953E460}"/>
              </a:ext>
            </a:extLst>
          </p:cNvPr>
          <p:cNvSpPr txBox="1"/>
          <p:nvPr/>
        </p:nvSpPr>
        <p:spPr>
          <a:xfrm>
            <a:off x="5458069" y="1527718"/>
            <a:ext cx="12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Mid-central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39C63-9569-07B3-A200-5385E49B6C91}"/>
              </a:ext>
            </a:extLst>
          </p:cNvPr>
          <p:cNvSpPr txBox="1"/>
          <p:nvPr/>
        </p:nvSpPr>
        <p:spPr>
          <a:xfrm>
            <a:off x="9548724" y="1527718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353E6-36F8-A2E9-6252-93ABAB045D8A}"/>
              </a:ext>
            </a:extLst>
          </p:cNvPr>
          <p:cNvSpPr txBox="1"/>
          <p:nvPr/>
        </p:nvSpPr>
        <p:spPr>
          <a:xfrm>
            <a:off x="6437105" y="2655327"/>
            <a:ext cx="518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Chi-square for </a:t>
            </a:r>
            <a:r>
              <a:rPr lang="en-US" b="1" dirty="0" err="1"/>
              <a:t>p</a:t>
            </a:r>
            <a:r>
              <a:rPr lang="en-US" b="1" baseline="-25000" dirty="0" err="1"/>
              <a:t>T</a:t>
            </a:r>
            <a:r>
              <a:rPr lang="en-US" b="1" dirty="0"/>
              <a:t> is lowest for unfolding parameter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1362E-BF5F-16AE-ADB9-8E3B4C195470}"/>
              </a:ext>
            </a:extLst>
          </p:cNvPr>
          <p:cNvSpPr txBox="1"/>
          <p:nvPr/>
        </p:nvSpPr>
        <p:spPr>
          <a:xfrm>
            <a:off x="6437105" y="6052732"/>
            <a:ext cx="518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Chi-square for z is lowest for unfolding parameter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2B93A-FD99-BA9E-FF6B-90C5C463501E}"/>
              </a:ext>
            </a:extLst>
          </p:cNvPr>
          <p:cNvSpPr txBox="1"/>
          <p:nvPr/>
        </p:nvSpPr>
        <p:spPr>
          <a:xfrm>
            <a:off x="761670" y="1158386"/>
            <a:ext cx="73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87064-D04A-95BA-F917-AA51D5A720D0}"/>
              </a:ext>
            </a:extLst>
          </p:cNvPr>
          <p:cNvSpPr txBox="1"/>
          <p:nvPr/>
        </p:nvSpPr>
        <p:spPr>
          <a:xfrm>
            <a:off x="732107" y="586806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Z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A0594F0-EFFF-E74B-AF02-D8B5A2293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553" y="-14034"/>
            <a:ext cx="3061447" cy="57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B1ACBB-CE9D-AF46-B9CD-EA3DF46D5153}"/>
              </a:ext>
            </a:extLst>
          </p:cNvPr>
          <p:cNvSpPr txBox="1"/>
          <p:nvPr/>
        </p:nvSpPr>
        <p:spPr>
          <a:xfrm>
            <a:off x="6884894" y="-48182"/>
            <a:ext cx="224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(summed  over all bins): </a:t>
            </a:r>
          </a:p>
        </p:txBody>
      </p:sp>
    </p:spTree>
    <p:extLst>
      <p:ext uri="{BB962C8B-B14F-4D97-AF65-F5344CB8AC3E}">
        <p14:creationId xmlns:p14="http://schemas.microsoft.com/office/powerpoint/2010/main" val="63840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3300B-EA20-A12E-2B7E-162CFCB42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4" b="3949"/>
          <a:stretch/>
        </p:blipFill>
        <p:spPr>
          <a:xfrm rot="5400000">
            <a:off x="596771" y="-496056"/>
            <a:ext cx="5597551" cy="6791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A7D8C-84F5-1475-8083-4A3A0A971BD1}"/>
              </a:ext>
            </a:extLst>
          </p:cNvPr>
          <p:cNvSpPr txBox="1"/>
          <p:nvPr/>
        </p:nvSpPr>
        <p:spPr>
          <a:xfrm>
            <a:off x="0" y="0"/>
            <a:ext cx="96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RCP: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C41DE-6C78-BD5E-52C2-581E757748DF}"/>
              </a:ext>
            </a:extLst>
          </p:cNvPr>
          <p:cNvSpPr txBox="1"/>
          <p:nvPr/>
        </p:nvSpPr>
        <p:spPr>
          <a:xfrm>
            <a:off x="613317" y="775013"/>
            <a:ext cx="26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unfolding parameter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EB319-516C-A68E-D1AD-3EE505B9163E}"/>
              </a:ext>
            </a:extLst>
          </p:cNvPr>
          <p:cNvSpPr txBox="1"/>
          <p:nvPr/>
        </p:nvSpPr>
        <p:spPr>
          <a:xfrm>
            <a:off x="369331" y="5798981"/>
            <a:ext cx="11071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I checked all the </a:t>
            </a:r>
            <a:r>
              <a:rPr lang="en-US" sz="1600" b="1" dirty="0" err="1"/>
              <a:t>normalisations</a:t>
            </a:r>
            <a:r>
              <a:rPr lang="en-US" sz="1600" b="1" dirty="0"/>
              <a:t> we were doing earlier, and I am applying them correctly.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It still seems like I am missing some normalization, and I am stuck on what test I can run to figure this out.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I checked RCP for self-similar and test-train samples with this method, and they are around 1 with some fluctuations (~20%).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955F4-7275-12EB-19A2-63CB38AD37DA}"/>
              </a:ext>
            </a:extLst>
          </p:cNvPr>
          <p:cNvSpPr txBox="1"/>
          <p:nvPr/>
        </p:nvSpPr>
        <p:spPr>
          <a:xfrm rot="16200000">
            <a:off x="-769988" y="1824808"/>
            <a:ext cx="19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Central/Peripheral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03911-B942-FBD0-F133-1EEEFC42B38A}"/>
              </a:ext>
            </a:extLst>
          </p:cNvPr>
          <p:cNvSpPr txBox="1"/>
          <p:nvPr/>
        </p:nvSpPr>
        <p:spPr>
          <a:xfrm>
            <a:off x="6707459" y="2086964"/>
            <a:ext cx="5484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RCP stabilizes to values after ~10 </a:t>
            </a:r>
            <a:r>
              <a:rPr lang="en-US" dirty="0" err="1"/>
              <a:t>Superiterations</a:t>
            </a:r>
            <a:r>
              <a:rPr lang="en-US" dirty="0"/>
              <a:t>, same as chi2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RCP shows the correct trend for </a:t>
            </a:r>
            <a:r>
              <a:rPr lang="en-US" b="1" dirty="0" err="1"/>
              <a:t>superiterations</a:t>
            </a:r>
            <a:r>
              <a:rPr lang="en-US" b="1" dirty="0"/>
              <a:t> ~5 and above, but </a:t>
            </a:r>
            <a:r>
              <a:rPr lang="en-US" b="1" dirty="0">
                <a:solidFill>
                  <a:srgbClr val="FF0000"/>
                </a:solidFill>
              </a:rPr>
              <a:t>it’s greater than 2.</a:t>
            </a:r>
          </a:p>
        </p:txBody>
      </p:sp>
    </p:spTree>
    <p:extLst>
      <p:ext uri="{BB962C8B-B14F-4D97-AF65-F5344CB8AC3E}">
        <p14:creationId xmlns:p14="http://schemas.microsoft.com/office/powerpoint/2010/main" val="264363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13689</TotalTime>
  <Words>610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Diptanil Roy</dc:creator>
  <cp:lastModifiedBy>Diptanil Roy</cp:lastModifiedBy>
  <cp:revision>9</cp:revision>
  <cp:lastPrinted>2022-09-29T19:26:25Z</cp:lastPrinted>
  <dcterms:created xsi:type="dcterms:W3CDTF">2022-08-06T04:34:56Z</dcterms:created>
  <dcterms:modified xsi:type="dcterms:W3CDTF">2022-09-29T19:26:28Z</dcterms:modified>
</cp:coreProperties>
</file>