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292934"/>
        </a:fontRef>
        <a:srgbClr val="2929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292934"/>
        </a:fontRef>
        <a:srgbClr val="2929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292934"/>
        </a:fontRef>
        <a:srgbClr val="2929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292934"/>
        </a:fontRef>
        <a:srgbClr val="2929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292934"/>
        </a:fontRef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FDD"/>
          </a:solidFill>
        </a:fill>
      </a:tcStyle>
    </a:wholeTbl>
    <a:band2H>
      <a:tcTxStyle/>
      <a:tcStyle>
        <a:tcBdr/>
        <a:fill>
          <a:solidFill>
            <a:srgbClr val="EEF0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92934"/>
        </a:fontRef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1D0"/>
          </a:solidFill>
        </a:fill>
      </a:tcStyle>
    </a:wholeTbl>
    <a:band2H>
      <a:tcTxStyle/>
      <a:tcStyle>
        <a:tcBdr/>
        <a:fill>
          <a:solidFill>
            <a:srgbClr val="EB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92934"/>
        </a:fontRef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ECD"/>
          </a:solidFill>
        </a:fill>
      </a:tcStyle>
    </a:wholeTbl>
    <a:band2H>
      <a:tcTxStyle/>
      <a:tcStyle>
        <a:tcBdr/>
        <a:fill>
          <a:solidFill>
            <a:srgbClr val="EB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92934"/>
        </a:fontRef>
        <a:srgbClr val="2929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92934"/>
        </a:fontRef>
        <a:srgbClr val="2929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34"/>
              </a:solidFill>
              <a:prstDash val="solid"/>
              <a:round/>
            </a:ln>
          </a:top>
          <a:bottom>
            <a:ln w="254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34"/>
              </a:solidFill>
              <a:prstDash val="solid"/>
              <a:round/>
            </a:ln>
          </a:top>
          <a:bottom>
            <a:ln w="254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92934"/>
        </a:fontRef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3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3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3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614950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solidFill>
          <a:srgbClr val="292934"/>
        </a:solidFill>
        <a:latin typeface="+mj-lt"/>
        <a:ea typeface="+mj-ea"/>
        <a:cs typeface="+mj-cs"/>
        <a:sym typeface="Arial"/>
      </a:defRPr>
    </a:lvl1pPr>
    <a:lvl2pPr indent="228600" latinLnBrk="0">
      <a:defRPr sz="1200">
        <a:solidFill>
          <a:srgbClr val="292934"/>
        </a:solidFill>
        <a:latin typeface="+mj-lt"/>
        <a:ea typeface="+mj-ea"/>
        <a:cs typeface="+mj-cs"/>
        <a:sym typeface="Arial"/>
      </a:defRPr>
    </a:lvl2pPr>
    <a:lvl3pPr indent="457200" latinLnBrk="0">
      <a:defRPr sz="1200">
        <a:solidFill>
          <a:srgbClr val="292934"/>
        </a:solidFill>
        <a:latin typeface="+mj-lt"/>
        <a:ea typeface="+mj-ea"/>
        <a:cs typeface="+mj-cs"/>
        <a:sym typeface="Arial"/>
      </a:defRPr>
    </a:lvl3pPr>
    <a:lvl4pPr indent="685800" latinLnBrk="0">
      <a:defRPr sz="1200">
        <a:solidFill>
          <a:srgbClr val="292934"/>
        </a:solidFill>
        <a:latin typeface="+mj-lt"/>
        <a:ea typeface="+mj-ea"/>
        <a:cs typeface="+mj-cs"/>
        <a:sym typeface="Arial"/>
      </a:defRPr>
    </a:lvl4pPr>
    <a:lvl5pPr indent="914400" latinLnBrk="0">
      <a:defRPr sz="1200">
        <a:solidFill>
          <a:srgbClr val="292934"/>
        </a:solidFill>
        <a:latin typeface="+mj-lt"/>
        <a:ea typeface="+mj-ea"/>
        <a:cs typeface="+mj-cs"/>
        <a:sym typeface="Arial"/>
      </a:defRPr>
    </a:lvl5pPr>
    <a:lvl6pPr indent="1143000" latinLnBrk="0">
      <a:defRPr sz="1200">
        <a:solidFill>
          <a:srgbClr val="292934"/>
        </a:solidFill>
        <a:latin typeface="+mj-lt"/>
        <a:ea typeface="+mj-ea"/>
        <a:cs typeface="+mj-cs"/>
        <a:sym typeface="Arial"/>
      </a:defRPr>
    </a:lvl6pPr>
    <a:lvl7pPr indent="1371600" latinLnBrk="0">
      <a:defRPr sz="1200">
        <a:solidFill>
          <a:srgbClr val="292934"/>
        </a:solidFill>
        <a:latin typeface="+mj-lt"/>
        <a:ea typeface="+mj-ea"/>
        <a:cs typeface="+mj-cs"/>
        <a:sym typeface="Arial"/>
      </a:defRPr>
    </a:lvl7pPr>
    <a:lvl8pPr indent="1600200" latinLnBrk="0">
      <a:defRPr sz="1200">
        <a:solidFill>
          <a:srgbClr val="292934"/>
        </a:solidFill>
        <a:latin typeface="+mj-lt"/>
        <a:ea typeface="+mj-ea"/>
        <a:cs typeface="+mj-cs"/>
        <a:sym typeface="Arial"/>
      </a:defRPr>
    </a:lvl8pPr>
    <a:lvl9pPr indent="1828800" latinLnBrk="0">
      <a:defRPr sz="1200">
        <a:solidFill>
          <a:srgbClr val="292934"/>
        </a:solidFill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/>
          <a:lstStyle>
            <a:lvl1pPr>
              <a:defRPr sz="5400" cap="all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6629400" y="609600"/>
            <a:ext cx="2057400" cy="5867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457200" y="609600"/>
            <a:ext cx="6019800" cy="5867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220785"/>
            <a:ext cx="9144000" cy="228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0" y="-1"/>
            <a:ext cx="9144000" cy="3657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/>
          <a:lstStyle>
            <a:lvl1pPr>
              <a:defRPr sz="5400" cap="all"/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D253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722312" y="2362200"/>
            <a:ext cx="7772401" cy="2200275"/>
          </a:xfrm>
          <a:prstGeom prst="rect">
            <a:avLst/>
          </a:prstGeom>
        </p:spPr>
        <p:txBody>
          <a:bodyPr anchor="b"/>
          <a:lstStyle>
            <a:lvl1pPr>
              <a:defRPr sz="4800" cap="all">
                <a:solidFill>
                  <a:srgbClr val="F3F2D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722312" y="4626864"/>
            <a:ext cx="7772401" cy="15001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/>
          <p:nvPr/>
        </p:nvSpPr>
        <p:spPr>
          <a:xfrm>
            <a:off x="731519" y="4599431"/>
            <a:ext cx="7848601" cy="1590"/>
          </a:xfrm>
          <a:prstGeom prst="line">
            <a:avLst/>
          </a:prstGeom>
          <a:ln w="19050">
            <a:solidFill>
              <a:srgbClr val="F3F2D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sz="half" idx="1"/>
          </p:nvPr>
        </p:nvSpPr>
        <p:spPr>
          <a:xfrm>
            <a:off x="457200" y="1673351"/>
            <a:ext cx="4038600" cy="471830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487680" indent="-213360">
              <a:spcBef>
                <a:spcPts val="600"/>
              </a:spcBef>
              <a:defRPr sz="2800"/>
            </a:lvl2pPr>
            <a:lvl3pPr marL="804672" indent="-256032">
              <a:spcBef>
                <a:spcPts val="600"/>
              </a:spcBef>
              <a:defRPr sz="2800"/>
            </a:lvl3pPr>
            <a:lvl4pPr marL="1107439" indent="-284480">
              <a:spcBef>
                <a:spcPts val="600"/>
              </a:spcBef>
              <a:defRPr sz="2800"/>
            </a:lvl4pPr>
            <a:lvl5pPr marL="1264919" indent="-21336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457200" y="1676400"/>
            <a:ext cx="3931921" cy="63976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1pPr>
            <a:lvl2pPr marL="0" indent="4572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2pPr>
            <a:lvl3pPr marL="0" indent="9144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3pPr>
            <a:lvl4pPr marL="0" indent="13716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4pPr>
            <a:lvl5pPr marL="0" indent="18288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3"/>
          </p:nvPr>
        </p:nvSpPr>
        <p:spPr>
          <a:xfrm>
            <a:off x="4754879" y="1676400"/>
            <a:ext cx="3931921" cy="639763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>
            <a:off x="4571999" y="1691640"/>
            <a:ext cx="796" cy="4709160"/>
          </a:xfrm>
          <a:prstGeom prst="line">
            <a:avLst/>
          </a:prstGeom>
          <a:ln w="19050">
            <a:solidFill>
              <a:srgbClr val="D2533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792079"/>
            <a:ext cx="2139696" cy="1261874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2971800" y="792079"/>
            <a:ext cx="5715000" cy="5577842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483325" indent="-209005">
              <a:spcBef>
                <a:spcPts val="700"/>
              </a:spcBef>
              <a:defRPr sz="3200"/>
            </a:lvl2pPr>
            <a:lvl3pPr marL="792480" indent="-243840">
              <a:spcBef>
                <a:spcPts val="700"/>
              </a:spcBef>
              <a:defRPr sz="3200"/>
            </a:lvl3pPr>
            <a:lvl4pPr marL="1115567" indent="-292608">
              <a:spcBef>
                <a:spcPts val="700"/>
              </a:spcBef>
              <a:defRPr sz="3200"/>
            </a:lvl4pPr>
            <a:lvl5pPr marL="1271016" indent="-219456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quarter" idx="13"/>
          </p:nvPr>
        </p:nvSpPr>
        <p:spPr>
          <a:xfrm>
            <a:off x="457201" y="2130551"/>
            <a:ext cx="2139697" cy="424361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2775009" y="792079"/>
            <a:ext cx="1590" cy="5577841"/>
          </a:xfrm>
          <a:prstGeom prst="line">
            <a:avLst/>
          </a:prstGeom>
          <a:ln w="19050">
            <a:solidFill>
              <a:srgbClr val="D2533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1" cy="126492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8" name="Shape 88"/>
          <p:cNvSpPr>
            <a:spLocks noGrp="1"/>
          </p:cNvSpPr>
          <p:nvPr>
            <p:ph type="pic" idx="13"/>
          </p:nvPr>
        </p:nvSpPr>
        <p:spPr>
          <a:xfrm>
            <a:off x="2858610" y="838200"/>
            <a:ext cx="5904390" cy="5500458"/>
          </a:xfrm>
          <a:prstGeom prst="rect">
            <a:avLst/>
          </a:prstGeom>
          <a:ln w="76200">
            <a:solidFill>
              <a:srgbClr val="FFFFFF"/>
            </a:solidFill>
            <a:miter lim="800000"/>
          </a:ln>
          <a:effectLst>
            <a:outerShdw blurRad="50800" dist="12700" dir="5400000" rotWithShape="0">
              <a:srgbClr val="000000">
                <a:alpha val="58999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sz="quarter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220785"/>
            <a:ext cx="9144000" cy="228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0" y="-1"/>
            <a:ext cx="9144000" cy="3657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7620000" y="38468"/>
            <a:ext cx="301908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ln>
            <a:noFill/>
          </a:ln>
          <a:solidFill>
            <a:srgbClr val="D2533C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ln>
            <a:noFill/>
          </a:ln>
          <a:solidFill>
            <a:srgbClr val="D2533C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ln>
            <a:noFill/>
          </a:ln>
          <a:solidFill>
            <a:srgbClr val="D2533C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ln>
            <a:noFill/>
          </a:ln>
          <a:solidFill>
            <a:srgbClr val="D2533C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ln>
            <a:noFill/>
          </a:ln>
          <a:solidFill>
            <a:srgbClr val="D2533C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ln>
            <a:noFill/>
          </a:ln>
          <a:solidFill>
            <a:srgbClr val="D2533C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ln>
            <a:noFill/>
          </a:ln>
          <a:solidFill>
            <a:srgbClr val="D2533C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ln>
            <a:noFill/>
          </a:ln>
          <a:solidFill>
            <a:srgbClr val="D2533C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ln>
            <a:noFill/>
          </a:ln>
          <a:solidFill>
            <a:srgbClr val="D2533C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182879" marR="0" indent="-18287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292934"/>
          </a:solidFill>
          <a:uFillTx/>
          <a:latin typeface="+mj-lt"/>
          <a:ea typeface="+mj-ea"/>
          <a:cs typeface="+mj-cs"/>
          <a:sym typeface="Arial"/>
        </a:defRPr>
      </a:lvl1pPr>
      <a:lvl2pPr marL="493775" marR="0" indent="-21945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292934"/>
          </a:solidFill>
          <a:uFillTx/>
          <a:latin typeface="+mj-lt"/>
          <a:ea typeface="+mj-ea"/>
          <a:cs typeface="+mj-cs"/>
          <a:sym typeface="Arial"/>
        </a:defRPr>
      </a:lvl2pPr>
      <a:lvl3pPr marL="792479" marR="0" indent="-2438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9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292934"/>
          </a:solidFill>
          <a:uFillTx/>
          <a:latin typeface="+mj-lt"/>
          <a:ea typeface="+mj-ea"/>
          <a:cs typeface="+mj-cs"/>
          <a:sym typeface="Arial"/>
        </a:defRPr>
      </a:lvl3pPr>
      <a:lvl4pPr marL="109727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292934"/>
          </a:solidFill>
          <a:uFillTx/>
          <a:latin typeface="+mj-lt"/>
          <a:ea typeface="+mj-ea"/>
          <a:cs typeface="+mj-cs"/>
          <a:sym typeface="Arial"/>
        </a:defRPr>
      </a:lvl4pPr>
      <a:lvl5pPr marL="1286691" marR="0" indent="-235131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292934"/>
          </a:solidFill>
          <a:uFillTx/>
          <a:latin typeface="+mj-lt"/>
          <a:ea typeface="+mj-ea"/>
          <a:cs typeface="+mj-cs"/>
          <a:sym typeface="Arial"/>
        </a:defRPr>
      </a:lvl5pPr>
      <a:lvl6pPr marL="152634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292934"/>
          </a:solidFill>
          <a:uFillTx/>
          <a:latin typeface="+mj-lt"/>
          <a:ea typeface="+mj-ea"/>
          <a:cs typeface="+mj-cs"/>
          <a:sym typeface="Arial"/>
        </a:defRPr>
      </a:lvl6pPr>
      <a:lvl7pPr marL="170922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292934"/>
          </a:solidFill>
          <a:uFillTx/>
          <a:latin typeface="+mj-lt"/>
          <a:ea typeface="+mj-ea"/>
          <a:cs typeface="+mj-cs"/>
          <a:sym typeface="Arial"/>
        </a:defRPr>
      </a:lvl7pPr>
      <a:lvl8pPr marL="189210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292934"/>
          </a:solidFill>
          <a:uFillTx/>
          <a:latin typeface="+mj-lt"/>
          <a:ea typeface="+mj-ea"/>
          <a:cs typeface="+mj-cs"/>
          <a:sym typeface="Arial"/>
        </a:defRPr>
      </a:lvl8pPr>
      <a:lvl9pPr marL="207498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292934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ctrTitle"/>
          </p:nvPr>
        </p:nvSpPr>
        <p:spPr>
          <a:xfrm>
            <a:off x="472530" y="361699"/>
            <a:ext cx="8305800" cy="19812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900"/>
            </a:lvl1pPr>
          </a:lstStyle>
          <a:p>
            <a:r>
              <a:rPr lang="en-US" sz="3200" b="1" dirty="0">
                <a:latin typeface="Trajan Pro" panose="02020502050506020301" pitchFamily="18" charset="0"/>
                <a:cs typeface="MV Boli" panose="02000500030200090000" pitchFamily="2" charset="0"/>
              </a:rPr>
              <a:t>Leveraging Cognitive Features for Sentiment </a:t>
            </a:r>
            <a:r>
              <a:rPr lang="en-US" sz="3200" b="1" dirty="0" smtClean="0">
                <a:latin typeface="Trajan Pro" panose="02020502050506020301" pitchFamily="18" charset="0"/>
                <a:cs typeface="MV Boli" panose="02000500030200090000" pitchFamily="2" charset="0"/>
              </a:rPr>
              <a:t>Analysis</a:t>
            </a:r>
            <a:endParaRPr sz="3200" b="1" dirty="0">
              <a:latin typeface="Trajan Pro" panose="02020502050506020301" pitchFamily="18" charset="0"/>
              <a:cs typeface="MV Boli" panose="02000500030200090000" pitchFamily="2" charset="0"/>
            </a:endParaRPr>
          </a:p>
        </p:txBody>
      </p:sp>
      <p:sp>
        <p:nvSpPr>
          <p:cNvPr id="129" name="Shape 129"/>
          <p:cNvSpPr>
            <a:spLocks noGrp="1"/>
          </p:cNvSpPr>
          <p:nvPr>
            <p:ph type="subTitle" sz="half" idx="1"/>
          </p:nvPr>
        </p:nvSpPr>
        <p:spPr>
          <a:xfrm>
            <a:off x="266700" y="2294648"/>
            <a:ext cx="8610600" cy="15240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 defTabSz="649223">
              <a:spcBef>
                <a:spcPts val="200"/>
              </a:spcBef>
              <a:defRPr sz="2414" b="1"/>
            </a:pPr>
            <a:r>
              <a:rPr lang="en-US" dirty="0" smtClean="0"/>
              <a:t>Diptesh Kanojia</a:t>
            </a:r>
            <a:endParaRPr dirty="0"/>
          </a:p>
          <a:p>
            <a:pPr algn="ctr" defTabSz="649223">
              <a:spcBef>
                <a:spcPts val="200"/>
              </a:spcBef>
              <a:defRPr sz="1562" b="1"/>
            </a:pPr>
            <a:r>
              <a:rPr dirty="0"/>
              <a:t>IITB-Monash Research Academy, Mumbai, India</a:t>
            </a:r>
          </a:p>
          <a:p>
            <a:pPr algn="ctr" defTabSz="649223">
              <a:spcBef>
                <a:spcPts val="400"/>
              </a:spcBef>
              <a:defRPr sz="1562" b="1"/>
            </a:pPr>
            <a:endParaRPr dirty="0"/>
          </a:p>
          <a:p>
            <a:pPr algn="ctr" defTabSz="649223">
              <a:spcBef>
                <a:spcPts val="200"/>
              </a:spcBef>
              <a:defRPr sz="1562" b="1" i="1"/>
            </a:pPr>
            <a:r>
              <a:rPr dirty="0"/>
              <a:t>Under the supervision of </a:t>
            </a:r>
          </a:p>
          <a:p>
            <a:pPr algn="ctr" defTabSz="649223">
              <a:spcBef>
                <a:spcPts val="200"/>
              </a:spcBef>
              <a:defRPr sz="1703" b="1" i="1"/>
            </a:pPr>
            <a:r>
              <a:rPr lang="en-US" dirty="0" smtClean="0"/>
              <a:t>Prof. Pushpak Bhattacharyya</a:t>
            </a:r>
            <a:r>
              <a:rPr dirty="0" smtClean="0"/>
              <a:t> </a:t>
            </a:r>
            <a:r>
              <a:rPr dirty="0"/>
              <a:t>(IITB</a:t>
            </a:r>
            <a:r>
              <a:rPr dirty="0" smtClean="0"/>
              <a:t>)</a:t>
            </a:r>
            <a:r>
              <a:rPr lang="en-US" dirty="0" smtClean="0"/>
              <a:t> and Prof. Reza </a:t>
            </a:r>
            <a:r>
              <a:rPr lang="en-US" dirty="0" err="1" smtClean="0"/>
              <a:t>Haffari</a:t>
            </a:r>
            <a:r>
              <a:rPr lang="en-US" dirty="0" smtClean="0"/>
              <a:t> (Monash)</a:t>
            </a:r>
            <a:endParaRPr dirty="0"/>
          </a:p>
        </p:txBody>
      </p:sp>
      <p:pic>
        <p:nvPicPr>
          <p:cNvPr id="13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0"/>
            <a:ext cx="9144001" cy="128016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883063" y="4137053"/>
            <a:ext cx="4218174" cy="2385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300" b="1"/>
            </a:pPr>
            <a:r>
              <a:rPr dirty="0"/>
              <a:t>Outline</a:t>
            </a:r>
          </a:p>
          <a:p>
            <a:pPr marL="180473" indent="-180473">
              <a:buSzPct val="60000"/>
              <a:buBlip>
                <a:blip r:embed="rId3"/>
              </a:buBlip>
            </a:pPr>
            <a:endParaRPr dirty="0"/>
          </a:p>
          <a:p>
            <a:pPr marL="228600" indent="-228600">
              <a:buSzPct val="100000"/>
              <a:buChar char="•"/>
            </a:pPr>
            <a:r>
              <a:rPr lang="en-US" dirty="0" smtClean="0"/>
              <a:t>Sentiment Analysis</a:t>
            </a:r>
          </a:p>
          <a:p>
            <a:pPr marL="228600" indent="-228600">
              <a:buSzPct val="100000"/>
              <a:buChar char="•"/>
            </a:pPr>
            <a:r>
              <a:rPr lang="en-US" dirty="0" smtClean="0"/>
              <a:t>Challenges</a:t>
            </a:r>
            <a:endParaRPr dirty="0"/>
          </a:p>
          <a:p>
            <a:pPr marL="228600" indent="-228600">
              <a:buSzPct val="100000"/>
              <a:buFontTx/>
              <a:buChar char="•"/>
            </a:pPr>
            <a:r>
              <a:rPr lang="en-US" dirty="0" smtClean="0"/>
              <a:t>ML – ‘features’</a:t>
            </a:r>
            <a:endParaRPr lang="en-US" dirty="0"/>
          </a:p>
          <a:p>
            <a:pPr marL="228600" indent="-228600">
              <a:buSzPct val="100000"/>
              <a:buChar char="•"/>
            </a:pPr>
            <a:r>
              <a:rPr lang="en-US" dirty="0" smtClean="0"/>
              <a:t>Eye Tracking</a:t>
            </a:r>
          </a:p>
          <a:p>
            <a:pPr marL="228600" indent="-228600">
              <a:buSzPct val="100000"/>
              <a:buChar char="•"/>
            </a:pPr>
            <a:r>
              <a:rPr lang="en-US" dirty="0" smtClean="0"/>
              <a:t>Results</a:t>
            </a:r>
          </a:p>
          <a:p>
            <a:pPr marL="228600" indent="-228600">
              <a:buSzPct val="100000"/>
              <a:buChar char="•"/>
            </a:pPr>
            <a:r>
              <a:rPr lang="en-US" dirty="0" smtClean="0"/>
              <a:t>Conclusion</a:t>
            </a:r>
            <a:endParaRPr dirty="0"/>
          </a:p>
        </p:txBody>
      </p:sp>
      <p:sp>
        <p:nvSpPr>
          <p:cNvPr id="132" name="Shape 132"/>
          <p:cNvSpPr/>
          <p:nvPr/>
        </p:nvSpPr>
        <p:spPr>
          <a:xfrm flipV="1">
            <a:off x="3443501" y="4163456"/>
            <a:ext cx="1" cy="256046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756" y="4335884"/>
            <a:ext cx="4805687" cy="1673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395" y="3890788"/>
            <a:ext cx="4536408" cy="27706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925" y="4787984"/>
            <a:ext cx="4858878" cy="90334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38129"/>
              </p:ext>
            </p:extLst>
          </p:nvPr>
        </p:nvGraphicFramePr>
        <p:xfrm>
          <a:off x="4175471" y="4372479"/>
          <a:ext cx="3943792" cy="180728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69741"/>
                <a:gridCol w="2574051"/>
              </a:tblGrid>
              <a:tr h="405209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Dataset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Improvement (%)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D1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3.7</a:t>
                      </a:r>
                      <a:endParaRPr lang="en-US" sz="4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D2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9.3</a:t>
                      </a:r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09504" y="3966554"/>
            <a:ext cx="2294435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4400" b="1" dirty="0" smtClean="0"/>
              <a:t>abjure</a:t>
            </a:r>
            <a:endParaRPr lang="en-US" sz="4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92484" y="5693273"/>
            <a:ext cx="3049042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4400" b="1" dirty="0" smtClean="0"/>
              <a:t>impetuous</a:t>
            </a:r>
            <a:endParaRPr lang="en-US" sz="4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84797" y="4506684"/>
            <a:ext cx="3912429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4400" b="1" dirty="0" smtClean="0"/>
              <a:t>His face ‘fell’</a:t>
            </a:r>
            <a:endParaRPr lang="en-US" sz="4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701637" y="5292281"/>
            <a:ext cx="3912429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4400" b="1" dirty="0" smtClean="0"/>
              <a:t>The boy ‘fell’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03508" y="4011400"/>
            <a:ext cx="4724240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400" dirty="0" smtClean="0"/>
              <a:t>word </a:t>
            </a:r>
            <a:r>
              <a:rPr lang="en-US" sz="2400" i="1" u="sng" dirty="0"/>
              <a:t>unpredictable</a:t>
            </a:r>
            <a:r>
              <a:rPr lang="en-US" sz="2400" i="1" dirty="0"/>
              <a:t> </a:t>
            </a:r>
            <a:r>
              <a:rPr lang="en-US" sz="2400" dirty="0"/>
              <a:t>being </a:t>
            </a:r>
            <a:r>
              <a:rPr lang="en-US" sz="2400" b="1" dirty="0"/>
              <a:t>positive</a:t>
            </a:r>
            <a:r>
              <a:rPr lang="en-US" sz="2400" dirty="0"/>
              <a:t> in case of </a:t>
            </a:r>
            <a:r>
              <a:rPr lang="en-US" sz="2400" b="1" i="1" u="sng" dirty="0" smtClean="0"/>
              <a:t>unpredictable</a:t>
            </a: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i="1" u="sng" dirty="0"/>
              <a:t>movie</a:t>
            </a:r>
            <a:r>
              <a:rPr lang="en-US" sz="2400" i="1" dirty="0"/>
              <a:t> </a:t>
            </a:r>
            <a:r>
              <a:rPr lang="en-US" sz="2400" dirty="0"/>
              <a:t>in movie domain </a:t>
            </a:r>
            <a:r>
              <a:rPr lang="en-US" sz="2400" dirty="0" smtClean="0"/>
              <a:t>and, </a:t>
            </a:r>
          </a:p>
          <a:p>
            <a:endParaRPr lang="en-US" sz="2400" b="1" dirty="0"/>
          </a:p>
          <a:p>
            <a:r>
              <a:rPr lang="en-US" sz="2400" b="1" dirty="0" smtClean="0"/>
              <a:t>negative</a:t>
            </a:r>
            <a:r>
              <a:rPr lang="en-US" sz="2400" dirty="0" smtClean="0"/>
              <a:t> </a:t>
            </a:r>
            <a:r>
              <a:rPr lang="en-US" sz="2400" dirty="0"/>
              <a:t>in case </a:t>
            </a:r>
            <a:r>
              <a:rPr lang="en-US" sz="2400" dirty="0" smtClean="0"/>
              <a:t>of </a:t>
            </a:r>
            <a:r>
              <a:rPr lang="en-US" sz="2400" b="1" i="1" u="sng" dirty="0" smtClean="0"/>
              <a:t>unpredictable </a:t>
            </a:r>
            <a:r>
              <a:rPr lang="en-US" sz="2400" b="1" i="1" u="sng" dirty="0"/>
              <a:t>steering</a:t>
            </a:r>
            <a:r>
              <a:rPr lang="en-US" sz="2400" i="1" u="sng" dirty="0"/>
              <a:t> </a:t>
            </a:r>
            <a:r>
              <a:rPr lang="en-US" sz="2400" dirty="0"/>
              <a:t>in car </a:t>
            </a:r>
            <a:r>
              <a:rPr lang="en-US" sz="2400" dirty="0" smtClean="0"/>
              <a:t>domain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292934"/>
              </a:solidFill>
              <a:effectLst/>
              <a:uFillTx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16" y="4887841"/>
            <a:ext cx="5241366" cy="6049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9293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5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5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85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5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000"/>
                            </p:stCondLst>
                            <p:childTnLst>
                              <p:par>
                                <p:cTn id="1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30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39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5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44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6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49" dur="indefinite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0" dur="indefinite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53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5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0" dur="500" tmFilter="0, 0; .2, .5; .8, .5; 1, 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250" autoRev="1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5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83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4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5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88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9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93" dur="indefinite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4" dur="indefinite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7" dur="500" tmFilter="0, 0; .2, .5; .8, .5; 1, 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8" dur="250" autoRev="1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2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0" dur="5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1" dur="5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2" dur="5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18" dur="5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9" dur="5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0" dur="5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5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23" dur="5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4" dur="5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5" dur="5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28" dur="indefinite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9" dur="indefinite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2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35" dur="500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6" dur="500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7" dur="500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0" dur="indefinite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25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52" dur="500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3" dur="500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4" dur="500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3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57" dur="500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8" dur="500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9" dur="500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62" dur="indefinite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3" dur="indefinite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6" dur="500" tmFilter="0, 0; .2, .5; .8, .5; 1, 0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7" dur="250" autoRev="1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8" presetID="2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69" dur="500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0" dur="500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74" dur="indefinite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5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78" dur="500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9" dur="500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0" dur="500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3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83" dur="500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4" dur="500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5" dur="500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88" dur="indefinite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9" dur="indefinite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A7A7A7"/>
      </a:dk2>
      <a:lt2>
        <a:srgbClr val="535353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FF00FF"/>
      </a:folHlink>
    </a:clrScheme>
    <a:fontScheme name="Clarity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642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3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64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3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34340B"/>
      </a:lt1>
      <a:dk2>
        <a:srgbClr val="A7A7A7"/>
      </a:dk2>
      <a:lt2>
        <a:srgbClr val="535353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FF00FF"/>
      </a:folHlink>
    </a:clrScheme>
    <a:fontScheme name="Clarity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642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3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64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3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74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Helvetica</vt:lpstr>
      <vt:lpstr>MV Boli</vt:lpstr>
      <vt:lpstr>Trajan Pro</vt:lpstr>
      <vt:lpstr>Clarity</vt:lpstr>
      <vt:lpstr>Leveraging Cognitive Features for Sentiment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Cognitive Features for Sentiment Analysis</dc:title>
  <cp:lastModifiedBy>CFILTET</cp:lastModifiedBy>
  <cp:revision>16</cp:revision>
  <dcterms:modified xsi:type="dcterms:W3CDTF">2016-08-03T02:59:37Z</dcterms:modified>
</cp:coreProperties>
</file>