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7.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8.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9.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0.xml" ContentType="application/vnd.openxmlformats-officedocument.theme+xml"/>
  <Override PartName="/ppt/theme/theme3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4" r:id="rId3"/>
    <p:sldMasterId id="2147483666" r:id="rId4"/>
    <p:sldMasterId id="2147483668" r:id="rId5"/>
    <p:sldMasterId id="2147483670" r:id="rId6"/>
    <p:sldMasterId id="2147483672" r:id="rId7"/>
    <p:sldMasterId id="2147483674" r:id="rId8"/>
    <p:sldMasterId id="2147483676" r:id="rId9"/>
    <p:sldMasterId id="2147483678" r:id="rId10"/>
    <p:sldMasterId id="2147483680" r:id="rId11"/>
    <p:sldMasterId id="2147483682" r:id="rId12"/>
    <p:sldMasterId id="2147483684" r:id="rId13"/>
    <p:sldMasterId id="2147483686" r:id="rId14"/>
    <p:sldMasterId id="2147483688" r:id="rId15"/>
    <p:sldMasterId id="2147483690" r:id="rId16"/>
    <p:sldMasterId id="2147483692" r:id="rId17"/>
    <p:sldMasterId id="2147483694" r:id="rId18"/>
    <p:sldMasterId id="2147483696" r:id="rId19"/>
    <p:sldMasterId id="2147483698" r:id="rId20"/>
    <p:sldMasterId id="2147483700" r:id="rId21"/>
    <p:sldMasterId id="2147483702" r:id="rId22"/>
    <p:sldMasterId id="2147483704" r:id="rId23"/>
    <p:sldMasterId id="2147483706" r:id="rId24"/>
    <p:sldMasterId id="2147483708" r:id="rId25"/>
    <p:sldMasterId id="2147483710" r:id="rId26"/>
    <p:sldMasterId id="2147483712" r:id="rId27"/>
    <p:sldMasterId id="2147483714" r:id="rId28"/>
    <p:sldMasterId id="2147483743" r:id="rId29"/>
    <p:sldMasterId id="2147483757" r:id="rId30"/>
  </p:sldMasterIdLst>
  <p:notesMasterIdLst>
    <p:notesMasterId r:id="rId186"/>
  </p:notesMasterIdLst>
  <p:sldIdLst>
    <p:sldId id="256" r:id="rId31"/>
    <p:sldId id="525" r:id="rId32"/>
    <p:sldId id="526" r:id="rId33"/>
    <p:sldId id="257" r:id="rId34"/>
    <p:sldId id="258" r:id="rId35"/>
    <p:sldId id="259" r:id="rId36"/>
    <p:sldId id="260" r:id="rId37"/>
    <p:sldId id="261" r:id="rId38"/>
    <p:sldId id="262" r:id="rId39"/>
    <p:sldId id="263" r:id="rId40"/>
    <p:sldId id="264" r:id="rId41"/>
    <p:sldId id="265" r:id="rId42"/>
    <p:sldId id="266" r:id="rId43"/>
    <p:sldId id="267" r:id="rId44"/>
    <p:sldId id="268" r:id="rId45"/>
    <p:sldId id="269" r:id="rId46"/>
    <p:sldId id="270" r:id="rId47"/>
    <p:sldId id="271" r:id="rId48"/>
    <p:sldId id="272" r:id="rId49"/>
    <p:sldId id="273" r:id="rId50"/>
    <p:sldId id="274" r:id="rId51"/>
    <p:sldId id="275" r:id="rId52"/>
    <p:sldId id="276" r:id="rId53"/>
    <p:sldId id="277" r:id="rId54"/>
    <p:sldId id="278" r:id="rId55"/>
    <p:sldId id="279" r:id="rId56"/>
    <p:sldId id="280" r:id="rId57"/>
    <p:sldId id="281" r:id="rId58"/>
    <p:sldId id="282" r:id="rId59"/>
    <p:sldId id="527" r:id="rId60"/>
    <p:sldId id="428" r:id="rId61"/>
    <p:sldId id="429" r:id="rId62"/>
    <p:sldId id="430" r:id="rId63"/>
    <p:sldId id="431" r:id="rId64"/>
    <p:sldId id="432" r:id="rId65"/>
    <p:sldId id="433" r:id="rId66"/>
    <p:sldId id="434" r:id="rId67"/>
    <p:sldId id="435" r:id="rId68"/>
    <p:sldId id="436" r:id="rId69"/>
    <p:sldId id="437" r:id="rId70"/>
    <p:sldId id="438" r:id="rId71"/>
    <p:sldId id="439" r:id="rId72"/>
    <p:sldId id="528" r:id="rId73"/>
    <p:sldId id="441" r:id="rId74"/>
    <p:sldId id="442" r:id="rId75"/>
    <p:sldId id="443" r:id="rId76"/>
    <p:sldId id="444" r:id="rId77"/>
    <p:sldId id="445" r:id="rId78"/>
    <p:sldId id="446" r:id="rId79"/>
    <p:sldId id="447" r:id="rId80"/>
    <p:sldId id="448" r:id="rId81"/>
    <p:sldId id="449" r:id="rId82"/>
    <p:sldId id="450" r:id="rId83"/>
    <p:sldId id="451" r:id="rId84"/>
    <p:sldId id="452" r:id="rId85"/>
    <p:sldId id="453" r:id="rId86"/>
    <p:sldId id="454" r:id="rId87"/>
    <p:sldId id="455" r:id="rId88"/>
    <p:sldId id="456" r:id="rId89"/>
    <p:sldId id="457" r:id="rId90"/>
    <p:sldId id="458" r:id="rId91"/>
    <p:sldId id="459" r:id="rId92"/>
    <p:sldId id="460" r:id="rId93"/>
    <p:sldId id="461" r:id="rId94"/>
    <p:sldId id="462" r:id="rId95"/>
    <p:sldId id="463" r:id="rId96"/>
    <p:sldId id="464" r:id="rId97"/>
    <p:sldId id="465" r:id="rId98"/>
    <p:sldId id="466" r:id="rId99"/>
    <p:sldId id="467" r:id="rId100"/>
    <p:sldId id="468" r:id="rId101"/>
    <p:sldId id="469" r:id="rId102"/>
    <p:sldId id="470" r:id="rId103"/>
    <p:sldId id="471" r:id="rId104"/>
    <p:sldId id="472" r:id="rId105"/>
    <p:sldId id="473" r:id="rId106"/>
    <p:sldId id="474" r:id="rId107"/>
    <p:sldId id="475" r:id="rId108"/>
    <p:sldId id="476" r:id="rId109"/>
    <p:sldId id="477" r:id="rId110"/>
    <p:sldId id="478" r:id="rId111"/>
    <p:sldId id="479" r:id="rId112"/>
    <p:sldId id="480" r:id="rId113"/>
    <p:sldId id="481" r:id="rId114"/>
    <p:sldId id="482" r:id="rId115"/>
    <p:sldId id="483" r:id="rId116"/>
    <p:sldId id="524" r:id="rId117"/>
    <p:sldId id="334" r:id="rId118"/>
    <p:sldId id="335" r:id="rId119"/>
    <p:sldId id="337" r:id="rId120"/>
    <p:sldId id="338" r:id="rId121"/>
    <p:sldId id="340" r:id="rId122"/>
    <p:sldId id="523" r:id="rId123"/>
    <p:sldId id="348" r:id="rId124"/>
    <p:sldId id="529" r:id="rId125"/>
    <p:sldId id="485" r:id="rId126"/>
    <p:sldId id="486" r:id="rId127"/>
    <p:sldId id="487" r:id="rId128"/>
    <p:sldId id="488" r:id="rId129"/>
    <p:sldId id="489" r:id="rId130"/>
    <p:sldId id="490" r:id="rId131"/>
    <p:sldId id="491" r:id="rId132"/>
    <p:sldId id="492" r:id="rId133"/>
    <p:sldId id="493" r:id="rId134"/>
    <p:sldId id="494" r:id="rId135"/>
    <p:sldId id="495" r:id="rId136"/>
    <p:sldId id="496" r:id="rId137"/>
    <p:sldId id="497" r:id="rId138"/>
    <p:sldId id="498" r:id="rId139"/>
    <p:sldId id="499" r:id="rId140"/>
    <p:sldId id="500" r:id="rId141"/>
    <p:sldId id="501" r:id="rId142"/>
    <p:sldId id="502" r:id="rId143"/>
    <p:sldId id="503" r:id="rId144"/>
    <p:sldId id="504" r:id="rId145"/>
    <p:sldId id="505" r:id="rId146"/>
    <p:sldId id="506" r:id="rId147"/>
    <p:sldId id="507" r:id="rId148"/>
    <p:sldId id="508" r:id="rId149"/>
    <p:sldId id="509" r:id="rId150"/>
    <p:sldId id="510" r:id="rId151"/>
    <p:sldId id="511" r:id="rId152"/>
    <p:sldId id="512" r:id="rId153"/>
    <p:sldId id="513" r:id="rId154"/>
    <p:sldId id="514" r:id="rId155"/>
    <p:sldId id="515" r:id="rId156"/>
    <p:sldId id="516" r:id="rId157"/>
    <p:sldId id="517" r:id="rId158"/>
    <p:sldId id="518" r:id="rId159"/>
    <p:sldId id="519" r:id="rId160"/>
    <p:sldId id="520" r:id="rId161"/>
    <p:sldId id="521" r:id="rId162"/>
    <p:sldId id="530" r:id="rId163"/>
    <p:sldId id="405" r:id="rId164"/>
    <p:sldId id="406" r:id="rId165"/>
    <p:sldId id="407" r:id="rId166"/>
    <p:sldId id="408" r:id="rId167"/>
    <p:sldId id="409" r:id="rId168"/>
    <p:sldId id="410" r:id="rId169"/>
    <p:sldId id="411" r:id="rId170"/>
    <p:sldId id="412" r:id="rId171"/>
    <p:sldId id="413" r:id="rId172"/>
    <p:sldId id="414" r:id="rId173"/>
    <p:sldId id="418" r:id="rId174"/>
    <p:sldId id="419" r:id="rId175"/>
    <p:sldId id="420" r:id="rId176"/>
    <p:sldId id="415" r:id="rId177"/>
    <p:sldId id="531" r:id="rId178"/>
    <p:sldId id="416" r:id="rId179"/>
    <p:sldId id="422" r:id="rId180"/>
    <p:sldId id="423" r:id="rId181"/>
    <p:sldId id="424" r:id="rId182"/>
    <p:sldId id="425" r:id="rId183"/>
    <p:sldId id="426" r:id="rId184"/>
    <p:sldId id="427" r:id="rId1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93DD3E7-35E1-44D3-80D1-5B13A2143E82}">
          <p14:sldIdLst>
            <p14:sldId id="256"/>
            <p14:sldId id="525"/>
            <p14:sldId id="52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Lst>
        </p14:section>
        <p14:section name="Language Relatedness" id="{9405D4D5-6F37-4C8D-9EA6-D265F94CBAF8}">
          <p14:sldIdLst>
            <p14:sldId id="527"/>
            <p14:sldId id="428"/>
            <p14:sldId id="429"/>
            <p14:sldId id="430"/>
            <p14:sldId id="431"/>
            <p14:sldId id="432"/>
            <p14:sldId id="433"/>
            <p14:sldId id="434"/>
            <p14:sldId id="435"/>
            <p14:sldId id="436"/>
            <p14:sldId id="437"/>
            <p14:sldId id="438"/>
            <p14:sldId id="439"/>
          </p14:sldIdLst>
        </p14:section>
        <p14:section name="Translation - Related Languages" id="{92C6AD2D-D015-4DC3-80C0-B1EC4E391C9F}">
          <p14:sldIdLst>
            <p14:sldId id="528"/>
            <p14:sldId id="441"/>
            <p14:sldId id="442"/>
            <p14:sldId id="443"/>
            <p14:sldId id="444"/>
            <p14:sldId id="445"/>
            <p14:sldId id="446"/>
            <p14:sldId id="447"/>
            <p14:sldId id="448"/>
            <p14:sldId id="449"/>
            <p14:sldId id="450"/>
            <p14:sldId id="451"/>
            <p14:sldId id="452"/>
            <p14:sldId id="453"/>
            <p14:sldId id="454"/>
            <p14:sldId id="455"/>
            <p14:sldId id="456"/>
            <p14:sldId id="457"/>
            <p14:sldId id="458"/>
            <p14:sldId id="459"/>
            <p14:sldId id="460"/>
            <p14:sldId id="461"/>
            <p14:sldId id="462"/>
            <p14:sldId id="463"/>
            <p14:sldId id="464"/>
            <p14:sldId id="465"/>
            <p14:sldId id="466"/>
            <p14:sldId id="467"/>
            <p14:sldId id="468"/>
            <p14:sldId id="469"/>
            <p14:sldId id="470"/>
            <p14:sldId id="471"/>
            <p14:sldId id="472"/>
            <p14:sldId id="473"/>
            <p14:sldId id="474"/>
            <p14:sldId id="475"/>
            <p14:sldId id="476"/>
            <p14:sldId id="477"/>
            <p14:sldId id="478"/>
            <p14:sldId id="479"/>
            <p14:sldId id="480"/>
            <p14:sldId id="481"/>
            <p14:sldId id="482"/>
            <p14:sldId id="483"/>
            <p14:sldId id="524"/>
            <p14:sldId id="334"/>
            <p14:sldId id="335"/>
            <p14:sldId id="337"/>
            <p14:sldId id="338"/>
            <p14:sldId id="340"/>
            <p14:sldId id="523"/>
            <p14:sldId id="348"/>
          </p14:sldIdLst>
        </p14:section>
        <p14:section name="Translation - Language Groups" id="{35E53904-87DA-434A-90E2-00275A1D4694}">
          <p14:sldIdLst>
            <p14:sldId id="529"/>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14"/>
            <p14:sldId id="515"/>
            <p14:sldId id="516"/>
            <p14:sldId id="517"/>
            <p14:sldId id="518"/>
            <p14:sldId id="519"/>
            <p14:sldId id="520"/>
            <p14:sldId id="521"/>
          </p14:sldIdLst>
        </p14:section>
        <p14:section name="Summary" id="{E28C621C-68C7-43AC-93F4-03E7119D5F08}">
          <p14:sldIdLst>
            <p14:sldId id="530"/>
            <p14:sldId id="405"/>
            <p14:sldId id="406"/>
            <p14:sldId id="407"/>
            <p14:sldId id="408"/>
            <p14:sldId id="409"/>
            <p14:sldId id="410"/>
            <p14:sldId id="411"/>
            <p14:sldId id="412"/>
            <p14:sldId id="413"/>
            <p14:sldId id="414"/>
          </p14:sldIdLst>
        </p14:section>
        <p14:section name="Resources" id="{9F403AC3-B006-4DCB-9AAB-710BBB41953A}">
          <p14:sldIdLst>
            <p14:sldId id="418"/>
            <p14:sldId id="419"/>
            <p14:sldId id="420"/>
            <p14:sldId id="415"/>
            <p14:sldId id="531"/>
            <p14:sldId id="416"/>
            <p14:sldId id="422"/>
            <p14:sldId id="423"/>
            <p14:sldId id="424"/>
            <p14:sldId id="425"/>
            <p14:sldId id="426"/>
            <p14:sldId id="4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899" autoAdjust="0"/>
    <p:restoredTop sz="94660"/>
  </p:normalViewPr>
  <p:slideViewPr>
    <p:cSldViewPr snapToGrid="0">
      <p:cViewPr varScale="1">
        <p:scale>
          <a:sx n="76" d="100"/>
          <a:sy n="76" d="100"/>
        </p:scale>
        <p:origin x="84"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slide" Target="slides/slide87.xml"/><Relationship Id="rId21" Type="http://schemas.openxmlformats.org/officeDocument/2006/relationships/slideMaster" Target="slideMasters/slideMaster21.xml"/><Relationship Id="rId42" Type="http://schemas.openxmlformats.org/officeDocument/2006/relationships/slide" Target="slides/slide12.xml"/><Relationship Id="rId47" Type="http://schemas.openxmlformats.org/officeDocument/2006/relationships/slide" Target="slides/slide17.xml"/><Relationship Id="rId63" Type="http://schemas.openxmlformats.org/officeDocument/2006/relationships/slide" Target="slides/slide33.xml"/><Relationship Id="rId68" Type="http://schemas.openxmlformats.org/officeDocument/2006/relationships/slide" Target="slides/slide38.xml"/><Relationship Id="rId84" Type="http://schemas.openxmlformats.org/officeDocument/2006/relationships/slide" Target="slides/slide54.xml"/><Relationship Id="rId89" Type="http://schemas.openxmlformats.org/officeDocument/2006/relationships/slide" Target="slides/slide59.xml"/><Relationship Id="rId112" Type="http://schemas.openxmlformats.org/officeDocument/2006/relationships/slide" Target="slides/slide82.xml"/><Relationship Id="rId133" Type="http://schemas.openxmlformats.org/officeDocument/2006/relationships/slide" Target="slides/slide103.xml"/><Relationship Id="rId138" Type="http://schemas.openxmlformats.org/officeDocument/2006/relationships/slide" Target="slides/slide108.xml"/><Relationship Id="rId154" Type="http://schemas.openxmlformats.org/officeDocument/2006/relationships/slide" Target="slides/slide124.xml"/><Relationship Id="rId159" Type="http://schemas.openxmlformats.org/officeDocument/2006/relationships/slide" Target="slides/slide129.xml"/><Relationship Id="rId175" Type="http://schemas.openxmlformats.org/officeDocument/2006/relationships/slide" Target="slides/slide145.xml"/><Relationship Id="rId170" Type="http://schemas.openxmlformats.org/officeDocument/2006/relationships/slide" Target="slides/slide140.xml"/><Relationship Id="rId16" Type="http://schemas.openxmlformats.org/officeDocument/2006/relationships/slideMaster" Target="slideMasters/slideMaster16.xml"/><Relationship Id="rId107" Type="http://schemas.openxmlformats.org/officeDocument/2006/relationships/slide" Target="slides/slide77.xml"/><Relationship Id="rId11" Type="http://schemas.openxmlformats.org/officeDocument/2006/relationships/slideMaster" Target="slideMasters/slideMaster11.xml"/><Relationship Id="rId32" Type="http://schemas.openxmlformats.org/officeDocument/2006/relationships/slide" Target="slides/slide2.xml"/><Relationship Id="rId37" Type="http://schemas.openxmlformats.org/officeDocument/2006/relationships/slide" Target="slides/slide7.xml"/><Relationship Id="rId53" Type="http://schemas.openxmlformats.org/officeDocument/2006/relationships/slide" Target="slides/slide23.xml"/><Relationship Id="rId58" Type="http://schemas.openxmlformats.org/officeDocument/2006/relationships/slide" Target="slides/slide28.xml"/><Relationship Id="rId74" Type="http://schemas.openxmlformats.org/officeDocument/2006/relationships/slide" Target="slides/slide44.xml"/><Relationship Id="rId79" Type="http://schemas.openxmlformats.org/officeDocument/2006/relationships/slide" Target="slides/slide49.xml"/><Relationship Id="rId102" Type="http://schemas.openxmlformats.org/officeDocument/2006/relationships/slide" Target="slides/slide72.xml"/><Relationship Id="rId123" Type="http://schemas.openxmlformats.org/officeDocument/2006/relationships/slide" Target="slides/slide93.xml"/><Relationship Id="rId128" Type="http://schemas.openxmlformats.org/officeDocument/2006/relationships/slide" Target="slides/slide98.xml"/><Relationship Id="rId144" Type="http://schemas.openxmlformats.org/officeDocument/2006/relationships/slide" Target="slides/slide114.xml"/><Relationship Id="rId149" Type="http://schemas.openxmlformats.org/officeDocument/2006/relationships/slide" Target="slides/slide119.xml"/><Relationship Id="rId5" Type="http://schemas.openxmlformats.org/officeDocument/2006/relationships/slideMaster" Target="slideMasters/slideMaster5.xml"/><Relationship Id="rId90" Type="http://schemas.openxmlformats.org/officeDocument/2006/relationships/slide" Target="slides/slide60.xml"/><Relationship Id="rId95" Type="http://schemas.openxmlformats.org/officeDocument/2006/relationships/slide" Target="slides/slide65.xml"/><Relationship Id="rId160" Type="http://schemas.openxmlformats.org/officeDocument/2006/relationships/slide" Target="slides/slide130.xml"/><Relationship Id="rId165" Type="http://schemas.openxmlformats.org/officeDocument/2006/relationships/slide" Target="slides/slide135.xml"/><Relationship Id="rId181" Type="http://schemas.openxmlformats.org/officeDocument/2006/relationships/slide" Target="slides/slide151.xml"/><Relationship Id="rId186" Type="http://schemas.openxmlformats.org/officeDocument/2006/relationships/notesMaster" Target="notesMasters/notesMaster1.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 Target="slides/slide13.xml"/><Relationship Id="rId48" Type="http://schemas.openxmlformats.org/officeDocument/2006/relationships/slide" Target="slides/slide18.xml"/><Relationship Id="rId64" Type="http://schemas.openxmlformats.org/officeDocument/2006/relationships/slide" Target="slides/slide34.xml"/><Relationship Id="rId69" Type="http://schemas.openxmlformats.org/officeDocument/2006/relationships/slide" Target="slides/slide39.xml"/><Relationship Id="rId113" Type="http://schemas.openxmlformats.org/officeDocument/2006/relationships/slide" Target="slides/slide83.xml"/><Relationship Id="rId118" Type="http://schemas.openxmlformats.org/officeDocument/2006/relationships/slide" Target="slides/slide88.xml"/><Relationship Id="rId134" Type="http://schemas.openxmlformats.org/officeDocument/2006/relationships/slide" Target="slides/slide104.xml"/><Relationship Id="rId139" Type="http://schemas.openxmlformats.org/officeDocument/2006/relationships/slide" Target="slides/slide109.xml"/><Relationship Id="rId80" Type="http://schemas.openxmlformats.org/officeDocument/2006/relationships/slide" Target="slides/slide50.xml"/><Relationship Id="rId85" Type="http://schemas.openxmlformats.org/officeDocument/2006/relationships/slide" Target="slides/slide55.xml"/><Relationship Id="rId150" Type="http://schemas.openxmlformats.org/officeDocument/2006/relationships/slide" Target="slides/slide120.xml"/><Relationship Id="rId155" Type="http://schemas.openxmlformats.org/officeDocument/2006/relationships/slide" Target="slides/slide125.xml"/><Relationship Id="rId171" Type="http://schemas.openxmlformats.org/officeDocument/2006/relationships/slide" Target="slides/slide141.xml"/><Relationship Id="rId176" Type="http://schemas.openxmlformats.org/officeDocument/2006/relationships/slide" Target="slides/slide146.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 Target="slides/slide3.xml"/><Relationship Id="rId38" Type="http://schemas.openxmlformats.org/officeDocument/2006/relationships/slide" Target="slides/slide8.xml"/><Relationship Id="rId59" Type="http://schemas.openxmlformats.org/officeDocument/2006/relationships/slide" Target="slides/slide29.xml"/><Relationship Id="rId103" Type="http://schemas.openxmlformats.org/officeDocument/2006/relationships/slide" Target="slides/slide73.xml"/><Relationship Id="rId108" Type="http://schemas.openxmlformats.org/officeDocument/2006/relationships/slide" Target="slides/slide78.xml"/><Relationship Id="rId124" Type="http://schemas.openxmlformats.org/officeDocument/2006/relationships/slide" Target="slides/slide94.xml"/><Relationship Id="rId129" Type="http://schemas.openxmlformats.org/officeDocument/2006/relationships/slide" Target="slides/slide99.xml"/><Relationship Id="rId54" Type="http://schemas.openxmlformats.org/officeDocument/2006/relationships/slide" Target="slides/slide24.xml"/><Relationship Id="rId70" Type="http://schemas.openxmlformats.org/officeDocument/2006/relationships/slide" Target="slides/slide40.xml"/><Relationship Id="rId75" Type="http://schemas.openxmlformats.org/officeDocument/2006/relationships/slide" Target="slides/slide45.xml"/><Relationship Id="rId91" Type="http://schemas.openxmlformats.org/officeDocument/2006/relationships/slide" Target="slides/slide61.xml"/><Relationship Id="rId96" Type="http://schemas.openxmlformats.org/officeDocument/2006/relationships/slide" Target="slides/slide66.xml"/><Relationship Id="rId140" Type="http://schemas.openxmlformats.org/officeDocument/2006/relationships/slide" Target="slides/slide110.xml"/><Relationship Id="rId145" Type="http://schemas.openxmlformats.org/officeDocument/2006/relationships/slide" Target="slides/slide115.xml"/><Relationship Id="rId161" Type="http://schemas.openxmlformats.org/officeDocument/2006/relationships/slide" Target="slides/slide131.xml"/><Relationship Id="rId166" Type="http://schemas.openxmlformats.org/officeDocument/2006/relationships/slide" Target="slides/slide136.xml"/><Relationship Id="rId182" Type="http://schemas.openxmlformats.org/officeDocument/2006/relationships/slide" Target="slides/slide152.xml"/><Relationship Id="rId187"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49" Type="http://schemas.openxmlformats.org/officeDocument/2006/relationships/slide" Target="slides/slide19.xml"/><Relationship Id="rId114" Type="http://schemas.openxmlformats.org/officeDocument/2006/relationships/slide" Target="slides/slide84.xml"/><Relationship Id="rId119" Type="http://schemas.openxmlformats.org/officeDocument/2006/relationships/slide" Target="slides/slide89.xml"/><Relationship Id="rId44" Type="http://schemas.openxmlformats.org/officeDocument/2006/relationships/slide" Target="slides/slide14.xml"/><Relationship Id="rId60" Type="http://schemas.openxmlformats.org/officeDocument/2006/relationships/slide" Target="slides/slide30.xml"/><Relationship Id="rId65" Type="http://schemas.openxmlformats.org/officeDocument/2006/relationships/slide" Target="slides/slide35.xml"/><Relationship Id="rId81" Type="http://schemas.openxmlformats.org/officeDocument/2006/relationships/slide" Target="slides/slide51.xml"/><Relationship Id="rId86" Type="http://schemas.openxmlformats.org/officeDocument/2006/relationships/slide" Target="slides/slide56.xml"/><Relationship Id="rId130" Type="http://schemas.openxmlformats.org/officeDocument/2006/relationships/slide" Target="slides/slide100.xml"/><Relationship Id="rId135" Type="http://schemas.openxmlformats.org/officeDocument/2006/relationships/slide" Target="slides/slide105.xml"/><Relationship Id="rId151" Type="http://schemas.openxmlformats.org/officeDocument/2006/relationships/slide" Target="slides/slide121.xml"/><Relationship Id="rId156" Type="http://schemas.openxmlformats.org/officeDocument/2006/relationships/slide" Target="slides/slide126.xml"/><Relationship Id="rId177" Type="http://schemas.openxmlformats.org/officeDocument/2006/relationships/slide" Target="slides/slide147.xml"/><Relationship Id="rId172" Type="http://schemas.openxmlformats.org/officeDocument/2006/relationships/slide" Target="slides/slide142.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9.xml"/><Relationship Id="rId109" Type="http://schemas.openxmlformats.org/officeDocument/2006/relationships/slide" Target="slides/slide79.xml"/><Relationship Id="rId34" Type="http://schemas.openxmlformats.org/officeDocument/2006/relationships/slide" Target="slides/slide4.xml"/><Relationship Id="rId50" Type="http://schemas.openxmlformats.org/officeDocument/2006/relationships/slide" Target="slides/slide20.xml"/><Relationship Id="rId55" Type="http://schemas.openxmlformats.org/officeDocument/2006/relationships/slide" Target="slides/slide25.xml"/><Relationship Id="rId76" Type="http://schemas.openxmlformats.org/officeDocument/2006/relationships/slide" Target="slides/slide46.xml"/><Relationship Id="rId97" Type="http://schemas.openxmlformats.org/officeDocument/2006/relationships/slide" Target="slides/slide67.xml"/><Relationship Id="rId104" Type="http://schemas.openxmlformats.org/officeDocument/2006/relationships/slide" Target="slides/slide74.xml"/><Relationship Id="rId120" Type="http://schemas.openxmlformats.org/officeDocument/2006/relationships/slide" Target="slides/slide90.xml"/><Relationship Id="rId125" Type="http://schemas.openxmlformats.org/officeDocument/2006/relationships/slide" Target="slides/slide95.xml"/><Relationship Id="rId141" Type="http://schemas.openxmlformats.org/officeDocument/2006/relationships/slide" Target="slides/slide111.xml"/><Relationship Id="rId146" Type="http://schemas.openxmlformats.org/officeDocument/2006/relationships/slide" Target="slides/slide116.xml"/><Relationship Id="rId167" Type="http://schemas.openxmlformats.org/officeDocument/2006/relationships/slide" Target="slides/slide137.xml"/><Relationship Id="rId188"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41.xml"/><Relationship Id="rId92" Type="http://schemas.openxmlformats.org/officeDocument/2006/relationships/slide" Target="slides/slide62.xml"/><Relationship Id="rId162" Type="http://schemas.openxmlformats.org/officeDocument/2006/relationships/slide" Target="slides/slide132.xml"/><Relationship Id="rId183" Type="http://schemas.openxmlformats.org/officeDocument/2006/relationships/slide" Target="slides/slide153.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 Target="slides/slide10.xml"/><Relationship Id="rId45" Type="http://schemas.openxmlformats.org/officeDocument/2006/relationships/slide" Target="slides/slide15.xml"/><Relationship Id="rId66" Type="http://schemas.openxmlformats.org/officeDocument/2006/relationships/slide" Target="slides/slide36.xml"/><Relationship Id="rId87" Type="http://schemas.openxmlformats.org/officeDocument/2006/relationships/slide" Target="slides/slide57.xml"/><Relationship Id="rId110" Type="http://schemas.openxmlformats.org/officeDocument/2006/relationships/slide" Target="slides/slide80.xml"/><Relationship Id="rId115" Type="http://schemas.openxmlformats.org/officeDocument/2006/relationships/slide" Target="slides/slide85.xml"/><Relationship Id="rId131" Type="http://schemas.openxmlformats.org/officeDocument/2006/relationships/slide" Target="slides/slide101.xml"/><Relationship Id="rId136" Type="http://schemas.openxmlformats.org/officeDocument/2006/relationships/slide" Target="slides/slide106.xml"/><Relationship Id="rId157" Type="http://schemas.openxmlformats.org/officeDocument/2006/relationships/slide" Target="slides/slide127.xml"/><Relationship Id="rId178" Type="http://schemas.openxmlformats.org/officeDocument/2006/relationships/slide" Target="slides/slide148.xml"/><Relationship Id="rId61" Type="http://schemas.openxmlformats.org/officeDocument/2006/relationships/slide" Target="slides/slide31.xml"/><Relationship Id="rId82" Type="http://schemas.openxmlformats.org/officeDocument/2006/relationships/slide" Target="slides/slide52.xml"/><Relationship Id="rId152" Type="http://schemas.openxmlformats.org/officeDocument/2006/relationships/slide" Target="slides/slide122.xml"/><Relationship Id="rId173" Type="http://schemas.openxmlformats.org/officeDocument/2006/relationships/slide" Target="slides/slide143.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 Target="slides/slide5.xml"/><Relationship Id="rId56" Type="http://schemas.openxmlformats.org/officeDocument/2006/relationships/slide" Target="slides/slide26.xml"/><Relationship Id="rId77" Type="http://schemas.openxmlformats.org/officeDocument/2006/relationships/slide" Target="slides/slide47.xml"/><Relationship Id="rId100" Type="http://schemas.openxmlformats.org/officeDocument/2006/relationships/slide" Target="slides/slide70.xml"/><Relationship Id="rId105" Type="http://schemas.openxmlformats.org/officeDocument/2006/relationships/slide" Target="slides/slide75.xml"/><Relationship Id="rId126" Type="http://schemas.openxmlformats.org/officeDocument/2006/relationships/slide" Target="slides/slide96.xml"/><Relationship Id="rId147" Type="http://schemas.openxmlformats.org/officeDocument/2006/relationships/slide" Target="slides/slide117.xml"/><Relationship Id="rId168" Type="http://schemas.openxmlformats.org/officeDocument/2006/relationships/slide" Target="slides/slide138.xml"/><Relationship Id="rId8" Type="http://schemas.openxmlformats.org/officeDocument/2006/relationships/slideMaster" Target="slideMasters/slideMaster8.xml"/><Relationship Id="rId51" Type="http://schemas.openxmlformats.org/officeDocument/2006/relationships/slide" Target="slides/slide21.xml"/><Relationship Id="rId72" Type="http://schemas.openxmlformats.org/officeDocument/2006/relationships/slide" Target="slides/slide42.xml"/><Relationship Id="rId93" Type="http://schemas.openxmlformats.org/officeDocument/2006/relationships/slide" Target="slides/slide63.xml"/><Relationship Id="rId98" Type="http://schemas.openxmlformats.org/officeDocument/2006/relationships/slide" Target="slides/slide68.xml"/><Relationship Id="rId121" Type="http://schemas.openxmlformats.org/officeDocument/2006/relationships/slide" Target="slides/slide91.xml"/><Relationship Id="rId142" Type="http://schemas.openxmlformats.org/officeDocument/2006/relationships/slide" Target="slides/slide112.xml"/><Relationship Id="rId163" Type="http://schemas.openxmlformats.org/officeDocument/2006/relationships/slide" Target="slides/slide133.xml"/><Relationship Id="rId184" Type="http://schemas.openxmlformats.org/officeDocument/2006/relationships/slide" Target="slides/slide154.xml"/><Relationship Id="rId189" Type="http://schemas.openxmlformats.org/officeDocument/2006/relationships/theme" Target="theme/theme1.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 Target="slides/slide16.xml"/><Relationship Id="rId67" Type="http://schemas.openxmlformats.org/officeDocument/2006/relationships/slide" Target="slides/slide37.xml"/><Relationship Id="rId116" Type="http://schemas.openxmlformats.org/officeDocument/2006/relationships/slide" Target="slides/slide86.xml"/><Relationship Id="rId137" Type="http://schemas.openxmlformats.org/officeDocument/2006/relationships/slide" Target="slides/slide107.xml"/><Relationship Id="rId158" Type="http://schemas.openxmlformats.org/officeDocument/2006/relationships/slide" Target="slides/slide128.xml"/><Relationship Id="rId20" Type="http://schemas.openxmlformats.org/officeDocument/2006/relationships/slideMaster" Target="slideMasters/slideMaster20.xml"/><Relationship Id="rId41" Type="http://schemas.openxmlformats.org/officeDocument/2006/relationships/slide" Target="slides/slide11.xml"/><Relationship Id="rId62" Type="http://schemas.openxmlformats.org/officeDocument/2006/relationships/slide" Target="slides/slide32.xml"/><Relationship Id="rId83" Type="http://schemas.openxmlformats.org/officeDocument/2006/relationships/slide" Target="slides/slide53.xml"/><Relationship Id="rId88" Type="http://schemas.openxmlformats.org/officeDocument/2006/relationships/slide" Target="slides/slide58.xml"/><Relationship Id="rId111" Type="http://schemas.openxmlformats.org/officeDocument/2006/relationships/slide" Target="slides/slide81.xml"/><Relationship Id="rId132" Type="http://schemas.openxmlformats.org/officeDocument/2006/relationships/slide" Target="slides/slide102.xml"/><Relationship Id="rId153" Type="http://schemas.openxmlformats.org/officeDocument/2006/relationships/slide" Target="slides/slide123.xml"/><Relationship Id="rId174" Type="http://schemas.openxmlformats.org/officeDocument/2006/relationships/slide" Target="slides/slide144.xml"/><Relationship Id="rId179" Type="http://schemas.openxmlformats.org/officeDocument/2006/relationships/slide" Target="slides/slide149.xml"/><Relationship Id="rId190" Type="http://schemas.openxmlformats.org/officeDocument/2006/relationships/tableStyles" Target="tableStyles.xml"/><Relationship Id="rId15" Type="http://schemas.openxmlformats.org/officeDocument/2006/relationships/slideMaster" Target="slideMasters/slideMaster15.xml"/><Relationship Id="rId36" Type="http://schemas.openxmlformats.org/officeDocument/2006/relationships/slide" Target="slides/slide6.xml"/><Relationship Id="rId57" Type="http://schemas.openxmlformats.org/officeDocument/2006/relationships/slide" Target="slides/slide27.xml"/><Relationship Id="rId106" Type="http://schemas.openxmlformats.org/officeDocument/2006/relationships/slide" Target="slides/slide76.xml"/><Relationship Id="rId127" Type="http://schemas.openxmlformats.org/officeDocument/2006/relationships/slide" Target="slides/slide97.xml"/><Relationship Id="rId10" Type="http://schemas.openxmlformats.org/officeDocument/2006/relationships/slideMaster" Target="slideMasters/slideMaster10.xml"/><Relationship Id="rId31" Type="http://schemas.openxmlformats.org/officeDocument/2006/relationships/slide" Target="slides/slide1.xml"/><Relationship Id="rId52" Type="http://schemas.openxmlformats.org/officeDocument/2006/relationships/slide" Target="slides/slide22.xml"/><Relationship Id="rId73" Type="http://schemas.openxmlformats.org/officeDocument/2006/relationships/slide" Target="slides/slide43.xml"/><Relationship Id="rId78" Type="http://schemas.openxmlformats.org/officeDocument/2006/relationships/slide" Target="slides/slide48.xml"/><Relationship Id="rId94" Type="http://schemas.openxmlformats.org/officeDocument/2006/relationships/slide" Target="slides/slide64.xml"/><Relationship Id="rId99" Type="http://schemas.openxmlformats.org/officeDocument/2006/relationships/slide" Target="slides/slide69.xml"/><Relationship Id="rId101" Type="http://schemas.openxmlformats.org/officeDocument/2006/relationships/slide" Target="slides/slide71.xml"/><Relationship Id="rId122" Type="http://schemas.openxmlformats.org/officeDocument/2006/relationships/slide" Target="slides/slide92.xml"/><Relationship Id="rId143" Type="http://schemas.openxmlformats.org/officeDocument/2006/relationships/slide" Target="slides/slide113.xml"/><Relationship Id="rId148" Type="http://schemas.openxmlformats.org/officeDocument/2006/relationships/slide" Target="slides/slide118.xml"/><Relationship Id="rId164" Type="http://schemas.openxmlformats.org/officeDocument/2006/relationships/slide" Target="slides/slide134.xml"/><Relationship Id="rId169" Type="http://schemas.openxmlformats.org/officeDocument/2006/relationships/slide" Target="slides/slide139.xml"/><Relationship Id="rId185" Type="http://schemas.openxmlformats.org/officeDocument/2006/relationships/slide" Target="slides/slide155.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EE7C1B-0D1F-4DD8-89FA-C7E333669C17}" type="datetimeFigureOut">
              <a:rPr lang="en-IN" smtClean="0"/>
              <a:t>12-06-2016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74FAA-98BE-4FD4-831F-E803FD5E1C40}" type="slidenum">
              <a:rPr lang="en-IN" smtClean="0"/>
              <a:t>‹#›</a:t>
            </a:fld>
            <a:endParaRPr lang="en-IN"/>
          </a:p>
        </p:txBody>
      </p:sp>
    </p:spTree>
    <p:extLst>
      <p:ext uri="{BB962C8B-B14F-4D97-AF65-F5344CB8AC3E}">
        <p14:creationId xmlns:p14="http://schemas.microsoft.com/office/powerpoint/2010/main" val="712173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B374FAA-98BE-4FD4-831F-E803FD5E1C40}" type="slidenum">
              <a:rPr lang="en-IN" smtClean="0"/>
              <a:t>1</a:t>
            </a:fld>
            <a:endParaRPr lang="en-IN"/>
          </a:p>
        </p:txBody>
      </p:sp>
    </p:spTree>
    <p:extLst>
      <p:ext uri="{BB962C8B-B14F-4D97-AF65-F5344CB8AC3E}">
        <p14:creationId xmlns:p14="http://schemas.microsoft.com/office/powerpoint/2010/main" val="285644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Shape 8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05" name="Shape 80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276285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Shape 8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4" name="Shape 81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354778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Shape 8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1" name="Shape 85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700864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Shape 9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8" name="Shape 92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40762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Shape 9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13" name="Shape 91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457200" lvl="0" indent="-330200" rtl="0">
              <a:lnSpc>
                <a:spcPct val="115000"/>
              </a:lnSpc>
              <a:spcBef>
                <a:spcPts val="0"/>
              </a:spcBef>
              <a:spcAft>
                <a:spcPts val="1000"/>
              </a:spcAft>
              <a:buSzPct val="100000"/>
              <a:buFont typeface="Ubuntu"/>
            </a:pPr>
            <a:r>
              <a:rPr lang="en" sz="1600">
                <a:latin typeface="Ubuntu"/>
                <a:ea typeface="Ubuntu"/>
                <a:cs typeface="Ubuntu"/>
                <a:sym typeface="Ubuntu"/>
              </a:rPr>
              <a:t>It would be interesting to study effect of pivot-based model </a:t>
            </a:r>
          </a:p>
        </p:txBody>
      </p:sp>
    </p:spTree>
    <p:extLst>
      <p:ext uri="{BB962C8B-B14F-4D97-AF65-F5344CB8AC3E}">
        <p14:creationId xmlns:p14="http://schemas.microsoft.com/office/powerpoint/2010/main" val="3911438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Shape 13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6" name="Shape 13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96055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Shape 10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1" name="Shape 10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963938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Shape 10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65" name="Shape 106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341053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5"/>
        <p:cNvGrpSpPr/>
        <p:nvPr/>
      </p:nvGrpSpPr>
      <p:grpSpPr>
        <a:xfrm>
          <a:off x="0" y="0"/>
          <a:ext cx="0" cy="0"/>
          <a:chOff x="0" y="0"/>
          <a:chExt cx="0" cy="0"/>
        </a:xfrm>
      </p:grpSpPr>
      <p:sp>
        <p:nvSpPr>
          <p:cNvPr id="1136" name="Shape 11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37" name="Shape 113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282883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Shape 1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44" name="Shape 11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45352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mazhA</a:t>
            </a:r>
            <a:r>
              <a:rPr lang="en-IN" dirty="0" smtClean="0"/>
              <a:t> </a:t>
            </a:r>
            <a:r>
              <a:rPr lang="en-IN" dirty="0" err="1" smtClean="0"/>
              <a:t>p.eyyutil.e~Ngillu.m</a:t>
            </a:r>
            <a:endParaRPr lang="en-IN" dirty="0" smtClean="0"/>
          </a:p>
          <a:p>
            <a:r>
              <a:rPr lang="en-IN" dirty="0" smtClean="0"/>
              <a:t>Even if it does not rain</a:t>
            </a:r>
          </a:p>
          <a:p>
            <a:r>
              <a:rPr lang="en-IN" dirty="0" err="1" smtClean="0"/>
              <a:t>മഴാ</a:t>
            </a:r>
            <a:r>
              <a:rPr lang="en-IN" dirty="0" smtClean="0"/>
              <a:t> </a:t>
            </a:r>
            <a:r>
              <a:rPr lang="en-IN" dirty="0" err="1" smtClean="0"/>
              <a:t>പെയ്യുതിലെങ്ങിലും</a:t>
            </a:r>
            <a:r>
              <a:rPr lang="en-IN" dirty="0" smtClean="0"/>
              <a:t> </a:t>
            </a:r>
          </a:p>
          <a:p>
            <a:r>
              <a:rPr lang="en-IN" dirty="0" err="1" smtClean="0"/>
              <a:t>rain_noun</a:t>
            </a:r>
            <a:r>
              <a:rPr lang="en-IN" dirty="0" smtClean="0"/>
              <a:t> </a:t>
            </a:r>
            <a:r>
              <a:rPr lang="en-IN" dirty="0" err="1" smtClean="0"/>
              <a:t>rain_verb+not+even_if</a:t>
            </a:r>
            <a:endParaRPr lang="en-IN" dirty="0"/>
          </a:p>
        </p:txBody>
      </p:sp>
      <p:sp>
        <p:nvSpPr>
          <p:cNvPr id="4" name="Slide Number Placeholder 3"/>
          <p:cNvSpPr>
            <a:spLocks noGrp="1"/>
          </p:cNvSpPr>
          <p:nvPr>
            <p:ph type="sldNum" sz="quarter" idx="10"/>
          </p:nvPr>
        </p:nvSpPr>
        <p:spPr/>
        <p:txBody>
          <a:bodyPr/>
          <a:lstStyle/>
          <a:p>
            <a:fld id="{AF5A1EA9-5071-41F1-B1E6-AD820177057D}"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4828107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Shape 14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3" name="Shape 145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81677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3"/>
        <p:cNvGrpSpPr/>
        <p:nvPr/>
      </p:nvGrpSpPr>
      <p:grpSpPr>
        <a:xfrm>
          <a:off x="0" y="0"/>
          <a:ext cx="0" cy="0"/>
          <a:chOff x="0" y="0"/>
          <a:chExt cx="0" cy="0"/>
        </a:xfrm>
      </p:grpSpPr>
      <p:sp>
        <p:nvSpPr>
          <p:cNvPr id="1474" name="Shape 14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75" name="Shape 147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607443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Shape 1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9" name="Shape 1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76665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Shape 1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9" name="Shape 1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50298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Shape 1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9" name="Shape 119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180679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Shape 1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2" name="Shape 121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796628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Shape 13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6" name="Shape 136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761277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5"/>
        <p:cNvGrpSpPr/>
        <p:nvPr/>
      </p:nvGrpSpPr>
      <p:grpSpPr>
        <a:xfrm>
          <a:off x="0" y="0"/>
          <a:ext cx="0" cy="0"/>
          <a:chOff x="0" y="0"/>
          <a:chExt cx="0" cy="0"/>
        </a:xfrm>
      </p:grpSpPr>
      <p:sp>
        <p:nvSpPr>
          <p:cNvPr id="1506" name="Shape 1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07" name="Shape 150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43806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7"/>
        <p:cNvGrpSpPr/>
        <p:nvPr/>
      </p:nvGrpSpPr>
      <p:grpSpPr>
        <a:xfrm>
          <a:off x="0" y="0"/>
          <a:ext cx="0" cy="0"/>
          <a:chOff x="0" y="0"/>
          <a:chExt cx="0" cy="0"/>
        </a:xfrm>
      </p:grpSpPr>
      <p:sp>
        <p:nvSpPr>
          <p:cNvPr id="1518" name="Shape 15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9" name="Shape 151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63826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F5A1EA9-5071-41F1-B1E6-AD820177057D}"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528609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https://upload.wikimedia.org/wikipedia/en/archive/8/8c/20051110071124!Human_Language_Families_Map_(Wikipedia_Colors_.PNG</a:t>
            </a:r>
            <a:endParaRPr lang="en-IN" dirty="0"/>
          </a:p>
        </p:txBody>
      </p:sp>
      <p:sp>
        <p:nvSpPr>
          <p:cNvPr id="4" name="Slide Number Placeholder 3"/>
          <p:cNvSpPr>
            <a:spLocks noGrp="1"/>
          </p:cNvSpPr>
          <p:nvPr>
            <p:ph type="sldNum" sz="quarter" idx="10"/>
          </p:nvPr>
        </p:nvSpPr>
        <p:spPr/>
        <p:txBody>
          <a:bodyPr/>
          <a:lstStyle/>
          <a:p>
            <a:fld id="{04E2ABB4-016A-460B-8206-9E38DDA201D7}" type="slidenum">
              <a:rPr lang="en-IN" smtClean="0"/>
              <a:t>37</a:t>
            </a:fld>
            <a:endParaRPr lang="en-IN"/>
          </a:p>
        </p:txBody>
      </p:sp>
    </p:spTree>
    <p:extLst>
      <p:ext uri="{BB962C8B-B14F-4D97-AF65-F5344CB8AC3E}">
        <p14:creationId xmlns:p14="http://schemas.microsoft.com/office/powerpoint/2010/main" val="1060734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Shape 6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5" name="Shape 6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364069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Shape 6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0" name="Shape 6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82745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Shape 6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5" name="Shape 6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380205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6" name="Shape 6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912528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Shape 7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5" name="Shape 78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548132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9AF35D-FEE5-4E1B-A732-4FC5A1EB8667}"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8726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258BAB-DFE4-4015-9F2D-51C0E9B09BB7}"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009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EC820-37D9-4BFE-A52A-9F57E45D9EB1}"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4881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F2B5E4-4664-440E-9116-BCD5E87ECDD6}"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8091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AF32FF-4E25-4E3B-A46D-81F44B471B14}"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0074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9E1C06-1E18-4CC7-80AB-3E51F3FCE0B6}"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9590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39103B-BC02-4616-86F9-53E7AEFD4EF6}"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40687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823EA-C868-4AFB-9761-17AF88936A2B}"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7023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54E4B7-2339-4FBD-9C49-CC303F46098C}"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32400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7A3E1D-3850-41E0-9BDE-6C9F24548900}"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2579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1C0A46-71AF-4FAA-BB63-33704EDEC4D5}"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6474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1352A7-4A2F-4B46-AEA0-90695DB5CD02}"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034687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2A34DE-57F5-41C6-A107-FAC79DD8A3C5}"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084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BA03EF-577B-45B6-9A46-528ED218B509}"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4346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47139C-3E79-40C5-A011-BBFB15FCD21F}"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01452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2DD70B-BF5C-4C58-B3B7-7BD22DDA3471}"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30160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C61BE3-4E26-46B8-BB5D-C4C0DEDB5BA6}"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83350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3C319-7951-48D6-9C79-AA16EF35D7AF}" type="datetime1">
              <a:rPr lang="en-US" smtClean="0">
                <a:solidFill>
                  <a:prstClr val="black">
                    <a:tint val="75000"/>
                  </a:prstClr>
                </a:solidFill>
              </a:rPr>
              <a:t>6/12/2016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83012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66468C-B409-445E-B28A-06FC0FB7B867}"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821773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23F358-3E6D-4578-AA37-6D8A6DD77BA6}"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0767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956CA-EE51-47EA-940F-8428A5E6A07B}" type="datetime1">
              <a:rPr lang="en-US" smtClean="0"/>
              <a:t>6/12/2016</a:t>
            </a:fld>
            <a:endParaRPr lang="en-IN"/>
          </a:p>
        </p:txBody>
      </p:sp>
      <p:sp>
        <p:nvSpPr>
          <p:cNvPr id="3" name="Footer Placeholder 2"/>
          <p:cNvSpPr>
            <a:spLocks noGrp="1"/>
          </p:cNvSpPr>
          <p:nvPr>
            <p:ph type="ftr" sz="quarter" idx="11"/>
          </p:nvPr>
        </p:nvSpPr>
        <p:spPr/>
        <p:txBody>
          <a:bodyPr/>
          <a:lstStyle/>
          <a:p>
            <a:r>
              <a:rPr lang="en-IN" smtClean="0"/>
              <a:t>NAACL 2016 Tutorial</a:t>
            </a:r>
            <a:endParaRPr lang="en-IN"/>
          </a:p>
        </p:txBody>
      </p:sp>
      <p:sp>
        <p:nvSpPr>
          <p:cNvPr id="4" name="Slide Number Placeholder 3"/>
          <p:cNvSpPr>
            <a:spLocks noGrp="1"/>
          </p:cNvSpPr>
          <p:nvPr>
            <p:ph type="sldNum" sz="quarter" idx="12"/>
          </p:nvPr>
        </p:nvSpPr>
        <p:spPr/>
        <p:txBody>
          <a:bodyPr/>
          <a:lstStyle/>
          <a:p>
            <a:fld id="{85CC464A-F091-4C9A-9C53-187A309EB04F}" type="slidenum">
              <a:rPr lang="en-IN" smtClean="0"/>
              <a:t>‹#›</a:t>
            </a:fld>
            <a:endParaRPr lang="en-IN"/>
          </a:p>
        </p:txBody>
      </p:sp>
    </p:spTree>
    <p:extLst>
      <p:ext uri="{BB962C8B-B14F-4D97-AF65-F5344CB8AC3E}">
        <p14:creationId xmlns:p14="http://schemas.microsoft.com/office/powerpoint/2010/main" val="2561590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ABDE870-5149-450C-8C54-DF41747F63FD}" type="datetime1">
              <a:rPr lang="en-US" smtClean="0"/>
              <a:t>6/12/2016</a:t>
            </a:fld>
            <a:endParaRPr lang="en-IN"/>
          </a:p>
        </p:txBody>
      </p:sp>
      <p:sp>
        <p:nvSpPr>
          <p:cNvPr id="4" name="Footer Placeholder 3"/>
          <p:cNvSpPr>
            <a:spLocks noGrp="1"/>
          </p:cNvSpPr>
          <p:nvPr>
            <p:ph type="ftr" sz="quarter" idx="11"/>
          </p:nvPr>
        </p:nvSpPr>
        <p:spPr/>
        <p:txBody>
          <a:bodyPr/>
          <a:lstStyle/>
          <a:p>
            <a:r>
              <a:rPr lang="en-IN" smtClean="0"/>
              <a:t>NAACL 2016 Tutorial</a:t>
            </a:r>
            <a:endParaRPr lang="en-IN"/>
          </a:p>
        </p:txBody>
      </p:sp>
      <p:sp>
        <p:nvSpPr>
          <p:cNvPr id="5" name="Slide Number Placeholder 4"/>
          <p:cNvSpPr>
            <a:spLocks noGrp="1"/>
          </p:cNvSpPr>
          <p:nvPr>
            <p:ph type="sldNum" sz="quarter" idx="12"/>
          </p:nvPr>
        </p:nvSpPr>
        <p:spPr/>
        <p:txBody>
          <a:bodyPr/>
          <a:lstStyle/>
          <a:p>
            <a:fld id="{85CC464A-F091-4C9A-9C53-187A309EB04F}" type="slidenum">
              <a:rPr lang="en-IN" smtClean="0"/>
              <a:t>‹#›</a:t>
            </a:fld>
            <a:endParaRPr lang="en-IN"/>
          </a:p>
        </p:txBody>
      </p:sp>
    </p:spTree>
    <p:extLst>
      <p:ext uri="{BB962C8B-B14F-4D97-AF65-F5344CB8AC3E}">
        <p14:creationId xmlns:p14="http://schemas.microsoft.com/office/powerpoint/2010/main" val="305273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CA6773-AD29-440F-8830-D072653C4E5D}"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72161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E10148-9A3F-4B9C-AB2A-DA98CFF0D862}"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AD1697F-0974-4722-9A3C-9B6254D9661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950888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D3F111-10F1-4C4B-AEA8-3C1D2D2A7CA9}"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AD1697F-0974-4722-9A3C-9B6254D9661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031913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45F889-77D3-4C98-9D92-032D21814D7C}"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AD1697F-0974-4722-9A3C-9B6254D9661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996852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3B6900-AA32-447C-8CB8-F9979EF1EA2F}" type="datetime1">
              <a:rPr lang="en-US" smtClean="0">
                <a:solidFill>
                  <a:prstClr val="black">
                    <a:tint val="75000"/>
                  </a:prstClr>
                </a:solidFill>
              </a:rPr>
              <a:t>6/12/2016</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AD1697F-0974-4722-9A3C-9B6254D9661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818143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151C4C2-D8A9-4348-9B4C-1FADEF7B47E8}" type="datetime1">
              <a:rPr lang="en-US" smtClean="0">
                <a:solidFill>
                  <a:prstClr val="black">
                    <a:tint val="75000"/>
                  </a:prstClr>
                </a:solidFill>
              </a:rPr>
              <a:t>6/12/2016</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EAD1697F-0974-4722-9A3C-9B6254D9661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1982082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45FEFD-9D64-4B0E-B101-B5C19B435390}" type="datetime1">
              <a:rPr lang="en-US" smtClean="0">
                <a:solidFill>
                  <a:prstClr val="black">
                    <a:tint val="75000"/>
                  </a:prstClr>
                </a:solidFill>
              </a:rPr>
              <a:t>6/12/2016</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EAD1697F-0974-4722-9A3C-9B6254D9661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370014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B1144-A2DE-41F5-B439-A1F3E74D474F}" type="datetime1">
              <a:rPr lang="en-US" smtClean="0">
                <a:solidFill>
                  <a:prstClr val="black">
                    <a:tint val="75000"/>
                  </a:prstClr>
                </a:solidFill>
              </a:rPr>
              <a:t>6/12/2016</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996448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EC3946-5514-46DE-84B2-74492B9A759E}" type="datetime1">
              <a:rPr lang="en-US" smtClean="0">
                <a:solidFill>
                  <a:prstClr val="black">
                    <a:tint val="75000"/>
                  </a:prstClr>
                </a:solidFill>
              </a:rPr>
              <a:t>6/12/2016</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AD1697F-0974-4722-9A3C-9B6254D9661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054451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84155-2E11-4CBE-B5FE-2BAB5450A08D}" type="datetime1">
              <a:rPr lang="en-US" smtClean="0">
                <a:solidFill>
                  <a:prstClr val="black">
                    <a:tint val="75000"/>
                  </a:prstClr>
                </a:solidFill>
              </a:rPr>
              <a:t>6/12/2016</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AD1697F-0974-4722-9A3C-9B6254D9661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371383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D2F8BCA-00F0-4FD7-803D-8580B7AC590A}"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AD1697F-0974-4722-9A3C-9B6254D9661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216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127D8D-C003-4F68-B1C6-96304458C19F}"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01226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EA4CE3-A723-40D2-9829-0CFF28F2543E}"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AD1697F-0974-4722-9A3C-9B6254D9661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821987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15600" y="593366"/>
            <a:ext cx="11360800" cy="943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2" name="Shape 32"/>
          <p:cNvSpPr txBox="1">
            <a:spLocks noGrp="1"/>
          </p:cNvSpPr>
          <p:nvPr>
            <p:ph type="body" idx="1"/>
          </p:nvPr>
        </p:nvSpPr>
        <p:spPr>
          <a:xfrm>
            <a:off x="415600" y="1688233"/>
            <a:ext cx="5333200" cy="4403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3" name="Shape 33"/>
          <p:cNvSpPr txBox="1">
            <a:spLocks noGrp="1"/>
          </p:cNvSpPr>
          <p:nvPr>
            <p:ph type="body" idx="2"/>
          </p:nvPr>
        </p:nvSpPr>
        <p:spPr>
          <a:xfrm>
            <a:off x="6443200" y="1688233"/>
            <a:ext cx="5333200" cy="4403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4" name="Shape 34"/>
          <p:cNvSpPr txBox="1">
            <a:spLocks noGrp="1"/>
          </p:cNvSpPr>
          <p:nvPr>
            <p:ph type="sldNum" idx="12"/>
          </p:nvPr>
        </p:nvSpPr>
        <p:spPr>
          <a:xfrm>
            <a:off x="11296609" y="6217622"/>
            <a:ext cx="731600" cy="524700"/>
          </a:xfrm>
          <a:prstGeom prst="rect">
            <a:avLst/>
          </a:prstGeom>
        </p:spPr>
        <p:txBody>
          <a:bodyPr lIns="91425" tIns="91425" rIns="91425" bIns="91425" anchor="ctr" anchorCtr="0">
            <a:noAutofit/>
          </a:bodyPr>
          <a:lstStyle/>
          <a:p>
            <a:fld id="{00000000-1234-1234-1234-123412341234}" type="slidenum">
              <a:rPr lang="en" smtClean="0">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28579220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5"/>
        <p:cNvGrpSpPr/>
        <p:nvPr/>
      </p:nvGrpSpPr>
      <p:grpSpPr>
        <a:xfrm>
          <a:off x="0" y="0"/>
          <a:ext cx="0" cy="0"/>
          <a:chOff x="0" y="0"/>
          <a:chExt cx="0" cy="0"/>
        </a:xfrm>
      </p:grpSpPr>
      <p:sp>
        <p:nvSpPr>
          <p:cNvPr id="27" name="Shape 27"/>
          <p:cNvSpPr txBox="1">
            <a:spLocks noGrp="1"/>
          </p:cNvSpPr>
          <p:nvPr>
            <p:ph type="title"/>
          </p:nvPr>
        </p:nvSpPr>
        <p:spPr>
          <a:xfrm>
            <a:off x="415600" y="593366"/>
            <a:ext cx="11360800" cy="943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8" name="Shape 28"/>
          <p:cNvSpPr txBox="1">
            <a:spLocks noGrp="1"/>
          </p:cNvSpPr>
          <p:nvPr>
            <p:ph type="body" idx="1"/>
          </p:nvPr>
        </p:nvSpPr>
        <p:spPr>
          <a:xfrm>
            <a:off x="415600" y="1688433"/>
            <a:ext cx="11360800" cy="4403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sldNum" idx="12"/>
          </p:nvPr>
        </p:nvSpPr>
        <p:spPr>
          <a:xfrm>
            <a:off x="11296609" y="6217622"/>
            <a:ext cx="731600" cy="524700"/>
          </a:xfrm>
          <a:prstGeom prst="rect">
            <a:avLst/>
          </a:prstGeom>
        </p:spPr>
        <p:txBody>
          <a:bodyPr lIns="91425" tIns="91425" rIns="91425" bIns="91425" anchor="ctr" anchorCtr="0">
            <a:noAutofit/>
          </a:bodyPr>
          <a:lstStyle/>
          <a:p>
            <a:fld id="{00000000-1234-1234-1234-123412341234}" type="slidenum">
              <a:rPr lang="en" smtClean="0">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33759523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3D30539-55BD-4F7E-8081-108FD136FDF9}"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B46BF2D-FAAA-41D2-92AF-638820F22A2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551184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0EB1AE-1196-47BD-8BD5-A555BD1ED0F7}"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B46BF2D-FAAA-41D2-92AF-638820F22A2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385221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7314F9-27FF-446F-AE37-8A6EB23ABA3B}"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B46BF2D-FAAA-41D2-92AF-638820F22A2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252672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D538A62-2F87-4440-BBB7-F4D6F567F50E}" type="datetime1">
              <a:rPr lang="en-US" smtClean="0">
                <a:solidFill>
                  <a:prstClr val="black">
                    <a:tint val="75000"/>
                  </a:prstClr>
                </a:solidFill>
              </a:rPr>
              <a:t>6/12/2016</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AB46BF2D-FAAA-41D2-92AF-638820F22A2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7348527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A3C3CE1-FEE3-49C7-8EF7-9F6D4924215C}" type="datetime1">
              <a:rPr lang="en-US" smtClean="0">
                <a:solidFill>
                  <a:prstClr val="black">
                    <a:tint val="75000"/>
                  </a:prstClr>
                </a:solidFill>
              </a:rPr>
              <a:t>6/12/2016</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AB46BF2D-FAAA-41D2-92AF-638820F22A2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102421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8518465-D3D2-4271-8021-EE6A740135AB}" type="datetime1">
              <a:rPr lang="en-US" smtClean="0">
                <a:solidFill>
                  <a:prstClr val="black">
                    <a:tint val="75000"/>
                  </a:prstClr>
                </a:solidFill>
              </a:rPr>
              <a:t>6/12/2016</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AB46BF2D-FAAA-41D2-92AF-638820F22A2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650771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008F0F-34F9-4927-A8B0-72C2439302C0}" type="datetime1">
              <a:rPr lang="en-US" smtClean="0">
                <a:solidFill>
                  <a:prstClr val="black">
                    <a:tint val="75000"/>
                  </a:prstClr>
                </a:solidFill>
              </a:rPr>
              <a:t>6/12/2016</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AB46BF2D-FAAA-41D2-92AF-638820F22A2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65660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83B8BA-9354-4AEA-82F9-5AA656336468}"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95574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C173B8-E360-4E67-A6D1-11066CF8ED34}" type="datetime1">
              <a:rPr lang="en-US" smtClean="0">
                <a:solidFill>
                  <a:prstClr val="black">
                    <a:tint val="75000"/>
                  </a:prstClr>
                </a:solidFill>
              </a:rPr>
              <a:t>6/12/2016</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AB46BF2D-FAAA-41D2-92AF-638820F22A2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400043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7E0778-F6B7-4347-9FCB-41EBDA6DD112}" type="datetime1">
              <a:rPr lang="en-US" smtClean="0">
                <a:solidFill>
                  <a:prstClr val="black">
                    <a:tint val="75000"/>
                  </a:prstClr>
                </a:solidFill>
              </a:rPr>
              <a:t>6/12/2016</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AB46BF2D-FAAA-41D2-92AF-638820F22A2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009877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626CD2-5A9C-4016-864B-F16E12E3248C}"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B46BF2D-FAAA-41D2-92AF-638820F22A2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461005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CF51112-D344-4217-966C-5DC43E9520FB}"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AB46BF2D-FAAA-41D2-92AF-638820F22A2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636453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0BF59BE-085D-4F39-8CBC-168F98414C9E}"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40CE5FD-2884-4EE9-87C1-C54DB91080A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081773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5241178-F04A-4BD3-AD24-72B34AB9673C}"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40CE5FD-2884-4EE9-87C1-C54DB91080A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294991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22B73A-53F7-45C5-8666-5CCB2BD9FFE4}"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40CE5FD-2884-4EE9-87C1-C54DB91080A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331989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CF7ECD0-E7AB-4FBB-905D-C1814796CCBB}" type="datetime1">
              <a:rPr lang="en-US" smtClean="0">
                <a:solidFill>
                  <a:prstClr val="black">
                    <a:tint val="75000"/>
                  </a:prstClr>
                </a:solidFill>
              </a:rPr>
              <a:t>6/12/2016</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740CE5FD-2884-4EE9-87C1-C54DB91080A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860234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D1C0338-BFF1-45FC-BFA1-94FCD84E098E}" type="datetime1">
              <a:rPr lang="en-US" smtClean="0">
                <a:solidFill>
                  <a:prstClr val="black">
                    <a:tint val="75000"/>
                  </a:prstClr>
                </a:solidFill>
              </a:rPr>
              <a:t>6/12/2016</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740CE5FD-2884-4EE9-87C1-C54DB91080A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776502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B68157C-1A0F-4A9B-A3DB-92A2C1827DC5}" type="datetime1">
              <a:rPr lang="en-US" smtClean="0">
                <a:solidFill>
                  <a:prstClr val="black">
                    <a:tint val="75000"/>
                  </a:prstClr>
                </a:solidFill>
              </a:rPr>
              <a:t>6/12/2016</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740CE5FD-2884-4EE9-87C1-C54DB91080A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85729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09458C-7FF5-46BA-A76C-4E3471253CED}"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24920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968AF-3293-418D-A0E8-E6CC9F565358}" type="datetime1">
              <a:rPr lang="en-US" smtClean="0">
                <a:solidFill>
                  <a:prstClr val="black">
                    <a:tint val="75000"/>
                  </a:prstClr>
                </a:solidFill>
              </a:rPr>
              <a:t>6/12/2016</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740CE5FD-2884-4EE9-87C1-C54DB91080A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091963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C04924-C196-4BC8-BFDB-447001CA7D88}" type="datetime1">
              <a:rPr lang="en-US" smtClean="0">
                <a:solidFill>
                  <a:prstClr val="black">
                    <a:tint val="75000"/>
                  </a:prstClr>
                </a:solidFill>
              </a:rPr>
              <a:t>6/12/2016</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740CE5FD-2884-4EE9-87C1-C54DB91080A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2424232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1DBACA-2111-4B92-9EB6-E6EEC5AB7A91}" type="datetime1">
              <a:rPr lang="en-US" smtClean="0">
                <a:solidFill>
                  <a:prstClr val="black">
                    <a:tint val="75000"/>
                  </a:prstClr>
                </a:solidFill>
              </a:rPr>
              <a:t>6/12/2016</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740CE5FD-2884-4EE9-87C1-C54DB91080A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938030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82A9EBC-73D2-4A78-9F4D-649BF190CA4E}"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40CE5FD-2884-4EE9-87C1-C54DB91080A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868208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6B8A007-88CC-4208-BFBA-E673396F0936}"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740CE5FD-2884-4EE9-87C1-C54DB91080A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9168403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cSld name="Title and body">
    <p:spTree>
      <p:nvGrpSpPr>
        <p:cNvPr id="1" name="Shape 25"/>
        <p:cNvGrpSpPr/>
        <p:nvPr/>
      </p:nvGrpSpPr>
      <p:grpSpPr>
        <a:xfrm>
          <a:off x="0" y="0"/>
          <a:ext cx="0" cy="0"/>
          <a:chOff x="0" y="0"/>
          <a:chExt cx="0" cy="0"/>
        </a:xfrm>
      </p:grpSpPr>
      <p:sp>
        <p:nvSpPr>
          <p:cNvPr id="26" name="Shape 26"/>
          <p:cNvSpPr/>
          <p:nvPr/>
        </p:nvSpPr>
        <p:spPr>
          <a:xfrm>
            <a:off x="-100" y="6727600"/>
            <a:ext cx="12192000" cy="130500"/>
          </a:xfrm>
          <a:prstGeom prst="rect">
            <a:avLst/>
          </a:prstGeom>
          <a:solidFill>
            <a:schemeClr val="accent3"/>
          </a:solidFill>
          <a:ln>
            <a:noFill/>
          </a:ln>
        </p:spPr>
        <p:txBody>
          <a:bodyPr lIns="91425" tIns="91425" rIns="91425" bIns="91425" anchor="ctr" anchorCtr="0">
            <a:noAutofit/>
          </a:bodyPr>
          <a:lstStyle/>
          <a:p>
            <a:endParaRPr>
              <a:solidFill>
                <a:prstClr val="black"/>
              </a:solidFill>
            </a:endParaRPr>
          </a:p>
        </p:txBody>
      </p:sp>
      <p:sp>
        <p:nvSpPr>
          <p:cNvPr id="27" name="Shape 27"/>
          <p:cNvSpPr txBox="1">
            <a:spLocks noGrp="1"/>
          </p:cNvSpPr>
          <p:nvPr>
            <p:ph type="title"/>
          </p:nvPr>
        </p:nvSpPr>
        <p:spPr>
          <a:xfrm>
            <a:off x="415600" y="593366"/>
            <a:ext cx="11360800" cy="943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8" name="Shape 28"/>
          <p:cNvSpPr txBox="1">
            <a:spLocks noGrp="1"/>
          </p:cNvSpPr>
          <p:nvPr>
            <p:ph type="body" idx="1"/>
          </p:nvPr>
        </p:nvSpPr>
        <p:spPr>
          <a:xfrm>
            <a:off x="415600" y="1688433"/>
            <a:ext cx="11360800" cy="44037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sldNum" idx="12"/>
          </p:nvPr>
        </p:nvSpPr>
        <p:spPr>
          <a:xfrm>
            <a:off x="11296609" y="6217622"/>
            <a:ext cx="731600" cy="524700"/>
          </a:xfrm>
          <a:prstGeom prst="rect">
            <a:avLst/>
          </a:prstGeom>
        </p:spPr>
        <p:txBody>
          <a:bodyPr lIns="91425" tIns="91425" rIns="91425" bIns="91425" anchor="ctr" anchorCtr="0">
            <a:noAutofit/>
          </a:bodyPr>
          <a:lstStyle/>
          <a:p>
            <a:fld id="{00000000-1234-1234-1234-123412341234}" type="slidenum">
              <a:rPr lang="en" smtClean="0">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116607558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woColTx">
  <p:cSld name="Title and two columns">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15600" y="593366"/>
            <a:ext cx="11360800" cy="943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2" name="Shape 32"/>
          <p:cNvSpPr txBox="1">
            <a:spLocks noGrp="1"/>
          </p:cNvSpPr>
          <p:nvPr>
            <p:ph type="body" idx="1"/>
          </p:nvPr>
        </p:nvSpPr>
        <p:spPr>
          <a:xfrm>
            <a:off x="415600" y="1688233"/>
            <a:ext cx="5333200" cy="4403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3" name="Shape 33"/>
          <p:cNvSpPr txBox="1">
            <a:spLocks noGrp="1"/>
          </p:cNvSpPr>
          <p:nvPr>
            <p:ph type="body" idx="2"/>
          </p:nvPr>
        </p:nvSpPr>
        <p:spPr>
          <a:xfrm>
            <a:off x="6443200" y="1688233"/>
            <a:ext cx="5333200" cy="44037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a:endParaRPr/>
          </a:p>
        </p:txBody>
      </p:sp>
      <p:sp>
        <p:nvSpPr>
          <p:cNvPr id="34" name="Shape 34"/>
          <p:cNvSpPr txBox="1">
            <a:spLocks noGrp="1"/>
          </p:cNvSpPr>
          <p:nvPr>
            <p:ph type="sldNum" idx="12"/>
          </p:nvPr>
        </p:nvSpPr>
        <p:spPr>
          <a:xfrm>
            <a:off x="11296609" y="6217622"/>
            <a:ext cx="731600" cy="524700"/>
          </a:xfrm>
          <a:prstGeom prst="rect">
            <a:avLst/>
          </a:prstGeom>
        </p:spPr>
        <p:txBody>
          <a:bodyPr lIns="91425" tIns="91425" rIns="91425" bIns="91425" anchor="ctr" anchorCtr="0">
            <a:noAutofit/>
          </a:bodyPr>
          <a:lstStyle/>
          <a:p>
            <a:fld id="{00000000-1234-1234-1234-123412341234}" type="slidenum">
              <a:rPr lang="en" smtClean="0">
                <a:solidFill>
                  <a:prstClr val="black">
                    <a:tint val="75000"/>
                  </a:prstClr>
                </a:solidFill>
              </a:rPr>
              <a:pPr/>
              <a:t>‹#›</a:t>
            </a:fld>
            <a:endParaRPr lang="en">
              <a:solidFill>
                <a:prstClr val="black">
                  <a:tint val="75000"/>
                </a:prstClr>
              </a:solidFill>
            </a:endParaRPr>
          </a:p>
        </p:txBody>
      </p:sp>
    </p:spTree>
    <p:extLst>
      <p:ext uri="{BB962C8B-B14F-4D97-AF65-F5344CB8AC3E}">
        <p14:creationId xmlns:p14="http://schemas.microsoft.com/office/powerpoint/2010/main" val="2990448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585522-1593-4BFE-98A8-08A48E723D06}"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0502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BDDA9D-A294-4AB0-ABF5-1B1054674FDF}"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401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3C8177-9CAC-4F76-B8AA-52667058639A}"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373127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4" Type="http://schemas.openxmlformats.org/officeDocument/2006/relationships/theme" Target="../theme/theme27.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theme" Target="../theme/theme28.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theme" Target="../theme/theme2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slideLayout" Target="../slideLayouts/slideLayout53.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theme" Target="../theme/theme3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2D8C76-3B48-491A-AED9-7E8B3F05BB7B}"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3921"/>
      </p:ext>
    </p:extLst>
  </p:cSld>
  <p:clrMap bg1="lt1" tx1="dk1" bg2="lt2" tx2="dk2" accent1="accent1" accent2="accent2" accent3="accent3" accent4="accent4" accent5="accent5" accent6="accent6" hlink="hlink" folHlink="folHlink"/>
  <p:sldLayoutIdLst>
    <p:sldLayoutId id="2147483661"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CFD82-47E8-4395-B9C6-DE7664121DAA}"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0796996"/>
      </p:ext>
    </p:extLst>
  </p:cSld>
  <p:clrMap bg1="lt1" tx1="dk1" bg2="lt2" tx2="dk2" accent1="accent1" accent2="accent2" accent3="accent3" accent4="accent4" accent5="accent5" accent6="accent6" hlink="hlink" folHlink="folHlink"/>
  <p:sldLayoutIdLst>
    <p:sldLayoutId id="214748367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5C4502-47F5-4A83-A656-EFCF34475A29}"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122354"/>
      </p:ext>
    </p:extLst>
  </p:cSld>
  <p:clrMap bg1="lt1" tx1="dk1" bg2="lt2" tx2="dk2" accent1="accent1" accent2="accent2" accent3="accent3" accent4="accent4" accent5="accent5" accent6="accent6" hlink="hlink" folHlink="folHlink"/>
  <p:sldLayoutIdLst>
    <p:sldLayoutId id="2147483681"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AC1BCA-EF69-4B1E-8E9C-D4E39283B2FA}"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857637"/>
      </p:ext>
    </p:extLst>
  </p:cSld>
  <p:clrMap bg1="lt1" tx1="dk1" bg2="lt2" tx2="dk2" accent1="accent1" accent2="accent2" accent3="accent3" accent4="accent4" accent5="accent5" accent6="accent6" hlink="hlink" folHlink="folHlink"/>
  <p:sldLayoutIdLst>
    <p:sldLayoutId id="2147483683"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DC157D-2B32-441F-AE88-B0F24A00B983}"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2840538"/>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D4F5C7-1525-4D07-A819-A3262B21BF79}"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0599686"/>
      </p:ext>
    </p:extLst>
  </p:cSld>
  <p:clrMap bg1="lt1" tx1="dk1" bg2="lt2" tx2="dk2" accent1="accent1" accent2="accent2" accent3="accent3" accent4="accent4" accent5="accent5" accent6="accent6" hlink="hlink" folHlink="folHlink"/>
  <p:sldLayoutIdLst>
    <p:sldLayoutId id="2147483687"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14CD04-8C54-4299-8731-C48699ECBA39}"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9825365"/>
      </p:ext>
    </p:extLst>
  </p:cSld>
  <p:clrMap bg1="lt1" tx1="dk1" bg2="lt2" tx2="dk2" accent1="accent1" accent2="accent2" accent3="accent3" accent4="accent4" accent5="accent5" accent6="accent6" hlink="hlink" folHlink="folHlink"/>
  <p:sldLayoutIdLst>
    <p:sldLayoutId id="214748368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7EB19-38B7-4A0F-A311-7291391E0457}"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2914019"/>
      </p:ext>
    </p:extLst>
  </p:cSld>
  <p:clrMap bg1="lt1" tx1="dk1" bg2="lt2" tx2="dk2" accent1="accent1" accent2="accent2" accent3="accent3" accent4="accent4" accent5="accent5" accent6="accent6" hlink="hlink" folHlink="folHlink"/>
  <p:sldLayoutIdLst>
    <p:sldLayoutId id="2147483691"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43B50-F48D-4842-93EE-C2B3A583A3AE}"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44106196"/>
      </p:ext>
    </p:extLst>
  </p:cSld>
  <p:clrMap bg1="lt1" tx1="dk1" bg2="lt2" tx2="dk2" accent1="accent1" accent2="accent2" accent3="accent3" accent4="accent4" accent5="accent5" accent6="accent6" hlink="hlink" folHlink="folHlink"/>
  <p:sldLayoutIdLst>
    <p:sldLayoutId id="2147483693"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948F1-87AF-4836-ACDC-754A6DE43B6B}"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233160"/>
      </p:ext>
    </p:extLst>
  </p:cSld>
  <p:clrMap bg1="lt1" tx1="dk1" bg2="lt2" tx2="dk2" accent1="accent1" accent2="accent2" accent3="accent3" accent4="accent4" accent5="accent5" accent6="accent6" hlink="hlink" folHlink="folHlink"/>
  <p:sldLayoutIdLst>
    <p:sldLayoutId id="2147483695"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F3A6E-5C9F-498A-A4F2-141E0697FD2F}"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2500132"/>
      </p:ext>
    </p:extLst>
  </p:cSld>
  <p:clrMap bg1="lt1" tx1="dk1" bg2="lt2" tx2="dk2" accent1="accent1" accent2="accent2" accent3="accent3" accent4="accent4" accent5="accent5" accent6="accent6" hlink="hlink" folHlink="folHlink"/>
  <p:sldLayoutIdLst>
    <p:sldLayoutId id="2147483697"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91034A-3A5D-4B16-ADE3-D6C20B7B5212}"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833459"/>
      </p:ext>
    </p:extLst>
  </p:cSld>
  <p:clrMap bg1="lt1" tx1="dk1" bg2="lt2" tx2="dk2" accent1="accent1" accent2="accent2" accent3="accent3" accent4="accent4" accent5="accent5" accent6="accent6" hlink="hlink" folHlink="folHlink"/>
  <p:sldLayoutIdLst>
    <p:sldLayoutId id="2147483663"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784A1-640B-4053-9FA5-D166EA359E9E}"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9058531"/>
      </p:ext>
    </p:extLst>
  </p:cSld>
  <p:clrMap bg1="lt1" tx1="dk1" bg2="lt2" tx2="dk2" accent1="accent1" accent2="accent2" accent3="accent3" accent4="accent4" accent5="accent5" accent6="accent6" hlink="hlink" folHlink="folHlink"/>
  <p:sldLayoutIdLst>
    <p:sldLayoutId id="214748369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430402-1911-44CE-B280-C8FBEADFE992}"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6686761"/>
      </p:ext>
    </p:extLst>
  </p:cSld>
  <p:clrMap bg1="lt1" tx1="dk1" bg2="lt2" tx2="dk2" accent1="accent1" accent2="accent2" accent3="accent3" accent4="accent4" accent5="accent5" accent6="accent6" hlink="hlink" folHlink="folHlink"/>
  <p:sldLayoutIdLst>
    <p:sldLayoutId id="2147483701"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23BBF-3EC1-4BFF-9BEE-D58754346CA8}"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6014775"/>
      </p:ext>
    </p:extLst>
  </p:cSld>
  <p:clrMap bg1="lt1" tx1="dk1" bg2="lt2" tx2="dk2" accent1="accent1" accent2="accent2" accent3="accent3" accent4="accent4" accent5="accent5" accent6="accent6" hlink="hlink" folHlink="folHlink"/>
  <p:sldLayoutIdLst>
    <p:sldLayoutId id="2147483703"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07A04-EB63-4A68-9EB3-5C043346EBD3}"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43309410"/>
      </p:ext>
    </p:extLst>
  </p:cSld>
  <p:clrMap bg1="lt1" tx1="dk1" bg2="lt2" tx2="dk2" accent1="accent1" accent2="accent2" accent3="accent3" accent4="accent4" accent5="accent5" accent6="accent6" hlink="hlink" folHlink="folHlink"/>
  <p:sldLayoutIdLst>
    <p:sldLayoutId id="2147483705"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28F47-0B71-4E96-A90B-59D119F8F87B}"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6962317"/>
      </p:ext>
    </p:extLst>
  </p:cSld>
  <p:clrMap bg1="lt1" tx1="dk1" bg2="lt2" tx2="dk2" accent1="accent1" accent2="accent2" accent3="accent3" accent4="accent4" accent5="accent5" accent6="accent6" hlink="hlink" folHlink="folHlink"/>
  <p:sldLayoutIdLst>
    <p:sldLayoutId id="2147483707"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BA0704-97E8-4CFA-B3DE-A713A6B29803}"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82946"/>
      </p:ext>
    </p:extLst>
  </p:cSld>
  <p:clrMap bg1="lt1" tx1="dk1" bg2="lt2" tx2="dk2" accent1="accent1" accent2="accent2" accent3="accent3" accent4="accent4" accent5="accent5" accent6="accent6" hlink="hlink" folHlink="folHlink"/>
  <p:sldLayoutIdLst>
    <p:sldLayoutId id="214748370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552B3-D5BA-42F6-9FE3-0C36405E5854}"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6766291"/>
      </p:ext>
    </p:extLst>
  </p:cSld>
  <p:clrMap bg1="lt1" tx1="dk1" bg2="lt2" tx2="dk2" accent1="accent1" accent2="accent2" accent3="accent3" accent4="accent4" accent5="accent5" accent6="accent6" hlink="hlink" folHlink="folHlink"/>
  <p:sldLayoutIdLst>
    <p:sldLayoutId id="2147483711"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DC298-1162-4594-9EA8-02F0B39B3F87}"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1439209"/>
      </p:ext>
    </p:extLst>
  </p:cSld>
  <p:clrMap bg1="lt1" tx1="dk1" bg2="lt2" tx2="dk2" accent1="accent1" accent2="accent2" accent3="accent3" accent4="accent4" accent5="accent5" accent6="accent6" hlink="hlink" folHlink="folHlink"/>
  <p:sldLayoutIdLst>
    <p:sldLayoutId id="2147483713" r:id="rId1"/>
    <p:sldLayoutId id="2147483755" r:id="rId2"/>
    <p:sldLayoutId id="2147483756"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97E607-ACC1-401D-95DB-7C9C7F3E092F}"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1697F-0974-4722-9A3C-9B6254D96614}"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8540454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F1FD5-6381-4886-92AA-5F61932C5B1A}"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6BF2D-FAAA-41D2-92AF-638820F22A2B}"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1415637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6CE01D-CBA9-488E-81D5-D60C9188C323}"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799469"/>
      </p:ext>
    </p:extLst>
  </p:cSld>
  <p:clrMap bg1="lt1" tx1="dk1" bg2="lt2" tx2="dk2" accent1="accent1" accent2="accent2" accent3="accent3" accent4="accent4" accent5="accent5" accent6="accent6" hlink="hlink" folHlink="folHlink"/>
  <p:sldLayoutIdLst>
    <p:sldLayoutId id="2147483665"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2B501-14B3-4F03-9E81-3780B6F9658E}" type="datetime1">
              <a:rPr lang="en-US" smtClean="0">
                <a:solidFill>
                  <a:prstClr val="black">
                    <a:tint val="75000"/>
                  </a:prstClr>
                </a:solidFill>
              </a:rPr>
              <a:t>6/12/2016</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solidFill>
                  <a:prstClr val="black">
                    <a:tint val="75000"/>
                  </a:prstClr>
                </a:solidFill>
              </a:rPr>
              <a:t>NAACL 2016 Tutorial</a:t>
            </a:r>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CE5FD-2884-4EE9-87C1-C54DB91080A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97326172"/>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652F71-D3CB-4059-B852-D3A651266F87}"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5953205"/>
      </p:ext>
    </p:extLst>
  </p:cSld>
  <p:clrMap bg1="lt1" tx1="dk1" bg2="lt2" tx2="dk2" accent1="accent1" accent2="accent2" accent3="accent3" accent4="accent4" accent5="accent5" accent6="accent6" hlink="hlink" folHlink="folHlink"/>
  <p:sldLayoutIdLst>
    <p:sldLayoutId id="2147483667"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2A980-FA77-47BF-9E3C-C86916DCAB53}"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76246772"/>
      </p:ext>
    </p:extLst>
  </p:cSld>
  <p:clrMap bg1="lt1" tx1="dk1" bg2="lt2" tx2="dk2" accent1="accent1" accent2="accent2" accent3="accent3" accent4="accent4" accent5="accent5" accent6="accent6" hlink="hlink" folHlink="folHlink"/>
  <p:sldLayoutIdLst>
    <p:sldLayoutId id="2147483669"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96D026-FDFE-4C1E-9759-87AEEA1A050D}"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5814746"/>
      </p:ext>
    </p:extLst>
  </p:cSld>
  <p:clrMap bg1="lt1" tx1="dk1" bg2="lt2" tx2="dk2" accent1="accent1" accent2="accent2" accent3="accent3" accent4="accent4" accent5="accent5" accent6="accent6" hlink="hlink" folHlink="folHlink"/>
  <p:sldLayoutIdLst>
    <p:sldLayoutId id="2147483671"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39C75-D5AA-4A26-ACBA-AB4C4A9276D7}"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0421556"/>
      </p:ext>
    </p:extLst>
  </p:cSld>
  <p:clrMap bg1="lt1" tx1="dk1" bg2="lt2" tx2="dk2" accent1="accent1" accent2="accent2" accent3="accent3" accent4="accent4" accent5="accent5" accent6="accent6" hlink="hlink" folHlink="folHlink"/>
  <p:sldLayoutIdLst>
    <p:sldLayoutId id="2147483673"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FF9E0-0661-4D47-BA68-EA6FC99D3984}"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5839951"/>
      </p:ext>
    </p:extLst>
  </p:cSld>
  <p:clrMap bg1="lt1" tx1="dk1" bg2="lt2" tx2="dk2" accent1="accent1" accent2="accent2" accent3="accent3" accent4="accent4" accent5="accent5" accent6="accent6" hlink="hlink" folHlink="folHlink"/>
  <p:sldLayoutIdLst>
    <p:sldLayoutId id="2147483675"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1660A-0A24-4396-9910-BACCB03F5FF2}" type="datetime1">
              <a:rPr lang="en-US" smtClean="0">
                <a:solidFill>
                  <a:prstClr val="black">
                    <a:tint val="75000"/>
                  </a:prstClr>
                </a:solidFill>
              </a:rPr>
              <a:t>6/12/2016</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A5B9D-F41A-446D-86B5-B9FFFF0F93B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5093119"/>
      </p:ext>
    </p:extLst>
  </p:cSld>
  <p:clrMap bg1="lt1" tx1="dk1" bg2="lt2" tx2="dk2" accent1="accent1" accent2="accent2" accent3="accent3" accent4="accent4" accent5="accent5" accent6="accent6" hlink="hlink" folHlink="folHlink"/>
  <p:sldLayoutIdLst>
    <p:sldLayoutId id="2147483677"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cse.iitb.ac.in/~anoopk/publications/presentations/naacl-2016-tutorial.pdf" TargetMode="External"/><Relationship Id="rId3" Type="http://schemas.openxmlformats.org/officeDocument/2006/relationships/hyperlink" Target="mailto:mikhapra@in.ibm.com" TargetMode="External"/><Relationship Id="rId7"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pb@cse.iitb.ac.in" TargetMode="External"/><Relationship Id="rId4" Type="http://schemas.openxmlformats.org/officeDocument/2006/relationships/hyperlink" Target="mailto:anoopk@cse.iitb.ac.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6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9.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6.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65.xml"/><Relationship Id="rId4" Type="http://schemas.openxmlformats.org/officeDocument/2006/relationships/image" Target="../media/image25.png"/></Relationships>
</file>

<file path=ppt/slides/_rels/slide1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65.xml"/><Relationship Id="rId4" Type="http://schemas.openxmlformats.org/officeDocument/2006/relationships/image" Target="../media/image27.png"/></Relationships>
</file>

<file path=ppt/slides/_rels/slide1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65.xml"/><Relationship Id="rId5" Type="http://schemas.openxmlformats.org/officeDocument/2006/relationships/image" Target="../media/image30.png"/><Relationship Id="rId4" Type="http://schemas.openxmlformats.org/officeDocument/2006/relationships/image" Target="../media/image29.png"/></Relationships>
</file>

<file path=ppt/slides/_rels/slide1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66.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65.xml"/><Relationship Id="rId4" Type="http://schemas.openxmlformats.org/officeDocument/2006/relationships/image" Target="../media/image34.png"/></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5.xml.rels><?xml version="1.0" encoding="UTF-8" standalone="yes"?>
<Relationships xmlns="http://schemas.openxmlformats.org/package/2006/relationships"><Relationship Id="rId3" Type="http://schemas.openxmlformats.org/officeDocument/2006/relationships/hyperlink" Target="http://wals.info/" TargetMode="External"/><Relationship Id="rId2" Type="http://schemas.openxmlformats.org/officeDocument/2006/relationships/hyperlink" Target="https://www.ethnologue.com/" TargetMode="External"/><Relationship Id="rId1" Type="http://schemas.openxmlformats.org/officeDocument/2006/relationships/slideLayout" Target="../slideLayouts/slideLayout44.xml"/></Relationships>
</file>

<file path=ppt/slides/_rels/slide146.xml.rels><?xml version="1.0" encoding="UTF-8" standalone="yes"?>
<Relationships xmlns="http://schemas.openxmlformats.org/package/2006/relationships"><Relationship Id="rId3" Type="http://schemas.openxmlformats.org/officeDocument/2006/relationships/hyperlink" Target="https://kheafield.com/code/memt/" TargetMode="External"/><Relationship Id="rId2" Type="http://schemas.openxmlformats.org/officeDocument/2006/relationships/hyperlink" Target="https://github.com/tamhd/MultiMT" TargetMode="External"/><Relationship Id="rId1" Type="http://schemas.openxmlformats.org/officeDocument/2006/relationships/slideLayout" Target="../slideLayouts/slideLayout4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49.xml.rels><?xml version="1.0" encoding="UTF-8" standalone="yes"?>
<Relationships xmlns="http://schemas.openxmlformats.org/package/2006/relationships"><Relationship Id="rId2" Type="http://schemas.openxmlformats.org/officeDocument/2006/relationships/hyperlink" Target="http://www.andamanese.net/Languages" TargetMode="External"/><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2" Type="http://schemas.openxmlformats.org/officeDocument/2006/relationships/hyperlink" Target="https://www.uio.no/studier/emner/hf/ikos/EXFAC03-AAS/h05/larestoff/linguistics/" TargetMode="External"/><Relationship Id="rId1" Type="http://schemas.openxmlformats.org/officeDocument/2006/relationships/slideLayout" Target="../slideLayouts/slideLayout4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3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2.xml"/></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2.xm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4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2.xml"/></Relationships>
</file>

<file path=ppt/slides/_rels/slide9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66"/>
          <p:cNvSpPr txBox="1">
            <a:spLocks noGrp="1"/>
          </p:cNvSpPr>
          <p:nvPr>
            <p:ph type="ctrTitle" idx="4294967295"/>
          </p:nvPr>
        </p:nvSpPr>
        <p:spPr>
          <a:xfrm>
            <a:off x="783773" y="718230"/>
            <a:ext cx="10219855" cy="1363200"/>
          </a:xfrm>
          <a:prstGeom prst="rect">
            <a:avLst/>
          </a:prstGeom>
        </p:spPr>
        <p:txBody>
          <a:bodyPr lIns="91425" tIns="91425" rIns="91425" bIns="91425" anchor="t" anchorCtr="0">
            <a:noAutofit/>
          </a:bodyPr>
          <a:lstStyle/>
          <a:p>
            <a:pPr lvl="0" algn="ctr" rtl="0">
              <a:spcBef>
                <a:spcPts val="0"/>
              </a:spcBef>
              <a:buNone/>
            </a:pPr>
            <a:r>
              <a:rPr lang="en" sz="3800" dirty="0">
                <a:solidFill>
                  <a:srgbClr val="000000"/>
                </a:solidFill>
                <a:latin typeface="Proxima Nova"/>
                <a:ea typeface="Proxima Nova"/>
                <a:cs typeface="Proxima Nova"/>
                <a:sym typeface="Proxima Nova"/>
              </a:rPr>
              <a:t>Statistical Machine Translation between Related Languages</a:t>
            </a:r>
          </a:p>
        </p:txBody>
      </p:sp>
      <p:sp>
        <p:nvSpPr>
          <p:cNvPr id="5" name="Shape 67"/>
          <p:cNvSpPr txBox="1">
            <a:spLocks noGrp="1"/>
          </p:cNvSpPr>
          <p:nvPr>
            <p:ph type="subTitle" idx="4294967295"/>
          </p:nvPr>
        </p:nvSpPr>
        <p:spPr>
          <a:xfrm>
            <a:off x="7834865" y="2854305"/>
            <a:ext cx="3584400" cy="1056900"/>
          </a:xfrm>
          <a:prstGeom prst="rect">
            <a:avLst/>
          </a:prstGeom>
        </p:spPr>
        <p:txBody>
          <a:bodyPr lIns="91425" tIns="91425" rIns="91425" bIns="91425" anchor="t" anchorCtr="0">
            <a:noAutofit/>
          </a:bodyPr>
          <a:lstStyle/>
          <a:p>
            <a:pPr lvl="0" algn="ctr" rtl="0">
              <a:lnSpc>
                <a:spcPct val="150000"/>
              </a:lnSpc>
              <a:spcBef>
                <a:spcPts val="0"/>
              </a:spcBef>
              <a:spcAft>
                <a:spcPts val="0"/>
              </a:spcAft>
              <a:buNone/>
            </a:pPr>
            <a:r>
              <a:rPr lang="en" sz="1800" dirty="0">
                <a:solidFill>
                  <a:srgbClr val="000000"/>
                </a:solidFill>
              </a:rPr>
              <a:t>Mitesh M. Khapra </a:t>
            </a:r>
          </a:p>
          <a:p>
            <a:pPr lvl="0" algn="ctr" rtl="0">
              <a:spcBef>
                <a:spcPts val="0"/>
              </a:spcBef>
              <a:spcAft>
                <a:spcPts val="0"/>
              </a:spcAft>
              <a:buNone/>
            </a:pPr>
            <a:r>
              <a:rPr lang="en" sz="1400" i="1" dirty="0">
                <a:solidFill>
                  <a:srgbClr val="000000"/>
                </a:solidFill>
              </a:rPr>
              <a:t>IBM India Research Lab</a:t>
            </a:r>
          </a:p>
          <a:p>
            <a:pPr lvl="0" algn="ctr" rtl="0">
              <a:spcBef>
                <a:spcPts val="0"/>
              </a:spcBef>
              <a:spcAft>
                <a:spcPts val="0"/>
              </a:spcAft>
              <a:buNone/>
            </a:pPr>
            <a:r>
              <a:rPr lang="en" sz="1400" u="sng" dirty="0">
                <a:solidFill>
                  <a:srgbClr val="0000FF"/>
                </a:solidFill>
                <a:latin typeface="Courier New"/>
                <a:ea typeface="Courier New"/>
                <a:cs typeface="Courier New"/>
                <a:sym typeface="Courier New"/>
                <a:hlinkClick r:id="rId3"/>
              </a:rPr>
              <a:t>mikhapra@in.ibm.com</a:t>
            </a:r>
            <a:r>
              <a:rPr lang="en" sz="1400" dirty="0"/>
              <a:t> </a:t>
            </a:r>
          </a:p>
          <a:p>
            <a:pPr lvl="0" algn="ctr" rtl="0">
              <a:spcBef>
                <a:spcPts val="0"/>
              </a:spcBef>
              <a:buNone/>
            </a:pPr>
            <a:endParaRPr sz="1400" dirty="0"/>
          </a:p>
        </p:txBody>
      </p:sp>
      <p:sp>
        <p:nvSpPr>
          <p:cNvPr id="6" name="Shape 68"/>
          <p:cNvSpPr txBox="1">
            <a:spLocks noGrp="1"/>
          </p:cNvSpPr>
          <p:nvPr>
            <p:ph type="subTitle" idx="4294967295"/>
          </p:nvPr>
        </p:nvSpPr>
        <p:spPr>
          <a:xfrm>
            <a:off x="4485160" y="2854305"/>
            <a:ext cx="3584400" cy="1143000"/>
          </a:xfrm>
          <a:prstGeom prst="rect">
            <a:avLst/>
          </a:prstGeom>
        </p:spPr>
        <p:txBody>
          <a:bodyPr lIns="91425" tIns="91425" rIns="91425" bIns="91425" anchor="t" anchorCtr="0">
            <a:noAutofit/>
          </a:bodyPr>
          <a:lstStyle/>
          <a:p>
            <a:pPr lvl="0" algn="ctr" rtl="0">
              <a:lnSpc>
                <a:spcPct val="150000"/>
              </a:lnSpc>
              <a:spcBef>
                <a:spcPts val="0"/>
              </a:spcBef>
              <a:spcAft>
                <a:spcPts val="0"/>
              </a:spcAft>
              <a:buNone/>
            </a:pPr>
            <a:r>
              <a:rPr lang="en" sz="1800" dirty="0">
                <a:solidFill>
                  <a:srgbClr val="000000"/>
                </a:solidFill>
              </a:rPr>
              <a:t>Anoop Kunchukuttan</a:t>
            </a:r>
          </a:p>
          <a:p>
            <a:pPr lvl="0" algn="ctr" rtl="0">
              <a:spcBef>
                <a:spcPts val="0"/>
              </a:spcBef>
              <a:spcAft>
                <a:spcPts val="0"/>
              </a:spcAft>
              <a:buNone/>
            </a:pPr>
            <a:r>
              <a:rPr lang="en" sz="1400" i="1" dirty="0">
                <a:solidFill>
                  <a:srgbClr val="000000"/>
                </a:solidFill>
              </a:rPr>
              <a:t>Indian Institute of Technology Bombay</a:t>
            </a:r>
          </a:p>
          <a:p>
            <a:pPr lvl="0" algn="ctr" rtl="0">
              <a:spcBef>
                <a:spcPts val="0"/>
              </a:spcBef>
              <a:spcAft>
                <a:spcPts val="0"/>
              </a:spcAft>
              <a:buNone/>
            </a:pPr>
            <a:r>
              <a:rPr lang="en" sz="1400" u="sng" dirty="0">
                <a:solidFill>
                  <a:srgbClr val="0000FF"/>
                </a:solidFill>
                <a:latin typeface="Courier New"/>
                <a:ea typeface="Courier New"/>
                <a:cs typeface="Courier New"/>
                <a:sym typeface="Courier New"/>
                <a:hlinkClick r:id="rId4"/>
              </a:rPr>
              <a:t>anoopk@cse.iitb.ac.in</a:t>
            </a:r>
            <a:r>
              <a:rPr lang="en" sz="1400" dirty="0">
                <a:latin typeface="Courier New"/>
                <a:ea typeface="Courier New"/>
                <a:cs typeface="Courier New"/>
                <a:sym typeface="Courier New"/>
              </a:rPr>
              <a:t> </a:t>
            </a:r>
          </a:p>
          <a:p>
            <a:pPr lvl="0" algn="ctr" rtl="0">
              <a:spcBef>
                <a:spcPts val="0"/>
              </a:spcBef>
              <a:buNone/>
            </a:pPr>
            <a:endParaRPr sz="1200" dirty="0"/>
          </a:p>
          <a:p>
            <a:pPr lvl="0" algn="ctr" rtl="0">
              <a:spcBef>
                <a:spcPts val="0"/>
              </a:spcBef>
              <a:buNone/>
            </a:pPr>
            <a:endParaRPr sz="1400" dirty="0"/>
          </a:p>
        </p:txBody>
      </p:sp>
      <p:sp>
        <p:nvSpPr>
          <p:cNvPr id="7" name="Shape 69"/>
          <p:cNvSpPr txBox="1">
            <a:spLocks noGrp="1"/>
          </p:cNvSpPr>
          <p:nvPr>
            <p:ph type="subTitle" idx="4294967295"/>
          </p:nvPr>
        </p:nvSpPr>
        <p:spPr>
          <a:xfrm>
            <a:off x="1135455" y="2854305"/>
            <a:ext cx="3584400" cy="1056900"/>
          </a:xfrm>
          <a:prstGeom prst="rect">
            <a:avLst/>
          </a:prstGeom>
        </p:spPr>
        <p:txBody>
          <a:bodyPr lIns="91425" tIns="91425" rIns="91425" bIns="91425" anchor="t" anchorCtr="0">
            <a:noAutofit/>
          </a:bodyPr>
          <a:lstStyle/>
          <a:p>
            <a:pPr lvl="0" algn="ctr" rtl="0">
              <a:lnSpc>
                <a:spcPct val="150000"/>
              </a:lnSpc>
              <a:spcBef>
                <a:spcPts val="0"/>
              </a:spcBef>
              <a:spcAft>
                <a:spcPts val="0"/>
              </a:spcAft>
              <a:buNone/>
            </a:pPr>
            <a:r>
              <a:rPr lang="en" sz="1800" dirty="0"/>
              <a:t>Pushpak Bhattacharyya</a:t>
            </a:r>
          </a:p>
          <a:p>
            <a:pPr lvl="0" algn="ctr" rtl="0">
              <a:spcBef>
                <a:spcPts val="0"/>
              </a:spcBef>
              <a:spcAft>
                <a:spcPts val="0"/>
              </a:spcAft>
              <a:buNone/>
            </a:pPr>
            <a:r>
              <a:rPr lang="en" sz="1400" i="1" dirty="0"/>
              <a:t>Indian Institute of Technology Bombay</a:t>
            </a:r>
          </a:p>
          <a:p>
            <a:pPr lvl="0" algn="ctr" rtl="0">
              <a:spcBef>
                <a:spcPts val="0"/>
              </a:spcBef>
              <a:spcAft>
                <a:spcPts val="0"/>
              </a:spcAft>
              <a:buNone/>
            </a:pPr>
            <a:r>
              <a:rPr lang="en" sz="1400" u="sng" dirty="0">
                <a:solidFill>
                  <a:srgbClr val="0000FF"/>
                </a:solidFill>
                <a:latin typeface="Courier New"/>
                <a:ea typeface="Courier New"/>
                <a:cs typeface="Courier New"/>
                <a:sym typeface="Courier New"/>
                <a:hlinkClick r:id="rId5"/>
              </a:rPr>
              <a:t>pb@cse.iitb.ac.in</a:t>
            </a:r>
            <a:r>
              <a:rPr lang="en" sz="1400" dirty="0">
                <a:latin typeface="Courier New"/>
                <a:ea typeface="Courier New"/>
                <a:cs typeface="Courier New"/>
                <a:sym typeface="Courier New"/>
              </a:rPr>
              <a:t> </a:t>
            </a:r>
          </a:p>
          <a:p>
            <a:pPr lvl="0" algn="ctr" rtl="0">
              <a:spcBef>
                <a:spcPts val="0"/>
              </a:spcBef>
              <a:buNone/>
            </a:pPr>
            <a:endParaRPr sz="1400" dirty="0"/>
          </a:p>
        </p:txBody>
      </p:sp>
      <p:sp>
        <p:nvSpPr>
          <p:cNvPr id="8" name="Shape 70"/>
          <p:cNvSpPr txBox="1"/>
          <p:nvPr/>
        </p:nvSpPr>
        <p:spPr>
          <a:xfrm>
            <a:off x="1792916" y="4466205"/>
            <a:ext cx="8857800" cy="658200"/>
          </a:xfrm>
          <a:prstGeom prst="rect">
            <a:avLst/>
          </a:prstGeom>
          <a:noFill/>
          <a:ln>
            <a:noFill/>
          </a:ln>
        </p:spPr>
        <p:txBody>
          <a:bodyPr lIns="91425" tIns="91425" rIns="91425" bIns="91425" anchor="t" anchorCtr="0">
            <a:noAutofit/>
          </a:bodyPr>
          <a:lstStyle/>
          <a:p>
            <a:pPr algn="ctr">
              <a:spcAft>
                <a:spcPts val="1000"/>
              </a:spcAft>
            </a:pPr>
            <a:r>
              <a:rPr lang="en" dirty="0">
                <a:solidFill>
                  <a:prstClr val="black"/>
                </a:solidFill>
                <a:latin typeface="Verdana"/>
                <a:ea typeface="Verdana"/>
                <a:cs typeface="Verdana"/>
                <a:sym typeface="Verdana"/>
              </a:rPr>
              <a:t>NAACL 2016 Tutorial </a:t>
            </a:r>
          </a:p>
          <a:p>
            <a:pPr algn="ctr"/>
            <a:r>
              <a:rPr lang="en" sz="1200" dirty="0">
                <a:solidFill>
                  <a:prstClr val="black"/>
                </a:solidFill>
                <a:latin typeface="Verdana"/>
                <a:ea typeface="Verdana"/>
                <a:cs typeface="Verdana"/>
                <a:sym typeface="Verdana"/>
              </a:rPr>
              <a:t>San Diego, California</a:t>
            </a:r>
          </a:p>
          <a:p>
            <a:pPr algn="ctr"/>
            <a:endParaRPr sz="1200" dirty="0">
              <a:solidFill>
                <a:prstClr val="black"/>
              </a:solidFill>
              <a:latin typeface="Verdana"/>
              <a:ea typeface="Verdana"/>
              <a:cs typeface="Verdana"/>
              <a:sym typeface="Verdana"/>
            </a:endParaRPr>
          </a:p>
          <a:p>
            <a:pPr algn="ctr"/>
            <a:r>
              <a:rPr lang="en" sz="1200" i="1" dirty="0">
                <a:solidFill>
                  <a:prstClr val="black"/>
                </a:solidFill>
                <a:latin typeface="Verdana"/>
                <a:ea typeface="Verdana"/>
                <a:cs typeface="Verdana"/>
                <a:sym typeface="Verdana"/>
              </a:rPr>
              <a:t>12</a:t>
            </a:r>
            <a:r>
              <a:rPr lang="en" sz="1200" i="1" baseline="30000" dirty="0">
                <a:solidFill>
                  <a:prstClr val="black"/>
                </a:solidFill>
                <a:latin typeface="Verdana"/>
                <a:ea typeface="Verdana"/>
                <a:cs typeface="Verdana"/>
                <a:sym typeface="Verdana"/>
              </a:rPr>
              <a:t>th</a:t>
            </a:r>
            <a:r>
              <a:rPr lang="en" sz="1200" i="1" dirty="0">
                <a:solidFill>
                  <a:prstClr val="black"/>
                </a:solidFill>
                <a:latin typeface="Verdana"/>
                <a:ea typeface="Verdana"/>
                <a:cs typeface="Verdana"/>
                <a:sym typeface="Verdana"/>
              </a:rPr>
              <a:t> June 2016</a:t>
            </a:r>
          </a:p>
          <a:p>
            <a:pPr algn="ctr"/>
            <a:endParaRPr sz="1200" dirty="0">
              <a:solidFill>
                <a:prstClr val="black"/>
              </a:solidFill>
              <a:latin typeface="Verdana"/>
              <a:ea typeface="Verdana"/>
              <a:cs typeface="Verdana"/>
              <a:sym typeface="Verdana"/>
            </a:endParaRPr>
          </a:p>
          <a:p>
            <a:pPr algn="ctr"/>
            <a:endParaRPr sz="1200" i="1" dirty="0">
              <a:solidFill>
                <a:srgbClr val="44546A"/>
              </a:solidFill>
              <a:latin typeface="Verdana"/>
              <a:ea typeface="Verdana"/>
              <a:cs typeface="Verdana"/>
              <a:sym typeface="Verdana"/>
            </a:endParaRPr>
          </a:p>
          <a:p>
            <a:endParaRPr sz="1200" dirty="0">
              <a:solidFill>
                <a:prstClr val="black"/>
              </a:solidFill>
              <a:latin typeface="Verdana"/>
              <a:ea typeface="Verdana"/>
              <a:cs typeface="Verdana"/>
              <a:sym typeface="Verdana"/>
            </a:endParaRPr>
          </a:p>
        </p:txBody>
      </p:sp>
      <p:pic>
        <p:nvPicPr>
          <p:cNvPr id="9" name="Shape 71"/>
          <p:cNvPicPr preferRelativeResize="0"/>
          <p:nvPr/>
        </p:nvPicPr>
        <p:blipFill>
          <a:blip r:embed="rId6">
            <a:alphaModFix/>
          </a:blip>
          <a:stretch>
            <a:fillRect/>
          </a:stretch>
        </p:blipFill>
        <p:spPr>
          <a:xfrm>
            <a:off x="1049166" y="4736380"/>
            <a:ext cx="1003850" cy="1003850"/>
          </a:xfrm>
          <a:prstGeom prst="rect">
            <a:avLst/>
          </a:prstGeom>
          <a:noFill/>
          <a:ln>
            <a:noFill/>
          </a:ln>
        </p:spPr>
      </p:pic>
      <p:pic>
        <p:nvPicPr>
          <p:cNvPr id="10" name="Shape 72"/>
          <p:cNvPicPr preferRelativeResize="0"/>
          <p:nvPr/>
        </p:nvPicPr>
        <p:blipFill>
          <a:blip r:embed="rId7">
            <a:alphaModFix/>
          </a:blip>
          <a:stretch>
            <a:fillRect/>
          </a:stretch>
        </p:blipFill>
        <p:spPr>
          <a:xfrm>
            <a:off x="9946280" y="4866817"/>
            <a:ext cx="1408871" cy="658200"/>
          </a:xfrm>
          <a:prstGeom prst="rect">
            <a:avLst/>
          </a:prstGeom>
          <a:noFill/>
          <a:ln>
            <a:noFill/>
          </a:ln>
        </p:spPr>
      </p:pic>
      <p:sp>
        <p:nvSpPr>
          <p:cNvPr id="2" name="TextBox 1"/>
          <p:cNvSpPr txBox="1"/>
          <p:nvPr/>
        </p:nvSpPr>
        <p:spPr>
          <a:xfrm>
            <a:off x="1413165" y="6174187"/>
            <a:ext cx="9590464" cy="307777"/>
          </a:xfrm>
          <a:prstGeom prst="rect">
            <a:avLst/>
          </a:prstGeom>
          <a:noFill/>
        </p:spPr>
        <p:txBody>
          <a:bodyPr wrap="square" rtlCol="0">
            <a:spAutoFit/>
          </a:bodyPr>
          <a:lstStyle/>
          <a:p>
            <a:r>
              <a:rPr lang="en-US" sz="1400" i="1" dirty="0" smtClean="0"/>
              <a:t>You can download the slides from</a:t>
            </a:r>
            <a:r>
              <a:rPr lang="en-US" sz="1400" i="1" dirty="0"/>
              <a:t>: </a:t>
            </a:r>
            <a:r>
              <a:rPr lang="en-US" sz="1400" i="1" dirty="0">
                <a:hlinkClick r:id="rId8"/>
              </a:rPr>
              <a:t>https://www.cse.iitb.ac.in/~</a:t>
            </a:r>
            <a:r>
              <a:rPr lang="en-US" sz="1400" i="1" dirty="0" smtClean="0">
                <a:hlinkClick r:id="rId8"/>
              </a:rPr>
              <a:t>anoopk/publications/presentations/naacl-2016-tutorial.pdf</a:t>
            </a:r>
            <a:r>
              <a:rPr lang="en-US" sz="1400" i="1" dirty="0" smtClean="0"/>
              <a:t> </a:t>
            </a:r>
            <a:endParaRPr lang="en-US" sz="1400" i="1" dirty="0"/>
          </a:p>
        </p:txBody>
      </p:sp>
    </p:spTree>
    <p:extLst>
      <p:ext uri="{BB962C8B-B14F-4D97-AF65-F5344CB8AC3E}">
        <p14:creationId xmlns:p14="http://schemas.microsoft.com/office/powerpoint/2010/main" val="37763591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4030" y="1111908"/>
            <a:ext cx="10602684" cy="3108543"/>
          </a:xfrm>
          <a:prstGeom prst="rect">
            <a:avLst/>
          </a:prstGeom>
        </p:spPr>
        <p:txBody>
          <a:bodyPr wrap="square">
            <a:spAutoFit/>
          </a:bodyPr>
          <a:lstStyle/>
          <a:p>
            <a:r>
              <a:rPr lang="en-US" sz="2800" i="1" dirty="0">
                <a:solidFill>
                  <a:prstClr val="black"/>
                </a:solidFill>
              </a:rPr>
              <a:t>“If technology developed for one language can be ported to another merely by amassing appropriate training data in the second language, then the effort put into the development of the technology in the first language can be leveraged to more efficiently create technology for other languages.”</a:t>
            </a:r>
          </a:p>
          <a:p>
            <a:pPr algn="r"/>
            <a:r>
              <a:rPr lang="en-US" sz="2800" i="1" dirty="0">
                <a:solidFill>
                  <a:prstClr val="black"/>
                </a:solidFill>
              </a:rPr>
              <a:t>- Emily Bender (2011) </a:t>
            </a:r>
          </a:p>
          <a:p>
            <a:endParaRPr lang="en-US" sz="2800" i="1" dirty="0">
              <a:solidFill>
                <a:prstClr val="black"/>
              </a:solidFill>
            </a:endParaRPr>
          </a:p>
        </p:txBody>
      </p:sp>
      <p:sp>
        <p:nvSpPr>
          <p:cNvPr id="5" name="Rectangle 4"/>
          <p:cNvSpPr/>
          <p:nvPr/>
        </p:nvSpPr>
        <p:spPr>
          <a:xfrm>
            <a:off x="404489" y="4507077"/>
            <a:ext cx="7669535" cy="1384995"/>
          </a:xfrm>
          <a:prstGeom prst="rect">
            <a:avLst/>
          </a:prstGeom>
        </p:spPr>
        <p:txBody>
          <a:bodyPr wrap="none">
            <a:spAutoFit/>
          </a:bodyPr>
          <a:lstStyle/>
          <a:p>
            <a:r>
              <a:rPr lang="en-US" sz="2800" i="1" dirty="0">
                <a:solidFill>
                  <a:prstClr val="black"/>
                </a:solidFill>
              </a:rPr>
              <a:t>but….need to focus on two practical considerations:</a:t>
            </a:r>
          </a:p>
          <a:p>
            <a:endParaRPr lang="en-US" sz="2800" i="1" dirty="0">
              <a:solidFill>
                <a:prstClr val="black"/>
              </a:solidFill>
            </a:endParaRPr>
          </a:p>
          <a:p>
            <a:pPr marL="457200" indent="-457200">
              <a:buFont typeface="Arial" panose="020B0604020202020204" pitchFamily="34" charset="0"/>
              <a:buChar char="•"/>
            </a:pPr>
            <a:endParaRPr lang="en-US" sz="2800" i="1"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340201936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hape 998"/>
          <p:cNvSpPr/>
          <p:nvPr/>
        </p:nvSpPr>
        <p:spPr>
          <a:xfrm>
            <a:off x="2528888" y="1763118"/>
            <a:ext cx="2126696" cy="714061"/>
          </a:xfrm>
          <a:prstGeom prst="snip2SameRect">
            <a:avLst>
              <a:gd name="adj1" fmla="val 16667"/>
              <a:gd name="adj2" fmla="val 0"/>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i="1" dirty="0">
                <a:solidFill>
                  <a:prstClr val="black"/>
                </a:solidFill>
              </a:rPr>
              <a:t>src-pvt Corpus</a:t>
            </a:r>
          </a:p>
        </p:txBody>
      </p:sp>
      <p:sp>
        <p:nvSpPr>
          <p:cNvPr id="6" name="Shape 999"/>
          <p:cNvSpPr/>
          <p:nvPr/>
        </p:nvSpPr>
        <p:spPr>
          <a:xfrm>
            <a:off x="7241788" y="1763119"/>
            <a:ext cx="2262794" cy="754686"/>
          </a:xfrm>
          <a:prstGeom prst="snip2SameRect">
            <a:avLst>
              <a:gd name="adj1" fmla="val 16667"/>
              <a:gd name="adj2" fmla="val 0"/>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i="1" dirty="0">
                <a:solidFill>
                  <a:prstClr val="black"/>
                </a:solidFill>
              </a:rPr>
              <a:t>pvt-tgt Corpus</a:t>
            </a:r>
          </a:p>
        </p:txBody>
      </p:sp>
      <p:sp>
        <p:nvSpPr>
          <p:cNvPr id="7" name="Shape 1000"/>
          <p:cNvSpPr/>
          <p:nvPr/>
        </p:nvSpPr>
        <p:spPr>
          <a:xfrm>
            <a:off x="2254476" y="2716729"/>
            <a:ext cx="2667406" cy="479100"/>
          </a:xfrm>
          <a:prstGeom prst="roundRect">
            <a:avLst>
              <a:gd name="adj" fmla="val 16667"/>
            </a:avLst>
          </a:prstGeom>
          <a:solidFill>
            <a:schemeClr val="accent4">
              <a:lumMod val="60000"/>
              <a:lumOff val="4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i="1" dirty="0">
                <a:solidFill>
                  <a:prstClr val="black"/>
                </a:solidFill>
              </a:rPr>
              <a:t>Direct Sys: src-pvt </a:t>
            </a:r>
          </a:p>
        </p:txBody>
      </p:sp>
      <p:sp>
        <p:nvSpPr>
          <p:cNvPr id="8" name="Shape 1001"/>
          <p:cNvSpPr/>
          <p:nvPr/>
        </p:nvSpPr>
        <p:spPr>
          <a:xfrm>
            <a:off x="7055092" y="2757354"/>
            <a:ext cx="2656465" cy="479100"/>
          </a:xfrm>
          <a:prstGeom prst="roundRect">
            <a:avLst>
              <a:gd name="adj" fmla="val 16667"/>
            </a:avLst>
          </a:prstGeom>
          <a:solidFill>
            <a:schemeClr val="accent4">
              <a:lumMod val="60000"/>
              <a:lumOff val="4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i="1">
                <a:solidFill>
                  <a:prstClr val="black"/>
                </a:solidFill>
              </a:rPr>
              <a:t>Direct Sys: pvt-tgt </a:t>
            </a:r>
          </a:p>
        </p:txBody>
      </p:sp>
      <p:sp>
        <p:nvSpPr>
          <p:cNvPr id="9" name="Shape 1002"/>
          <p:cNvSpPr/>
          <p:nvPr/>
        </p:nvSpPr>
        <p:spPr>
          <a:xfrm>
            <a:off x="4921881" y="4692478"/>
            <a:ext cx="2260488" cy="479100"/>
          </a:xfrm>
          <a:prstGeom prst="roundRect">
            <a:avLst>
              <a:gd name="adj" fmla="val 16667"/>
            </a:avLst>
          </a:prstGeom>
          <a:solidFill>
            <a:srgbClr val="002060">
              <a:alpha val="50000"/>
            </a:srgb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i="1" dirty="0">
                <a:solidFill>
                  <a:prstClr val="black"/>
                </a:solidFill>
              </a:rPr>
              <a:t>Pivot Sys: src-tgt</a:t>
            </a:r>
          </a:p>
        </p:txBody>
      </p:sp>
      <p:cxnSp>
        <p:nvCxnSpPr>
          <p:cNvPr id="10" name="Shape 1003"/>
          <p:cNvCxnSpPr>
            <a:stCxn id="5" idx="1"/>
            <a:endCxn id="7" idx="0"/>
          </p:cNvCxnSpPr>
          <p:nvPr/>
        </p:nvCxnSpPr>
        <p:spPr>
          <a:xfrm flipH="1">
            <a:off x="3588179" y="2477179"/>
            <a:ext cx="4057" cy="239550"/>
          </a:xfrm>
          <a:prstGeom prst="straightConnector1">
            <a:avLst/>
          </a:prstGeom>
          <a:noFill/>
          <a:ln w="9525" cap="flat" cmpd="sng">
            <a:solidFill>
              <a:srgbClr val="000000"/>
            </a:solidFill>
            <a:prstDash val="solid"/>
            <a:round/>
            <a:headEnd type="none" w="lg" len="lg"/>
            <a:tailEnd type="triangle" w="lg" len="lg"/>
          </a:ln>
        </p:spPr>
      </p:cxnSp>
      <p:cxnSp>
        <p:nvCxnSpPr>
          <p:cNvPr id="11" name="Shape 1004"/>
          <p:cNvCxnSpPr>
            <a:stCxn id="6" idx="1"/>
            <a:endCxn id="8" idx="0"/>
          </p:cNvCxnSpPr>
          <p:nvPr/>
        </p:nvCxnSpPr>
        <p:spPr>
          <a:xfrm>
            <a:off x="8373185" y="2517805"/>
            <a:ext cx="10140" cy="239549"/>
          </a:xfrm>
          <a:prstGeom prst="straightConnector1">
            <a:avLst/>
          </a:prstGeom>
          <a:noFill/>
          <a:ln w="9525" cap="flat" cmpd="sng">
            <a:solidFill>
              <a:srgbClr val="000000"/>
            </a:solidFill>
            <a:prstDash val="solid"/>
            <a:round/>
            <a:headEnd type="none" w="lg" len="lg"/>
            <a:tailEnd type="triangle" w="lg" len="lg"/>
          </a:ln>
        </p:spPr>
      </p:cxnSp>
      <p:cxnSp>
        <p:nvCxnSpPr>
          <p:cNvPr id="12" name="Shape 1005"/>
          <p:cNvCxnSpPr>
            <a:stCxn id="7" idx="2"/>
            <a:endCxn id="9" idx="0"/>
          </p:cNvCxnSpPr>
          <p:nvPr/>
        </p:nvCxnSpPr>
        <p:spPr>
          <a:xfrm rot="16200000" flipH="1">
            <a:off x="4071828" y="2712180"/>
            <a:ext cx="1496649" cy="2463946"/>
          </a:xfrm>
          <a:prstGeom prst="bentConnector3">
            <a:avLst>
              <a:gd name="adj1" fmla="val 50000"/>
            </a:avLst>
          </a:prstGeom>
          <a:noFill/>
          <a:ln w="9525" cap="flat" cmpd="sng">
            <a:solidFill>
              <a:schemeClr val="dk2"/>
            </a:solidFill>
            <a:prstDash val="solid"/>
            <a:round/>
            <a:headEnd type="none" w="lg" len="lg"/>
            <a:tailEnd type="triangle" w="lg" len="lg"/>
          </a:ln>
        </p:spPr>
      </p:cxnSp>
      <p:cxnSp>
        <p:nvCxnSpPr>
          <p:cNvPr id="13" name="Shape 1006"/>
          <p:cNvCxnSpPr>
            <a:stCxn id="8" idx="2"/>
            <a:endCxn id="9" idx="0"/>
          </p:cNvCxnSpPr>
          <p:nvPr/>
        </p:nvCxnSpPr>
        <p:spPr>
          <a:xfrm rot="5400000">
            <a:off x="6489713" y="2798866"/>
            <a:ext cx="1456024" cy="2331200"/>
          </a:xfrm>
          <a:prstGeom prst="bentConnector3">
            <a:avLst>
              <a:gd name="adj1" fmla="val 50000"/>
            </a:avLst>
          </a:prstGeom>
          <a:noFill/>
          <a:ln w="9525" cap="flat" cmpd="sng">
            <a:solidFill>
              <a:schemeClr val="dk2"/>
            </a:solidFill>
            <a:prstDash val="solid"/>
            <a:round/>
            <a:headEnd type="none" w="lg" len="lg"/>
            <a:tailEnd type="none" w="lg" len="lg"/>
          </a:ln>
        </p:spPr>
      </p:cxnSp>
      <p:sp>
        <p:nvSpPr>
          <p:cNvPr id="14" name="Shape 1007"/>
          <p:cNvSpPr txBox="1"/>
          <p:nvPr/>
        </p:nvSpPr>
        <p:spPr>
          <a:xfrm>
            <a:off x="5212955" y="3522505"/>
            <a:ext cx="1842137" cy="340047"/>
          </a:xfrm>
          <a:prstGeom prst="rect">
            <a:avLst/>
          </a:prstGeom>
          <a:noFill/>
          <a:ln>
            <a:noFill/>
          </a:ln>
        </p:spPr>
        <p:txBody>
          <a:bodyPr lIns="91425" tIns="91425" rIns="91425" bIns="91425" anchor="t" anchorCtr="0">
            <a:noAutofit/>
          </a:bodyPr>
          <a:lstStyle/>
          <a:p>
            <a:pPr algn="ctr"/>
            <a:r>
              <a:rPr lang="en" sz="2400" i="1" dirty="0">
                <a:solidFill>
                  <a:prstClr val="black"/>
                </a:solidFill>
              </a:rPr>
              <a:t>Composition</a:t>
            </a:r>
          </a:p>
        </p:txBody>
      </p:sp>
      <p:cxnSp>
        <p:nvCxnSpPr>
          <p:cNvPr id="15" name="Shape 1008"/>
          <p:cNvCxnSpPr>
            <a:endCxn id="9" idx="1"/>
          </p:cNvCxnSpPr>
          <p:nvPr/>
        </p:nvCxnSpPr>
        <p:spPr>
          <a:xfrm flipV="1">
            <a:off x="3877855" y="4932028"/>
            <a:ext cx="1044026" cy="8400"/>
          </a:xfrm>
          <a:prstGeom prst="straightConnector1">
            <a:avLst/>
          </a:prstGeom>
          <a:noFill/>
          <a:ln w="9525" cap="flat" cmpd="sng">
            <a:solidFill>
              <a:schemeClr val="dk2"/>
            </a:solidFill>
            <a:prstDash val="dash"/>
            <a:round/>
            <a:headEnd type="none" w="lg" len="lg"/>
            <a:tailEnd type="triangle" w="lg" len="lg"/>
          </a:ln>
        </p:spPr>
      </p:cxnSp>
      <p:sp>
        <p:nvSpPr>
          <p:cNvPr id="16" name="Shape 1009"/>
          <p:cNvSpPr txBox="1"/>
          <p:nvPr/>
        </p:nvSpPr>
        <p:spPr>
          <a:xfrm>
            <a:off x="4077031" y="4524704"/>
            <a:ext cx="683625" cy="240298"/>
          </a:xfrm>
          <a:prstGeom prst="rect">
            <a:avLst/>
          </a:prstGeom>
          <a:noFill/>
          <a:ln>
            <a:noFill/>
          </a:ln>
        </p:spPr>
        <p:txBody>
          <a:bodyPr lIns="91425" tIns="91425" rIns="91425" bIns="91425" anchor="t" anchorCtr="0">
            <a:noAutofit/>
          </a:bodyPr>
          <a:lstStyle/>
          <a:p>
            <a:r>
              <a:rPr lang="en" sz="2400" i="1" dirty="0">
                <a:solidFill>
                  <a:prstClr val="black"/>
                </a:solidFill>
              </a:rPr>
              <a:t>in</a:t>
            </a:r>
          </a:p>
        </p:txBody>
      </p:sp>
      <p:cxnSp>
        <p:nvCxnSpPr>
          <p:cNvPr id="17" name="Shape 1010"/>
          <p:cNvCxnSpPr>
            <a:stCxn id="9" idx="3"/>
          </p:cNvCxnSpPr>
          <p:nvPr/>
        </p:nvCxnSpPr>
        <p:spPr>
          <a:xfrm>
            <a:off x="7182369" y="4932028"/>
            <a:ext cx="1070412" cy="8400"/>
          </a:xfrm>
          <a:prstGeom prst="straightConnector1">
            <a:avLst/>
          </a:prstGeom>
          <a:noFill/>
          <a:ln w="9525" cap="flat" cmpd="sng">
            <a:solidFill>
              <a:schemeClr val="dk2"/>
            </a:solidFill>
            <a:prstDash val="dash"/>
            <a:round/>
            <a:headEnd type="none" w="lg" len="lg"/>
            <a:tailEnd type="triangle" w="lg" len="lg"/>
          </a:ln>
        </p:spPr>
      </p:cxnSp>
      <p:sp>
        <p:nvSpPr>
          <p:cNvPr id="18" name="Shape 1011"/>
          <p:cNvSpPr txBox="1"/>
          <p:nvPr/>
        </p:nvSpPr>
        <p:spPr>
          <a:xfrm>
            <a:off x="7530825" y="4526182"/>
            <a:ext cx="781788" cy="311250"/>
          </a:xfrm>
          <a:prstGeom prst="rect">
            <a:avLst/>
          </a:prstGeom>
          <a:noFill/>
          <a:ln>
            <a:noFill/>
          </a:ln>
        </p:spPr>
        <p:txBody>
          <a:bodyPr lIns="91425" tIns="91425" rIns="91425" bIns="91425" anchor="t" anchorCtr="0">
            <a:noAutofit/>
          </a:bodyPr>
          <a:lstStyle/>
          <a:p>
            <a:r>
              <a:rPr lang="en" sz="2400" i="1" dirty="0">
                <a:solidFill>
                  <a:prstClr val="black"/>
                </a:solidFill>
              </a:rPr>
              <a:t>out</a:t>
            </a:r>
          </a:p>
        </p:txBody>
      </p:sp>
      <p:sp>
        <p:nvSpPr>
          <p:cNvPr id="3" name="Slide Number Placeholder 2"/>
          <p:cNvSpPr>
            <a:spLocks noGrp="1"/>
          </p:cNvSpPr>
          <p:nvPr>
            <p:ph type="sldNum" sz="quarter" idx="12"/>
          </p:nvPr>
        </p:nvSpPr>
        <p:spPr/>
        <p:txBody>
          <a:bodyPr/>
          <a:lstStyle/>
          <a:p>
            <a:fld id="{740CE5FD-2884-4EE9-87C1-C54DB91080A3}" type="slidenum">
              <a:rPr lang="en-IN" smtClean="0">
                <a:solidFill>
                  <a:prstClr val="black">
                    <a:tint val="75000"/>
                  </a:prstClr>
                </a:solidFill>
              </a:rPr>
              <a:pPr/>
              <a:t>100</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36204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4" grpId="0"/>
      <p:bldP spid="16" grpId="0"/>
      <p:bldP spid="18"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592" y="263048"/>
            <a:ext cx="11987408" cy="6594952"/>
          </a:xfrm>
        </p:spPr>
        <p:txBody>
          <a:bodyPr>
            <a:normAutofit/>
          </a:bodyPr>
          <a:lstStyle/>
          <a:p>
            <a:pPr marL="0" indent="0">
              <a:buNone/>
            </a:pPr>
            <a:r>
              <a:rPr lang="en-US" b="1" dirty="0" smtClean="0"/>
              <a:t>Roadmap for this section</a:t>
            </a:r>
          </a:p>
          <a:p>
            <a:pPr lvl="1">
              <a:lnSpc>
                <a:spcPct val="110000"/>
              </a:lnSpc>
            </a:pPr>
            <a:r>
              <a:rPr lang="en-US" sz="2800" b="1" dirty="0" smtClean="0"/>
              <a:t>Pivot </a:t>
            </a:r>
            <a:r>
              <a:rPr lang="en-US" sz="2800" b="1" dirty="0"/>
              <a:t>based SMT</a:t>
            </a:r>
          </a:p>
          <a:p>
            <a:pPr lvl="2">
              <a:lnSpc>
                <a:spcPct val="110000"/>
              </a:lnSpc>
              <a:buSzPct val="100000"/>
            </a:pPr>
            <a:r>
              <a:rPr lang="en-IN" sz="2400" dirty="0">
                <a:solidFill>
                  <a:srgbClr val="FF0000"/>
                </a:solidFill>
              </a:rPr>
              <a:t>Pseudo-Corpus Synthesis</a:t>
            </a:r>
          </a:p>
          <a:p>
            <a:pPr lvl="2">
              <a:lnSpc>
                <a:spcPct val="110000"/>
              </a:lnSpc>
              <a:buSzPct val="100000"/>
            </a:pPr>
            <a:r>
              <a:rPr lang="en-IN" sz="2400" dirty="0" smtClean="0"/>
              <a:t>Cascading </a:t>
            </a:r>
            <a:r>
              <a:rPr lang="en-IN" sz="2400" dirty="0"/>
              <a:t>Direct Systems</a:t>
            </a:r>
          </a:p>
          <a:p>
            <a:pPr lvl="2">
              <a:lnSpc>
                <a:spcPct val="110000"/>
              </a:lnSpc>
              <a:buSzPct val="100000"/>
            </a:pPr>
            <a:r>
              <a:rPr lang="en-IN" sz="2400" dirty="0" smtClean="0"/>
              <a:t>Model Triangulation</a:t>
            </a:r>
          </a:p>
          <a:p>
            <a:pPr lvl="2">
              <a:lnSpc>
                <a:spcPct val="110000"/>
              </a:lnSpc>
              <a:buSzPct val="100000"/>
            </a:pPr>
            <a:r>
              <a:rPr lang="en-IN" sz="2400" dirty="0" smtClean="0"/>
              <a:t>Case Study I</a:t>
            </a:r>
          </a:p>
          <a:p>
            <a:pPr lvl="1">
              <a:lnSpc>
                <a:spcPct val="110000"/>
              </a:lnSpc>
              <a:buSzPct val="100000"/>
            </a:pPr>
            <a:r>
              <a:rPr lang="en-IN" sz="2800" b="1" dirty="0" smtClean="0"/>
              <a:t>Leveraging relatedness in Pivot based SM</a:t>
            </a:r>
          </a:p>
          <a:p>
            <a:pPr lvl="2">
              <a:lnSpc>
                <a:spcPct val="110000"/>
              </a:lnSpc>
              <a:buSzPct val="100000"/>
            </a:pPr>
            <a:r>
              <a:rPr lang="en-IN" sz="2400" dirty="0"/>
              <a:t>Small X</a:t>
            </a:r>
            <a:r>
              <a:rPr lang="en-IN" sz="2400" dirty="0">
                <a:sym typeface="Wingdings" panose="05000000000000000000" pitchFamily="2" charset="2"/>
              </a:rPr>
              <a:t>Y corpus is </a:t>
            </a:r>
            <a:r>
              <a:rPr lang="en-IN" sz="2400" dirty="0" smtClean="0">
                <a:sym typeface="Wingdings" panose="05000000000000000000" pitchFamily="2" charset="2"/>
              </a:rPr>
              <a:t>available (</a:t>
            </a:r>
            <a:r>
              <a:rPr lang="en-IN" sz="2400" dirty="0"/>
              <a:t>Case Study </a:t>
            </a:r>
            <a:r>
              <a:rPr lang="en-IN" sz="2400" dirty="0" smtClean="0"/>
              <a:t>II)</a:t>
            </a:r>
            <a:endParaRPr lang="en-IN" sz="2400" dirty="0"/>
          </a:p>
          <a:p>
            <a:pPr lvl="2"/>
            <a:r>
              <a:rPr lang="en-IN" sz="2400" dirty="0"/>
              <a:t>No X</a:t>
            </a:r>
            <a:r>
              <a:rPr lang="en-IN" sz="2400" dirty="0">
                <a:sym typeface="Wingdings" panose="05000000000000000000" pitchFamily="2" charset="2"/>
              </a:rPr>
              <a:t>Y corpus is available (</a:t>
            </a:r>
            <a:r>
              <a:rPr lang="en-IN" sz="2400" dirty="0"/>
              <a:t>Case Study III</a:t>
            </a:r>
            <a:r>
              <a:rPr lang="en-IN" sz="2400" dirty="0" smtClean="0"/>
              <a:t>)</a:t>
            </a:r>
          </a:p>
          <a:p>
            <a:pPr lvl="1"/>
            <a:r>
              <a:rPr lang="en-IN" sz="2800" b="1" dirty="0" smtClean="0"/>
              <a:t>Augmenting Direct system with Pivot Based System</a:t>
            </a:r>
          </a:p>
          <a:p>
            <a:pPr lvl="2"/>
            <a:r>
              <a:rPr lang="en-IN" sz="2400" dirty="0"/>
              <a:t>Combine corpus</a:t>
            </a:r>
          </a:p>
          <a:p>
            <a:pPr lvl="2"/>
            <a:r>
              <a:rPr lang="en-IN" sz="2400" dirty="0"/>
              <a:t>Combine </a:t>
            </a:r>
            <a:r>
              <a:rPr lang="en-IN" sz="2400" dirty="0" smtClean="0"/>
              <a:t>models</a:t>
            </a:r>
          </a:p>
          <a:p>
            <a:pPr lvl="1"/>
            <a:r>
              <a:rPr lang="en-IN" sz="2800" b="1" dirty="0" smtClean="0"/>
              <a:t>Choice of pivot language</a:t>
            </a:r>
            <a:endParaRPr lang="en-IN" sz="2800" b="1"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40CE5FD-2884-4EE9-87C1-C54DB91080A3}" type="slidenum">
              <a:rPr lang="en-IN" smtClean="0">
                <a:solidFill>
                  <a:prstClr val="black">
                    <a:tint val="75000"/>
                  </a:prstClr>
                </a:solidFill>
              </a:rPr>
              <a:pPr/>
              <a:t>101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5939932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hape 1045"/>
          <p:cNvSpPr txBox="1">
            <a:spLocks/>
          </p:cNvSpPr>
          <p:nvPr/>
        </p:nvSpPr>
        <p:spPr>
          <a:xfrm>
            <a:off x="880473" y="5150171"/>
            <a:ext cx="10944366" cy="1210939"/>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Font typeface="Arial" panose="020B0604020202020204" pitchFamily="34" charset="0"/>
              <a:buNone/>
            </a:pPr>
            <a:r>
              <a:rPr lang="en" sz="3200" i="1" dirty="0">
                <a:solidFill>
                  <a:prstClr val="black"/>
                </a:solidFill>
              </a:rPr>
              <a:t>Generated corpus will be noisy; quality would depend on:</a:t>
            </a:r>
          </a:p>
          <a:p>
            <a:pPr indent="0">
              <a:buFont typeface="Arial" panose="020B0604020202020204" pitchFamily="34" charset="0"/>
              <a:buNone/>
            </a:pPr>
            <a:r>
              <a:rPr lang="en" sz="3200" dirty="0">
                <a:solidFill>
                  <a:prstClr val="black"/>
                </a:solidFill>
              </a:rPr>
              <a:t>	</a:t>
            </a:r>
            <a:r>
              <a:rPr lang="en" sz="3200" dirty="0" smtClean="0">
                <a:solidFill>
                  <a:prstClr val="black"/>
                </a:solidFill>
              </a:rPr>
              <a:t>(i) language divergence </a:t>
            </a:r>
            <a:r>
              <a:rPr lang="en" sz="3200" dirty="0">
                <a:solidFill>
                  <a:prstClr val="black"/>
                </a:solidFill>
              </a:rPr>
              <a:t> </a:t>
            </a:r>
            <a:r>
              <a:rPr lang="en" sz="3200" dirty="0" smtClean="0">
                <a:solidFill>
                  <a:prstClr val="black"/>
                </a:solidFill>
              </a:rPr>
              <a:t>(ii) parallel corpus size </a:t>
            </a:r>
          </a:p>
        </p:txBody>
      </p:sp>
      <p:sp>
        <p:nvSpPr>
          <p:cNvPr id="7" name="Rectangle 6"/>
          <p:cNvSpPr/>
          <p:nvPr/>
        </p:nvSpPr>
        <p:spPr>
          <a:xfrm>
            <a:off x="1480873" y="1338247"/>
            <a:ext cx="1939567" cy="841972"/>
          </a:xfrm>
          <a:prstGeom prst="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smtClean="0">
                <a:solidFill>
                  <a:prstClr val="black"/>
                </a:solidFill>
              </a:rPr>
              <a:t>Source-Pivot</a:t>
            </a:r>
            <a:endParaRPr lang="en-IN" sz="2000" i="1" dirty="0">
              <a:solidFill>
                <a:prstClr val="black"/>
              </a:solidFill>
            </a:endParaRPr>
          </a:p>
          <a:p>
            <a:pPr algn="ctr"/>
            <a:r>
              <a:rPr lang="en-IN" sz="2000" i="1" dirty="0">
                <a:solidFill>
                  <a:prstClr val="black"/>
                </a:solidFill>
              </a:rPr>
              <a:t>Corpus</a:t>
            </a:r>
          </a:p>
        </p:txBody>
      </p:sp>
      <p:sp>
        <p:nvSpPr>
          <p:cNvPr id="8" name="Rounded Rectangle 7"/>
          <p:cNvSpPr/>
          <p:nvPr/>
        </p:nvSpPr>
        <p:spPr>
          <a:xfrm>
            <a:off x="5692628" y="1338247"/>
            <a:ext cx="1575304" cy="841972"/>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Pivot-Target </a:t>
            </a:r>
          </a:p>
          <a:p>
            <a:pPr algn="ctr"/>
            <a:r>
              <a:rPr lang="en-IN" sz="2000" i="1" dirty="0">
                <a:solidFill>
                  <a:prstClr val="black"/>
                </a:solidFill>
              </a:rPr>
              <a:t>MT System</a:t>
            </a:r>
          </a:p>
        </p:txBody>
      </p:sp>
      <p:sp>
        <p:nvSpPr>
          <p:cNvPr id="9" name="Rounded Rectangle 8"/>
          <p:cNvSpPr/>
          <p:nvPr/>
        </p:nvSpPr>
        <p:spPr>
          <a:xfrm>
            <a:off x="5692628" y="3838158"/>
            <a:ext cx="1575304" cy="905347"/>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Pivot-Source </a:t>
            </a:r>
          </a:p>
          <a:p>
            <a:pPr algn="ctr"/>
            <a:r>
              <a:rPr lang="en-IN" sz="2000" i="1" dirty="0">
                <a:solidFill>
                  <a:prstClr val="black"/>
                </a:solidFill>
              </a:rPr>
              <a:t>MT System</a:t>
            </a:r>
          </a:p>
        </p:txBody>
      </p:sp>
      <p:sp>
        <p:nvSpPr>
          <p:cNvPr id="10" name="Rectangle 9"/>
          <p:cNvSpPr/>
          <p:nvPr/>
        </p:nvSpPr>
        <p:spPr>
          <a:xfrm>
            <a:off x="1541236" y="3871254"/>
            <a:ext cx="1879203" cy="841972"/>
          </a:xfrm>
          <a:prstGeom prst="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Pivot-Target</a:t>
            </a:r>
          </a:p>
          <a:p>
            <a:pPr algn="ctr"/>
            <a:r>
              <a:rPr lang="en-IN" sz="2000" i="1" dirty="0">
                <a:solidFill>
                  <a:prstClr val="black"/>
                </a:solidFill>
              </a:rPr>
              <a:t>Corpus</a:t>
            </a:r>
          </a:p>
        </p:txBody>
      </p:sp>
      <p:cxnSp>
        <p:nvCxnSpPr>
          <p:cNvPr id="11" name="Straight Arrow Connector 10"/>
          <p:cNvCxnSpPr>
            <a:stCxn id="7" idx="3"/>
            <a:endCxn id="8" idx="1"/>
          </p:cNvCxnSpPr>
          <p:nvPr/>
        </p:nvCxnSpPr>
        <p:spPr>
          <a:xfrm>
            <a:off x="3420440" y="1759233"/>
            <a:ext cx="227218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3"/>
            <a:endCxn id="9" idx="1"/>
          </p:cNvCxnSpPr>
          <p:nvPr/>
        </p:nvCxnSpPr>
        <p:spPr>
          <a:xfrm flipV="1">
            <a:off x="3420439" y="4290832"/>
            <a:ext cx="2272189" cy="1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940149" y="2245627"/>
            <a:ext cx="1276538" cy="543208"/>
          </a:xfrm>
          <a:prstGeom prst="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Corpus A</a:t>
            </a:r>
          </a:p>
        </p:txBody>
      </p:sp>
      <p:sp>
        <p:nvSpPr>
          <p:cNvPr id="14" name="Rectangle 13"/>
          <p:cNvSpPr/>
          <p:nvPr/>
        </p:nvSpPr>
        <p:spPr>
          <a:xfrm>
            <a:off x="7948826" y="2989358"/>
            <a:ext cx="1276538" cy="543208"/>
          </a:xfrm>
          <a:prstGeom prst="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Corpus B</a:t>
            </a:r>
          </a:p>
        </p:txBody>
      </p:sp>
      <p:sp>
        <p:nvSpPr>
          <p:cNvPr id="15" name="Rectangle 14"/>
          <p:cNvSpPr/>
          <p:nvPr/>
        </p:nvSpPr>
        <p:spPr>
          <a:xfrm>
            <a:off x="10510578" y="2451822"/>
            <a:ext cx="1314261" cy="686551"/>
          </a:xfrm>
          <a:prstGeom prst="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Synthetic </a:t>
            </a:r>
          </a:p>
          <a:p>
            <a:pPr algn="ctr"/>
            <a:r>
              <a:rPr lang="en-IN" sz="2000" i="1" dirty="0">
                <a:solidFill>
                  <a:prstClr val="black"/>
                </a:solidFill>
              </a:rPr>
              <a:t>Corpus</a:t>
            </a:r>
          </a:p>
        </p:txBody>
      </p:sp>
      <p:cxnSp>
        <p:nvCxnSpPr>
          <p:cNvPr id="16" name="Elbow Connector 15"/>
          <p:cNvCxnSpPr>
            <a:stCxn id="7" idx="2"/>
          </p:cNvCxnSpPr>
          <p:nvPr/>
        </p:nvCxnSpPr>
        <p:spPr>
          <a:xfrm rot="16200000" flipH="1">
            <a:off x="5003248" y="-372372"/>
            <a:ext cx="384310" cy="5489492"/>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0" idx="0"/>
            <a:endCxn id="14" idx="1"/>
          </p:cNvCxnSpPr>
          <p:nvPr/>
        </p:nvCxnSpPr>
        <p:spPr>
          <a:xfrm rot="5400000" flipH="1" flipV="1">
            <a:off x="4909686" y="832114"/>
            <a:ext cx="610292" cy="5467988"/>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3" idx="3"/>
            <a:endCxn id="15" idx="1"/>
          </p:cNvCxnSpPr>
          <p:nvPr/>
        </p:nvCxnSpPr>
        <p:spPr>
          <a:xfrm>
            <a:off x="9216687" y="2517231"/>
            <a:ext cx="1293891" cy="27786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4" idx="3"/>
            <a:endCxn id="15" idx="1"/>
          </p:cNvCxnSpPr>
          <p:nvPr/>
        </p:nvCxnSpPr>
        <p:spPr>
          <a:xfrm flipV="1">
            <a:off x="9225364" y="2795098"/>
            <a:ext cx="1285214" cy="465864"/>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3"/>
            <a:endCxn id="13" idx="0"/>
          </p:cNvCxnSpPr>
          <p:nvPr/>
        </p:nvCxnSpPr>
        <p:spPr>
          <a:xfrm>
            <a:off x="7267932" y="1759233"/>
            <a:ext cx="1310486" cy="486394"/>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Elbow Connector 20"/>
          <p:cNvCxnSpPr>
            <a:stCxn id="9" idx="3"/>
            <a:endCxn id="14" idx="2"/>
          </p:cNvCxnSpPr>
          <p:nvPr/>
        </p:nvCxnSpPr>
        <p:spPr>
          <a:xfrm flipV="1">
            <a:off x="7267932" y="3532566"/>
            <a:ext cx="1319163" cy="758266"/>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03712" y="1425141"/>
            <a:ext cx="1572167" cy="707886"/>
          </a:xfrm>
          <a:prstGeom prst="rect">
            <a:avLst/>
          </a:prstGeom>
          <a:noFill/>
        </p:spPr>
        <p:txBody>
          <a:bodyPr wrap="square" rtlCol="0">
            <a:spAutoFit/>
          </a:bodyPr>
          <a:lstStyle/>
          <a:p>
            <a:pPr algn="ctr"/>
            <a:r>
              <a:rPr lang="en-IN" sz="2000" i="1" dirty="0">
                <a:solidFill>
                  <a:prstClr val="black"/>
                </a:solidFill>
              </a:rPr>
              <a:t>Pivot sentences</a:t>
            </a:r>
          </a:p>
        </p:txBody>
      </p:sp>
      <p:sp>
        <p:nvSpPr>
          <p:cNvPr id="23" name="TextBox 22"/>
          <p:cNvSpPr txBox="1"/>
          <p:nvPr/>
        </p:nvSpPr>
        <p:spPr>
          <a:xfrm>
            <a:off x="4166996" y="3936121"/>
            <a:ext cx="1231271" cy="707886"/>
          </a:xfrm>
          <a:prstGeom prst="rect">
            <a:avLst/>
          </a:prstGeom>
          <a:noFill/>
        </p:spPr>
        <p:txBody>
          <a:bodyPr wrap="square" rtlCol="0">
            <a:spAutoFit/>
          </a:bodyPr>
          <a:lstStyle/>
          <a:p>
            <a:pPr algn="ctr"/>
            <a:r>
              <a:rPr lang="en-IN" sz="2000" i="1" dirty="0">
                <a:solidFill>
                  <a:prstClr val="black"/>
                </a:solidFill>
              </a:rPr>
              <a:t>Pivot sentences</a:t>
            </a:r>
          </a:p>
        </p:txBody>
      </p:sp>
      <p:sp>
        <p:nvSpPr>
          <p:cNvPr id="24" name="TextBox 23"/>
          <p:cNvSpPr txBox="1"/>
          <p:nvPr/>
        </p:nvSpPr>
        <p:spPr>
          <a:xfrm>
            <a:off x="4170943" y="2956631"/>
            <a:ext cx="1231271" cy="707886"/>
          </a:xfrm>
          <a:prstGeom prst="rect">
            <a:avLst/>
          </a:prstGeom>
          <a:noFill/>
        </p:spPr>
        <p:txBody>
          <a:bodyPr wrap="square" rtlCol="0">
            <a:spAutoFit/>
          </a:bodyPr>
          <a:lstStyle/>
          <a:p>
            <a:pPr algn="ctr"/>
            <a:r>
              <a:rPr lang="en-IN" sz="2000" i="1" dirty="0">
                <a:solidFill>
                  <a:prstClr val="black"/>
                </a:solidFill>
              </a:rPr>
              <a:t>Target sentences</a:t>
            </a:r>
          </a:p>
        </p:txBody>
      </p:sp>
      <p:sp>
        <p:nvSpPr>
          <p:cNvPr id="25" name="TextBox 24"/>
          <p:cNvSpPr txBox="1"/>
          <p:nvPr/>
        </p:nvSpPr>
        <p:spPr>
          <a:xfrm>
            <a:off x="4101250" y="2206402"/>
            <a:ext cx="1370658" cy="707886"/>
          </a:xfrm>
          <a:prstGeom prst="rect">
            <a:avLst/>
          </a:prstGeom>
          <a:noFill/>
        </p:spPr>
        <p:txBody>
          <a:bodyPr wrap="square" rtlCol="0">
            <a:spAutoFit/>
          </a:bodyPr>
          <a:lstStyle/>
          <a:p>
            <a:pPr algn="ctr"/>
            <a:r>
              <a:rPr lang="en-IN" sz="2000" i="1" dirty="0">
                <a:solidFill>
                  <a:prstClr val="black"/>
                </a:solidFill>
              </a:rPr>
              <a:t>Source sentences</a:t>
            </a:r>
          </a:p>
        </p:txBody>
      </p:sp>
      <p:sp>
        <p:nvSpPr>
          <p:cNvPr id="26" name="TextBox 25"/>
          <p:cNvSpPr txBox="1"/>
          <p:nvPr/>
        </p:nvSpPr>
        <p:spPr>
          <a:xfrm>
            <a:off x="7355824" y="1455709"/>
            <a:ext cx="1231271" cy="707886"/>
          </a:xfrm>
          <a:prstGeom prst="rect">
            <a:avLst/>
          </a:prstGeom>
          <a:noFill/>
        </p:spPr>
        <p:txBody>
          <a:bodyPr wrap="square" rtlCol="0">
            <a:spAutoFit/>
          </a:bodyPr>
          <a:lstStyle/>
          <a:p>
            <a:pPr algn="ctr"/>
            <a:r>
              <a:rPr lang="en-IN" sz="2000" i="1" dirty="0">
                <a:solidFill>
                  <a:prstClr val="black"/>
                </a:solidFill>
              </a:rPr>
              <a:t>Target sentences</a:t>
            </a:r>
          </a:p>
        </p:txBody>
      </p:sp>
      <p:sp>
        <p:nvSpPr>
          <p:cNvPr id="27" name="TextBox 26"/>
          <p:cNvSpPr txBox="1"/>
          <p:nvPr/>
        </p:nvSpPr>
        <p:spPr>
          <a:xfrm>
            <a:off x="7355824" y="3911699"/>
            <a:ext cx="1370658" cy="707886"/>
          </a:xfrm>
          <a:prstGeom prst="rect">
            <a:avLst/>
          </a:prstGeom>
          <a:noFill/>
        </p:spPr>
        <p:txBody>
          <a:bodyPr wrap="square" rtlCol="0">
            <a:spAutoFit/>
          </a:bodyPr>
          <a:lstStyle/>
          <a:p>
            <a:pPr algn="ctr"/>
            <a:r>
              <a:rPr lang="en-IN" sz="2000" i="1" dirty="0">
                <a:solidFill>
                  <a:prstClr val="black"/>
                </a:solidFill>
              </a:rPr>
              <a:t>Source sentences</a:t>
            </a:r>
          </a:p>
        </p:txBody>
      </p:sp>
      <p:sp>
        <p:nvSpPr>
          <p:cNvPr id="28" name="TextBox 27"/>
          <p:cNvSpPr txBox="1"/>
          <p:nvPr/>
        </p:nvSpPr>
        <p:spPr>
          <a:xfrm>
            <a:off x="9569025" y="1944399"/>
            <a:ext cx="1370658" cy="400110"/>
          </a:xfrm>
          <a:prstGeom prst="rect">
            <a:avLst/>
          </a:prstGeom>
          <a:noFill/>
        </p:spPr>
        <p:txBody>
          <a:bodyPr wrap="square" rtlCol="0">
            <a:spAutoFit/>
          </a:bodyPr>
          <a:lstStyle/>
          <a:p>
            <a:pPr algn="ctr"/>
            <a:r>
              <a:rPr lang="en-IN" sz="2000" i="1" dirty="0" err="1">
                <a:solidFill>
                  <a:prstClr val="black"/>
                </a:solidFill>
              </a:rPr>
              <a:t>concat</a:t>
            </a:r>
            <a:endParaRPr lang="en-IN" sz="2000" i="1" dirty="0">
              <a:solidFill>
                <a:prstClr val="black"/>
              </a:solidFill>
            </a:endParaRPr>
          </a:p>
        </p:txBody>
      </p:sp>
      <p:sp>
        <p:nvSpPr>
          <p:cNvPr id="33" name="Rectangle 32"/>
          <p:cNvSpPr/>
          <p:nvPr/>
        </p:nvSpPr>
        <p:spPr>
          <a:xfrm>
            <a:off x="9475222" y="1127128"/>
            <a:ext cx="2520883" cy="369332"/>
          </a:xfrm>
          <a:prstGeom prst="rect">
            <a:avLst/>
          </a:prstGeom>
        </p:spPr>
        <p:txBody>
          <a:bodyPr wrap="none">
            <a:spAutoFit/>
          </a:bodyPr>
          <a:lstStyle/>
          <a:p>
            <a:r>
              <a:rPr lang="en" i="1" dirty="0">
                <a:solidFill>
                  <a:srgbClr val="000000"/>
                </a:solidFill>
              </a:rPr>
              <a:t>(Gispert &amp; Marino, 2006)</a:t>
            </a:r>
            <a:endParaRPr lang="en-US" dirty="0">
              <a:solidFill>
                <a:prstClr val="black"/>
              </a:solidFill>
            </a:endParaRPr>
          </a:p>
        </p:txBody>
      </p:sp>
      <p:sp>
        <p:nvSpPr>
          <p:cNvPr id="34" name="TextBox 33"/>
          <p:cNvSpPr txBox="1"/>
          <p:nvPr/>
        </p:nvSpPr>
        <p:spPr>
          <a:xfrm>
            <a:off x="156301" y="189364"/>
            <a:ext cx="11006475" cy="707886"/>
          </a:xfrm>
          <a:prstGeom prst="rect">
            <a:avLst/>
          </a:prstGeom>
          <a:noFill/>
        </p:spPr>
        <p:txBody>
          <a:bodyPr wrap="none" rtlCol="0">
            <a:spAutoFit/>
          </a:bodyPr>
          <a:lstStyle/>
          <a:p>
            <a:r>
              <a:rPr lang="en-US" sz="4000" i="1" u="sng" dirty="0">
                <a:solidFill>
                  <a:prstClr val="black"/>
                </a:solidFill>
              </a:rPr>
              <a:t>Goal</a:t>
            </a:r>
            <a:r>
              <a:rPr lang="en-US" sz="4000" i="1" dirty="0">
                <a:solidFill>
                  <a:prstClr val="black"/>
                </a:solidFill>
              </a:rPr>
              <a:t>: Create a Pseudo Source-Target training corpus</a:t>
            </a:r>
          </a:p>
        </p:txBody>
      </p:sp>
      <p:sp>
        <p:nvSpPr>
          <p:cNvPr id="3" name="Slide Number Placeholder 2"/>
          <p:cNvSpPr>
            <a:spLocks noGrp="1"/>
          </p:cNvSpPr>
          <p:nvPr>
            <p:ph type="sldNum" sz="quarter" idx="12"/>
          </p:nvPr>
        </p:nvSpPr>
        <p:spPr/>
        <p:txBody>
          <a:bodyPr/>
          <a:lstStyle/>
          <a:p>
            <a:fld id="{740CE5FD-2884-4EE9-87C1-C54DB91080A3}" type="slidenum">
              <a:rPr lang="en-IN" smtClean="0">
                <a:solidFill>
                  <a:prstClr val="black">
                    <a:tint val="75000"/>
                  </a:prstClr>
                </a:solidFill>
              </a:rPr>
              <a:pPr/>
              <a:t>102</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3668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8" grpId="0" animBg="1"/>
      <p:bldP spid="9" grpId="0" animBg="1"/>
      <p:bldP spid="10" grpId="0" animBg="1"/>
      <p:bldP spid="13" grpId="0" animBg="1"/>
      <p:bldP spid="14" grpId="0" animBg="1"/>
      <p:bldP spid="15" grpId="0" animBg="1"/>
      <p:bldP spid="22" grpId="0"/>
      <p:bldP spid="23" grpId="0"/>
      <p:bldP spid="24" grpId="0"/>
      <p:bldP spid="25" grpId="0"/>
      <p:bldP spid="26" grpId="0"/>
      <p:bldP spid="27" grpId="0"/>
      <p:bldP spid="2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592" y="263048"/>
            <a:ext cx="11987408" cy="6594952"/>
          </a:xfrm>
        </p:spPr>
        <p:txBody>
          <a:bodyPr>
            <a:normAutofit/>
          </a:bodyPr>
          <a:lstStyle/>
          <a:p>
            <a:pPr marL="0" indent="0">
              <a:buNone/>
            </a:pPr>
            <a:r>
              <a:rPr lang="en-US" b="1" dirty="0" smtClean="0"/>
              <a:t>Roadmap for this section</a:t>
            </a:r>
          </a:p>
          <a:p>
            <a:pPr lvl="1">
              <a:lnSpc>
                <a:spcPct val="110000"/>
              </a:lnSpc>
            </a:pPr>
            <a:r>
              <a:rPr lang="en-US" sz="2800" b="1" dirty="0" smtClean="0"/>
              <a:t>Pivot </a:t>
            </a:r>
            <a:r>
              <a:rPr lang="en-US" sz="2800" b="1" dirty="0"/>
              <a:t>based SMT</a:t>
            </a:r>
          </a:p>
          <a:p>
            <a:pPr lvl="2">
              <a:lnSpc>
                <a:spcPct val="110000"/>
              </a:lnSpc>
              <a:buSzPct val="100000"/>
            </a:pPr>
            <a:r>
              <a:rPr lang="en-IN" sz="2400" dirty="0"/>
              <a:t>Pseudo-Corpus Synthesis</a:t>
            </a:r>
          </a:p>
          <a:p>
            <a:pPr lvl="2">
              <a:lnSpc>
                <a:spcPct val="110000"/>
              </a:lnSpc>
              <a:buSzPct val="100000"/>
            </a:pPr>
            <a:r>
              <a:rPr lang="en-IN" sz="2400" dirty="0" smtClean="0">
                <a:solidFill>
                  <a:srgbClr val="FF0000"/>
                </a:solidFill>
              </a:rPr>
              <a:t>Cascading </a:t>
            </a:r>
            <a:r>
              <a:rPr lang="en-IN" sz="2400" dirty="0">
                <a:solidFill>
                  <a:srgbClr val="FF0000"/>
                </a:solidFill>
              </a:rPr>
              <a:t>Direct Systems</a:t>
            </a:r>
          </a:p>
          <a:p>
            <a:pPr lvl="2">
              <a:lnSpc>
                <a:spcPct val="110000"/>
              </a:lnSpc>
              <a:buSzPct val="100000"/>
            </a:pPr>
            <a:r>
              <a:rPr lang="en-IN" sz="2400" dirty="0" smtClean="0"/>
              <a:t>Model Triangulation</a:t>
            </a:r>
          </a:p>
          <a:p>
            <a:pPr lvl="2">
              <a:lnSpc>
                <a:spcPct val="110000"/>
              </a:lnSpc>
              <a:buSzPct val="100000"/>
            </a:pPr>
            <a:r>
              <a:rPr lang="en-IN" sz="2400" dirty="0" smtClean="0"/>
              <a:t>Case Study I</a:t>
            </a:r>
          </a:p>
          <a:p>
            <a:pPr lvl="1">
              <a:lnSpc>
                <a:spcPct val="110000"/>
              </a:lnSpc>
              <a:buSzPct val="100000"/>
            </a:pPr>
            <a:r>
              <a:rPr lang="en-IN" sz="2800" b="1" dirty="0" smtClean="0"/>
              <a:t>Leveraging relatedness in Pivot based SM</a:t>
            </a:r>
          </a:p>
          <a:p>
            <a:pPr lvl="2">
              <a:lnSpc>
                <a:spcPct val="110000"/>
              </a:lnSpc>
              <a:buSzPct val="100000"/>
            </a:pPr>
            <a:r>
              <a:rPr lang="en-IN" sz="2400" dirty="0"/>
              <a:t>Small X</a:t>
            </a:r>
            <a:r>
              <a:rPr lang="en-IN" sz="2400" dirty="0">
                <a:sym typeface="Wingdings" panose="05000000000000000000" pitchFamily="2" charset="2"/>
              </a:rPr>
              <a:t>Y corpus is </a:t>
            </a:r>
            <a:r>
              <a:rPr lang="en-IN" sz="2400" dirty="0" smtClean="0">
                <a:sym typeface="Wingdings" panose="05000000000000000000" pitchFamily="2" charset="2"/>
              </a:rPr>
              <a:t>available (</a:t>
            </a:r>
            <a:r>
              <a:rPr lang="en-IN" sz="2400" dirty="0"/>
              <a:t>Case Study </a:t>
            </a:r>
            <a:r>
              <a:rPr lang="en-IN" sz="2400" dirty="0" smtClean="0"/>
              <a:t>II)</a:t>
            </a:r>
            <a:endParaRPr lang="en-IN" sz="2400" dirty="0"/>
          </a:p>
          <a:p>
            <a:pPr lvl="2"/>
            <a:r>
              <a:rPr lang="en-IN" sz="2400" dirty="0"/>
              <a:t>No X</a:t>
            </a:r>
            <a:r>
              <a:rPr lang="en-IN" sz="2400" dirty="0">
                <a:sym typeface="Wingdings" panose="05000000000000000000" pitchFamily="2" charset="2"/>
              </a:rPr>
              <a:t>Y corpus is available (</a:t>
            </a:r>
            <a:r>
              <a:rPr lang="en-IN" sz="2400" dirty="0"/>
              <a:t>Case Study III</a:t>
            </a:r>
            <a:r>
              <a:rPr lang="en-IN" sz="2400" dirty="0" smtClean="0"/>
              <a:t>)</a:t>
            </a:r>
          </a:p>
          <a:p>
            <a:pPr lvl="1"/>
            <a:r>
              <a:rPr lang="en-IN" sz="2800" b="1" dirty="0" smtClean="0"/>
              <a:t>Augmenting Direct system with Pivot Based System</a:t>
            </a:r>
          </a:p>
          <a:p>
            <a:pPr lvl="2"/>
            <a:r>
              <a:rPr lang="en-IN" sz="2400" dirty="0"/>
              <a:t>Combine corpus</a:t>
            </a:r>
          </a:p>
          <a:p>
            <a:pPr lvl="2"/>
            <a:r>
              <a:rPr lang="en-IN" sz="2400" dirty="0"/>
              <a:t>Combine </a:t>
            </a:r>
            <a:r>
              <a:rPr lang="en-IN" sz="2400" dirty="0" smtClean="0"/>
              <a:t>models</a:t>
            </a:r>
          </a:p>
          <a:p>
            <a:pPr lvl="1"/>
            <a:r>
              <a:rPr lang="en-IN" sz="2800" b="1" dirty="0" smtClean="0"/>
              <a:t>Choice of pivot language</a:t>
            </a:r>
            <a:endParaRPr lang="en-IN" sz="2800" b="1"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40CE5FD-2884-4EE9-87C1-C54DB91080A3}" type="slidenum">
              <a:rPr lang="en-IN" smtClean="0">
                <a:solidFill>
                  <a:prstClr val="black">
                    <a:tint val="75000"/>
                  </a:prstClr>
                </a:solidFill>
              </a:rPr>
              <a:pPr/>
              <a:t>103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51814217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Shape 1052"/>
        <p:cNvGrpSpPr/>
        <p:nvPr/>
      </p:nvGrpSpPr>
      <p:grpSpPr>
        <a:xfrm>
          <a:off x="0" y="0"/>
          <a:ext cx="0" cy="0"/>
          <a:chOff x="0" y="0"/>
          <a:chExt cx="0" cy="0"/>
        </a:xfrm>
      </p:grpSpPr>
      <p:sp>
        <p:nvSpPr>
          <p:cNvPr id="2" name="TextBox 1"/>
          <p:cNvSpPr txBox="1"/>
          <p:nvPr/>
        </p:nvSpPr>
        <p:spPr>
          <a:xfrm>
            <a:off x="4572000" y="4494661"/>
            <a:ext cx="6503350" cy="1569660"/>
          </a:xfrm>
          <a:prstGeom prst="rect">
            <a:avLst/>
          </a:prstGeom>
          <a:noFill/>
        </p:spPr>
        <p:txBody>
          <a:bodyPr wrap="square" rtlCol="0">
            <a:spAutoFit/>
          </a:bodyPr>
          <a:lstStyle/>
          <a:p>
            <a:pPr algn="ctr"/>
            <a:r>
              <a:rPr lang="en" sz="2400" i="1" dirty="0">
                <a:solidFill>
                  <a:prstClr val="black"/>
                </a:solidFill>
              </a:rPr>
              <a:t> (i)  L is number of features</a:t>
            </a:r>
          </a:p>
          <a:p>
            <a:pPr algn="ctr"/>
            <a:r>
              <a:rPr lang="en" sz="2400" i="1" dirty="0">
                <a:solidFill>
                  <a:prstClr val="black"/>
                </a:solidFill>
              </a:rPr>
              <a:t>(ii) λ’s are feature weights </a:t>
            </a:r>
          </a:p>
          <a:p>
            <a:pPr algn="ctr"/>
            <a:r>
              <a:rPr lang="en" sz="2400" i="1" dirty="0">
                <a:solidFill>
                  <a:prstClr val="black"/>
                </a:solidFill>
              </a:rPr>
              <a:t>(iii) h’s are feature values </a:t>
            </a:r>
          </a:p>
          <a:p>
            <a:pPr algn="ctr"/>
            <a:r>
              <a:rPr lang="en" sz="2400" i="1" dirty="0">
                <a:solidFill>
                  <a:prstClr val="black"/>
                </a:solidFill>
              </a:rPr>
              <a:t>(iv) sp, pt: src-pvt &amp; pvt-tgt models</a:t>
            </a:r>
            <a:endParaRPr lang="en-IN" sz="2400" i="1" dirty="0">
              <a:solidFill>
                <a:prstClr val="black"/>
              </a:solidFill>
            </a:endParaRPr>
          </a:p>
        </p:txBody>
      </p:sp>
      <mc:AlternateContent xmlns:mc="http://schemas.openxmlformats.org/markup-compatibility/2006" xmlns:a14="http://schemas.microsoft.com/office/drawing/2010/main">
        <mc:Choice Requires="a14">
          <p:sp>
            <p:nvSpPr>
              <p:cNvPr id="6" name="TextBox 5"/>
              <p:cNvSpPr txBox="1"/>
              <p:nvPr/>
            </p:nvSpPr>
            <p:spPr>
              <a:xfrm>
                <a:off x="6390593" y="3377540"/>
                <a:ext cx="4408963"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i="1">
                          <a:solidFill>
                            <a:prstClr val="black"/>
                          </a:solidFill>
                          <a:latin typeface="Cambria Math" panose="02040503050406030204" pitchFamily="18" charset="0"/>
                        </a:rPr>
                        <m:t>𝑡</m:t>
                      </m:r>
                      <m:r>
                        <a:rPr lang="en-IN" i="1">
                          <a:solidFill>
                            <a:prstClr val="black"/>
                          </a:solidFill>
                          <a:latin typeface="Cambria Math" panose="02040503050406030204" pitchFamily="18" charset="0"/>
                        </a:rPr>
                        <m:t>=</m:t>
                      </m:r>
                      <m:func>
                        <m:funcPr>
                          <m:ctrlPr>
                            <a:rPr lang="en-IN" i="1">
                              <a:solidFill>
                                <a:prstClr val="black"/>
                              </a:solidFill>
                              <a:latin typeface="Cambria Math" panose="02040503050406030204" pitchFamily="18" charset="0"/>
                            </a:rPr>
                          </m:ctrlPr>
                        </m:funcPr>
                        <m:fName>
                          <m:limLow>
                            <m:limLowPr>
                              <m:ctrlPr>
                                <a:rPr lang="en-IN" i="1">
                                  <a:solidFill>
                                    <a:prstClr val="black"/>
                                  </a:solidFill>
                                  <a:latin typeface="Cambria Math" panose="02040503050406030204" pitchFamily="18" charset="0"/>
                                </a:rPr>
                              </m:ctrlPr>
                            </m:limLowPr>
                            <m:e>
                              <m:r>
                                <m:rPr>
                                  <m:sty m:val="p"/>
                                </m:rPr>
                                <a:rPr lang="en-IN">
                                  <a:solidFill>
                                    <a:prstClr val="black"/>
                                  </a:solidFill>
                                  <a:latin typeface="Cambria Math" panose="02040503050406030204" pitchFamily="18" charset="0"/>
                                </a:rPr>
                                <m:t>argmax</m:t>
                              </m:r>
                            </m:e>
                            <m:lim>
                              <m:r>
                                <a:rPr lang="en-IN" i="1">
                                  <a:solidFill>
                                    <a:prstClr val="black"/>
                                  </a:solidFill>
                                  <a:latin typeface="Cambria Math" panose="02040503050406030204" pitchFamily="18" charset="0"/>
                                </a:rPr>
                                <m:t>𝑡</m:t>
                              </m:r>
                              <m:r>
                                <a:rPr lang="en-IN" i="1">
                                  <a:solidFill>
                                    <a:prstClr val="black"/>
                                  </a:solidFill>
                                  <a:latin typeface="Cambria Math" panose="02040503050406030204" pitchFamily="18" charset="0"/>
                                </a:rPr>
                                <m:t> ∈ </m:t>
                              </m:r>
                              <m:r>
                                <a:rPr lang="en-IN" i="1">
                                  <a:solidFill>
                                    <a:prstClr val="black"/>
                                  </a:solidFill>
                                  <a:latin typeface="Cambria Math" panose="02040503050406030204" pitchFamily="18" charset="0"/>
                                </a:rPr>
                                <m:t>𝑇</m:t>
                              </m:r>
                            </m:lim>
                          </m:limLow>
                        </m:fName>
                        <m:e>
                          <m:nary>
                            <m:naryPr>
                              <m:chr m:val="∑"/>
                              <m:ctrlPr>
                                <a:rPr lang="en-IN" i="1">
                                  <a:solidFill>
                                    <a:prstClr val="black"/>
                                  </a:solidFill>
                                  <a:latin typeface="Cambria Math" panose="02040503050406030204" pitchFamily="18" charset="0"/>
                                </a:rPr>
                              </m:ctrlPr>
                            </m:naryPr>
                            <m:sub>
                              <m:r>
                                <m:rPr>
                                  <m:brk m:alnAt="23"/>
                                </m:rPr>
                                <a:rPr lang="en-IN" i="1">
                                  <a:solidFill>
                                    <a:prstClr val="black"/>
                                  </a:solidFill>
                                  <a:latin typeface="Cambria Math" panose="02040503050406030204" pitchFamily="18" charset="0"/>
                                </a:rPr>
                                <m:t>𝑘</m:t>
                              </m:r>
                              <m:r>
                                <a:rPr lang="en-IN" i="1">
                                  <a:solidFill>
                                    <a:prstClr val="black"/>
                                  </a:solidFill>
                                  <a:latin typeface="Cambria Math" panose="02040503050406030204" pitchFamily="18" charset="0"/>
                                </a:rPr>
                                <m:t>=1</m:t>
                              </m:r>
                            </m:sub>
                            <m:sup>
                              <m:r>
                                <a:rPr lang="en-IN" i="1">
                                  <a:solidFill>
                                    <a:prstClr val="black"/>
                                  </a:solidFill>
                                  <a:latin typeface="Cambria Math" panose="02040503050406030204" pitchFamily="18" charset="0"/>
                                </a:rPr>
                                <m:t>𝐿</m:t>
                              </m:r>
                            </m:sup>
                            <m:e>
                              <m:d>
                                <m:dPr>
                                  <m:ctrlPr>
                                    <a:rPr lang="en-IN" i="1">
                                      <a:solidFill>
                                        <a:prstClr val="black"/>
                                      </a:solidFill>
                                      <a:latin typeface="Cambria Math" panose="02040503050406030204" pitchFamily="18" charset="0"/>
                                    </a:rPr>
                                  </m:ctrlPr>
                                </m:dPr>
                                <m:e>
                                  <m:sSubSup>
                                    <m:sSubSupPr>
                                      <m:ctrlPr>
                                        <a:rPr lang="el-GR" i="1">
                                          <a:solidFill>
                                            <a:prstClr val="black"/>
                                          </a:solidFill>
                                          <a:latin typeface="Cambria Math" panose="02040503050406030204" pitchFamily="18" charset="0"/>
                                        </a:rPr>
                                      </m:ctrlPr>
                                    </m:sSubSupPr>
                                    <m:e>
                                      <m:r>
                                        <m:rPr>
                                          <m:sty m:val="p"/>
                                        </m:rPr>
                                        <a:rPr lang="el-GR" i="1">
                                          <a:solidFill>
                                            <a:prstClr val="black"/>
                                          </a:solidFill>
                                          <a:latin typeface="Cambria Math" panose="02040503050406030204" pitchFamily="18" charset="0"/>
                                        </a:rPr>
                                        <m:t>λ</m:t>
                                      </m:r>
                                    </m:e>
                                    <m:sub>
                                      <m:r>
                                        <a:rPr lang="en-IN" i="1">
                                          <a:solidFill>
                                            <a:prstClr val="black"/>
                                          </a:solidFill>
                                          <a:latin typeface="Cambria Math" panose="02040503050406030204" pitchFamily="18" charset="0"/>
                                        </a:rPr>
                                        <m:t>𝑘</m:t>
                                      </m:r>
                                    </m:sub>
                                    <m:sup>
                                      <m:r>
                                        <a:rPr lang="en-IN" i="1">
                                          <a:solidFill>
                                            <a:prstClr val="black"/>
                                          </a:solidFill>
                                          <a:latin typeface="Cambria Math" panose="02040503050406030204" pitchFamily="18" charset="0"/>
                                        </a:rPr>
                                        <m:t>𝑠𝑝</m:t>
                                      </m:r>
                                    </m:sup>
                                  </m:sSubSup>
                                  <m:sSubSup>
                                    <m:sSubSupPr>
                                      <m:ctrlPr>
                                        <a:rPr lang="el-GR" i="1">
                                          <a:solidFill>
                                            <a:prstClr val="black"/>
                                          </a:solidFill>
                                          <a:latin typeface="Cambria Math" panose="02040503050406030204" pitchFamily="18" charset="0"/>
                                        </a:rPr>
                                      </m:ctrlPr>
                                    </m:sSubSupPr>
                                    <m:e>
                                      <m:r>
                                        <a:rPr lang="en-IN" i="1">
                                          <a:solidFill>
                                            <a:prstClr val="black"/>
                                          </a:solidFill>
                                          <a:latin typeface="Cambria Math" panose="02040503050406030204" pitchFamily="18" charset="0"/>
                                        </a:rPr>
                                        <m:t>h</m:t>
                                      </m:r>
                                    </m:e>
                                    <m:sub>
                                      <m:r>
                                        <a:rPr lang="en-IN" i="1">
                                          <a:solidFill>
                                            <a:prstClr val="black"/>
                                          </a:solidFill>
                                          <a:latin typeface="Cambria Math" panose="02040503050406030204" pitchFamily="18" charset="0"/>
                                        </a:rPr>
                                        <m:t>𝑘</m:t>
                                      </m:r>
                                    </m:sub>
                                    <m:sup>
                                      <m:r>
                                        <a:rPr lang="en-IN" i="1">
                                          <a:solidFill>
                                            <a:prstClr val="black"/>
                                          </a:solidFill>
                                          <a:latin typeface="Cambria Math" panose="02040503050406030204" pitchFamily="18" charset="0"/>
                                        </a:rPr>
                                        <m:t>𝑠𝑝</m:t>
                                      </m:r>
                                    </m:sup>
                                  </m:sSubSup>
                                  <m:d>
                                    <m:dPr>
                                      <m:ctrlPr>
                                        <a:rPr lang="en-IN" i="1">
                                          <a:solidFill>
                                            <a:prstClr val="black"/>
                                          </a:solidFill>
                                          <a:latin typeface="Cambria Math" panose="02040503050406030204" pitchFamily="18" charset="0"/>
                                        </a:rPr>
                                      </m:ctrlPr>
                                    </m:dPr>
                                    <m:e>
                                      <m:r>
                                        <a:rPr lang="en-IN" i="1">
                                          <a:solidFill>
                                            <a:prstClr val="black"/>
                                          </a:solidFill>
                                          <a:latin typeface="Cambria Math" panose="02040503050406030204" pitchFamily="18" charset="0"/>
                                        </a:rPr>
                                        <m:t>𝑠</m:t>
                                      </m:r>
                                      <m:r>
                                        <a:rPr lang="en-IN" i="1">
                                          <a:solidFill>
                                            <a:prstClr val="black"/>
                                          </a:solidFill>
                                          <a:latin typeface="Cambria Math" panose="02040503050406030204" pitchFamily="18" charset="0"/>
                                        </a:rPr>
                                        <m:t>,</m:t>
                                      </m:r>
                                      <m:r>
                                        <a:rPr lang="en-IN" i="1">
                                          <a:solidFill>
                                            <a:prstClr val="black"/>
                                          </a:solidFill>
                                          <a:latin typeface="Cambria Math" panose="02040503050406030204" pitchFamily="18" charset="0"/>
                                        </a:rPr>
                                        <m:t>𝑝</m:t>
                                      </m:r>
                                    </m:e>
                                  </m:d>
                                  <m:r>
                                    <a:rPr lang="en-IN" i="1">
                                      <a:solidFill>
                                        <a:prstClr val="black"/>
                                      </a:solidFill>
                                      <a:latin typeface="Cambria Math" panose="02040503050406030204" pitchFamily="18" charset="0"/>
                                    </a:rPr>
                                    <m:t>+</m:t>
                                  </m:r>
                                  <m:sSubSup>
                                    <m:sSubSupPr>
                                      <m:ctrlPr>
                                        <a:rPr lang="el-GR" i="1">
                                          <a:solidFill>
                                            <a:prstClr val="black"/>
                                          </a:solidFill>
                                          <a:latin typeface="Cambria Math" panose="02040503050406030204" pitchFamily="18" charset="0"/>
                                        </a:rPr>
                                      </m:ctrlPr>
                                    </m:sSubSupPr>
                                    <m:e>
                                      <m:r>
                                        <m:rPr>
                                          <m:sty m:val="p"/>
                                        </m:rPr>
                                        <a:rPr lang="el-GR" i="1">
                                          <a:solidFill>
                                            <a:prstClr val="black"/>
                                          </a:solidFill>
                                          <a:latin typeface="Cambria Math" panose="02040503050406030204" pitchFamily="18" charset="0"/>
                                        </a:rPr>
                                        <m:t>λ</m:t>
                                      </m:r>
                                    </m:e>
                                    <m:sub>
                                      <m:r>
                                        <a:rPr lang="en-IN" i="1">
                                          <a:solidFill>
                                            <a:prstClr val="black"/>
                                          </a:solidFill>
                                          <a:latin typeface="Cambria Math" panose="02040503050406030204" pitchFamily="18" charset="0"/>
                                        </a:rPr>
                                        <m:t>𝑘</m:t>
                                      </m:r>
                                    </m:sub>
                                    <m:sup>
                                      <m:r>
                                        <a:rPr lang="en-IN" i="1">
                                          <a:solidFill>
                                            <a:prstClr val="black"/>
                                          </a:solidFill>
                                          <a:latin typeface="Cambria Math" panose="02040503050406030204" pitchFamily="18" charset="0"/>
                                        </a:rPr>
                                        <m:t>𝑝𝑡</m:t>
                                      </m:r>
                                    </m:sup>
                                  </m:sSubSup>
                                  <m:sSubSup>
                                    <m:sSubSupPr>
                                      <m:ctrlPr>
                                        <a:rPr lang="el-GR" i="1">
                                          <a:solidFill>
                                            <a:prstClr val="black"/>
                                          </a:solidFill>
                                          <a:latin typeface="Cambria Math" panose="02040503050406030204" pitchFamily="18" charset="0"/>
                                        </a:rPr>
                                      </m:ctrlPr>
                                    </m:sSubSupPr>
                                    <m:e>
                                      <m:r>
                                        <a:rPr lang="en-IN" i="1">
                                          <a:solidFill>
                                            <a:prstClr val="black"/>
                                          </a:solidFill>
                                          <a:latin typeface="Cambria Math" panose="02040503050406030204" pitchFamily="18" charset="0"/>
                                        </a:rPr>
                                        <m:t>h</m:t>
                                      </m:r>
                                    </m:e>
                                    <m:sub>
                                      <m:r>
                                        <a:rPr lang="en-IN" i="1">
                                          <a:solidFill>
                                            <a:prstClr val="black"/>
                                          </a:solidFill>
                                          <a:latin typeface="Cambria Math" panose="02040503050406030204" pitchFamily="18" charset="0"/>
                                        </a:rPr>
                                        <m:t>𝑘</m:t>
                                      </m:r>
                                    </m:sub>
                                    <m:sup>
                                      <m:r>
                                        <a:rPr lang="en-IN" i="1">
                                          <a:solidFill>
                                            <a:prstClr val="black"/>
                                          </a:solidFill>
                                          <a:latin typeface="Cambria Math" panose="02040503050406030204" pitchFamily="18" charset="0"/>
                                        </a:rPr>
                                        <m:t>𝑝𝑡</m:t>
                                      </m:r>
                                    </m:sup>
                                  </m:sSubSup>
                                  <m:d>
                                    <m:dPr>
                                      <m:ctrlPr>
                                        <a:rPr lang="en-IN" i="1">
                                          <a:solidFill>
                                            <a:prstClr val="black"/>
                                          </a:solidFill>
                                          <a:latin typeface="Cambria Math" panose="02040503050406030204" pitchFamily="18" charset="0"/>
                                        </a:rPr>
                                      </m:ctrlPr>
                                    </m:dPr>
                                    <m:e>
                                      <m:r>
                                        <a:rPr lang="en-IN" i="1">
                                          <a:solidFill>
                                            <a:prstClr val="black"/>
                                          </a:solidFill>
                                          <a:latin typeface="Cambria Math" panose="02040503050406030204" pitchFamily="18" charset="0"/>
                                        </a:rPr>
                                        <m:t>𝑝</m:t>
                                      </m:r>
                                      <m:r>
                                        <a:rPr lang="en-IN" i="1">
                                          <a:solidFill>
                                            <a:prstClr val="black"/>
                                          </a:solidFill>
                                          <a:latin typeface="Cambria Math" panose="02040503050406030204" pitchFamily="18" charset="0"/>
                                        </a:rPr>
                                        <m:t>,</m:t>
                                      </m:r>
                                      <m:r>
                                        <a:rPr lang="en-IN" i="1">
                                          <a:solidFill>
                                            <a:prstClr val="black"/>
                                          </a:solidFill>
                                          <a:latin typeface="Cambria Math" panose="02040503050406030204" pitchFamily="18" charset="0"/>
                                        </a:rPr>
                                        <m:t>𝑡</m:t>
                                      </m:r>
                                    </m:e>
                                  </m:d>
                                </m:e>
                              </m:d>
                            </m:e>
                          </m:nary>
                        </m:e>
                      </m:func>
                    </m:oMath>
                  </m:oMathPara>
                </a14:m>
                <a:endParaRPr lang="en-IN" dirty="0">
                  <a:solidFill>
                    <a:prstClr val="black"/>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390593" y="3377540"/>
                <a:ext cx="4408963" cy="778868"/>
              </a:xfrm>
              <a:prstGeom prst="rect">
                <a:avLst/>
              </a:prstGeom>
              <a:blipFill rotWithShape="0">
                <a:blip r:embed="rId3"/>
                <a:stretch>
                  <a:fillRect/>
                </a:stretch>
              </a:blipFill>
            </p:spPr>
            <p:txBody>
              <a:bodyPr/>
              <a:lstStyle/>
              <a:p>
                <a:r>
                  <a:rPr lang="en-US">
                    <a:noFill/>
                  </a:rPr>
                  <a:t> </a:t>
                </a:r>
              </a:p>
            </p:txBody>
          </p:sp>
        </mc:Fallback>
      </mc:AlternateContent>
      <p:sp>
        <p:nvSpPr>
          <p:cNvPr id="7" name="Rectangle 6"/>
          <p:cNvSpPr/>
          <p:nvPr/>
        </p:nvSpPr>
        <p:spPr>
          <a:xfrm>
            <a:off x="150299" y="3425967"/>
            <a:ext cx="5749779" cy="830997"/>
          </a:xfrm>
          <a:prstGeom prst="rect">
            <a:avLst/>
          </a:prstGeom>
        </p:spPr>
        <p:txBody>
          <a:bodyPr wrap="none">
            <a:spAutoFit/>
          </a:bodyPr>
          <a:lstStyle/>
          <a:p>
            <a:pPr algn="ctr"/>
            <a:r>
              <a:rPr lang="en-IN" sz="2400" i="1" dirty="0">
                <a:solidFill>
                  <a:prstClr val="black"/>
                </a:solidFill>
              </a:rPr>
              <a:t>R</a:t>
            </a:r>
            <a:r>
              <a:rPr lang="en" sz="2400" i="1" dirty="0">
                <a:solidFill>
                  <a:prstClr val="black"/>
                </a:solidFill>
              </a:rPr>
              <a:t>e-rank the m.n target language candidates </a:t>
            </a:r>
          </a:p>
          <a:p>
            <a:pPr algn="ctr"/>
            <a:r>
              <a:rPr lang="en" sz="2400" i="1" dirty="0">
                <a:solidFill>
                  <a:prstClr val="black"/>
                </a:solidFill>
              </a:rPr>
              <a:t>by interpolating </a:t>
            </a:r>
            <a:r>
              <a:rPr lang="en" sz="2400" i="1" dirty="0" smtClean="0">
                <a:solidFill>
                  <a:prstClr val="black"/>
                </a:solidFill>
              </a:rPr>
              <a:t>scores   </a:t>
            </a:r>
            <a:endParaRPr lang="en" sz="2400" i="1" dirty="0">
              <a:solidFill>
                <a:prstClr val="black"/>
              </a:solidFill>
            </a:endParaRPr>
          </a:p>
        </p:txBody>
      </p:sp>
      <p:sp>
        <p:nvSpPr>
          <p:cNvPr id="42" name="Rounded Rectangle 41"/>
          <p:cNvSpPr/>
          <p:nvPr/>
        </p:nvSpPr>
        <p:spPr>
          <a:xfrm>
            <a:off x="2433381" y="1768322"/>
            <a:ext cx="1575304" cy="624095"/>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Source-Pivot </a:t>
            </a:r>
          </a:p>
          <a:p>
            <a:pPr algn="ctr"/>
            <a:r>
              <a:rPr lang="en-IN" sz="2000" i="1" dirty="0">
                <a:solidFill>
                  <a:prstClr val="black"/>
                </a:solidFill>
              </a:rPr>
              <a:t>MT System</a:t>
            </a:r>
          </a:p>
        </p:txBody>
      </p:sp>
      <p:sp>
        <p:nvSpPr>
          <p:cNvPr id="43" name="Rounded Rectangle 42"/>
          <p:cNvSpPr/>
          <p:nvPr/>
        </p:nvSpPr>
        <p:spPr>
          <a:xfrm>
            <a:off x="6390593" y="1768322"/>
            <a:ext cx="1575304" cy="624095"/>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Pivot-Target </a:t>
            </a:r>
          </a:p>
          <a:p>
            <a:pPr algn="ctr"/>
            <a:r>
              <a:rPr lang="en-IN" sz="2000" i="1" dirty="0">
                <a:solidFill>
                  <a:prstClr val="black"/>
                </a:solidFill>
              </a:rPr>
              <a:t>MT System</a:t>
            </a:r>
          </a:p>
        </p:txBody>
      </p:sp>
      <p:cxnSp>
        <p:nvCxnSpPr>
          <p:cNvPr id="44" name="Straight Arrow Connector 43"/>
          <p:cNvCxnSpPr>
            <a:stCxn id="42" idx="3"/>
            <a:endCxn id="55" idx="2"/>
          </p:cNvCxnSpPr>
          <p:nvPr/>
        </p:nvCxnSpPr>
        <p:spPr>
          <a:xfrm flipV="1">
            <a:off x="4008685" y="1122039"/>
            <a:ext cx="1107912" cy="9583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2" idx="3"/>
            <a:endCxn id="56" idx="1"/>
          </p:cNvCxnSpPr>
          <p:nvPr/>
        </p:nvCxnSpPr>
        <p:spPr>
          <a:xfrm flipV="1">
            <a:off x="4008685" y="1569872"/>
            <a:ext cx="959918" cy="51049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3"/>
            <a:endCxn id="57" idx="1"/>
          </p:cNvCxnSpPr>
          <p:nvPr/>
        </p:nvCxnSpPr>
        <p:spPr>
          <a:xfrm>
            <a:off x="4008685" y="2080370"/>
            <a:ext cx="1077383" cy="4003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2" idx="3"/>
            <a:endCxn id="58" idx="0"/>
          </p:cNvCxnSpPr>
          <p:nvPr/>
        </p:nvCxnSpPr>
        <p:spPr>
          <a:xfrm>
            <a:off x="4008685" y="2080370"/>
            <a:ext cx="1014607" cy="83509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8" name="Right Brace 47"/>
          <p:cNvSpPr/>
          <p:nvPr/>
        </p:nvSpPr>
        <p:spPr>
          <a:xfrm>
            <a:off x="5381689" y="868665"/>
            <a:ext cx="534155" cy="242341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prstClr val="black"/>
              </a:solidFill>
            </a:endParaRPr>
          </a:p>
        </p:txBody>
      </p:sp>
      <p:cxnSp>
        <p:nvCxnSpPr>
          <p:cNvPr id="49" name="Straight Arrow Connector 48"/>
          <p:cNvCxnSpPr>
            <a:stCxn id="48" idx="1"/>
            <a:endCxn id="43" idx="1"/>
          </p:cNvCxnSpPr>
          <p:nvPr/>
        </p:nvCxnSpPr>
        <p:spPr>
          <a:xfrm flipV="1">
            <a:off x="5915844" y="2080370"/>
            <a:ext cx="474749"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3" idx="3"/>
            <a:endCxn id="59" idx="2"/>
          </p:cNvCxnSpPr>
          <p:nvPr/>
        </p:nvCxnSpPr>
        <p:spPr>
          <a:xfrm flipV="1">
            <a:off x="7965897" y="1247635"/>
            <a:ext cx="1459331" cy="8327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3" idx="3"/>
            <a:endCxn id="60" idx="2"/>
          </p:cNvCxnSpPr>
          <p:nvPr/>
        </p:nvCxnSpPr>
        <p:spPr>
          <a:xfrm flipV="1">
            <a:off x="7965897" y="1682419"/>
            <a:ext cx="1501066" cy="3979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3" idx="3"/>
            <a:endCxn id="61" idx="0"/>
          </p:cNvCxnSpPr>
          <p:nvPr/>
        </p:nvCxnSpPr>
        <p:spPr>
          <a:xfrm>
            <a:off x="7965897" y="2080370"/>
            <a:ext cx="1488082" cy="2618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3" idx="3"/>
            <a:endCxn id="62" idx="0"/>
          </p:cNvCxnSpPr>
          <p:nvPr/>
        </p:nvCxnSpPr>
        <p:spPr>
          <a:xfrm>
            <a:off x="7965897" y="2080370"/>
            <a:ext cx="1563247" cy="8243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4" name="Right Brace 53"/>
          <p:cNvSpPr/>
          <p:nvPr/>
        </p:nvSpPr>
        <p:spPr>
          <a:xfrm>
            <a:off x="9760421" y="868665"/>
            <a:ext cx="663398" cy="242341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prstClr val="black"/>
              </a:solidFill>
            </a:endParaRPr>
          </a:p>
        </p:txBody>
      </p:sp>
      <p:sp>
        <p:nvSpPr>
          <p:cNvPr id="55" name="TextBox 54"/>
          <p:cNvSpPr txBox="1"/>
          <p:nvPr/>
        </p:nvSpPr>
        <p:spPr>
          <a:xfrm>
            <a:off x="4875298" y="845040"/>
            <a:ext cx="482598" cy="276999"/>
          </a:xfrm>
          <a:prstGeom prst="rect">
            <a:avLst/>
          </a:prstGeom>
          <a:noFill/>
        </p:spPr>
        <p:txBody>
          <a:bodyPr wrap="square" rtlCol="0">
            <a:spAutoFit/>
          </a:bodyPr>
          <a:lstStyle/>
          <a:p>
            <a:r>
              <a:rPr lang="en-IN" sz="1200" dirty="0">
                <a:solidFill>
                  <a:prstClr val="black"/>
                </a:solidFill>
              </a:rPr>
              <a:t>P</a:t>
            </a:r>
            <a:r>
              <a:rPr lang="en-IN" sz="1200" baseline="-25000" dirty="0">
                <a:solidFill>
                  <a:prstClr val="black"/>
                </a:solidFill>
              </a:rPr>
              <a:t>1</a:t>
            </a:r>
          </a:p>
        </p:txBody>
      </p:sp>
      <p:sp>
        <p:nvSpPr>
          <p:cNvPr id="56" name="TextBox 55"/>
          <p:cNvSpPr txBox="1"/>
          <p:nvPr/>
        </p:nvSpPr>
        <p:spPr>
          <a:xfrm>
            <a:off x="4968603" y="1431372"/>
            <a:ext cx="482598" cy="276999"/>
          </a:xfrm>
          <a:prstGeom prst="rect">
            <a:avLst/>
          </a:prstGeom>
          <a:noFill/>
        </p:spPr>
        <p:txBody>
          <a:bodyPr wrap="square" rtlCol="0">
            <a:spAutoFit/>
          </a:bodyPr>
          <a:lstStyle/>
          <a:p>
            <a:r>
              <a:rPr lang="en-IN" sz="1200" dirty="0">
                <a:solidFill>
                  <a:prstClr val="black"/>
                </a:solidFill>
              </a:rPr>
              <a:t>P</a:t>
            </a:r>
            <a:r>
              <a:rPr lang="en-IN" sz="1200" baseline="-25000" dirty="0">
                <a:solidFill>
                  <a:prstClr val="black"/>
                </a:solidFill>
              </a:rPr>
              <a:t>2</a:t>
            </a:r>
          </a:p>
        </p:txBody>
      </p:sp>
      <p:sp>
        <p:nvSpPr>
          <p:cNvPr id="57" name="TextBox 56"/>
          <p:cNvSpPr txBox="1"/>
          <p:nvPr/>
        </p:nvSpPr>
        <p:spPr>
          <a:xfrm>
            <a:off x="5086068" y="2342185"/>
            <a:ext cx="482598" cy="276999"/>
          </a:xfrm>
          <a:prstGeom prst="rect">
            <a:avLst/>
          </a:prstGeom>
          <a:noFill/>
        </p:spPr>
        <p:txBody>
          <a:bodyPr wrap="square" rtlCol="0">
            <a:spAutoFit/>
          </a:bodyPr>
          <a:lstStyle/>
          <a:p>
            <a:r>
              <a:rPr lang="en-IN" sz="1200" dirty="0">
                <a:solidFill>
                  <a:prstClr val="black"/>
                </a:solidFill>
              </a:rPr>
              <a:t>P</a:t>
            </a:r>
            <a:r>
              <a:rPr lang="en-IN" sz="1200" baseline="-25000" dirty="0">
                <a:solidFill>
                  <a:prstClr val="black"/>
                </a:solidFill>
              </a:rPr>
              <a:t>n-1</a:t>
            </a:r>
          </a:p>
        </p:txBody>
      </p:sp>
      <p:sp>
        <p:nvSpPr>
          <p:cNvPr id="58" name="TextBox 57"/>
          <p:cNvSpPr txBox="1"/>
          <p:nvPr/>
        </p:nvSpPr>
        <p:spPr>
          <a:xfrm>
            <a:off x="4781993" y="2915469"/>
            <a:ext cx="482598" cy="276999"/>
          </a:xfrm>
          <a:prstGeom prst="rect">
            <a:avLst/>
          </a:prstGeom>
          <a:noFill/>
        </p:spPr>
        <p:txBody>
          <a:bodyPr wrap="square" rtlCol="0">
            <a:spAutoFit/>
          </a:bodyPr>
          <a:lstStyle/>
          <a:p>
            <a:r>
              <a:rPr lang="en-IN" sz="1200" dirty="0" err="1">
                <a:solidFill>
                  <a:prstClr val="black"/>
                </a:solidFill>
              </a:rPr>
              <a:t>P</a:t>
            </a:r>
            <a:r>
              <a:rPr lang="en-IN" sz="1200" baseline="-25000" dirty="0" err="1">
                <a:solidFill>
                  <a:prstClr val="black"/>
                </a:solidFill>
              </a:rPr>
              <a:t>n</a:t>
            </a:r>
            <a:endParaRPr lang="en-IN" sz="1200" baseline="-25000" dirty="0">
              <a:solidFill>
                <a:prstClr val="black"/>
              </a:solidFill>
            </a:endParaRPr>
          </a:p>
        </p:txBody>
      </p:sp>
      <p:sp>
        <p:nvSpPr>
          <p:cNvPr id="59" name="TextBox 58"/>
          <p:cNvSpPr txBox="1"/>
          <p:nvPr/>
        </p:nvSpPr>
        <p:spPr>
          <a:xfrm>
            <a:off x="9183929" y="970636"/>
            <a:ext cx="482598" cy="276999"/>
          </a:xfrm>
          <a:prstGeom prst="rect">
            <a:avLst/>
          </a:prstGeom>
          <a:noFill/>
        </p:spPr>
        <p:txBody>
          <a:bodyPr wrap="square" rtlCol="0">
            <a:spAutoFit/>
          </a:bodyPr>
          <a:lstStyle/>
          <a:p>
            <a:r>
              <a:rPr lang="en-IN" sz="1200" dirty="0">
                <a:solidFill>
                  <a:prstClr val="black"/>
                </a:solidFill>
              </a:rPr>
              <a:t>T</a:t>
            </a:r>
            <a:r>
              <a:rPr lang="en-IN" sz="1200" baseline="-25000" dirty="0">
                <a:solidFill>
                  <a:prstClr val="black"/>
                </a:solidFill>
              </a:rPr>
              <a:t>i,1</a:t>
            </a:r>
          </a:p>
        </p:txBody>
      </p:sp>
      <p:sp>
        <p:nvSpPr>
          <p:cNvPr id="60" name="TextBox 59"/>
          <p:cNvSpPr txBox="1"/>
          <p:nvPr/>
        </p:nvSpPr>
        <p:spPr>
          <a:xfrm>
            <a:off x="9225664" y="1405420"/>
            <a:ext cx="482598" cy="276999"/>
          </a:xfrm>
          <a:prstGeom prst="rect">
            <a:avLst/>
          </a:prstGeom>
          <a:noFill/>
        </p:spPr>
        <p:txBody>
          <a:bodyPr wrap="square" rtlCol="0">
            <a:spAutoFit/>
          </a:bodyPr>
          <a:lstStyle/>
          <a:p>
            <a:r>
              <a:rPr lang="en-IN" sz="1200" dirty="0">
                <a:solidFill>
                  <a:prstClr val="black"/>
                </a:solidFill>
              </a:rPr>
              <a:t>T</a:t>
            </a:r>
            <a:r>
              <a:rPr lang="en-IN" sz="1200" baseline="-25000" dirty="0">
                <a:solidFill>
                  <a:prstClr val="black"/>
                </a:solidFill>
              </a:rPr>
              <a:t>i,2</a:t>
            </a:r>
          </a:p>
        </p:txBody>
      </p:sp>
      <p:sp>
        <p:nvSpPr>
          <p:cNvPr id="61" name="TextBox 60"/>
          <p:cNvSpPr txBox="1"/>
          <p:nvPr/>
        </p:nvSpPr>
        <p:spPr>
          <a:xfrm>
            <a:off x="9147537" y="2342186"/>
            <a:ext cx="612884" cy="276999"/>
          </a:xfrm>
          <a:prstGeom prst="rect">
            <a:avLst/>
          </a:prstGeom>
          <a:noFill/>
        </p:spPr>
        <p:txBody>
          <a:bodyPr wrap="square" rtlCol="0">
            <a:spAutoFit/>
          </a:bodyPr>
          <a:lstStyle/>
          <a:p>
            <a:r>
              <a:rPr lang="en-IN" sz="1200" dirty="0">
                <a:solidFill>
                  <a:prstClr val="black"/>
                </a:solidFill>
              </a:rPr>
              <a:t>T</a:t>
            </a:r>
            <a:r>
              <a:rPr lang="en-IN" sz="1200" baseline="-25000" dirty="0">
                <a:solidFill>
                  <a:prstClr val="black"/>
                </a:solidFill>
              </a:rPr>
              <a:t>n,m-1</a:t>
            </a:r>
          </a:p>
        </p:txBody>
      </p:sp>
      <p:sp>
        <p:nvSpPr>
          <p:cNvPr id="62" name="TextBox 61"/>
          <p:cNvSpPr txBox="1"/>
          <p:nvPr/>
        </p:nvSpPr>
        <p:spPr>
          <a:xfrm>
            <a:off x="9222702" y="2904723"/>
            <a:ext cx="612884" cy="276999"/>
          </a:xfrm>
          <a:prstGeom prst="rect">
            <a:avLst/>
          </a:prstGeom>
          <a:noFill/>
        </p:spPr>
        <p:txBody>
          <a:bodyPr wrap="square" rtlCol="0">
            <a:spAutoFit/>
          </a:bodyPr>
          <a:lstStyle/>
          <a:p>
            <a:r>
              <a:rPr lang="en-IN" sz="1200" dirty="0" err="1">
                <a:solidFill>
                  <a:prstClr val="black"/>
                </a:solidFill>
              </a:rPr>
              <a:t>T</a:t>
            </a:r>
            <a:r>
              <a:rPr lang="en-IN" sz="1200" baseline="-25000" dirty="0" err="1">
                <a:solidFill>
                  <a:prstClr val="black"/>
                </a:solidFill>
              </a:rPr>
              <a:t>n,m</a:t>
            </a:r>
            <a:endParaRPr lang="en-IN" sz="1200" baseline="-25000" dirty="0">
              <a:solidFill>
                <a:prstClr val="black"/>
              </a:solidFill>
            </a:endParaRPr>
          </a:p>
        </p:txBody>
      </p:sp>
      <p:sp>
        <p:nvSpPr>
          <p:cNvPr id="63" name="TextBox 62"/>
          <p:cNvSpPr txBox="1"/>
          <p:nvPr/>
        </p:nvSpPr>
        <p:spPr>
          <a:xfrm>
            <a:off x="10645697" y="1856590"/>
            <a:ext cx="358329" cy="400110"/>
          </a:xfrm>
          <a:prstGeom prst="rect">
            <a:avLst/>
          </a:prstGeom>
          <a:noFill/>
        </p:spPr>
        <p:txBody>
          <a:bodyPr wrap="square" rtlCol="0">
            <a:spAutoFit/>
          </a:bodyPr>
          <a:lstStyle/>
          <a:p>
            <a:r>
              <a:rPr lang="en-IN" sz="2000" dirty="0">
                <a:solidFill>
                  <a:prstClr val="black"/>
                </a:solidFill>
              </a:rPr>
              <a:t>T</a:t>
            </a:r>
          </a:p>
        </p:txBody>
      </p:sp>
      <p:cxnSp>
        <p:nvCxnSpPr>
          <p:cNvPr id="64" name="Straight Arrow Connector 63"/>
          <p:cNvCxnSpPr>
            <a:endCxn id="42" idx="1"/>
          </p:cNvCxnSpPr>
          <p:nvPr/>
        </p:nvCxnSpPr>
        <p:spPr>
          <a:xfrm>
            <a:off x="1690279" y="2080370"/>
            <a:ext cx="74310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1690279" y="1630255"/>
            <a:ext cx="358329" cy="400110"/>
          </a:xfrm>
          <a:prstGeom prst="rect">
            <a:avLst/>
          </a:prstGeom>
          <a:noFill/>
        </p:spPr>
        <p:txBody>
          <a:bodyPr wrap="square" rtlCol="0">
            <a:spAutoFit/>
          </a:bodyPr>
          <a:lstStyle/>
          <a:p>
            <a:r>
              <a:rPr lang="en-IN" sz="2000" dirty="0">
                <a:solidFill>
                  <a:prstClr val="black"/>
                </a:solidFill>
              </a:rPr>
              <a:t>S</a:t>
            </a:r>
          </a:p>
        </p:txBody>
      </p:sp>
      <p:sp>
        <p:nvSpPr>
          <p:cNvPr id="4" name="Rectangle 3"/>
          <p:cNvSpPr/>
          <p:nvPr/>
        </p:nvSpPr>
        <p:spPr>
          <a:xfrm>
            <a:off x="9259792" y="329984"/>
            <a:ext cx="2877711" cy="369332"/>
          </a:xfrm>
          <a:prstGeom prst="rect">
            <a:avLst/>
          </a:prstGeom>
        </p:spPr>
        <p:txBody>
          <a:bodyPr wrap="none">
            <a:spAutoFit/>
          </a:bodyPr>
          <a:lstStyle/>
          <a:p>
            <a:r>
              <a:rPr lang="en" i="1" dirty="0">
                <a:solidFill>
                  <a:srgbClr val="000000"/>
                </a:solidFill>
                <a:latin typeface="Arial"/>
                <a:ea typeface="Arial"/>
                <a:cs typeface="Arial"/>
                <a:sym typeface="Arial"/>
              </a:rPr>
              <a:t>(Utiyama &amp; Isahara, 2007)</a:t>
            </a:r>
            <a:endParaRPr lang="en-US" dirty="0">
              <a:solidFill>
                <a:prstClr val="black"/>
              </a:solidFill>
            </a:endParaRPr>
          </a:p>
        </p:txBody>
      </p:sp>
      <p:sp>
        <p:nvSpPr>
          <p:cNvPr id="8" name="Rectangle 7"/>
          <p:cNvSpPr/>
          <p:nvPr/>
        </p:nvSpPr>
        <p:spPr>
          <a:xfrm>
            <a:off x="3869544" y="296706"/>
            <a:ext cx="2306273" cy="461665"/>
          </a:xfrm>
          <a:prstGeom prst="rect">
            <a:avLst/>
          </a:prstGeom>
        </p:spPr>
        <p:txBody>
          <a:bodyPr wrap="none">
            <a:spAutoFit/>
          </a:bodyPr>
          <a:lstStyle/>
          <a:p>
            <a:pPr algn="ctr"/>
            <a:r>
              <a:rPr lang="en-IN" sz="2400" i="1" dirty="0">
                <a:solidFill>
                  <a:prstClr val="black"/>
                </a:solidFill>
              </a:rPr>
              <a:t>Top-n candidates</a:t>
            </a:r>
          </a:p>
        </p:txBody>
      </p:sp>
      <p:sp>
        <p:nvSpPr>
          <p:cNvPr id="3" name="Slide Number Placeholder 2"/>
          <p:cNvSpPr>
            <a:spLocks noGrp="1"/>
          </p:cNvSpPr>
          <p:nvPr>
            <p:ph type="sldNum" idx="12"/>
          </p:nvPr>
        </p:nvSpPr>
        <p:spPr/>
        <p:txBody>
          <a:bodyPr/>
          <a:lstStyle/>
          <a:p>
            <a:fld id="{00000000-1234-1234-1234-123412341234}" type="slidenum">
              <a:rPr lang="en" smtClean="0">
                <a:solidFill>
                  <a:prstClr val="black">
                    <a:tint val="75000"/>
                  </a:prstClr>
                </a:solidFill>
              </a:rPr>
              <a:pPr/>
              <a:t>104</a:t>
            </a:fld>
            <a:endParaRPr lang="en">
              <a:solidFill>
                <a:prstClr val="black">
                  <a:tint val="75000"/>
                </a:prstClr>
              </a:solidFill>
            </a:endParaRPr>
          </a:p>
        </p:txBody>
      </p:sp>
    </p:spTree>
    <p:extLst>
      <p:ext uri="{BB962C8B-B14F-4D97-AF65-F5344CB8AC3E}">
        <p14:creationId xmlns:p14="http://schemas.microsoft.com/office/powerpoint/2010/main" val="234078070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42" grpId="0" animBg="1"/>
      <p:bldP spid="43" grpId="0" animBg="1"/>
      <p:bldP spid="48" grpId="0" animBg="1"/>
      <p:bldP spid="54" grpId="0" animBg="1"/>
      <p:bldP spid="55" grpId="0"/>
      <p:bldP spid="56" grpId="0"/>
      <p:bldP spid="57" grpId="0"/>
      <p:bldP spid="58" grpId="0"/>
      <p:bldP spid="59" grpId="0"/>
      <p:bldP spid="60" grpId="0"/>
      <p:bldP spid="61" grpId="0"/>
      <p:bldP spid="62" grpId="0"/>
      <p:bldP spid="63" grpId="0"/>
      <p:bldP spid="65" grpId="0"/>
      <p:bldP spid="8"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592" y="263048"/>
            <a:ext cx="11987408" cy="6594952"/>
          </a:xfrm>
        </p:spPr>
        <p:txBody>
          <a:bodyPr>
            <a:normAutofit/>
          </a:bodyPr>
          <a:lstStyle/>
          <a:p>
            <a:pPr marL="0" indent="0">
              <a:buNone/>
            </a:pPr>
            <a:r>
              <a:rPr lang="en-US" b="1" dirty="0" smtClean="0"/>
              <a:t>Roadmap for this section</a:t>
            </a:r>
          </a:p>
          <a:p>
            <a:pPr lvl="1">
              <a:lnSpc>
                <a:spcPct val="110000"/>
              </a:lnSpc>
            </a:pPr>
            <a:r>
              <a:rPr lang="en-US" sz="2800" b="1" dirty="0" smtClean="0"/>
              <a:t>Pivot </a:t>
            </a:r>
            <a:r>
              <a:rPr lang="en-US" sz="2800" b="1" dirty="0"/>
              <a:t>based SMT</a:t>
            </a:r>
          </a:p>
          <a:p>
            <a:pPr lvl="2">
              <a:lnSpc>
                <a:spcPct val="110000"/>
              </a:lnSpc>
              <a:buSzPct val="100000"/>
            </a:pPr>
            <a:r>
              <a:rPr lang="en-IN" sz="2400" dirty="0"/>
              <a:t>Pseudo-Corpus Synthesis</a:t>
            </a:r>
          </a:p>
          <a:p>
            <a:pPr lvl="2">
              <a:lnSpc>
                <a:spcPct val="110000"/>
              </a:lnSpc>
              <a:buSzPct val="100000"/>
            </a:pPr>
            <a:r>
              <a:rPr lang="en-IN" sz="2400" dirty="0" smtClean="0"/>
              <a:t>Cascading </a:t>
            </a:r>
            <a:r>
              <a:rPr lang="en-IN" sz="2400" dirty="0"/>
              <a:t>Direct Systems</a:t>
            </a:r>
          </a:p>
          <a:p>
            <a:pPr lvl="2">
              <a:lnSpc>
                <a:spcPct val="110000"/>
              </a:lnSpc>
              <a:buSzPct val="100000"/>
            </a:pPr>
            <a:r>
              <a:rPr lang="en-IN" sz="2400" dirty="0" smtClean="0">
                <a:solidFill>
                  <a:srgbClr val="FF0000"/>
                </a:solidFill>
              </a:rPr>
              <a:t>Model Triangulation</a:t>
            </a:r>
          </a:p>
          <a:p>
            <a:pPr lvl="2">
              <a:lnSpc>
                <a:spcPct val="110000"/>
              </a:lnSpc>
              <a:buSzPct val="100000"/>
            </a:pPr>
            <a:r>
              <a:rPr lang="en-IN" sz="2400" dirty="0" smtClean="0"/>
              <a:t>Case Study I</a:t>
            </a:r>
          </a:p>
          <a:p>
            <a:pPr lvl="1">
              <a:lnSpc>
                <a:spcPct val="110000"/>
              </a:lnSpc>
              <a:buSzPct val="100000"/>
            </a:pPr>
            <a:r>
              <a:rPr lang="en-IN" sz="2800" b="1" dirty="0" smtClean="0"/>
              <a:t>Leveraging relatedness in Pivot based SM</a:t>
            </a:r>
          </a:p>
          <a:p>
            <a:pPr lvl="2">
              <a:lnSpc>
                <a:spcPct val="110000"/>
              </a:lnSpc>
              <a:buSzPct val="100000"/>
            </a:pPr>
            <a:r>
              <a:rPr lang="en-IN" sz="2400" dirty="0"/>
              <a:t>Small X</a:t>
            </a:r>
            <a:r>
              <a:rPr lang="en-IN" sz="2400" dirty="0">
                <a:sym typeface="Wingdings" panose="05000000000000000000" pitchFamily="2" charset="2"/>
              </a:rPr>
              <a:t>Y corpus is </a:t>
            </a:r>
            <a:r>
              <a:rPr lang="en-IN" sz="2400" dirty="0" smtClean="0">
                <a:sym typeface="Wingdings" panose="05000000000000000000" pitchFamily="2" charset="2"/>
              </a:rPr>
              <a:t>available (</a:t>
            </a:r>
            <a:r>
              <a:rPr lang="en-IN" sz="2400" dirty="0"/>
              <a:t>Case Study </a:t>
            </a:r>
            <a:r>
              <a:rPr lang="en-IN" sz="2400" dirty="0" smtClean="0"/>
              <a:t>II)</a:t>
            </a:r>
            <a:endParaRPr lang="en-IN" sz="2400" dirty="0"/>
          </a:p>
          <a:p>
            <a:pPr lvl="2"/>
            <a:r>
              <a:rPr lang="en-IN" sz="2400" dirty="0"/>
              <a:t>No X</a:t>
            </a:r>
            <a:r>
              <a:rPr lang="en-IN" sz="2400" dirty="0">
                <a:sym typeface="Wingdings" panose="05000000000000000000" pitchFamily="2" charset="2"/>
              </a:rPr>
              <a:t>Y corpus is available (</a:t>
            </a:r>
            <a:r>
              <a:rPr lang="en-IN" sz="2400" dirty="0"/>
              <a:t>Case Study III</a:t>
            </a:r>
            <a:r>
              <a:rPr lang="en-IN" sz="2400" dirty="0" smtClean="0"/>
              <a:t>)</a:t>
            </a:r>
          </a:p>
          <a:p>
            <a:pPr lvl="1"/>
            <a:r>
              <a:rPr lang="en-IN" sz="2800" b="1" dirty="0" smtClean="0"/>
              <a:t>Augmenting Direct system with Pivot Based System</a:t>
            </a:r>
          </a:p>
          <a:p>
            <a:pPr lvl="2"/>
            <a:r>
              <a:rPr lang="en-IN" sz="2400" dirty="0"/>
              <a:t>Combine corpus</a:t>
            </a:r>
          </a:p>
          <a:p>
            <a:pPr lvl="2"/>
            <a:r>
              <a:rPr lang="en-IN" sz="2400" dirty="0"/>
              <a:t>Combine </a:t>
            </a:r>
            <a:r>
              <a:rPr lang="en-IN" sz="2400" dirty="0" smtClean="0"/>
              <a:t>models</a:t>
            </a:r>
          </a:p>
          <a:p>
            <a:pPr lvl="1"/>
            <a:r>
              <a:rPr lang="en-IN" sz="2800" b="1" dirty="0" smtClean="0"/>
              <a:t>Choice of pivot language</a:t>
            </a:r>
            <a:endParaRPr lang="en-IN" sz="2800" b="1"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40CE5FD-2884-4EE9-87C1-C54DB91080A3}" type="slidenum">
              <a:rPr lang="en-IN" smtClean="0">
                <a:solidFill>
                  <a:prstClr val="black">
                    <a:tint val="75000"/>
                  </a:prstClr>
                </a:solidFill>
              </a:rPr>
              <a:pPr/>
              <a:t>105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52077744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Shape 1066"/>
        <p:cNvGrpSpPr/>
        <p:nvPr/>
      </p:nvGrpSpPr>
      <p:grpSpPr>
        <a:xfrm>
          <a:off x="0" y="0"/>
          <a:ext cx="0" cy="0"/>
          <a:chOff x="0" y="0"/>
          <a:chExt cx="0" cy="0"/>
        </a:xfrm>
      </p:grpSpPr>
      <p:sp>
        <p:nvSpPr>
          <p:cNvPr id="9" name="Rounded Rectangle 8"/>
          <p:cNvSpPr/>
          <p:nvPr/>
        </p:nvSpPr>
        <p:spPr>
          <a:xfrm>
            <a:off x="181720" y="1947801"/>
            <a:ext cx="1575303" cy="103209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Source-Pivot </a:t>
            </a:r>
          </a:p>
          <a:p>
            <a:pPr algn="ctr"/>
            <a:r>
              <a:rPr lang="en-IN" sz="2000" i="1" dirty="0">
                <a:solidFill>
                  <a:prstClr val="black"/>
                </a:solidFill>
              </a:rPr>
              <a:t>Model</a:t>
            </a:r>
          </a:p>
        </p:txBody>
      </p:sp>
      <p:sp>
        <p:nvSpPr>
          <p:cNvPr id="10" name="Rounded Rectangle 9"/>
          <p:cNvSpPr/>
          <p:nvPr/>
        </p:nvSpPr>
        <p:spPr>
          <a:xfrm>
            <a:off x="2967171" y="1947801"/>
            <a:ext cx="1575303" cy="103209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Pivot-Target</a:t>
            </a:r>
          </a:p>
          <a:p>
            <a:pPr algn="ctr"/>
            <a:r>
              <a:rPr lang="en-IN" sz="2000" i="1" dirty="0">
                <a:solidFill>
                  <a:prstClr val="black"/>
                </a:solidFill>
              </a:rPr>
              <a:t>Model</a:t>
            </a:r>
          </a:p>
        </p:txBody>
      </p:sp>
      <p:sp>
        <p:nvSpPr>
          <p:cNvPr id="11" name="Rounded Rectangle 10"/>
          <p:cNvSpPr/>
          <p:nvPr/>
        </p:nvSpPr>
        <p:spPr>
          <a:xfrm>
            <a:off x="1348373" y="3974268"/>
            <a:ext cx="1808921" cy="1291414"/>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Intermediate</a:t>
            </a:r>
          </a:p>
          <a:p>
            <a:pPr algn="ctr"/>
            <a:r>
              <a:rPr lang="en-IN" sz="2000" i="1" dirty="0">
                <a:solidFill>
                  <a:prstClr val="black"/>
                </a:solidFill>
              </a:rPr>
              <a:t>Source-Target</a:t>
            </a:r>
          </a:p>
          <a:p>
            <a:pPr algn="ctr"/>
            <a:r>
              <a:rPr lang="en-IN" sz="2000" i="1" dirty="0">
                <a:solidFill>
                  <a:prstClr val="black"/>
                </a:solidFill>
              </a:rPr>
              <a:t>Model</a:t>
            </a:r>
          </a:p>
        </p:txBody>
      </p:sp>
      <p:sp>
        <p:nvSpPr>
          <p:cNvPr id="12" name="Rounded Rectangle 11"/>
          <p:cNvSpPr/>
          <p:nvPr/>
        </p:nvSpPr>
        <p:spPr>
          <a:xfrm>
            <a:off x="5002692" y="4100396"/>
            <a:ext cx="1575303" cy="103209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Source-Target</a:t>
            </a:r>
          </a:p>
          <a:p>
            <a:pPr algn="ctr"/>
            <a:r>
              <a:rPr lang="en-IN" sz="2000" i="1" dirty="0">
                <a:solidFill>
                  <a:prstClr val="black"/>
                </a:solidFill>
              </a:rPr>
              <a:t>Model</a:t>
            </a:r>
          </a:p>
        </p:txBody>
      </p:sp>
      <p:cxnSp>
        <p:nvCxnSpPr>
          <p:cNvPr id="13" name="Straight Arrow Connector 12"/>
          <p:cNvCxnSpPr>
            <a:stCxn id="11" idx="3"/>
            <a:endCxn id="12" idx="1"/>
          </p:cNvCxnSpPr>
          <p:nvPr/>
        </p:nvCxnSpPr>
        <p:spPr>
          <a:xfrm flipV="1">
            <a:off x="3157294" y="4616444"/>
            <a:ext cx="1845398" cy="35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587335" y="4120984"/>
            <a:ext cx="677499" cy="400110"/>
          </a:xfrm>
          <a:prstGeom prst="rect">
            <a:avLst/>
          </a:prstGeom>
          <a:noFill/>
        </p:spPr>
        <p:txBody>
          <a:bodyPr wrap="square" rtlCol="0">
            <a:spAutoFit/>
          </a:bodyPr>
          <a:lstStyle/>
          <a:p>
            <a:r>
              <a:rPr lang="en-IN" sz="2000" i="1" dirty="0">
                <a:solidFill>
                  <a:prstClr val="black"/>
                </a:solidFill>
              </a:rPr>
              <a:t>Tune</a:t>
            </a:r>
          </a:p>
        </p:txBody>
      </p:sp>
      <p:cxnSp>
        <p:nvCxnSpPr>
          <p:cNvPr id="15" name="Straight Arrow Connector 14"/>
          <p:cNvCxnSpPr>
            <a:stCxn id="9" idx="2"/>
            <a:endCxn id="11" idx="0"/>
          </p:cNvCxnSpPr>
          <p:nvPr/>
        </p:nvCxnSpPr>
        <p:spPr>
          <a:xfrm>
            <a:off x="969372" y="2979897"/>
            <a:ext cx="1283462" cy="9943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2"/>
            <a:endCxn id="11" idx="0"/>
          </p:cNvCxnSpPr>
          <p:nvPr/>
        </p:nvCxnSpPr>
        <p:spPr>
          <a:xfrm flipH="1">
            <a:off x="2252834" y="2979897"/>
            <a:ext cx="1501989" cy="9943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128153" y="112170"/>
            <a:ext cx="4874091" cy="369332"/>
          </a:xfrm>
          <a:prstGeom prst="rect">
            <a:avLst/>
          </a:prstGeom>
        </p:spPr>
        <p:txBody>
          <a:bodyPr wrap="none">
            <a:spAutoFit/>
          </a:bodyPr>
          <a:lstStyle/>
          <a:p>
            <a:r>
              <a:rPr lang="en" i="1" dirty="0">
                <a:solidFill>
                  <a:srgbClr val="000000"/>
                </a:solidFill>
                <a:latin typeface="Arial"/>
                <a:ea typeface="Arial"/>
                <a:cs typeface="Arial"/>
                <a:sym typeface="Arial"/>
              </a:rPr>
              <a:t>(Utiyama &amp; Isahara, 2007; Wu &amp; Wang, 2007)</a:t>
            </a:r>
            <a:endParaRPr lang="en-US" dirty="0">
              <a:solidFill>
                <a:prstClr val="black"/>
              </a:solidFill>
            </a:endParaRPr>
          </a:p>
        </p:txBody>
      </p:sp>
      <p:graphicFrame>
        <p:nvGraphicFramePr>
          <p:cNvPr id="19" name="Shape 1079"/>
          <p:cNvGraphicFramePr/>
          <p:nvPr>
            <p:extLst/>
          </p:nvPr>
        </p:nvGraphicFramePr>
        <p:xfrm>
          <a:off x="10149834" y="2176610"/>
          <a:ext cx="1439425" cy="2285850"/>
        </p:xfrm>
        <a:graphic>
          <a:graphicData uri="http://schemas.openxmlformats.org/drawingml/2006/table">
            <a:tbl>
              <a:tblPr>
                <a:noFill/>
              </a:tblPr>
              <a:tblGrid>
                <a:gridCol w="367000"/>
                <a:gridCol w="389225"/>
                <a:gridCol w="341600"/>
                <a:gridCol w="341600"/>
              </a:tblGrid>
              <a:tr h="408700">
                <a:tc>
                  <a:txBody>
                    <a:bodyPr/>
                    <a:lstStyle/>
                    <a:p>
                      <a:pPr lvl="0" rtl="0">
                        <a:spcBef>
                          <a:spcPts val="0"/>
                        </a:spcBef>
                        <a:buNone/>
                      </a:pPr>
                      <a:r>
                        <a:rPr lang="en" dirty="0"/>
                        <a:t>A</a:t>
                      </a:r>
                    </a:p>
                  </a:txBody>
                  <a:tcPr marL="91425" marR="91425" marT="91425" marB="91425"/>
                </a:tc>
                <a:tc>
                  <a:txBody>
                    <a:bodyPr/>
                    <a:lstStyle/>
                    <a:p>
                      <a:pPr lvl="0" rtl="0">
                        <a:spcBef>
                          <a:spcPts val="0"/>
                        </a:spcBef>
                        <a:buNone/>
                      </a:pPr>
                      <a:r>
                        <a:rPr lang="en" dirty="0"/>
                        <a:t>P</a:t>
                      </a:r>
                    </a:p>
                  </a:txBody>
                  <a:tcPr marL="91425" marR="91425" marT="91425" marB="91425"/>
                </a:tc>
                <a:tc>
                  <a:txBody>
                    <a:bodyPr/>
                    <a:lstStyle/>
                    <a:p>
                      <a:pPr lvl="0" rtl="0">
                        <a:spcBef>
                          <a:spcPts val="0"/>
                        </a:spcBef>
                        <a:buNone/>
                      </a:pPr>
                      <a:r>
                        <a:rPr lang="en" dirty="0"/>
                        <a:t>?</a:t>
                      </a:r>
                    </a:p>
                  </a:txBody>
                  <a:tcPr marL="91425" marR="91425" marT="91425" marB="91425"/>
                </a:tc>
                <a:tc>
                  <a:txBody>
                    <a:bodyPr/>
                    <a:lstStyle/>
                    <a:p>
                      <a:pPr lvl="0" rtl="0">
                        <a:spcBef>
                          <a:spcPts val="0"/>
                        </a:spcBef>
                        <a:buNone/>
                      </a:pPr>
                      <a:r>
                        <a:rPr lang="en" dirty="0"/>
                        <a:t>?</a:t>
                      </a:r>
                    </a:p>
                  </a:txBody>
                  <a:tcPr marL="91425" marR="91425" marT="91425" marB="91425"/>
                </a:tc>
              </a:tr>
              <a:tr h="408700">
                <a:tc>
                  <a:txBody>
                    <a:bodyPr/>
                    <a:lstStyle/>
                    <a:p>
                      <a:pPr lvl="0" rtl="0">
                        <a:spcBef>
                          <a:spcPts val="0"/>
                        </a:spcBef>
                        <a:buNone/>
                      </a:pPr>
                      <a:r>
                        <a:rPr lang="en"/>
                        <a:t>B</a:t>
                      </a:r>
                    </a:p>
                  </a:txBody>
                  <a:tcPr marL="91425" marR="91425" marT="91425" marB="91425"/>
                </a:tc>
                <a:tc>
                  <a:txBody>
                    <a:bodyPr/>
                    <a:lstStyle/>
                    <a:p>
                      <a:pPr lvl="0" rtl="0">
                        <a:spcBef>
                          <a:spcPts val="0"/>
                        </a:spcBef>
                        <a:buNone/>
                      </a:pPr>
                      <a:r>
                        <a:rPr lang="en"/>
                        <a:t>P</a:t>
                      </a:r>
                    </a:p>
                  </a:txBody>
                  <a:tcPr marL="91425" marR="91425" marT="91425" marB="91425"/>
                </a:tc>
                <a:tc>
                  <a:txBody>
                    <a:bodyPr/>
                    <a:lstStyle/>
                    <a:p>
                      <a:pPr lvl="0" rtl="0">
                        <a:spcBef>
                          <a:spcPts val="0"/>
                        </a:spcBef>
                        <a:buNone/>
                      </a:pPr>
                      <a:r>
                        <a:rPr lang="en"/>
                        <a:t>?</a:t>
                      </a:r>
                    </a:p>
                  </a:txBody>
                  <a:tcPr marL="91425" marR="91425" marT="91425" marB="91425"/>
                </a:tc>
                <a:tc>
                  <a:txBody>
                    <a:bodyPr/>
                    <a:lstStyle/>
                    <a:p>
                      <a:pPr lvl="0" rtl="0">
                        <a:spcBef>
                          <a:spcPts val="0"/>
                        </a:spcBef>
                        <a:buNone/>
                      </a:pPr>
                      <a:r>
                        <a:rPr lang="en"/>
                        <a:t>?</a:t>
                      </a:r>
                    </a:p>
                  </a:txBody>
                  <a:tcPr marL="91425" marR="91425" marT="91425" marB="91425"/>
                </a:tc>
              </a:tr>
              <a:tr h="408700">
                <a:tc>
                  <a:txBody>
                    <a:bodyPr/>
                    <a:lstStyle/>
                    <a:p>
                      <a:pPr lvl="0" rtl="0">
                        <a:spcBef>
                          <a:spcPts val="0"/>
                        </a:spcBef>
                        <a:buNone/>
                      </a:pPr>
                      <a:r>
                        <a:rPr lang="en"/>
                        <a:t>B</a:t>
                      </a:r>
                    </a:p>
                  </a:txBody>
                  <a:tcPr marL="91425" marR="91425" marT="91425" marB="91425"/>
                </a:tc>
                <a:tc>
                  <a:txBody>
                    <a:bodyPr/>
                    <a:lstStyle/>
                    <a:p>
                      <a:pPr lvl="0" rtl="0">
                        <a:spcBef>
                          <a:spcPts val="0"/>
                        </a:spcBef>
                        <a:buNone/>
                      </a:pPr>
                      <a:r>
                        <a:rPr lang="en"/>
                        <a:t>Q</a:t>
                      </a:r>
                    </a:p>
                  </a:txBody>
                  <a:tcPr marL="91425" marR="91425" marT="91425" marB="91425"/>
                </a:tc>
                <a:tc>
                  <a:txBody>
                    <a:bodyPr/>
                    <a:lstStyle/>
                    <a:p>
                      <a:pPr lvl="0" rtl="0">
                        <a:spcBef>
                          <a:spcPts val="0"/>
                        </a:spcBef>
                        <a:buNone/>
                      </a:pPr>
                      <a:r>
                        <a:rPr lang="en"/>
                        <a:t>?</a:t>
                      </a:r>
                    </a:p>
                  </a:txBody>
                  <a:tcPr marL="91425" marR="91425" marT="91425" marB="91425"/>
                </a:tc>
                <a:tc>
                  <a:txBody>
                    <a:bodyPr/>
                    <a:lstStyle/>
                    <a:p>
                      <a:pPr lvl="0" rtl="0">
                        <a:spcBef>
                          <a:spcPts val="0"/>
                        </a:spcBef>
                        <a:buNone/>
                      </a:pPr>
                      <a:r>
                        <a:rPr lang="en"/>
                        <a:t>?</a:t>
                      </a:r>
                    </a:p>
                  </a:txBody>
                  <a:tcPr marL="91425" marR="91425" marT="91425" marB="91425"/>
                </a:tc>
              </a:tr>
              <a:tr h="408700">
                <a:tc>
                  <a:txBody>
                    <a:bodyPr/>
                    <a:lstStyle/>
                    <a:p>
                      <a:pPr lvl="0" rtl="0">
                        <a:spcBef>
                          <a:spcPts val="0"/>
                        </a:spcBef>
                        <a:buNone/>
                      </a:pPr>
                      <a:r>
                        <a:rPr lang="en"/>
                        <a:t>C</a:t>
                      </a:r>
                    </a:p>
                  </a:txBody>
                  <a:tcPr marL="91425" marR="91425" marT="91425" marB="91425"/>
                </a:tc>
                <a:tc>
                  <a:txBody>
                    <a:bodyPr/>
                    <a:lstStyle/>
                    <a:p>
                      <a:pPr lvl="0" rtl="0">
                        <a:spcBef>
                          <a:spcPts val="0"/>
                        </a:spcBef>
                        <a:buNone/>
                      </a:pPr>
                      <a:r>
                        <a:rPr lang="en"/>
                        <a:t>Q</a:t>
                      </a:r>
                    </a:p>
                  </a:txBody>
                  <a:tcPr marL="91425" marR="91425" marT="91425" marB="91425"/>
                </a:tc>
                <a:tc>
                  <a:txBody>
                    <a:bodyPr/>
                    <a:lstStyle/>
                    <a:p>
                      <a:pPr lvl="0" rtl="0">
                        <a:spcBef>
                          <a:spcPts val="0"/>
                        </a:spcBef>
                        <a:buNone/>
                      </a:pPr>
                      <a:r>
                        <a:rPr lang="en"/>
                        <a:t>?</a:t>
                      </a:r>
                    </a:p>
                  </a:txBody>
                  <a:tcPr marL="91425" marR="91425" marT="91425" marB="91425"/>
                </a:tc>
                <a:tc>
                  <a:txBody>
                    <a:bodyPr/>
                    <a:lstStyle/>
                    <a:p>
                      <a:pPr lvl="0" rtl="0">
                        <a:spcBef>
                          <a:spcPts val="0"/>
                        </a:spcBef>
                        <a:buNone/>
                      </a:pPr>
                      <a:r>
                        <a:rPr lang="en"/>
                        <a:t>?</a:t>
                      </a:r>
                    </a:p>
                  </a:txBody>
                  <a:tcPr marL="91425" marR="91425" marT="91425" marB="91425"/>
                </a:tc>
              </a:tr>
              <a:tr h="408700">
                <a:tc>
                  <a:txBody>
                    <a:bodyPr/>
                    <a:lstStyle/>
                    <a:p>
                      <a:pPr lvl="0" rtl="0">
                        <a:spcBef>
                          <a:spcPts val="0"/>
                        </a:spcBef>
                        <a:buNone/>
                      </a:pPr>
                      <a:r>
                        <a:rPr lang="en"/>
                        <a:t>C</a:t>
                      </a:r>
                    </a:p>
                  </a:txBody>
                  <a:tcPr marL="91425" marR="91425" marT="91425" marB="91425"/>
                </a:tc>
                <a:tc>
                  <a:txBody>
                    <a:bodyPr/>
                    <a:lstStyle/>
                    <a:p>
                      <a:pPr lvl="0" rtl="0">
                        <a:spcBef>
                          <a:spcPts val="0"/>
                        </a:spcBef>
                        <a:buNone/>
                      </a:pPr>
                      <a:r>
                        <a:rPr lang="en"/>
                        <a:t>P</a:t>
                      </a:r>
                    </a:p>
                  </a:txBody>
                  <a:tcPr marL="91425" marR="91425" marT="91425" marB="91425"/>
                </a:tc>
                <a:tc>
                  <a:txBody>
                    <a:bodyPr/>
                    <a:lstStyle/>
                    <a:p>
                      <a:pPr lvl="0" rtl="0">
                        <a:spcBef>
                          <a:spcPts val="0"/>
                        </a:spcBef>
                        <a:buNone/>
                      </a:pPr>
                      <a:r>
                        <a:rPr lang="en"/>
                        <a:t>?</a:t>
                      </a:r>
                    </a:p>
                  </a:txBody>
                  <a:tcPr marL="91425" marR="91425" marT="91425" marB="91425"/>
                </a:tc>
                <a:tc>
                  <a:txBody>
                    <a:bodyPr/>
                    <a:lstStyle/>
                    <a:p>
                      <a:pPr lvl="0" rtl="0">
                        <a:spcBef>
                          <a:spcPts val="0"/>
                        </a:spcBef>
                        <a:buNone/>
                      </a:pPr>
                      <a:r>
                        <a:rPr lang="en" dirty="0"/>
                        <a:t>?</a:t>
                      </a:r>
                    </a:p>
                  </a:txBody>
                  <a:tcPr marL="91425" marR="91425" marT="91425" marB="91425"/>
                </a:tc>
              </a:tr>
            </a:tbl>
          </a:graphicData>
        </a:graphic>
      </p:graphicFrame>
      <p:graphicFrame>
        <p:nvGraphicFramePr>
          <p:cNvPr id="20" name="Shape 1081"/>
          <p:cNvGraphicFramePr/>
          <p:nvPr>
            <p:extLst/>
          </p:nvPr>
        </p:nvGraphicFramePr>
        <p:xfrm>
          <a:off x="7134806" y="1171649"/>
          <a:ext cx="1750484" cy="1828680"/>
        </p:xfrm>
        <a:graphic>
          <a:graphicData uri="http://schemas.openxmlformats.org/drawingml/2006/table">
            <a:tbl>
              <a:tblPr>
                <a:noFill/>
              </a:tblPr>
              <a:tblGrid>
                <a:gridCol w="367000"/>
                <a:gridCol w="354300"/>
                <a:gridCol w="524163"/>
                <a:gridCol w="505021"/>
              </a:tblGrid>
              <a:tr h="396200">
                <a:tc>
                  <a:txBody>
                    <a:bodyPr/>
                    <a:lstStyle/>
                    <a:p>
                      <a:pPr lvl="0" rtl="0">
                        <a:spcBef>
                          <a:spcPts val="0"/>
                        </a:spcBef>
                        <a:buNone/>
                      </a:pPr>
                      <a:r>
                        <a:rPr lang="en" dirty="0"/>
                        <a:t>A</a:t>
                      </a:r>
                    </a:p>
                  </a:txBody>
                  <a:tcPr marL="91425" marR="91425" marT="91425" marB="91425"/>
                </a:tc>
                <a:tc>
                  <a:txBody>
                    <a:bodyPr/>
                    <a:lstStyle/>
                    <a:p>
                      <a:pPr lvl="0" rtl="0">
                        <a:spcBef>
                          <a:spcPts val="0"/>
                        </a:spcBef>
                        <a:buNone/>
                      </a:pPr>
                      <a:r>
                        <a:rPr lang="en" dirty="0"/>
                        <a:t>X</a:t>
                      </a:r>
                    </a:p>
                  </a:txBody>
                  <a:tcPr marL="91425" marR="91425" marT="91425" marB="91425"/>
                </a:tc>
                <a:tc>
                  <a:txBody>
                    <a:bodyPr/>
                    <a:lstStyle/>
                    <a:p>
                      <a:pPr lvl="0" rtl="0">
                        <a:spcBef>
                          <a:spcPts val="0"/>
                        </a:spcBef>
                        <a:buNone/>
                      </a:pPr>
                      <a:r>
                        <a:rPr lang="en" dirty="0" smtClean="0"/>
                        <a:t>0.4</a:t>
                      </a:r>
                      <a:endParaRPr lang="en" dirty="0"/>
                    </a:p>
                  </a:txBody>
                  <a:tcPr marL="91425" marR="91425" marT="91425" marB="91425"/>
                </a:tc>
                <a:tc>
                  <a:txBody>
                    <a:bodyPr/>
                    <a:lstStyle/>
                    <a:p>
                      <a:pPr lvl="0" rtl="0">
                        <a:spcBef>
                          <a:spcPts val="0"/>
                        </a:spcBef>
                        <a:buNone/>
                      </a:pPr>
                      <a:r>
                        <a:rPr lang="en" dirty="0"/>
                        <a:t>0.4</a:t>
                      </a:r>
                    </a:p>
                  </a:txBody>
                  <a:tcPr marL="91425" marR="91425" marT="91425" marB="91425"/>
                </a:tc>
              </a:tr>
              <a:tr h="396200">
                <a:tc>
                  <a:txBody>
                    <a:bodyPr/>
                    <a:lstStyle/>
                    <a:p>
                      <a:pPr lvl="0" rtl="0">
                        <a:spcBef>
                          <a:spcPts val="0"/>
                        </a:spcBef>
                        <a:buNone/>
                      </a:pPr>
                      <a:r>
                        <a:rPr lang="en"/>
                        <a:t>B</a:t>
                      </a:r>
                    </a:p>
                  </a:txBody>
                  <a:tcPr marL="91425" marR="91425" marT="91425" marB="91425"/>
                </a:tc>
                <a:tc>
                  <a:txBody>
                    <a:bodyPr/>
                    <a:lstStyle/>
                    <a:p>
                      <a:pPr lvl="0" rtl="0">
                        <a:spcBef>
                          <a:spcPts val="0"/>
                        </a:spcBef>
                        <a:buNone/>
                      </a:pPr>
                      <a:r>
                        <a:rPr lang="en" dirty="0"/>
                        <a:t>X</a:t>
                      </a:r>
                    </a:p>
                  </a:txBody>
                  <a:tcPr marL="91425" marR="91425" marT="91425" marB="91425"/>
                </a:tc>
                <a:tc>
                  <a:txBody>
                    <a:bodyPr/>
                    <a:lstStyle/>
                    <a:p>
                      <a:pPr lvl="0" rtl="0">
                        <a:spcBef>
                          <a:spcPts val="0"/>
                        </a:spcBef>
                        <a:buNone/>
                      </a:pPr>
                      <a:r>
                        <a:rPr lang="en"/>
                        <a:t>0.6</a:t>
                      </a:r>
                    </a:p>
                  </a:txBody>
                  <a:tcPr marL="91425" marR="91425" marT="91425" marB="91425"/>
                </a:tc>
                <a:tc>
                  <a:txBody>
                    <a:bodyPr/>
                    <a:lstStyle/>
                    <a:p>
                      <a:pPr lvl="0" rtl="0">
                        <a:spcBef>
                          <a:spcPts val="0"/>
                        </a:spcBef>
                        <a:buNone/>
                      </a:pPr>
                      <a:r>
                        <a:rPr lang="en" dirty="0"/>
                        <a:t>0.8</a:t>
                      </a:r>
                    </a:p>
                  </a:txBody>
                  <a:tcPr marL="91425" marR="91425" marT="91425" marB="91425"/>
                </a:tc>
              </a:tr>
              <a:tr h="396200">
                <a:tc>
                  <a:txBody>
                    <a:bodyPr/>
                    <a:lstStyle/>
                    <a:p>
                      <a:pPr lvl="0" rtl="0">
                        <a:spcBef>
                          <a:spcPts val="0"/>
                        </a:spcBef>
                        <a:buNone/>
                      </a:pPr>
                      <a:r>
                        <a:rPr lang="en"/>
                        <a:t>B</a:t>
                      </a:r>
                    </a:p>
                  </a:txBody>
                  <a:tcPr marL="91425" marR="91425" marT="91425" marB="91425"/>
                </a:tc>
                <a:tc>
                  <a:txBody>
                    <a:bodyPr/>
                    <a:lstStyle/>
                    <a:p>
                      <a:pPr lvl="0" rtl="0">
                        <a:spcBef>
                          <a:spcPts val="0"/>
                        </a:spcBef>
                        <a:buNone/>
                      </a:pPr>
                      <a:r>
                        <a:rPr lang="en"/>
                        <a:t>Y</a:t>
                      </a:r>
                    </a:p>
                  </a:txBody>
                  <a:tcPr marL="91425" marR="91425" marT="91425" marB="91425"/>
                </a:tc>
                <a:tc>
                  <a:txBody>
                    <a:bodyPr/>
                    <a:lstStyle/>
                    <a:p>
                      <a:pPr lvl="0" rtl="0">
                        <a:spcBef>
                          <a:spcPts val="0"/>
                        </a:spcBef>
                        <a:buNone/>
                      </a:pPr>
                      <a:r>
                        <a:rPr lang="en" dirty="0"/>
                        <a:t>0.8</a:t>
                      </a:r>
                    </a:p>
                  </a:txBody>
                  <a:tcPr marL="91425" marR="91425" marT="91425" marB="91425"/>
                </a:tc>
                <a:tc>
                  <a:txBody>
                    <a:bodyPr/>
                    <a:lstStyle/>
                    <a:p>
                      <a:pPr lvl="0" rtl="0">
                        <a:spcBef>
                          <a:spcPts val="0"/>
                        </a:spcBef>
                        <a:buNone/>
                      </a:pPr>
                      <a:r>
                        <a:rPr lang="en"/>
                        <a:t>0.9</a:t>
                      </a:r>
                    </a:p>
                  </a:txBody>
                  <a:tcPr marL="91425" marR="91425" marT="91425" marB="91425"/>
                </a:tc>
              </a:tr>
              <a:tr h="396200">
                <a:tc>
                  <a:txBody>
                    <a:bodyPr/>
                    <a:lstStyle/>
                    <a:p>
                      <a:pPr lvl="0" rtl="0">
                        <a:spcBef>
                          <a:spcPts val="0"/>
                        </a:spcBef>
                        <a:buNone/>
                      </a:pPr>
                      <a:r>
                        <a:rPr lang="en"/>
                        <a:t>C</a:t>
                      </a:r>
                    </a:p>
                  </a:txBody>
                  <a:tcPr marL="91425" marR="91425" marT="91425" marB="91425"/>
                </a:tc>
                <a:tc>
                  <a:txBody>
                    <a:bodyPr/>
                    <a:lstStyle/>
                    <a:p>
                      <a:pPr lvl="0" rtl="0">
                        <a:spcBef>
                          <a:spcPts val="0"/>
                        </a:spcBef>
                        <a:buNone/>
                      </a:pPr>
                      <a:r>
                        <a:rPr lang="en"/>
                        <a:t>Y</a:t>
                      </a:r>
                    </a:p>
                  </a:txBody>
                  <a:tcPr marL="91425" marR="91425" marT="91425" marB="91425"/>
                </a:tc>
                <a:tc>
                  <a:txBody>
                    <a:bodyPr/>
                    <a:lstStyle/>
                    <a:p>
                      <a:pPr lvl="0" rtl="0">
                        <a:spcBef>
                          <a:spcPts val="0"/>
                        </a:spcBef>
                        <a:buNone/>
                      </a:pPr>
                      <a:r>
                        <a:rPr lang="en" dirty="0" smtClean="0"/>
                        <a:t>0.2</a:t>
                      </a:r>
                      <a:endParaRPr lang="en" dirty="0"/>
                    </a:p>
                  </a:txBody>
                  <a:tcPr marL="91425" marR="91425" marT="91425" marB="91425"/>
                </a:tc>
                <a:tc>
                  <a:txBody>
                    <a:bodyPr/>
                    <a:lstStyle/>
                    <a:p>
                      <a:pPr lvl="0" rtl="0">
                        <a:spcBef>
                          <a:spcPts val="0"/>
                        </a:spcBef>
                        <a:buNone/>
                      </a:pPr>
                      <a:r>
                        <a:rPr lang="en" dirty="0" smtClean="0"/>
                        <a:t>0.1</a:t>
                      </a:r>
                      <a:endParaRPr lang="en" dirty="0"/>
                    </a:p>
                  </a:txBody>
                  <a:tcPr marL="91425" marR="91425" marT="91425" marB="91425"/>
                </a:tc>
              </a:tr>
            </a:tbl>
          </a:graphicData>
        </a:graphic>
      </p:graphicFrame>
      <p:graphicFrame>
        <p:nvGraphicFramePr>
          <p:cNvPr id="21" name="Shape 1082"/>
          <p:cNvGraphicFramePr/>
          <p:nvPr>
            <p:extLst/>
          </p:nvPr>
        </p:nvGraphicFramePr>
        <p:xfrm>
          <a:off x="7135467" y="3477082"/>
          <a:ext cx="1762275" cy="1828680"/>
        </p:xfrm>
        <a:graphic>
          <a:graphicData uri="http://schemas.openxmlformats.org/drawingml/2006/table">
            <a:tbl>
              <a:tblPr>
                <a:noFill/>
              </a:tblPr>
              <a:tblGrid>
                <a:gridCol w="354300"/>
                <a:gridCol w="389225"/>
                <a:gridCol w="513925"/>
                <a:gridCol w="504825"/>
              </a:tblGrid>
              <a:tr h="408700">
                <a:tc>
                  <a:txBody>
                    <a:bodyPr/>
                    <a:lstStyle/>
                    <a:p>
                      <a:pPr lvl="0" rtl="0">
                        <a:spcBef>
                          <a:spcPts val="0"/>
                        </a:spcBef>
                        <a:buNone/>
                      </a:pPr>
                      <a:r>
                        <a:rPr lang="en" dirty="0"/>
                        <a:t>X</a:t>
                      </a:r>
                    </a:p>
                  </a:txBody>
                  <a:tcPr marL="91425" marR="91425" marT="91425" marB="91425"/>
                </a:tc>
                <a:tc>
                  <a:txBody>
                    <a:bodyPr/>
                    <a:lstStyle/>
                    <a:p>
                      <a:pPr lvl="0" rtl="0">
                        <a:spcBef>
                          <a:spcPts val="0"/>
                        </a:spcBef>
                        <a:buNone/>
                      </a:pPr>
                      <a:r>
                        <a:rPr lang="en" dirty="0"/>
                        <a:t>P</a:t>
                      </a:r>
                    </a:p>
                  </a:txBody>
                  <a:tcPr marL="91425" marR="91425" marT="91425" marB="91425"/>
                </a:tc>
                <a:tc>
                  <a:txBody>
                    <a:bodyPr/>
                    <a:lstStyle/>
                    <a:p>
                      <a:pPr lvl="0" rtl="0">
                        <a:spcBef>
                          <a:spcPts val="0"/>
                        </a:spcBef>
                        <a:buNone/>
                      </a:pPr>
                      <a:r>
                        <a:rPr lang="en"/>
                        <a:t>0.5</a:t>
                      </a:r>
                    </a:p>
                  </a:txBody>
                  <a:tcPr marL="91425" marR="91425" marT="91425" marB="91425"/>
                </a:tc>
                <a:tc>
                  <a:txBody>
                    <a:bodyPr/>
                    <a:lstStyle/>
                    <a:p>
                      <a:pPr lvl="0" rtl="0">
                        <a:spcBef>
                          <a:spcPts val="0"/>
                        </a:spcBef>
                        <a:buNone/>
                      </a:pPr>
                      <a:r>
                        <a:rPr lang="en"/>
                        <a:t>0.4</a:t>
                      </a:r>
                    </a:p>
                  </a:txBody>
                  <a:tcPr marL="91425" marR="91425" marT="91425" marB="91425"/>
                </a:tc>
              </a:tr>
              <a:tr h="408700">
                <a:tc>
                  <a:txBody>
                    <a:bodyPr/>
                    <a:lstStyle/>
                    <a:p>
                      <a:pPr lvl="0" rtl="0">
                        <a:spcBef>
                          <a:spcPts val="0"/>
                        </a:spcBef>
                        <a:buNone/>
                      </a:pPr>
                      <a:r>
                        <a:rPr lang="en"/>
                        <a:t>Y</a:t>
                      </a:r>
                    </a:p>
                  </a:txBody>
                  <a:tcPr marL="91425" marR="91425" marT="91425" marB="91425"/>
                </a:tc>
                <a:tc>
                  <a:txBody>
                    <a:bodyPr/>
                    <a:lstStyle/>
                    <a:p>
                      <a:pPr lvl="0" rtl="0">
                        <a:spcBef>
                          <a:spcPts val="0"/>
                        </a:spcBef>
                        <a:buNone/>
                      </a:pPr>
                      <a:r>
                        <a:rPr lang="en"/>
                        <a:t>P</a:t>
                      </a:r>
                    </a:p>
                  </a:txBody>
                  <a:tcPr marL="91425" marR="91425" marT="91425" marB="91425"/>
                </a:tc>
                <a:tc>
                  <a:txBody>
                    <a:bodyPr/>
                    <a:lstStyle/>
                    <a:p>
                      <a:pPr lvl="0" rtl="0">
                        <a:spcBef>
                          <a:spcPts val="0"/>
                        </a:spcBef>
                        <a:buNone/>
                      </a:pPr>
                      <a:r>
                        <a:rPr lang="en" dirty="0" smtClean="0"/>
                        <a:t>0.5</a:t>
                      </a:r>
                      <a:endParaRPr lang="en" dirty="0"/>
                    </a:p>
                  </a:txBody>
                  <a:tcPr marL="91425" marR="91425" marT="91425" marB="91425"/>
                </a:tc>
                <a:tc>
                  <a:txBody>
                    <a:bodyPr/>
                    <a:lstStyle/>
                    <a:p>
                      <a:pPr lvl="0" rtl="0">
                        <a:spcBef>
                          <a:spcPts val="0"/>
                        </a:spcBef>
                        <a:buNone/>
                      </a:pPr>
                      <a:r>
                        <a:rPr lang="en" dirty="0" smtClean="0"/>
                        <a:t>0.6</a:t>
                      </a:r>
                      <a:endParaRPr lang="en" dirty="0"/>
                    </a:p>
                  </a:txBody>
                  <a:tcPr marL="91425" marR="91425" marT="91425" marB="91425"/>
                </a:tc>
              </a:tr>
              <a:tr h="408700">
                <a:tc>
                  <a:txBody>
                    <a:bodyPr/>
                    <a:lstStyle/>
                    <a:p>
                      <a:pPr lvl="0" rtl="0">
                        <a:spcBef>
                          <a:spcPts val="0"/>
                        </a:spcBef>
                        <a:buNone/>
                      </a:pPr>
                      <a:r>
                        <a:rPr lang="en"/>
                        <a:t>Y</a:t>
                      </a:r>
                    </a:p>
                  </a:txBody>
                  <a:tcPr marL="91425" marR="91425" marT="91425" marB="91425"/>
                </a:tc>
                <a:tc>
                  <a:txBody>
                    <a:bodyPr/>
                    <a:lstStyle/>
                    <a:p>
                      <a:pPr lvl="0" rtl="0">
                        <a:spcBef>
                          <a:spcPts val="0"/>
                        </a:spcBef>
                        <a:buNone/>
                      </a:pPr>
                      <a:r>
                        <a:rPr lang="en"/>
                        <a:t>Q</a:t>
                      </a:r>
                    </a:p>
                  </a:txBody>
                  <a:tcPr marL="91425" marR="91425" marT="91425" marB="91425"/>
                </a:tc>
                <a:tc>
                  <a:txBody>
                    <a:bodyPr/>
                    <a:lstStyle/>
                    <a:p>
                      <a:pPr lvl="0" rtl="0">
                        <a:spcBef>
                          <a:spcPts val="0"/>
                        </a:spcBef>
                        <a:buNone/>
                      </a:pPr>
                      <a:r>
                        <a:rPr lang="en" dirty="0" smtClean="0"/>
                        <a:t>1.0</a:t>
                      </a:r>
                      <a:endParaRPr lang="en" dirty="0"/>
                    </a:p>
                  </a:txBody>
                  <a:tcPr marL="91425" marR="91425" marT="91425" marB="91425"/>
                </a:tc>
                <a:tc>
                  <a:txBody>
                    <a:bodyPr/>
                    <a:lstStyle/>
                    <a:p>
                      <a:pPr lvl="0" rtl="0">
                        <a:spcBef>
                          <a:spcPts val="0"/>
                        </a:spcBef>
                        <a:buNone/>
                      </a:pPr>
                      <a:r>
                        <a:rPr lang="en" dirty="0" smtClean="0"/>
                        <a:t>1.0</a:t>
                      </a:r>
                      <a:endParaRPr lang="en" dirty="0"/>
                    </a:p>
                  </a:txBody>
                  <a:tcPr marL="91425" marR="91425" marT="91425" marB="91425"/>
                </a:tc>
              </a:tr>
              <a:tr h="408700">
                <a:tc>
                  <a:txBody>
                    <a:bodyPr/>
                    <a:lstStyle/>
                    <a:p>
                      <a:pPr lvl="0" rtl="0">
                        <a:spcBef>
                          <a:spcPts val="0"/>
                        </a:spcBef>
                        <a:buNone/>
                      </a:pPr>
                      <a:r>
                        <a:rPr lang="en"/>
                        <a:t>Z</a:t>
                      </a:r>
                    </a:p>
                  </a:txBody>
                  <a:tcPr marL="91425" marR="91425" marT="91425" marB="91425"/>
                </a:tc>
                <a:tc>
                  <a:txBody>
                    <a:bodyPr/>
                    <a:lstStyle/>
                    <a:p>
                      <a:pPr lvl="0" rtl="0">
                        <a:spcBef>
                          <a:spcPts val="0"/>
                        </a:spcBef>
                        <a:buNone/>
                      </a:pPr>
                      <a:r>
                        <a:rPr lang="en"/>
                        <a:t>R</a:t>
                      </a:r>
                    </a:p>
                  </a:txBody>
                  <a:tcPr marL="91425" marR="91425" marT="91425" marB="91425"/>
                </a:tc>
                <a:tc>
                  <a:txBody>
                    <a:bodyPr/>
                    <a:lstStyle/>
                    <a:p>
                      <a:pPr lvl="0" rtl="0">
                        <a:spcBef>
                          <a:spcPts val="0"/>
                        </a:spcBef>
                        <a:buNone/>
                      </a:pPr>
                      <a:r>
                        <a:rPr lang="en" dirty="0" smtClean="0"/>
                        <a:t>1.0</a:t>
                      </a:r>
                      <a:endParaRPr lang="en" dirty="0"/>
                    </a:p>
                  </a:txBody>
                  <a:tcPr marL="91425" marR="91425" marT="91425" marB="91425"/>
                </a:tc>
                <a:tc>
                  <a:txBody>
                    <a:bodyPr/>
                    <a:lstStyle/>
                    <a:p>
                      <a:pPr lvl="0" rtl="0">
                        <a:spcBef>
                          <a:spcPts val="0"/>
                        </a:spcBef>
                        <a:buNone/>
                      </a:pPr>
                      <a:r>
                        <a:rPr lang="en" dirty="0" smtClean="0"/>
                        <a:t>1.0</a:t>
                      </a:r>
                      <a:endParaRPr lang="en" dirty="0"/>
                    </a:p>
                  </a:txBody>
                  <a:tcPr marL="91425" marR="91425" marT="91425" marB="91425"/>
                </a:tc>
              </a:tr>
            </a:tbl>
          </a:graphicData>
        </a:graphic>
      </p:graphicFrame>
      <p:sp>
        <p:nvSpPr>
          <p:cNvPr id="22" name="Shape 1083"/>
          <p:cNvSpPr txBox="1"/>
          <p:nvPr/>
        </p:nvSpPr>
        <p:spPr>
          <a:xfrm>
            <a:off x="6744891" y="625702"/>
            <a:ext cx="2536109" cy="424553"/>
          </a:xfrm>
          <a:prstGeom prst="rect">
            <a:avLst/>
          </a:prstGeom>
          <a:noFill/>
          <a:ln>
            <a:noFill/>
          </a:ln>
        </p:spPr>
        <p:txBody>
          <a:bodyPr lIns="91425" tIns="91425" rIns="91425" bIns="91425" anchor="t" anchorCtr="0">
            <a:noAutofit/>
          </a:bodyPr>
          <a:lstStyle/>
          <a:p>
            <a:pPr algn="ctr"/>
            <a:r>
              <a:rPr lang="en" sz="2000" i="1" dirty="0">
                <a:solidFill>
                  <a:prstClr val="black"/>
                </a:solidFill>
              </a:rPr>
              <a:t>src-pivot </a:t>
            </a:r>
            <a:r>
              <a:rPr lang="en" sz="2000" i="1" dirty="0" smtClean="0">
                <a:solidFill>
                  <a:prstClr val="black"/>
                </a:solidFill>
              </a:rPr>
              <a:t>phrase table</a:t>
            </a:r>
            <a:endParaRPr lang="en" sz="2000" i="1" dirty="0">
              <a:solidFill>
                <a:prstClr val="black"/>
              </a:solidFill>
            </a:endParaRPr>
          </a:p>
        </p:txBody>
      </p:sp>
      <p:sp>
        <p:nvSpPr>
          <p:cNvPr id="24" name="Right Arrow 23"/>
          <p:cNvSpPr/>
          <p:nvPr/>
        </p:nvSpPr>
        <p:spPr>
          <a:xfrm>
            <a:off x="9112469" y="2979897"/>
            <a:ext cx="952414" cy="330862"/>
          </a:xfrm>
          <a:prstGeom prst="rightArrow">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IN" sz="2000" i="1">
              <a:solidFill>
                <a:prstClr val="black"/>
              </a:solidFill>
            </a:endParaRPr>
          </a:p>
        </p:txBody>
      </p:sp>
      <p:sp>
        <p:nvSpPr>
          <p:cNvPr id="25" name="Rectangle 24"/>
          <p:cNvSpPr/>
          <p:nvPr/>
        </p:nvSpPr>
        <p:spPr>
          <a:xfrm>
            <a:off x="7128153" y="1160942"/>
            <a:ext cx="679016" cy="382598"/>
          </a:xfrm>
          <a:prstGeom prst="rect">
            <a:avLst/>
          </a:prstGeom>
          <a:gradFill>
            <a:gsLst>
              <a:gs pos="0">
                <a:schemeClr val="accent4">
                  <a:lumMod val="110000"/>
                  <a:satMod val="105000"/>
                  <a:tint val="67000"/>
                  <a:alpha val="0"/>
                </a:schemeClr>
              </a:gs>
              <a:gs pos="10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solidFill>
                <a:prstClr val="black"/>
              </a:solidFill>
            </a:endParaRPr>
          </a:p>
        </p:txBody>
      </p:sp>
      <p:sp>
        <p:nvSpPr>
          <p:cNvPr id="26" name="Rectangle 25"/>
          <p:cNvSpPr/>
          <p:nvPr/>
        </p:nvSpPr>
        <p:spPr>
          <a:xfrm>
            <a:off x="7135139" y="3494160"/>
            <a:ext cx="763835" cy="382597"/>
          </a:xfrm>
          <a:prstGeom prst="rect">
            <a:avLst/>
          </a:prstGeom>
          <a:gradFill>
            <a:gsLst>
              <a:gs pos="0">
                <a:schemeClr val="accent4">
                  <a:lumMod val="110000"/>
                  <a:satMod val="105000"/>
                  <a:tint val="67000"/>
                  <a:alpha val="0"/>
                </a:schemeClr>
              </a:gs>
              <a:gs pos="10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solidFill>
                <a:prstClr val="black"/>
              </a:solidFill>
            </a:endParaRPr>
          </a:p>
        </p:txBody>
      </p:sp>
      <p:sp>
        <p:nvSpPr>
          <p:cNvPr id="27" name="Rectangle 26"/>
          <p:cNvSpPr/>
          <p:nvPr/>
        </p:nvSpPr>
        <p:spPr>
          <a:xfrm>
            <a:off x="10183749" y="2199793"/>
            <a:ext cx="1419672" cy="422030"/>
          </a:xfrm>
          <a:prstGeom prst="rect">
            <a:avLst/>
          </a:prstGeom>
          <a:gradFill>
            <a:gsLst>
              <a:gs pos="0">
                <a:schemeClr val="accent4">
                  <a:lumMod val="110000"/>
                  <a:satMod val="105000"/>
                  <a:tint val="67000"/>
                  <a:alpha val="0"/>
                </a:schemeClr>
              </a:gs>
              <a:gs pos="100000">
                <a:schemeClr val="accent4">
                  <a:lumMod val="105000"/>
                  <a:satMod val="103000"/>
                  <a:tint val="73000"/>
                </a:schemeClr>
              </a:gs>
              <a:gs pos="100000">
                <a:schemeClr val="accent4">
                  <a:lumMod val="105000"/>
                  <a:satMod val="109000"/>
                  <a:tint val="81000"/>
                </a:schemeClr>
              </a:gs>
            </a:gsLst>
          </a:gra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solidFill>
                <a:prstClr val="black"/>
              </a:solidFill>
            </a:endParaRPr>
          </a:p>
        </p:txBody>
      </p:sp>
      <p:sp>
        <p:nvSpPr>
          <p:cNvPr id="28" name="Shape 1083"/>
          <p:cNvSpPr txBox="1"/>
          <p:nvPr/>
        </p:nvSpPr>
        <p:spPr>
          <a:xfrm>
            <a:off x="6760655" y="5402824"/>
            <a:ext cx="2520345" cy="424553"/>
          </a:xfrm>
          <a:prstGeom prst="rect">
            <a:avLst/>
          </a:prstGeom>
          <a:noFill/>
          <a:ln>
            <a:noFill/>
          </a:ln>
        </p:spPr>
        <p:txBody>
          <a:bodyPr lIns="91425" tIns="91425" rIns="91425" bIns="91425" anchor="t" anchorCtr="0">
            <a:noAutofit/>
          </a:bodyPr>
          <a:lstStyle/>
          <a:p>
            <a:pPr algn="ctr"/>
            <a:r>
              <a:rPr lang="en-US" sz="2000" i="1" dirty="0" smtClean="0">
                <a:solidFill>
                  <a:prstClr val="black"/>
                </a:solidFill>
              </a:rPr>
              <a:t>p</a:t>
            </a:r>
            <a:r>
              <a:rPr lang="en" sz="2000" i="1" dirty="0" smtClean="0">
                <a:solidFill>
                  <a:prstClr val="black"/>
                </a:solidFill>
              </a:rPr>
              <a:t>ivot-tgt phrase table</a:t>
            </a:r>
            <a:endParaRPr lang="en" sz="2000" i="1" dirty="0">
              <a:solidFill>
                <a:prstClr val="black"/>
              </a:solidFill>
            </a:endParaRPr>
          </a:p>
        </p:txBody>
      </p:sp>
      <p:sp>
        <p:nvSpPr>
          <p:cNvPr id="4" name="Slide Number Placeholder 3"/>
          <p:cNvSpPr>
            <a:spLocks noGrp="1"/>
          </p:cNvSpPr>
          <p:nvPr>
            <p:ph type="sldNum" sz="quarter" idx="12"/>
          </p:nvPr>
        </p:nvSpPr>
        <p:spPr/>
        <p:txBody>
          <a:bodyPr/>
          <a:lstStyle/>
          <a:p>
            <a:fld id="{740CE5FD-2884-4EE9-87C1-C54DB91080A3}" type="slidenum">
              <a:rPr lang="en-IN" smtClean="0">
                <a:solidFill>
                  <a:prstClr val="black">
                    <a:tint val="75000"/>
                  </a:prstClr>
                </a:solidFill>
              </a:rPr>
              <a:pPr/>
              <a:t>106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03563256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p:bldP spid="22" grpId="0"/>
      <p:bldP spid="24" grpId="0" animBg="1"/>
      <p:bldP spid="25" grpId="0" animBg="1"/>
      <p:bldP spid="26" grpId="0" animBg="1"/>
      <p:bldP spid="27" grpId="0" animBg="1"/>
      <p:bldP spid="28" grpId="0"/>
    </p:bld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Shape 1138"/>
        <p:cNvGrpSpPr/>
        <p:nvPr/>
      </p:nvGrpSpPr>
      <p:grpSpPr>
        <a:xfrm>
          <a:off x="0" y="0"/>
          <a:ext cx="0" cy="0"/>
          <a:chOff x="0" y="0"/>
          <a:chExt cx="0" cy="0"/>
        </a:xfrm>
      </p:grpSpPr>
      <p:graphicFrame>
        <p:nvGraphicFramePr>
          <p:cNvPr id="1141" name="Shape 1141"/>
          <p:cNvGraphicFramePr/>
          <p:nvPr>
            <p:extLst>
              <p:ext uri="{D42A27DB-BD31-4B8C-83A1-F6EECF244321}">
                <p14:modId xmlns:p14="http://schemas.microsoft.com/office/powerpoint/2010/main" val="338351553"/>
              </p:ext>
            </p:extLst>
          </p:nvPr>
        </p:nvGraphicFramePr>
        <p:xfrm>
          <a:off x="792478" y="1320324"/>
          <a:ext cx="10998927" cy="4541340"/>
        </p:xfrm>
        <a:graphic>
          <a:graphicData uri="http://schemas.openxmlformats.org/drawingml/2006/table">
            <a:tbl>
              <a:tblPr firstRow="1" bandRow="1">
                <a:tableStyleId>{793D81CF-94F2-401A-BA57-92F5A7B2D0C5}</a:tableStyleId>
              </a:tblPr>
              <a:tblGrid>
                <a:gridCol w="2975414"/>
                <a:gridCol w="3242162"/>
                <a:gridCol w="2463505"/>
                <a:gridCol w="2317846"/>
              </a:tblGrid>
              <a:tr h="381000">
                <a:tc>
                  <a:txBody>
                    <a:bodyPr/>
                    <a:lstStyle/>
                    <a:p>
                      <a:pPr lvl="0" algn="ctr">
                        <a:spcBef>
                          <a:spcPts val="0"/>
                        </a:spcBef>
                        <a:buNone/>
                      </a:pPr>
                      <a:r>
                        <a:rPr lang="en" dirty="0"/>
                        <a:t>Criteria</a:t>
                      </a:r>
                      <a:endParaRPr lang="en" b="1" dirty="0"/>
                    </a:p>
                  </a:txBody>
                  <a:tcPr marL="91425" marR="91425" marT="91425" marB="91425"/>
                </a:tc>
                <a:tc>
                  <a:txBody>
                    <a:bodyPr/>
                    <a:lstStyle/>
                    <a:p>
                      <a:pPr lvl="0" algn="ctr">
                        <a:spcBef>
                          <a:spcPts val="0"/>
                        </a:spcBef>
                        <a:buNone/>
                      </a:pPr>
                      <a:r>
                        <a:rPr lang="en" dirty="0"/>
                        <a:t>Pseudo-corpus</a:t>
                      </a:r>
                      <a:endParaRPr lang="en" b="1" dirty="0"/>
                    </a:p>
                  </a:txBody>
                  <a:tcPr marL="91425" marR="91425" marT="91425" marB="91425"/>
                </a:tc>
                <a:tc>
                  <a:txBody>
                    <a:bodyPr/>
                    <a:lstStyle/>
                    <a:p>
                      <a:pPr lvl="0" algn="ctr">
                        <a:spcBef>
                          <a:spcPts val="0"/>
                        </a:spcBef>
                        <a:buNone/>
                      </a:pPr>
                      <a:r>
                        <a:rPr lang="en" dirty="0"/>
                        <a:t>Cascaded</a:t>
                      </a:r>
                      <a:endParaRPr lang="en" b="1" dirty="0"/>
                    </a:p>
                  </a:txBody>
                  <a:tcPr marL="91425" marR="91425" marT="91425" marB="91425"/>
                </a:tc>
                <a:tc>
                  <a:txBody>
                    <a:bodyPr/>
                    <a:lstStyle/>
                    <a:p>
                      <a:pPr lvl="0" algn="ctr">
                        <a:spcBef>
                          <a:spcPts val="0"/>
                        </a:spcBef>
                        <a:buNone/>
                      </a:pPr>
                      <a:r>
                        <a:rPr lang="en" dirty="0"/>
                        <a:t>Triangulation</a:t>
                      </a:r>
                      <a:endParaRPr lang="en" b="1" dirty="0"/>
                    </a:p>
                  </a:txBody>
                  <a:tcPr marL="91425" marR="91425" marT="91425" marB="91425"/>
                </a:tc>
              </a:tr>
              <a:tr h="381000">
                <a:tc>
                  <a:txBody>
                    <a:bodyPr/>
                    <a:lstStyle/>
                    <a:p>
                      <a:pPr lvl="0">
                        <a:spcBef>
                          <a:spcPts val="0"/>
                        </a:spcBef>
                        <a:buNone/>
                      </a:pPr>
                      <a:r>
                        <a:rPr lang="en" dirty="0"/>
                        <a:t>Ease of implementation</a:t>
                      </a:r>
                    </a:p>
                  </a:txBody>
                  <a:tcPr marL="91425" marR="91425" marT="91425" marB="91425"/>
                </a:tc>
                <a:tc>
                  <a:txBody>
                    <a:bodyPr/>
                    <a:lstStyle/>
                    <a:p>
                      <a:pPr lvl="0">
                        <a:spcBef>
                          <a:spcPts val="0"/>
                        </a:spcBef>
                        <a:buNone/>
                      </a:pPr>
                      <a:r>
                        <a:rPr lang="en" dirty="0"/>
                        <a:t>Easy</a:t>
                      </a:r>
                    </a:p>
                  </a:txBody>
                  <a:tcPr marL="91425" marR="91425" marT="91425" marB="91425"/>
                </a:tc>
                <a:tc>
                  <a:txBody>
                    <a:bodyPr/>
                    <a:lstStyle/>
                    <a:p>
                      <a:pPr lvl="0">
                        <a:spcBef>
                          <a:spcPts val="0"/>
                        </a:spcBef>
                        <a:buNone/>
                      </a:pPr>
                      <a:r>
                        <a:rPr lang="en"/>
                        <a:t>Easy</a:t>
                      </a:r>
                    </a:p>
                  </a:txBody>
                  <a:tcPr marL="91425" marR="91425" marT="91425" marB="91425"/>
                </a:tc>
                <a:tc>
                  <a:txBody>
                    <a:bodyPr/>
                    <a:lstStyle/>
                    <a:p>
                      <a:pPr lvl="0">
                        <a:spcBef>
                          <a:spcPts val="0"/>
                        </a:spcBef>
                        <a:buNone/>
                      </a:pPr>
                      <a:r>
                        <a:rPr lang="en"/>
                        <a:t>Involved</a:t>
                      </a:r>
                    </a:p>
                  </a:txBody>
                  <a:tcPr marL="91425" marR="91425" marT="91425" marB="91425"/>
                </a:tc>
              </a:tr>
              <a:tr h="396200">
                <a:tc>
                  <a:txBody>
                    <a:bodyPr/>
                    <a:lstStyle/>
                    <a:p>
                      <a:pPr lvl="0">
                        <a:spcBef>
                          <a:spcPts val="0"/>
                        </a:spcBef>
                        <a:buNone/>
                      </a:pPr>
                      <a:r>
                        <a:rPr lang="en" dirty="0"/>
                        <a:t>Training Time</a:t>
                      </a:r>
                    </a:p>
                  </a:txBody>
                  <a:tcPr marL="91425" marR="91425" marT="91425" marB="91425"/>
                </a:tc>
                <a:tc>
                  <a:txBody>
                    <a:bodyPr/>
                    <a:lstStyle/>
                    <a:p>
                      <a:pPr lvl="0">
                        <a:spcBef>
                          <a:spcPts val="0"/>
                        </a:spcBef>
                        <a:buNone/>
                      </a:pPr>
                      <a:r>
                        <a:rPr lang="en" dirty="0" smtClean="0"/>
                        <a:t>Depends on time to decode time to created pseudo-parallel</a:t>
                      </a:r>
                      <a:r>
                        <a:rPr lang="en" baseline="0" dirty="0" smtClean="0"/>
                        <a:t> corpus</a:t>
                      </a:r>
                      <a:endParaRPr lang="en" dirty="0"/>
                    </a:p>
                  </a:txBody>
                  <a:tcPr marL="91425" marR="91425" marT="91425" marB="91425"/>
                </a:tc>
                <a:tc>
                  <a:txBody>
                    <a:bodyPr/>
                    <a:lstStyle/>
                    <a:p>
                      <a:pPr lvl="0">
                        <a:spcBef>
                          <a:spcPts val="0"/>
                        </a:spcBef>
                        <a:buNone/>
                      </a:pPr>
                      <a:r>
                        <a:rPr lang="en"/>
                        <a:t>No separate training</a:t>
                      </a:r>
                    </a:p>
                  </a:txBody>
                  <a:tcPr marL="91425" marR="91425" marT="91425" marB="91425"/>
                </a:tc>
                <a:tc>
                  <a:txBody>
                    <a:bodyPr/>
                    <a:lstStyle/>
                    <a:p>
                      <a:pPr lvl="0">
                        <a:spcBef>
                          <a:spcPts val="0"/>
                        </a:spcBef>
                        <a:buNone/>
                      </a:pPr>
                      <a:r>
                        <a:rPr lang="en"/>
                        <a:t>High, due to the time required for merging</a:t>
                      </a:r>
                    </a:p>
                  </a:txBody>
                  <a:tcPr marL="91425" marR="91425" marT="91425" marB="91425"/>
                </a:tc>
              </a:tr>
              <a:tr h="396200">
                <a:tc>
                  <a:txBody>
                    <a:bodyPr/>
                    <a:lstStyle/>
                    <a:p>
                      <a:pPr lvl="0">
                        <a:spcBef>
                          <a:spcPts val="0"/>
                        </a:spcBef>
                        <a:buNone/>
                      </a:pPr>
                      <a:r>
                        <a:rPr lang="en"/>
                        <a:t>Decoding Time</a:t>
                      </a:r>
                    </a:p>
                  </a:txBody>
                  <a:tcPr marL="91425" marR="91425" marT="91425" marB="91425"/>
                </a:tc>
                <a:tc>
                  <a:txBody>
                    <a:bodyPr/>
                    <a:lstStyle/>
                    <a:p>
                      <a:pPr lvl="0">
                        <a:spcBef>
                          <a:spcPts val="0"/>
                        </a:spcBef>
                        <a:buNone/>
                      </a:pPr>
                      <a:r>
                        <a:rPr lang="en" dirty="0"/>
                        <a:t>Low, just as much as a baseline PBSMT system</a:t>
                      </a:r>
                    </a:p>
                  </a:txBody>
                  <a:tcPr marL="91425" marR="91425" marT="91425" marB="91425"/>
                </a:tc>
                <a:tc>
                  <a:txBody>
                    <a:bodyPr/>
                    <a:lstStyle/>
                    <a:p>
                      <a:pPr lvl="0">
                        <a:spcBef>
                          <a:spcPts val="0"/>
                        </a:spcBef>
                        <a:buNone/>
                      </a:pPr>
                      <a:r>
                        <a:rPr lang="en" dirty="0"/>
                        <a:t>Very high, due to multiple decoding</a:t>
                      </a:r>
                    </a:p>
                  </a:txBody>
                  <a:tcPr marL="91425" marR="91425" marT="91425" marB="91425"/>
                </a:tc>
                <a:tc>
                  <a:txBody>
                    <a:bodyPr/>
                    <a:lstStyle/>
                    <a:p>
                      <a:pPr lvl="0">
                        <a:spcBef>
                          <a:spcPts val="0"/>
                        </a:spcBef>
                        <a:buNone/>
                      </a:pPr>
                      <a:r>
                        <a:rPr lang="en" dirty="0"/>
                        <a:t>High due to increase in model size</a:t>
                      </a:r>
                    </a:p>
                  </a:txBody>
                  <a:tcPr marL="91425" marR="91425" marT="91425" marB="91425"/>
                </a:tc>
              </a:tr>
              <a:tr h="396200">
                <a:tc>
                  <a:txBody>
                    <a:bodyPr/>
                    <a:lstStyle/>
                    <a:p>
                      <a:pPr lvl="0" rtl="0">
                        <a:spcBef>
                          <a:spcPts val="0"/>
                        </a:spcBef>
                        <a:buNone/>
                      </a:pPr>
                      <a:r>
                        <a:rPr lang="en"/>
                        <a:t>Model Size</a:t>
                      </a:r>
                    </a:p>
                  </a:txBody>
                  <a:tcPr marL="91425" marR="91425" marT="91425" marB="91425"/>
                </a:tc>
                <a:tc>
                  <a:txBody>
                    <a:bodyPr/>
                    <a:lstStyle/>
                    <a:p>
                      <a:pPr lvl="0">
                        <a:spcBef>
                          <a:spcPts val="0"/>
                        </a:spcBef>
                        <a:buNone/>
                      </a:pPr>
                      <a:r>
                        <a:rPr lang="en" dirty="0" smtClean="0"/>
                        <a:t>same </a:t>
                      </a:r>
                      <a:r>
                        <a:rPr lang="en" dirty="0"/>
                        <a:t>order as </a:t>
                      </a:r>
                      <a:r>
                        <a:rPr lang="en" dirty="0" smtClean="0"/>
                        <a:t>PBSMT </a:t>
                      </a:r>
                      <a:r>
                        <a:rPr lang="en" dirty="0"/>
                        <a:t>model of this </a:t>
                      </a:r>
                      <a:r>
                        <a:rPr lang="en" dirty="0" smtClean="0"/>
                        <a:t>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 sz="1000" u="none" strike="noStrike" kern="1200" cap="none" spc="0" normalizeH="0" baseline="0" noProof="0" dirty="0" smtClean="0">
                          <a:ln>
                            <a:noFill/>
                          </a:ln>
                          <a:effectLst/>
                          <a:uLnTx/>
                          <a:uFillTx/>
                        </a:rPr>
                        <a:t>training corpus size &lt;=2*max(src-pvt,pvt-tgt) corpus</a:t>
                      </a:r>
                    </a:p>
                    <a:p>
                      <a:pPr lvl="0">
                        <a:spcBef>
                          <a:spcPts val="0"/>
                        </a:spcBef>
                        <a:buNone/>
                      </a:pPr>
                      <a:endParaRPr lang="en" dirty="0"/>
                    </a:p>
                  </a:txBody>
                  <a:tcPr marL="91425" marR="91425" marT="91425" marB="91425"/>
                </a:tc>
                <a:tc>
                  <a:txBody>
                    <a:bodyPr/>
                    <a:lstStyle/>
                    <a:p>
                      <a:pPr lvl="0">
                        <a:spcBef>
                          <a:spcPts val="0"/>
                        </a:spcBef>
                        <a:buNone/>
                      </a:pPr>
                      <a:r>
                        <a:rPr lang="en" dirty="0"/>
                        <a:t>No new model created</a:t>
                      </a:r>
                    </a:p>
                  </a:txBody>
                  <a:tcPr marL="91425" marR="91425" marT="91425" marB="91425"/>
                </a:tc>
                <a:tc>
                  <a:txBody>
                    <a:bodyPr/>
                    <a:lstStyle/>
                    <a:p>
                      <a:pPr lvl="0">
                        <a:spcBef>
                          <a:spcPts val="0"/>
                        </a:spcBef>
                        <a:buNone/>
                      </a:pPr>
                      <a:r>
                        <a:rPr lang="en" dirty="0"/>
                        <a:t>Blow-up due to the join during merge</a:t>
                      </a:r>
                    </a:p>
                  </a:txBody>
                  <a:tcPr marL="91425" marR="91425" marT="91425" marB="91425"/>
                </a:tc>
              </a:tr>
              <a:tr h="396200">
                <a:tc>
                  <a:txBody>
                    <a:bodyPr/>
                    <a:lstStyle/>
                    <a:p>
                      <a:pPr lvl="0" rtl="0">
                        <a:spcBef>
                          <a:spcPts val="0"/>
                        </a:spcBef>
                        <a:buNone/>
                      </a:pPr>
                      <a:r>
                        <a:rPr lang="en"/>
                        <a:t>Translation Accuracy</a:t>
                      </a:r>
                    </a:p>
                  </a:txBody>
                  <a:tcPr marL="91425" marR="91425" marT="91425" marB="91425"/>
                </a:tc>
                <a:tc>
                  <a:txBody>
                    <a:bodyPr/>
                    <a:lstStyle/>
                    <a:p>
                      <a:pPr lvl="0">
                        <a:spcBef>
                          <a:spcPts val="0"/>
                        </a:spcBef>
                        <a:buNone/>
                      </a:pPr>
                      <a:r>
                        <a:rPr lang="en" dirty="0"/>
                        <a:t>could be comparable to cascaded model</a:t>
                      </a:r>
                    </a:p>
                  </a:txBody>
                  <a:tcPr marL="91425" marR="91425" marT="91425" marB="91425"/>
                </a:tc>
                <a:tc>
                  <a:txBody>
                    <a:bodyPr/>
                    <a:lstStyle/>
                    <a:p>
                      <a:pPr lvl="0">
                        <a:spcBef>
                          <a:spcPts val="0"/>
                        </a:spcBef>
                        <a:buNone/>
                      </a:pPr>
                      <a:r>
                        <a:rPr lang="en"/>
                        <a:t>taking top-n candidates better than top-1</a:t>
                      </a:r>
                    </a:p>
                  </a:txBody>
                  <a:tcPr marL="91425" marR="91425" marT="91425" marB="91425"/>
                </a:tc>
                <a:tc>
                  <a:txBody>
                    <a:bodyPr/>
                    <a:lstStyle/>
                    <a:p>
                      <a:pPr lvl="0">
                        <a:spcBef>
                          <a:spcPts val="0"/>
                        </a:spcBef>
                        <a:buNone/>
                      </a:pPr>
                      <a:r>
                        <a:rPr lang="en" dirty="0"/>
                        <a:t>best method</a:t>
                      </a:r>
                    </a:p>
                  </a:txBody>
                  <a:tcPr marL="91425" marR="91425" marT="91425" marB="91425"/>
                </a:tc>
              </a:tr>
            </a:tbl>
          </a:graphicData>
        </a:graphic>
      </p:graphicFrame>
      <p:sp>
        <p:nvSpPr>
          <p:cNvPr id="5" name="TextBox 4"/>
          <p:cNvSpPr txBox="1"/>
          <p:nvPr/>
        </p:nvSpPr>
        <p:spPr>
          <a:xfrm>
            <a:off x="156301" y="189364"/>
            <a:ext cx="2670924" cy="707886"/>
          </a:xfrm>
          <a:prstGeom prst="rect">
            <a:avLst/>
          </a:prstGeom>
          <a:noFill/>
        </p:spPr>
        <p:txBody>
          <a:bodyPr wrap="none" rtlCol="0">
            <a:spAutoFit/>
          </a:bodyPr>
          <a:lstStyle/>
          <a:p>
            <a:r>
              <a:rPr lang="en-US" sz="4000" i="1" dirty="0" smtClean="0">
                <a:solidFill>
                  <a:prstClr val="black"/>
                </a:solidFill>
              </a:rPr>
              <a:t>Comparison</a:t>
            </a:r>
            <a:endParaRPr lang="en-US" sz="4000" i="1" dirty="0">
              <a:solidFill>
                <a:prstClr val="black"/>
              </a:solidFill>
            </a:endParaRPr>
          </a:p>
        </p:txBody>
      </p:sp>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rPr>
              <a:pPr/>
              <a:t>107</a:t>
            </a:fld>
            <a:endParaRPr lang="en">
              <a:solidFill>
                <a:prstClr val="black">
                  <a:tint val="75000"/>
                </a:prstClr>
              </a:solidFill>
            </a:endParaRPr>
          </a:p>
        </p:txBody>
      </p:sp>
    </p:spTree>
    <p:extLst>
      <p:ext uri="{BB962C8B-B14F-4D97-AF65-F5344CB8AC3E}">
        <p14:creationId xmlns:p14="http://schemas.microsoft.com/office/powerpoint/2010/main" val="3601491265"/>
      </p:ext>
    </p:extLst>
  </p:cSld>
  <p:clrMapOvr>
    <a:masterClrMapping/>
  </p:clrMapOvr>
  <p:transition spd="slow">
    <p:cut/>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592" y="263048"/>
            <a:ext cx="11987408" cy="6594952"/>
          </a:xfrm>
        </p:spPr>
        <p:txBody>
          <a:bodyPr>
            <a:normAutofit/>
          </a:bodyPr>
          <a:lstStyle/>
          <a:p>
            <a:pPr marL="0" indent="0">
              <a:buNone/>
            </a:pPr>
            <a:r>
              <a:rPr lang="en-US" b="1" dirty="0" smtClean="0"/>
              <a:t>Roadmap for this section</a:t>
            </a:r>
          </a:p>
          <a:p>
            <a:pPr lvl="1">
              <a:lnSpc>
                <a:spcPct val="110000"/>
              </a:lnSpc>
            </a:pPr>
            <a:r>
              <a:rPr lang="en-US" sz="2800" b="1" dirty="0" smtClean="0"/>
              <a:t>Pivot </a:t>
            </a:r>
            <a:r>
              <a:rPr lang="en-US" sz="2800" b="1" dirty="0"/>
              <a:t>based SMT</a:t>
            </a:r>
          </a:p>
          <a:p>
            <a:pPr lvl="2">
              <a:lnSpc>
                <a:spcPct val="110000"/>
              </a:lnSpc>
              <a:buSzPct val="100000"/>
            </a:pPr>
            <a:r>
              <a:rPr lang="en-IN" sz="2400" dirty="0"/>
              <a:t>Pseudo-Corpus Synthesis</a:t>
            </a:r>
          </a:p>
          <a:p>
            <a:pPr lvl="2">
              <a:lnSpc>
                <a:spcPct val="110000"/>
              </a:lnSpc>
              <a:buSzPct val="100000"/>
            </a:pPr>
            <a:r>
              <a:rPr lang="en-IN" sz="2400" dirty="0" smtClean="0"/>
              <a:t>Cascading </a:t>
            </a:r>
            <a:r>
              <a:rPr lang="en-IN" sz="2400" dirty="0"/>
              <a:t>Direct Systems</a:t>
            </a:r>
          </a:p>
          <a:p>
            <a:pPr lvl="2">
              <a:lnSpc>
                <a:spcPct val="110000"/>
              </a:lnSpc>
              <a:buSzPct val="100000"/>
            </a:pPr>
            <a:r>
              <a:rPr lang="en-IN" sz="2400" dirty="0" smtClean="0"/>
              <a:t>Model Triangulation</a:t>
            </a:r>
          </a:p>
          <a:p>
            <a:pPr lvl="2">
              <a:lnSpc>
                <a:spcPct val="110000"/>
              </a:lnSpc>
              <a:buSzPct val="100000"/>
            </a:pPr>
            <a:r>
              <a:rPr lang="en-IN" sz="2400" dirty="0" smtClean="0">
                <a:solidFill>
                  <a:srgbClr val="FF0000"/>
                </a:solidFill>
              </a:rPr>
              <a:t>Case Study I</a:t>
            </a:r>
          </a:p>
          <a:p>
            <a:pPr lvl="1">
              <a:lnSpc>
                <a:spcPct val="110000"/>
              </a:lnSpc>
              <a:buSzPct val="100000"/>
            </a:pPr>
            <a:r>
              <a:rPr lang="en-IN" sz="2800" b="1" dirty="0" smtClean="0"/>
              <a:t>Leveraging relatedness in Pivot based SM</a:t>
            </a:r>
          </a:p>
          <a:p>
            <a:pPr lvl="2">
              <a:lnSpc>
                <a:spcPct val="110000"/>
              </a:lnSpc>
              <a:buSzPct val="100000"/>
            </a:pPr>
            <a:r>
              <a:rPr lang="en-IN" sz="2400" dirty="0"/>
              <a:t>Small X</a:t>
            </a:r>
            <a:r>
              <a:rPr lang="en-IN" sz="2400" dirty="0">
                <a:sym typeface="Wingdings" panose="05000000000000000000" pitchFamily="2" charset="2"/>
              </a:rPr>
              <a:t>Y corpus is </a:t>
            </a:r>
            <a:r>
              <a:rPr lang="en-IN" sz="2400" dirty="0" smtClean="0">
                <a:sym typeface="Wingdings" panose="05000000000000000000" pitchFamily="2" charset="2"/>
              </a:rPr>
              <a:t>available (</a:t>
            </a:r>
            <a:r>
              <a:rPr lang="en-IN" sz="2400" dirty="0"/>
              <a:t>Case Study </a:t>
            </a:r>
            <a:r>
              <a:rPr lang="en-IN" sz="2400" dirty="0" smtClean="0"/>
              <a:t>II)</a:t>
            </a:r>
            <a:endParaRPr lang="en-IN" sz="2400" dirty="0"/>
          </a:p>
          <a:p>
            <a:pPr lvl="2"/>
            <a:r>
              <a:rPr lang="en-IN" sz="2400" dirty="0"/>
              <a:t>No X</a:t>
            </a:r>
            <a:r>
              <a:rPr lang="en-IN" sz="2400" dirty="0">
                <a:sym typeface="Wingdings" panose="05000000000000000000" pitchFamily="2" charset="2"/>
              </a:rPr>
              <a:t>Y corpus is available (</a:t>
            </a:r>
            <a:r>
              <a:rPr lang="en-IN" sz="2400" dirty="0"/>
              <a:t>Case Study III</a:t>
            </a:r>
            <a:r>
              <a:rPr lang="en-IN" sz="2400" dirty="0" smtClean="0"/>
              <a:t>)</a:t>
            </a:r>
          </a:p>
          <a:p>
            <a:pPr lvl="1"/>
            <a:r>
              <a:rPr lang="en-IN" sz="2800" b="1" dirty="0" smtClean="0"/>
              <a:t>Augmenting Direct system with Pivot Based System</a:t>
            </a:r>
          </a:p>
          <a:p>
            <a:pPr lvl="2"/>
            <a:r>
              <a:rPr lang="en-IN" sz="2400" dirty="0"/>
              <a:t>Combine corpus</a:t>
            </a:r>
          </a:p>
          <a:p>
            <a:pPr lvl="2"/>
            <a:r>
              <a:rPr lang="en-IN" sz="2400" dirty="0"/>
              <a:t>Combine </a:t>
            </a:r>
            <a:r>
              <a:rPr lang="en-IN" sz="2400" dirty="0" smtClean="0"/>
              <a:t>models</a:t>
            </a:r>
          </a:p>
          <a:p>
            <a:pPr lvl="1"/>
            <a:r>
              <a:rPr lang="en-IN" sz="2800" b="1" dirty="0" smtClean="0"/>
              <a:t>Choice of pivot language</a:t>
            </a:r>
            <a:endParaRPr lang="en-IN" sz="2800" b="1"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40CE5FD-2884-4EE9-87C1-C54DB91080A3}" type="slidenum">
              <a:rPr lang="en-IN" smtClean="0">
                <a:solidFill>
                  <a:prstClr val="black">
                    <a:tint val="75000"/>
                  </a:prstClr>
                </a:solidFill>
              </a:rPr>
              <a:pPr/>
              <a:t>108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48076988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Shape 1145"/>
        <p:cNvGrpSpPr/>
        <p:nvPr/>
      </p:nvGrpSpPr>
      <p:grpSpPr>
        <a:xfrm>
          <a:off x="0" y="0"/>
          <a:ext cx="0" cy="0"/>
          <a:chOff x="0" y="0"/>
          <a:chExt cx="0" cy="0"/>
        </a:xfrm>
      </p:grpSpPr>
      <p:sp>
        <p:nvSpPr>
          <p:cNvPr id="1147" name="Shape 1147"/>
          <p:cNvSpPr txBox="1">
            <a:spLocks noGrp="1"/>
          </p:cNvSpPr>
          <p:nvPr>
            <p:ph type="body" idx="1"/>
          </p:nvPr>
        </p:nvSpPr>
        <p:spPr>
          <a:xfrm>
            <a:off x="331076" y="1523913"/>
            <a:ext cx="5265683" cy="757416"/>
          </a:xfrm>
          <a:prstGeom prst="rect">
            <a:avLst/>
          </a:prstGeom>
        </p:spPr>
        <p:txBody>
          <a:bodyPr vert="horz" lIns="91425" tIns="91425" rIns="91425" bIns="91425" rtlCol="0" anchor="t" anchorCtr="0">
            <a:noAutofit/>
          </a:bodyPr>
          <a:lstStyle/>
          <a:p>
            <a:pPr>
              <a:buNone/>
            </a:pPr>
            <a:endParaRPr lang="en" u="sng" dirty="0"/>
          </a:p>
          <a:p>
            <a:pPr indent="0">
              <a:buNone/>
            </a:pPr>
            <a:r>
              <a:rPr lang="en" sz="2400" dirty="0"/>
              <a:t>Catalan-English with Spanish as </a:t>
            </a:r>
            <a:r>
              <a:rPr lang="en" sz="2400" dirty="0" smtClean="0"/>
              <a:t>pivot</a:t>
            </a:r>
            <a:endParaRPr lang="en" sz="2400" dirty="0"/>
          </a:p>
        </p:txBody>
      </p:sp>
      <p:grpSp>
        <p:nvGrpSpPr>
          <p:cNvPr id="1150" name="Shape 1150"/>
          <p:cNvGrpSpPr/>
          <p:nvPr/>
        </p:nvGrpSpPr>
        <p:grpSpPr>
          <a:xfrm>
            <a:off x="804044" y="2165516"/>
            <a:ext cx="4310723" cy="1601329"/>
            <a:chOff x="369602" y="3230395"/>
            <a:chExt cx="3884075" cy="1287545"/>
          </a:xfrm>
        </p:grpSpPr>
        <p:pic>
          <p:nvPicPr>
            <p:cNvPr id="1151" name="Shape 1151"/>
            <p:cNvPicPr preferRelativeResize="0"/>
            <p:nvPr/>
          </p:nvPicPr>
          <p:blipFill rotWithShape="1">
            <a:blip r:embed="rId3">
              <a:alphaModFix/>
            </a:blip>
            <a:srcRect b="22197"/>
            <a:stretch/>
          </p:blipFill>
          <p:spPr>
            <a:xfrm>
              <a:off x="369602" y="3230395"/>
              <a:ext cx="3884075" cy="1287545"/>
            </a:xfrm>
            <a:prstGeom prst="rect">
              <a:avLst/>
            </a:prstGeom>
            <a:noFill/>
            <a:ln>
              <a:noFill/>
            </a:ln>
          </p:spPr>
        </p:pic>
        <p:sp>
          <p:nvSpPr>
            <p:cNvPr id="1152" name="Shape 1152"/>
            <p:cNvSpPr txBox="1"/>
            <p:nvPr/>
          </p:nvSpPr>
          <p:spPr>
            <a:xfrm>
              <a:off x="1218600" y="3475503"/>
              <a:ext cx="800399" cy="187800"/>
            </a:xfrm>
            <a:prstGeom prst="rect">
              <a:avLst/>
            </a:prstGeom>
            <a:solidFill>
              <a:srgbClr val="F9F9F9"/>
            </a:solidFill>
            <a:ln>
              <a:noFill/>
            </a:ln>
          </p:spPr>
          <p:txBody>
            <a:bodyPr lIns="91425" tIns="91425" rIns="91425" bIns="91425" anchor="ctr" anchorCtr="0">
              <a:noAutofit/>
            </a:bodyPr>
            <a:lstStyle/>
            <a:p>
              <a:r>
                <a:rPr lang="en" sz="1000">
                  <a:solidFill>
                    <a:prstClr val="black"/>
                  </a:solidFill>
                  <a:ea typeface="Calibri"/>
                  <a:cs typeface="Calibri"/>
                  <a:sym typeface="Calibri"/>
                </a:rPr>
                <a:t>(cascaded)</a:t>
              </a:r>
            </a:p>
          </p:txBody>
        </p:sp>
        <p:sp>
          <p:nvSpPr>
            <p:cNvPr id="1153" name="Shape 1153"/>
            <p:cNvSpPr txBox="1"/>
            <p:nvPr/>
          </p:nvSpPr>
          <p:spPr>
            <a:xfrm>
              <a:off x="1218600" y="4015399"/>
              <a:ext cx="800399" cy="148499"/>
            </a:xfrm>
            <a:prstGeom prst="rect">
              <a:avLst/>
            </a:prstGeom>
            <a:solidFill>
              <a:srgbClr val="F9F9F9"/>
            </a:solidFill>
            <a:ln>
              <a:noFill/>
            </a:ln>
          </p:spPr>
          <p:txBody>
            <a:bodyPr lIns="91425" tIns="91425" rIns="91425" bIns="91425" anchor="ctr" anchorCtr="0">
              <a:noAutofit/>
            </a:bodyPr>
            <a:lstStyle/>
            <a:p>
              <a:r>
                <a:rPr lang="en" sz="1000" dirty="0">
                  <a:solidFill>
                    <a:prstClr val="black"/>
                  </a:solidFill>
                  <a:ea typeface="Calibri"/>
                  <a:cs typeface="Calibri"/>
                  <a:sym typeface="Calibri"/>
                </a:rPr>
                <a:t>(cascaded)</a:t>
              </a:r>
            </a:p>
          </p:txBody>
        </p:sp>
        <p:sp>
          <p:nvSpPr>
            <p:cNvPr id="1154" name="Shape 1154"/>
            <p:cNvSpPr txBox="1"/>
            <p:nvPr/>
          </p:nvSpPr>
          <p:spPr>
            <a:xfrm>
              <a:off x="1218600" y="3647074"/>
              <a:ext cx="800399" cy="148499"/>
            </a:xfrm>
            <a:prstGeom prst="rect">
              <a:avLst/>
            </a:prstGeom>
            <a:solidFill>
              <a:srgbClr val="F9F9F9"/>
            </a:solidFill>
            <a:ln>
              <a:noFill/>
            </a:ln>
          </p:spPr>
          <p:txBody>
            <a:bodyPr lIns="91425" tIns="91425" rIns="91425" bIns="91425" anchor="ctr" anchorCtr="0">
              <a:noAutofit/>
            </a:bodyPr>
            <a:lstStyle/>
            <a:p>
              <a:r>
                <a:rPr lang="en" sz="1000" dirty="0">
                  <a:solidFill>
                    <a:prstClr val="black"/>
                  </a:solidFill>
                  <a:ea typeface="Calibri"/>
                  <a:cs typeface="Calibri"/>
                  <a:sym typeface="Calibri"/>
                </a:rPr>
                <a:t>(synthetic)</a:t>
              </a:r>
            </a:p>
          </p:txBody>
        </p:sp>
        <p:sp>
          <p:nvSpPr>
            <p:cNvPr id="1155" name="Shape 1155"/>
            <p:cNvSpPr txBox="1"/>
            <p:nvPr/>
          </p:nvSpPr>
          <p:spPr>
            <a:xfrm>
              <a:off x="1218600" y="4167799"/>
              <a:ext cx="800399" cy="148499"/>
            </a:xfrm>
            <a:prstGeom prst="rect">
              <a:avLst/>
            </a:prstGeom>
            <a:solidFill>
              <a:srgbClr val="F9F9F9"/>
            </a:solidFill>
            <a:ln>
              <a:noFill/>
            </a:ln>
          </p:spPr>
          <p:txBody>
            <a:bodyPr lIns="91425" tIns="91425" rIns="91425" bIns="91425" anchor="ctr" anchorCtr="0">
              <a:noAutofit/>
            </a:bodyPr>
            <a:lstStyle/>
            <a:p>
              <a:r>
                <a:rPr lang="en" sz="1000" dirty="0">
                  <a:solidFill>
                    <a:prstClr val="black"/>
                  </a:solidFill>
                  <a:ea typeface="Calibri"/>
                  <a:cs typeface="Calibri"/>
                  <a:sym typeface="Calibri"/>
                </a:rPr>
                <a:t>(synthetic)</a:t>
              </a:r>
            </a:p>
          </p:txBody>
        </p:sp>
      </p:grpSp>
      <p:sp>
        <p:nvSpPr>
          <p:cNvPr id="1156" name="Shape 1156"/>
          <p:cNvSpPr/>
          <p:nvPr/>
        </p:nvSpPr>
        <p:spPr>
          <a:xfrm>
            <a:off x="9111376" y="4401801"/>
            <a:ext cx="426899" cy="569399"/>
          </a:xfrm>
          <a:prstGeom prst="down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a:solidFill>
                <a:prstClr val="black"/>
              </a:solidFill>
            </a:endParaRPr>
          </a:p>
        </p:txBody>
      </p:sp>
      <p:grpSp>
        <p:nvGrpSpPr>
          <p:cNvPr id="1157" name="Shape 1157"/>
          <p:cNvGrpSpPr/>
          <p:nvPr/>
        </p:nvGrpSpPr>
        <p:grpSpPr>
          <a:xfrm>
            <a:off x="4682359" y="4204992"/>
            <a:ext cx="7161307" cy="1995810"/>
            <a:chOff x="1795600" y="5303325"/>
            <a:chExt cx="6884449" cy="1577700"/>
          </a:xfrm>
        </p:grpSpPr>
        <p:pic>
          <p:nvPicPr>
            <p:cNvPr id="1158" name="Shape 1158"/>
            <p:cNvPicPr preferRelativeResize="0"/>
            <p:nvPr/>
          </p:nvPicPr>
          <p:blipFill>
            <a:blip r:embed="rId4">
              <a:alphaModFix/>
            </a:blip>
            <a:stretch>
              <a:fillRect/>
            </a:stretch>
          </p:blipFill>
          <p:spPr>
            <a:xfrm>
              <a:off x="1795600" y="5303325"/>
              <a:ext cx="6884400" cy="1577700"/>
            </a:xfrm>
            <a:prstGeom prst="rect">
              <a:avLst/>
            </a:prstGeom>
            <a:noFill/>
            <a:ln>
              <a:noFill/>
            </a:ln>
          </p:spPr>
        </p:pic>
        <p:sp>
          <p:nvSpPr>
            <p:cNvPr id="1159" name="Shape 1159"/>
            <p:cNvSpPr txBox="1"/>
            <p:nvPr/>
          </p:nvSpPr>
          <p:spPr>
            <a:xfrm>
              <a:off x="1867950" y="5367200"/>
              <a:ext cx="6812099" cy="213599"/>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r>
                <a:rPr lang="en" sz="1400" dirty="0" smtClean="0">
                  <a:solidFill>
                    <a:prstClr val="black"/>
                  </a:solidFill>
                </a:rPr>
                <a:t>Source-Targe                  Direct              </a:t>
              </a:r>
              <a:r>
                <a:rPr lang="en" sz="1400" dirty="0">
                  <a:solidFill>
                    <a:prstClr val="black"/>
                  </a:solidFill>
                </a:rPr>
                <a:t>Triangulation        </a:t>
              </a:r>
              <a:r>
                <a:rPr lang="en" sz="1400" dirty="0" smtClean="0">
                  <a:solidFill>
                    <a:prstClr val="black"/>
                  </a:solidFill>
                </a:rPr>
                <a:t>        Cascading </a:t>
              </a:r>
              <a:r>
                <a:rPr lang="en" sz="1400" dirty="0">
                  <a:solidFill>
                    <a:prstClr val="black"/>
                  </a:solidFill>
                </a:rPr>
                <a:t>(n=15)   </a:t>
              </a:r>
              <a:r>
                <a:rPr lang="en" sz="1400" dirty="0" smtClean="0">
                  <a:solidFill>
                    <a:prstClr val="black"/>
                  </a:solidFill>
                </a:rPr>
                <a:t>    Cascading(n=1</a:t>
              </a:r>
              <a:r>
                <a:rPr lang="en" sz="1400" dirty="0">
                  <a:solidFill>
                    <a:prstClr val="black"/>
                  </a:solidFill>
                </a:rPr>
                <a:t>)</a:t>
              </a:r>
            </a:p>
          </p:txBody>
        </p:sp>
      </p:grpSp>
      <p:sp>
        <p:nvSpPr>
          <p:cNvPr id="1160" name="Shape 1160"/>
          <p:cNvSpPr/>
          <p:nvPr/>
        </p:nvSpPr>
        <p:spPr>
          <a:xfrm>
            <a:off x="7472855" y="4281618"/>
            <a:ext cx="1288111" cy="1867633"/>
          </a:xfrm>
          <a:prstGeom prst="rect">
            <a:avLst/>
          </a:prstGeom>
          <a:noFill/>
          <a:ln w="28575" cap="flat" cmpd="sng">
            <a:solidFill>
              <a:srgbClr val="FF0000"/>
            </a:solidFill>
            <a:prstDash val="solid"/>
            <a:round/>
            <a:headEnd type="none" w="med" len="med"/>
            <a:tailEnd type="none" w="med" len="med"/>
          </a:ln>
        </p:spPr>
        <p:txBody>
          <a:bodyPr lIns="91425" tIns="91425" rIns="91425" bIns="91425" anchor="ctr" anchorCtr="0">
            <a:noAutofit/>
          </a:bodyPr>
          <a:lstStyle/>
          <a:p>
            <a:endParaRPr>
              <a:solidFill>
                <a:prstClr val="black"/>
              </a:solidFill>
            </a:endParaRPr>
          </a:p>
        </p:txBody>
      </p:sp>
      <p:sp>
        <p:nvSpPr>
          <p:cNvPr id="17" name="TextBox 16"/>
          <p:cNvSpPr txBox="1"/>
          <p:nvPr/>
        </p:nvSpPr>
        <p:spPr>
          <a:xfrm>
            <a:off x="156301" y="189364"/>
            <a:ext cx="2685351" cy="707886"/>
          </a:xfrm>
          <a:prstGeom prst="rect">
            <a:avLst/>
          </a:prstGeom>
          <a:noFill/>
        </p:spPr>
        <p:txBody>
          <a:bodyPr wrap="none" rtlCol="0">
            <a:spAutoFit/>
          </a:bodyPr>
          <a:lstStyle/>
          <a:p>
            <a:r>
              <a:rPr lang="en-US" sz="4000" i="1" dirty="0" smtClean="0">
                <a:solidFill>
                  <a:prstClr val="black"/>
                </a:solidFill>
              </a:rPr>
              <a:t>Case Study I</a:t>
            </a:r>
            <a:endParaRPr lang="en-US" sz="4000" i="1" dirty="0">
              <a:solidFill>
                <a:prstClr val="black"/>
              </a:solidFill>
            </a:endParaRPr>
          </a:p>
        </p:txBody>
      </p:sp>
      <p:sp>
        <p:nvSpPr>
          <p:cNvPr id="3" name="Rectangle 2"/>
          <p:cNvSpPr/>
          <p:nvPr/>
        </p:nvSpPr>
        <p:spPr>
          <a:xfrm>
            <a:off x="1498976" y="3830720"/>
            <a:ext cx="2383986" cy="369332"/>
          </a:xfrm>
          <a:prstGeom prst="rect">
            <a:avLst/>
          </a:prstGeom>
        </p:spPr>
        <p:txBody>
          <a:bodyPr wrap="none">
            <a:spAutoFit/>
          </a:bodyPr>
          <a:lstStyle/>
          <a:p>
            <a:r>
              <a:rPr lang="en" i="1" dirty="0">
                <a:solidFill>
                  <a:prstClr val="black"/>
                </a:solidFill>
              </a:rPr>
              <a:t>Marino &amp; Gispert, 2006</a:t>
            </a:r>
          </a:p>
        </p:txBody>
      </p:sp>
      <p:sp>
        <p:nvSpPr>
          <p:cNvPr id="4" name="Rectangle 3"/>
          <p:cNvSpPr/>
          <p:nvPr/>
        </p:nvSpPr>
        <p:spPr>
          <a:xfrm>
            <a:off x="7051889" y="6207946"/>
            <a:ext cx="2486386" cy="369332"/>
          </a:xfrm>
          <a:prstGeom prst="rect">
            <a:avLst/>
          </a:prstGeom>
        </p:spPr>
        <p:txBody>
          <a:bodyPr wrap="none">
            <a:spAutoFit/>
          </a:bodyPr>
          <a:lstStyle/>
          <a:p>
            <a:r>
              <a:rPr lang="en" u="sng" dirty="0">
                <a:solidFill>
                  <a:prstClr val="black"/>
                </a:solidFill>
              </a:rPr>
              <a:t>Utiyama &amp; Isahara, 2007</a:t>
            </a:r>
          </a:p>
        </p:txBody>
      </p:sp>
      <p:sp>
        <p:nvSpPr>
          <p:cNvPr id="6" name="Rectangle 5"/>
          <p:cNvSpPr/>
          <p:nvPr/>
        </p:nvSpPr>
        <p:spPr>
          <a:xfrm>
            <a:off x="6993418" y="3800856"/>
            <a:ext cx="2331407" cy="424732"/>
          </a:xfrm>
          <a:prstGeom prst="rect">
            <a:avLst/>
          </a:prstGeom>
        </p:spPr>
        <p:txBody>
          <a:bodyPr wrap="none">
            <a:spAutoFit/>
          </a:bodyPr>
          <a:lstStyle/>
          <a:p>
            <a:pPr marL="228600">
              <a:lnSpc>
                <a:spcPct val="90000"/>
              </a:lnSpc>
              <a:buSzPct val="100000"/>
            </a:pPr>
            <a:r>
              <a:rPr lang="en" sz="2400" dirty="0">
                <a:solidFill>
                  <a:prstClr val="black"/>
                </a:solidFill>
              </a:rPr>
              <a:t>English as Pivot</a:t>
            </a:r>
          </a:p>
        </p:txBody>
      </p:sp>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rPr>
              <a:pPr/>
              <a:t>109</a:t>
            </a:fld>
            <a:endParaRPr lang="en">
              <a:solidFill>
                <a:prstClr val="black">
                  <a:tint val="75000"/>
                </a:prstClr>
              </a:solidFill>
            </a:endParaRPr>
          </a:p>
        </p:txBody>
      </p:sp>
    </p:spTree>
    <p:extLst>
      <p:ext uri="{BB962C8B-B14F-4D97-AF65-F5344CB8AC3E}">
        <p14:creationId xmlns:p14="http://schemas.microsoft.com/office/powerpoint/2010/main" val="92999238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build="p"/>
      <p:bldP spid="1156" grpId="0" animBg="1"/>
      <p:bldP spid="1160" grpId="0" animBg="1"/>
      <p:bldP spid="3" grpId="0"/>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4030" y="1111908"/>
            <a:ext cx="10602684" cy="3108543"/>
          </a:xfrm>
          <a:prstGeom prst="rect">
            <a:avLst/>
          </a:prstGeom>
        </p:spPr>
        <p:txBody>
          <a:bodyPr wrap="square">
            <a:spAutoFit/>
          </a:bodyPr>
          <a:lstStyle/>
          <a:p>
            <a:r>
              <a:rPr lang="en-US" sz="2800" i="1" dirty="0">
                <a:solidFill>
                  <a:prstClr val="black"/>
                </a:solidFill>
              </a:rPr>
              <a:t>“</a:t>
            </a:r>
            <a:r>
              <a:rPr lang="en-US" sz="2800" i="1" dirty="0">
                <a:solidFill>
                  <a:prstClr val="white">
                    <a:lumMod val="75000"/>
                  </a:prstClr>
                </a:solidFill>
              </a:rPr>
              <a:t>If technology developed for one language</a:t>
            </a:r>
            <a:r>
              <a:rPr lang="en-US" sz="2800" i="1" dirty="0">
                <a:solidFill>
                  <a:prstClr val="black"/>
                </a:solidFill>
              </a:rPr>
              <a:t> </a:t>
            </a:r>
            <a:r>
              <a:rPr lang="en-US" sz="2800" i="1" u="sng" dirty="0">
                <a:solidFill>
                  <a:srgbClr val="ED7D31">
                    <a:lumMod val="50000"/>
                  </a:srgbClr>
                </a:solidFill>
              </a:rPr>
              <a:t>can be ported</a:t>
            </a:r>
            <a:r>
              <a:rPr lang="en-US" sz="2800" i="1" dirty="0">
                <a:solidFill>
                  <a:prstClr val="black"/>
                </a:solidFill>
              </a:rPr>
              <a:t> </a:t>
            </a:r>
            <a:r>
              <a:rPr lang="en-US" sz="2800" i="1" dirty="0">
                <a:solidFill>
                  <a:prstClr val="white">
                    <a:lumMod val="75000"/>
                  </a:prstClr>
                </a:solidFill>
              </a:rPr>
              <a:t>to another merely by</a:t>
            </a:r>
            <a:r>
              <a:rPr lang="en-US" sz="2800" i="1" dirty="0">
                <a:solidFill>
                  <a:prstClr val="black"/>
                </a:solidFill>
              </a:rPr>
              <a:t> </a:t>
            </a:r>
            <a:r>
              <a:rPr lang="en-US" sz="2800" i="1" u="sng" dirty="0">
                <a:solidFill>
                  <a:srgbClr val="FF0000"/>
                </a:solidFill>
              </a:rPr>
              <a:t>amassing appropriate training data </a:t>
            </a:r>
            <a:r>
              <a:rPr lang="en-US" sz="2800" i="1" dirty="0">
                <a:solidFill>
                  <a:prstClr val="white">
                    <a:lumMod val="75000"/>
                  </a:prstClr>
                </a:solidFill>
              </a:rPr>
              <a:t>in the second language, then the effort put into the development of the technology in the first language can be leveraged to more efficiently create technology for other languages</a:t>
            </a:r>
            <a:r>
              <a:rPr lang="en-US" sz="2800" i="1" dirty="0">
                <a:solidFill>
                  <a:prstClr val="black"/>
                </a:solidFill>
              </a:rPr>
              <a:t>.”</a:t>
            </a:r>
          </a:p>
          <a:p>
            <a:pPr algn="r"/>
            <a:r>
              <a:rPr lang="en-US" sz="2800" i="1" dirty="0">
                <a:solidFill>
                  <a:prstClr val="black"/>
                </a:solidFill>
              </a:rPr>
              <a:t>- Emily Bender (2011) </a:t>
            </a:r>
          </a:p>
          <a:p>
            <a:endParaRPr lang="en-US" sz="2800" i="1" dirty="0">
              <a:solidFill>
                <a:prstClr val="black"/>
              </a:solidFill>
            </a:endParaRPr>
          </a:p>
        </p:txBody>
      </p:sp>
      <p:sp>
        <p:nvSpPr>
          <p:cNvPr id="5" name="Rectangle 4"/>
          <p:cNvSpPr/>
          <p:nvPr/>
        </p:nvSpPr>
        <p:spPr>
          <a:xfrm>
            <a:off x="404489" y="4507077"/>
            <a:ext cx="7669535" cy="1384995"/>
          </a:xfrm>
          <a:prstGeom prst="rect">
            <a:avLst/>
          </a:prstGeom>
        </p:spPr>
        <p:txBody>
          <a:bodyPr wrap="none">
            <a:spAutoFit/>
          </a:bodyPr>
          <a:lstStyle/>
          <a:p>
            <a:r>
              <a:rPr lang="en-US" sz="2800" i="1" dirty="0">
                <a:solidFill>
                  <a:prstClr val="black"/>
                </a:solidFill>
              </a:rPr>
              <a:t>but….need to focus on two practical considerations:</a:t>
            </a:r>
          </a:p>
          <a:p>
            <a:pPr marL="457200" indent="-457200">
              <a:buFont typeface="Arial" panose="020B0604020202020204" pitchFamily="34" charset="0"/>
              <a:buChar char="•"/>
            </a:pPr>
            <a:r>
              <a:rPr lang="en-US" sz="2800" i="1" dirty="0">
                <a:solidFill>
                  <a:prstClr val="black"/>
                </a:solidFill>
              </a:rPr>
              <a:t>Not just ported, it should work well!!</a:t>
            </a:r>
          </a:p>
          <a:p>
            <a:pPr marL="457200" indent="-457200">
              <a:buFont typeface="Arial" panose="020B0604020202020204" pitchFamily="34" charset="0"/>
              <a:buChar char="•"/>
            </a:pPr>
            <a:r>
              <a:rPr lang="en-US" sz="2800" i="1" dirty="0">
                <a:solidFill>
                  <a:prstClr val="black"/>
                </a:solidFill>
              </a:rPr>
              <a:t>How much is ‘appropriate’ ?</a:t>
            </a: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2900219946"/>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592" y="263048"/>
            <a:ext cx="11987408" cy="6594952"/>
          </a:xfrm>
        </p:spPr>
        <p:txBody>
          <a:bodyPr>
            <a:normAutofit/>
          </a:bodyPr>
          <a:lstStyle/>
          <a:p>
            <a:pPr marL="0" indent="0">
              <a:buNone/>
            </a:pPr>
            <a:r>
              <a:rPr lang="en-US" b="1" dirty="0" smtClean="0"/>
              <a:t>Roadmap for this section</a:t>
            </a:r>
          </a:p>
          <a:p>
            <a:pPr lvl="1">
              <a:lnSpc>
                <a:spcPct val="110000"/>
              </a:lnSpc>
            </a:pPr>
            <a:r>
              <a:rPr lang="en-US" sz="2800" b="1" dirty="0" smtClean="0"/>
              <a:t>Pivot </a:t>
            </a:r>
            <a:r>
              <a:rPr lang="en-US" sz="2800" b="1" dirty="0"/>
              <a:t>based SMT</a:t>
            </a:r>
          </a:p>
          <a:p>
            <a:pPr lvl="2">
              <a:lnSpc>
                <a:spcPct val="110000"/>
              </a:lnSpc>
              <a:buSzPct val="100000"/>
            </a:pPr>
            <a:r>
              <a:rPr lang="en-IN" sz="2400" dirty="0"/>
              <a:t>Pseudo-Corpus Synthesis</a:t>
            </a:r>
          </a:p>
          <a:p>
            <a:pPr lvl="2">
              <a:lnSpc>
                <a:spcPct val="110000"/>
              </a:lnSpc>
              <a:buSzPct val="100000"/>
            </a:pPr>
            <a:r>
              <a:rPr lang="en-IN" sz="2400" dirty="0" smtClean="0"/>
              <a:t>Cascading </a:t>
            </a:r>
            <a:r>
              <a:rPr lang="en-IN" sz="2400" dirty="0"/>
              <a:t>Direct Systems</a:t>
            </a:r>
          </a:p>
          <a:p>
            <a:pPr lvl="2">
              <a:lnSpc>
                <a:spcPct val="110000"/>
              </a:lnSpc>
              <a:buSzPct val="100000"/>
            </a:pPr>
            <a:r>
              <a:rPr lang="en-IN" sz="2400" dirty="0" smtClean="0"/>
              <a:t>Model Triangulation</a:t>
            </a:r>
          </a:p>
          <a:p>
            <a:pPr lvl="2">
              <a:lnSpc>
                <a:spcPct val="110000"/>
              </a:lnSpc>
              <a:buSzPct val="100000"/>
            </a:pPr>
            <a:r>
              <a:rPr lang="en-IN" sz="2400" dirty="0" smtClean="0"/>
              <a:t>Case Study I</a:t>
            </a:r>
          </a:p>
          <a:p>
            <a:pPr lvl="1">
              <a:lnSpc>
                <a:spcPct val="110000"/>
              </a:lnSpc>
              <a:buSzPct val="100000"/>
            </a:pPr>
            <a:r>
              <a:rPr lang="en-IN" sz="2800" b="1" dirty="0" smtClean="0">
                <a:solidFill>
                  <a:srgbClr val="FF0000"/>
                </a:solidFill>
              </a:rPr>
              <a:t>Leveraging relatedness in Pivot based SM</a:t>
            </a:r>
          </a:p>
          <a:p>
            <a:pPr lvl="2">
              <a:lnSpc>
                <a:spcPct val="110000"/>
              </a:lnSpc>
              <a:buSzPct val="100000"/>
            </a:pPr>
            <a:r>
              <a:rPr lang="en-IN" sz="2400" dirty="0"/>
              <a:t>Small X</a:t>
            </a:r>
            <a:r>
              <a:rPr lang="en-IN" sz="2400" dirty="0">
                <a:sym typeface="Wingdings" panose="05000000000000000000" pitchFamily="2" charset="2"/>
              </a:rPr>
              <a:t>Y corpus is </a:t>
            </a:r>
            <a:r>
              <a:rPr lang="en-IN" sz="2400" dirty="0" smtClean="0">
                <a:sym typeface="Wingdings" panose="05000000000000000000" pitchFamily="2" charset="2"/>
              </a:rPr>
              <a:t>available (</a:t>
            </a:r>
            <a:r>
              <a:rPr lang="en-IN" sz="2400" dirty="0"/>
              <a:t>Case Study </a:t>
            </a:r>
            <a:r>
              <a:rPr lang="en-IN" sz="2400" dirty="0" smtClean="0"/>
              <a:t>II)</a:t>
            </a:r>
            <a:endParaRPr lang="en-IN" sz="2400" dirty="0"/>
          </a:p>
          <a:p>
            <a:pPr lvl="2"/>
            <a:r>
              <a:rPr lang="en-IN" sz="2400" dirty="0"/>
              <a:t>No X</a:t>
            </a:r>
            <a:r>
              <a:rPr lang="en-IN" sz="2400" dirty="0">
                <a:sym typeface="Wingdings" panose="05000000000000000000" pitchFamily="2" charset="2"/>
              </a:rPr>
              <a:t>Y corpus is available (</a:t>
            </a:r>
            <a:r>
              <a:rPr lang="en-IN" sz="2400" dirty="0"/>
              <a:t>Case Study III</a:t>
            </a:r>
            <a:r>
              <a:rPr lang="en-IN" sz="2400" dirty="0" smtClean="0"/>
              <a:t>)</a:t>
            </a:r>
          </a:p>
          <a:p>
            <a:pPr lvl="1"/>
            <a:r>
              <a:rPr lang="en-IN" sz="2800" b="1" dirty="0" smtClean="0"/>
              <a:t>Augmenting Direct system with Pivot Based System</a:t>
            </a:r>
          </a:p>
          <a:p>
            <a:pPr lvl="2"/>
            <a:r>
              <a:rPr lang="en-IN" sz="2400" dirty="0"/>
              <a:t>Combine corpus</a:t>
            </a:r>
          </a:p>
          <a:p>
            <a:pPr lvl="2"/>
            <a:r>
              <a:rPr lang="en-IN" sz="2400" dirty="0"/>
              <a:t>Combine </a:t>
            </a:r>
            <a:r>
              <a:rPr lang="en-IN" sz="2400" dirty="0" smtClean="0"/>
              <a:t>models</a:t>
            </a:r>
          </a:p>
          <a:p>
            <a:pPr lvl="1"/>
            <a:r>
              <a:rPr lang="en-IN" sz="2800" b="1" dirty="0" smtClean="0"/>
              <a:t>Choice of pivot language</a:t>
            </a:r>
            <a:endParaRPr lang="en-IN" sz="2800" b="1"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40CE5FD-2884-4EE9-87C1-C54DB91080A3}" type="slidenum">
              <a:rPr lang="en-IN" smtClean="0">
                <a:solidFill>
                  <a:prstClr val="black">
                    <a:tint val="75000"/>
                  </a:prstClr>
                </a:solidFill>
              </a:rPr>
              <a:pPr/>
              <a:t>110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90459273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ntent Placeholder 25"/>
          <p:cNvSpPr>
            <a:spLocks noGrp="1"/>
          </p:cNvSpPr>
          <p:nvPr>
            <p:ph sz="half" idx="1"/>
          </p:nvPr>
        </p:nvSpPr>
        <p:spPr>
          <a:xfrm>
            <a:off x="956886" y="4310703"/>
            <a:ext cx="5181600" cy="1896459"/>
          </a:xfrm>
        </p:spPr>
        <p:txBody>
          <a:bodyPr>
            <a:normAutofit/>
          </a:bodyPr>
          <a:lstStyle/>
          <a:p>
            <a:r>
              <a:rPr lang="en-IN" i="1" dirty="0">
                <a:solidFill>
                  <a:prstClr val="black"/>
                </a:solidFill>
              </a:rPr>
              <a:t>Scenario can occur between unrelated languages too</a:t>
            </a:r>
          </a:p>
          <a:p>
            <a:r>
              <a:rPr lang="en-IN" i="1" dirty="0" smtClean="0">
                <a:solidFill>
                  <a:prstClr val="black"/>
                </a:solidFill>
              </a:rPr>
              <a:t>Does </a:t>
            </a:r>
            <a:r>
              <a:rPr lang="en-IN" i="1" dirty="0">
                <a:solidFill>
                  <a:prstClr val="black"/>
                </a:solidFill>
              </a:rPr>
              <a:t>not necessarily leverage relatedness between languages</a:t>
            </a:r>
          </a:p>
        </p:txBody>
      </p:sp>
      <p:sp>
        <p:nvSpPr>
          <p:cNvPr id="27" name="Content Placeholder 26"/>
          <p:cNvSpPr>
            <a:spLocks noGrp="1"/>
          </p:cNvSpPr>
          <p:nvPr>
            <p:ph sz="half" idx="2"/>
          </p:nvPr>
        </p:nvSpPr>
        <p:spPr>
          <a:xfrm>
            <a:off x="6707345" y="4360084"/>
            <a:ext cx="5181600" cy="1213998"/>
          </a:xfrm>
        </p:spPr>
        <p:txBody>
          <a:bodyPr>
            <a:normAutofit/>
          </a:bodyPr>
          <a:lstStyle/>
          <a:p>
            <a:r>
              <a:rPr lang="en-IN" i="1" dirty="0">
                <a:solidFill>
                  <a:prstClr val="black"/>
                </a:solidFill>
              </a:rPr>
              <a:t>Relatedness between X and Y will have to be leveraged</a:t>
            </a:r>
          </a:p>
        </p:txBody>
      </p:sp>
      <p:sp>
        <p:nvSpPr>
          <p:cNvPr id="3" name="Oval 2"/>
          <p:cNvSpPr/>
          <p:nvPr/>
        </p:nvSpPr>
        <p:spPr>
          <a:xfrm>
            <a:off x="1431439" y="3280031"/>
            <a:ext cx="416460" cy="389299"/>
          </a:xfrm>
          <a:prstGeom prst="ellipse">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X</a:t>
            </a:r>
          </a:p>
        </p:txBody>
      </p:sp>
      <p:sp>
        <p:nvSpPr>
          <p:cNvPr id="4" name="Oval 3"/>
          <p:cNvSpPr/>
          <p:nvPr/>
        </p:nvSpPr>
        <p:spPr>
          <a:xfrm>
            <a:off x="2887538" y="2254990"/>
            <a:ext cx="416460" cy="389299"/>
          </a:xfrm>
          <a:prstGeom prst="ellipse">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Y</a:t>
            </a:r>
          </a:p>
        </p:txBody>
      </p:sp>
      <p:sp>
        <p:nvSpPr>
          <p:cNvPr id="5" name="Oval 4"/>
          <p:cNvSpPr/>
          <p:nvPr/>
        </p:nvSpPr>
        <p:spPr>
          <a:xfrm>
            <a:off x="4234996" y="3280031"/>
            <a:ext cx="416460" cy="389299"/>
          </a:xfrm>
          <a:prstGeom prst="ellipse">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E</a:t>
            </a:r>
          </a:p>
        </p:txBody>
      </p:sp>
      <p:cxnSp>
        <p:nvCxnSpPr>
          <p:cNvPr id="7" name="Straight Connector 6"/>
          <p:cNvCxnSpPr>
            <a:stCxn id="3" idx="7"/>
            <a:endCxn id="4" idx="3"/>
          </p:cNvCxnSpPr>
          <p:nvPr/>
        </p:nvCxnSpPr>
        <p:spPr>
          <a:xfrm flipV="1">
            <a:off x="1786910" y="2587277"/>
            <a:ext cx="1161617" cy="7497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5"/>
            <a:endCxn id="5" idx="1"/>
          </p:cNvCxnSpPr>
          <p:nvPr/>
        </p:nvCxnSpPr>
        <p:spPr>
          <a:xfrm>
            <a:off x="3243009" y="2587277"/>
            <a:ext cx="1052976" cy="7497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1304690" y="2175509"/>
            <a:ext cx="1176951" cy="679010"/>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8" name="TextBox 17"/>
          <p:cNvSpPr txBox="1"/>
          <p:nvPr/>
        </p:nvSpPr>
        <p:spPr>
          <a:xfrm>
            <a:off x="649068" y="1760101"/>
            <a:ext cx="3437299" cy="461665"/>
          </a:xfrm>
          <a:prstGeom prst="rect">
            <a:avLst/>
          </a:prstGeom>
          <a:noFill/>
        </p:spPr>
        <p:txBody>
          <a:bodyPr wrap="square" rtlCol="0">
            <a:spAutoFit/>
          </a:bodyPr>
          <a:lstStyle/>
          <a:p>
            <a:r>
              <a:rPr lang="en-IN" sz="2400" i="1" dirty="0">
                <a:solidFill>
                  <a:prstClr val="black"/>
                </a:solidFill>
              </a:rPr>
              <a:t>Sufficient Parallel Corpus</a:t>
            </a:r>
          </a:p>
        </p:txBody>
      </p:sp>
      <p:sp>
        <p:nvSpPr>
          <p:cNvPr id="19" name="Oval 18"/>
          <p:cNvSpPr/>
          <p:nvPr/>
        </p:nvSpPr>
        <p:spPr>
          <a:xfrm>
            <a:off x="7658729" y="3278031"/>
            <a:ext cx="416460" cy="389299"/>
          </a:xfrm>
          <a:prstGeom prst="ellipse">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X</a:t>
            </a:r>
          </a:p>
        </p:txBody>
      </p:sp>
      <p:sp>
        <p:nvSpPr>
          <p:cNvPr id="20" name="Oval 19"/>
          <p:cNvSpPr/>
          <p:nvPr/>
        </p:nvSpPr>
        <p:spPr>
          <a:xfrm>
            <a:off x="9114828" y="2252990"/>
            <a:ext cx="416460" cy="389299"/>
          </a:xfrm>
          <a:prstGeom prst="ellipse">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Y</a:t>
            </a:r>
          </a:p>
        </p:txBody>
      </p:sp>
      <p:sp>
        <p:nvSpPr>
          <p:cNvPr id="21" name="Oval 20"/>
          <p:cNvSpPr/>
          <p:nvPr/>
        </p:nvSpPr>
        <p:spPr>
          <a:xfrm>
            <a:off x="10462286" y="3278031"/>
            <a:ext cx="416460" cy="389299"/>
          </a:xfrm>
          <a:prstGeom prst="ellipse">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E</a:t>
            </a:r>
          </a:p>
        </p:txBody>
      </p:sp>
      <p:cxnSp>
        <p:nvCxnSpPr>
          <p:cNvPr id="22" name="Straight Connector 21"/>
          <p:cNvCxnSpPr>
            <a:stCxn id="19" idx="7"/>
            <a:endCxn id="20" idx="3"/>
          </p:cNvCxnSpPr>
          <p:nvPr/>
        </p:nvCxnSpPr>
        <p:spPr>
          <a:xfrm flipV="1">
            <a:off x="8014200" y="2585277"/>
            <a:ext cx="1161617" cy="749766"/>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0" idx="5"/>
            <a:endCxn id="21" idx="1"/>
          </p:cNvCxnSpPr>
          <p:nvPr/>
        </p:nvCxnSpPr>
        <p:spPr>
          <a:xfrm>
            <a:off x="9470299" y="2585277"/>
            <a:ext cx="1052976" cy="7497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urved Connector 27"/>
          <p:cNvCxnSpPr/>
          <p:nvPr/>
        </p:nvCxnSpPr>
        <p:spPr>
          <a:xfrm>
            <a:off x="7595363" y="2173509"/>
            <a:ext cx="1176951" cy="679010"/>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p:cNvSpPr txBox="1"/>
          <p:nvPr/>
        </p:nvSpPr>
        <p:spPr>
          <a:xfrm>
            <a:off x="6437904" y="1760100"/>
            <a:ext cx="3705524" cy="461665"/>
          </a:xfrm>
          <a:prstGeom prst="rect">
            <a:avLst/>
          </a:prstGeom>
          <a:noFill/>
        </p:spPr>
        <p:txBody>
          <a:bodyPr wrap="square" rtlCol="0">
            <a:spAutoFit/>
          </a:bodyPr>
          <a:lstStyle/>
          <a:p>
            <a:r>
              <a:rPr lang="en-IN" sz="2400" i="1" dirty="0">
                <a:solidFill>
                  <a:prstClr val="black"/>
                </a:solidFill>
              </a:rPr>
              <a:t>No or little Parallel Corpus</a:t>
            </a:r>
          </a:p>
        </p:txBody>
      </p:sp>
      <p:sp>
        <p:nvSpPr>
          <p:cNvPr id="30" name="Rectangle 29"/>
          <p:cNvSpPr/>
          <p:nvPr/>
        </p:nvSpPr>
        <p:spPr>
          <a:xfrm>
            <a:off x="3903149" y="1048665"/>
            <a:ext cx="3755580" cy="523220"/>
          </a:xfrm>
          <a:prstGeom prst="rect">
            <a:avLst/>
          </a:prstGeom>
        </p:spPr>
        <p:txBody>
          <a:bodyPr wrap="none">
            <a:spAutoFit/>
          </a:bodyPr>
          <a:lstStyle/>
          <a:p>
            <a:r>
              <a:rPr lang="en-IN" sz="2800" i="1" dirty="0">
                <a:solidFill>
                  <a:prstClr val="black"/>
                </a:solidFill>
              </a:rPr>
              <a:t>Y: bridge/pivot language</a:t>
            </a:r>
          </a:p>
        </p:txBody>
      </p:sp>
      <p:sp>
        <p:nvSpPr>
          <p:cNvPr id="24" name="Rectangle 23"/>
          <p:cNvSpPr/>
          <p:nvPr/>
        </p:nvSpPr>
        <p:spPr>
          <a:xfrm>
            <a:off x="404943" y="113205"/>
            <a:ext cx="8520794" cy="707886"/>
          </a:xfrm>
          <a:prstGeom prst="rect">
            <a:avLst/>
          </a:prstGeom>
        </p:spPr>
        <p:txBody>
          <a:bodyPr wrap="none">
            <a:spAutoFit/>
          </a:bodyPr>
          <a:lstStyle/>
          <a:p>
            <a:r>
              <a:rPr lang="en-US" sz="4000" i="1" dirty="0" smtClean="0">
                <a:solidFill>
                  <a:prstClr val="black"/>
                </a:solidFill>
              </a:rPr>
              <a:t>Scenarios based on corpus availability….</a:t>
            </a:r>
            <a:endParaRPr lang="en-US" sz="4000" dirty="0">
              <a:solidFill>
                <a:prstClr val="black"/>
              </a:solidFill>
            </a:endParaRPr>
          </a:p>
        </p:txBody>
      </p:sp>
      <p:sp>
        <p:nvSpPr>
          <p:cNvPr id="6" name="Slide Number Placeholder 5"/>
          <p:cNvSpPr>
            <a:spLocks noGrp="1"/>
          </p:cNvSpPr>
          <p:nvPr>
            <p:ph type="sldNum" sz="quarter" idx="12"/>
          </p:nvPr>
        </p:nvSpPr>
        <p:spPr/>
        <p:txBody>
          <a:bodyPr/>
          <a:lstStyle/>
          <a:p>
            <a:fld id="{740CE5FD-2884-4EE9-87C1-C54DB91080A3}" type="slidenum">
              <a:rPr lang="en-IN" smtClean="0">
                <a:solidFill>
                  <a:prstClr val="black">
                    <a:tint val="75000"/>
                  </a:prstClr>
                </a:solidFill>
              </a:rPr>
              <a:pPr/>
              <a:t>111</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81215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9"/>
                                        </p:tgtEl>
                                      </p:cBhvr>
                                    </p:animEffect>
                                    <p:animScale>
                                      <p:cBhvr>
                                        <p:cTn id="7" dur="250" autoRev="1" fill="hold"/>
                                        <p:tgtEl>
                                          <p:spTgt spid="19"/>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20"/>
                                        </p:tgtEl>
                                      </p:cBhvr>
                                    </p:animEffect>
                                    <p:animScale>
                                      <p:cBhvr>
                                        <p:cTn id="10" dur="250" autoRev="1" fill="hold"/>
                                        <p:tgtEl>
                                          <p:spTgt spid="20"/>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21"/>
                                        </p:tgtEl>
                                      </p:cBhvr>
                                    </p:animEffect>
                                    <p:animScale>
                                      <p:cBhvr>
                                        <p:cTn id="13" dur="250" autoRev="1" fill="hold"/>
                                        <p:tgtEl>
                                          <p:spTgt spid="21"/>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22"/>
                                        </p:tgtEl>
                                      </p:cBhvr>
                                    </p:animEffect>
                                    <p:animScale>
                                      <p:cBhvr>
                                        <p:cTn id="16" dur="250" autoRev="1" fill="hold"/>
                                        <p:tgtEl>
                                          <p:spTgt spid="22"/>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23"/>
                                        </p:tgtEl>
                                      </p:cBhvr>
                                    </p:animEffect>
                                    <p:animScale>
                                      <p:cBhvr>
                                        <p:cTn id="19" dur="250" autoRev="1" fill="hold"/>
                                        <p:tgtEl>
                                          <p:spTgt spid="23"/>
                                        </p:tgtEl>
                                      </p:cBhvr>
                                      <p:by x="105000" y="105000"/>
                                    </p:animScale>
                                  </p:childTnLst>
                                </p:cTn>
                              </p:par>
                              <p:par>
                                <p:cTn id="20" presetID="26" presetClass="emph" presetSubtype="0" fill="hold" nodeType="withEffect">
                                  <p:stCondLst>
                                    <p:cond delay="0"/>
                                  </p:stCondLst>
                                  <p:childTnLst>
                                    <p:animEffect transition="out" filter="fade">
                                      <p:cBhvr>
                                        <p:cTn id="21" dur="500" tmFilter="0, 0; .2, .5; .8, .5; 1, 0"/>
                                        <p:tgtEl>
                                          <p:spTgt spid="28"/>
                                        </p:tgtEl>
                                      </p:cBhvr>
                                    </p:animEffect>
                                    <p:animScale>
                                      <p:cBhvr>
                                        <p:cTn id="22" dur="250" autoRev="1" fill="hold"/>
                                        <p:tgtEl>
                                          <p:spTgt spid="28"/>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29"/>
                                        </p:tgtEl>
                                      </p:cBhvr>
                                    </p:animEffect>
                                    <p:animScale>
                                      <p:cBhvr>
                                        <p:cTn id="25" dur="250" autoRev="1" fill="hold"/>
                                        <p:tgtEl>
                                          <p:spTgt spid="2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592" y="263048"/>
            <a:ext cx="11987408" cy="6594952"/>
          </a:xfrm>
        </p:spPr>
        <p:txBody>
          <a:bodyPr>
            <a:normAutofit/>
          </a:bodyPr>
          <a:lstStyle/>
          <a:p>
            <a:pPr marL="0" indent="0">
              <a:buNone/>
            </a:pPr>
            <a:r>
              <a:rPr lang="en-US" b="1" dirty="0" smtClean="0"/>
              <a:t>Roadmap for this section</a:t>
            </a:r>
          </a:p>
          <a:p>
            <a:pPr lvl="1">
              <a:lnSpc>
                <a:spcPct val="110000"/>
              </a:lnSpc>
            </a:pPr>
            <a:r>
              <a:rPr lang="en-US" sz="2800" b="1" dirty="0" smtClean="0"/>
              <a:t>Pivot </a:t>
            </a:r>
            <a:r>
              <a:rPr lang="en-US" sz="2800" b="1" dirty="0"/>
              <a:t>based SMT</a:t>
            </a:r>
          </a:p>
          <a:p>
            <a:pPr lvl="2">
              <a:lnSpc>
                <a:spcPct val="110000"/>
              </a:lnSpc>
              <a:buSzPct val="100000"/>
            </a:pPr>
            <a:r>
              <a:rPr lang="en-IN" sz="2400" dirty="0"/>
              <a:t>Pseudo-Corpus Synthesis</a:t>
            </a:r>
          </a:p>
          <a:p>
            <a:pPr lvl="2">
              <a:lnSpc>
                <a:spcPct val="110000"/>
              </a:lnSpc>
              <a:buSzPct val="100000"/>
            </a:pPr>
            <a:r>
              <a:rPr lang="en-IN" sz="2400" dirty="0" smtClean="0"/>
              <a:t>Cascading </a:t>
            </a:r>
            <a:r>
              <a:rPr lang="en-IN" sz="2400" dirty="0"/>
              <a:t>Direct Systems</a:t>
            </a:r>
          </a:p>
          <a:p>
            <a:pPr lvl="2">
              <a:lnSpc>
                <a:spcPct val="110000"/>
              </a:lnSpc>
              <a:buSzPct val="100000"/>
            </a:pPr>
            <a:r>
              <a:rPr lang="en-IN" sz="2400" dirty="0" smtClean="0"/>
              <a:t>Model Triangulation</a:t>
            </a:r>
          </a:p>
          <a:p>
            <a:pPr lvl="2">
              <a:lnSpc>
                <a:spcPct val="110000"/>
              </a:lnSpc>
              <a:buSzPct val="100000"/>
            </a:pPr>
            <a:r>
              <a:rPr lang="en-IN" sz="2400" dirty="0" smtClean="0"/>
              <a:t>Case Study I</a:t>
            </a:r>
          </a:p>
          <a:p>
            <a:pPr lvl="1">
              <a:lnSpc>
                <a:spcPct val="110000"/>
              </a:lnSpc>
              <a:buSzPct val="100000"/>
            </a:pPr>
            <a:r>
              <a:rPr lang="en-IN" sz="2800" b="1" dirty="0" smtClean="0"/>
              <a:t>Leveraging relatedness in Pivot based SM</a:t>
            </a:r>
          </a:p>
          <a:p>
            <a:pPr lvl="2">
              <a:lnSpc>
                <a:spcPct val="110000"/>
              </a:lnSpc>
              <a:buSzPct val="100000"/>
            </a:pPr>
            <a:r>
              <a:rPr lang="en-IN" sz="2400" dirty="0">
                <a:solidFill>
                  <a:srgbClr val="FF0000"/>
                </a:solidFill>
              </a:rPr>
              <a:t>Small X</a:t>
            </a:r>
            <a:r>
              <a:rPr lang="en-IN" sz="2400" dirty="0">
                <a:solidFill>
                  <a:srgbClr val="FF0000"/>
                </a:solidFill>
                <a:sym typeface="Wingdings" panose="05000000000000000000" pitchFamily="2" charset="2"/>
              </a:rPr>
              <a:t>Y corpus is </a:t>
            </a:r>
            <a:r>
              <a:rPr lang="en-IN" sz="2400" dirty="0" smtClean="0">
                <a:solidFill>
                  <a:srgbClr val="FF0000"/>
                </a:solidFill>
                <a:sym typeface="Wingdings" panose="05000000000000000000" pitchFamily="2" charset="2"/>
              </a:rPr>
              <a:t>available (</a:t>
            </a:r>
            <a:r>
              <a:rPr lang="en-IN" sz="2400" dirty="0">
                <a:solidFill>
                  <a:srgbClr val="FF0000"/>
                </a:solidFill>
              </a:rPr>
              <a:t>Case Study </a:t>
            </a:r>
            <a:r>
              <a:rPr lang="en-IN" sz="2400" dirty="0" smtClean="0">
                <a:solidFill>
                  <a:srgbClr val="FF0000"/>
                </a:solidFill>
              </a:rPr>
              <a:t>II)</a:t>
            </a:r>
            <a:endParaRPr lang="en-IN" sz="2400" dirty="0">
              <a:solidFill>
                <a:srgbClr val="FF0000"/>
              </a:solidFill>
            </a:endParaRPr>
          </a:p>
          <a:p>
            <a:pPr lvl="2"/>
            <a:r>
              <a:rPr lang="en-IN" sz="2400" dirty="0"/>
              <a:t>No X</a:t>
            </a:r>
            <a:r>
              <a:rPr lang="en-IN" sz="2400" dirty="0">
                <a:sym typeface="Wingdings" panose="05000000000000000000" pitchFamily="2" charset="2"/>
              </a:rPr>
              <a:t>Y corpus is available (</a:t>
            </a:r>
            <a:r>
              <a:rPr lang="en-IN" sz="2400" dirty="0"/>
              <a:t>Case Study III</a:t>
            </a:r>
            <a:r>
              <a:rPr lang="en-IN" sz="2400" dirty="0" smtClean="0"/>
              <a:t>)</a:t>
            </a:r>
          </a:p>
          <a:p>
            <a:pPr lvl="1"/>
            <a:r>
              <a:rPr lang="en-IN" sz="2800" b="1" dirty="0" smtClean="0"/>
              <a:t>Augmenting Direct system with Pivot Based System</a:t>
            </a:r>
          </a:p>
          <a:p>
            <a:pPr lvl="2"/>
            <a:r>
              <a:rPr lang="en-IN" sz="2400" dirty="0"/>
              <a:t>Combine corpus</a:t>
            </a:r>
          </a:p>
          <a:p>
            <a:pPr lvl="2"/>
            <a:r>
              <a:rPr lang="en-IN" sz="2400" dirty="0"/>
              <a:t>Combine </a:t>
            </a:r>
            <a:r>
              <a:rPr lang="en-IN" sz="2400" dirty="0" smtClean="0"/>
              <a:t>models</a:t>
            </a:r>
          </a:p>
          <a:p>
            <a:pPr lvl="1"/>
            <a:r>
              <a:rPr lang="en-IN" sz="2800" b="1" dirty="0" smtClean="0"/>
              <a:t>Choice of pivot language</a:t>
            </a:r>
            <a:endParaRPr lang="en-IN" sz="2800" b="1"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40CE5FD-2884-4EE9-87C1-C54DB91080A3}" type="slidenum">
              <a:rPr lang="en-IN" smtClean="0">
                <a:solidFill>
                  <a:prstClr val="black">
                    <a:tint val="75000"/>
                  </a:prstClr>
                </a:solidFill>
              </a:rPr>
              <a:pPr/>
              <a:t>112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24882207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55455" y="3211553"/>
            <a:ext cx="2900896" cy="2550419"/>
          </a:xfrm>
        </p:spPr>
        <p:txBody>
          <a:bodyPr>
            <a:noAutofit/>
          </a:bodyPr>
          <a:lstStyle/>
          <a:p>
            <a:r>
              <a:rPr lang="en-IN" sz="2400" dirty="0">
                <a:sym typeface="Wingdings" panose="05000000000000000000" pitchFamily="2" charset="2"/>
              </a:rPr>
              <a:t>Char-based SMT effective with small corpora</a:t>
            </a:r>
          </a:p>
          <a:p>
            <a:r>
              <a:rPr lang="en-IN" sz="2400" dirty="0">
                <a:sym typeface="Wingdings" panose="05000000000000000000" pitchFamily="2" charset="2"/>
              </a:rPr>
              <a:t>X  Y leg of pivot SMT may generate non-words</a:t>
            </a:r>
            <a:endParaRPr lang="en-IN" sz="2400" dirty="0"/>
          </a:p>
        </p:txBody>
      </p:sp>
      <p:sp>
        <p:nvSpPr>
          <p:cNvPr id="7" name="Rectangle 6"/>
          <p:cNvSpPr/>
          <p:nvPr/>
        </p:nvSpPr>
        <p:spPr>
          <a:xfrm>
            <a:off x="155455" y="100348"/>
            <a:ext cx="4148828" cy="461665"/>
          </a:xfrm>
          <a:prstGeom prst="rect">
            <a:avLst/>
          </a:prstGeom>
        </p:spPr>
        <p:txBody>
          <a:bodyPr wrap="none">
            <a:spAutoFit/>
          </a:bodyPr>
          <a:lstStyle/>
          <a:p>
            <a:r>
              <a:rPr lang="en-IN" sz="2400" dirty="0">
                <a:solidFill>
                  <a:srgbClr val="FF0000"/>
                </a:solidFill>
              </a:rPr>
              <a:t>Character based SMT for X </a:t>
            </a:r>
            <a:r>
              <a:rPr lang="en-IN" sz="2400" dirty="0">
                <a:solidFill>
                  <a:srgbClr val="FF0000"/>
                </a:solidFill>
                <a:sym typeface="Wingdings" panose="05000000000000000000" pitchFamily="2" charset="2"/>
              </a:rPr>
              <a:t> Y </a:t>
            </a:r>
          </a:p>
        </p:txBody>
      </p:sp>
      <p:sp>
        <p:nvSpPr>
          <p:cNvPr id="8" name="Rectangle 7"/>
          <p:cNvSpPr/>
          <p:nvPr/>
        </p:nvSpPr>
        <p:spPr>
          <a:xfrm>
            <a:off x="302741" y="2377445"/>
            <a:ext cx="3572196" cy="461665"/>
          </a:xfrm>
          <a:prstGeom prst="rect">
            <a:avLst/>
          </a:prstGeom>
        </p:spPr>
        <p:txBody>
          <a:bodyPr wrap="none">
            <a:spAutoFit/>
          </a:bodyPr>
          <a:lstStyle/>
          <a:p>
            <a:r>
              <a:rPr lang="en-IN" sz="2400" dirty="0">
                <a:solidFill>
                  <a:srgbClr val="70AD47">
                    <a:lumMod val="75000"/>
                  </a:srgbClr>
                </a:solidFill>
                <a:sym typeface="Wingdings" panose="05000000000000000000" pitchFamily="2" charset="2"/>
              </a:rPr>
              <a:t>Word-based SMT for Y  E</a:t>
            </a:r>
          </a:p>
        </p:txBody>
      </p:sp>
      <p:sp>
        <p:nvSpPr>
          <p:cNvPr id="10" name="Right Arrow 9"/>
          <p:cNvSpPr/>
          <p:nvPr/>
        </p:nvSpPr>
        <p:spPr>
          <a:xfrm rot="5400000">
            <a:off x="1302126" y="1256435"/>
            <a:ext cx="1573427" cy="338952"/>
          </a:xfrm>
          <a:prstGeom prst="rightArrow">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IN" sz="2000" i="1">
              <a:solidFill>
                <a:prstClr val="black"/>
              </a:solidFill>
            </a:endParaRPr>
          </a:p>
        </p:txBody>
      </p:sp>
      <p:graphicFrame>
        <p:nvGraphicFramePr>
          <p:cNvPr id="12" name="Shape 1431"/>
          <p:cNvGraphicFramePr/>
          <p:nvPr>
            <p:extLst/>
          </p:nvPr>
        </p:nvGraphicFramePr>
        <p:xfrm>
          <a:off x="4014875" y="1160392"/>
          <a:ext cx="8063836" cy="3230700"/>
        </p:xfrm>
        <a:graphic>
          <a:graphicData uri="http://schemas.openxmlformats.org/drawingml/2006/table">
            <a:tbl>
              <a:tblPr>
                <a:noFill/>
              </a:tblPr>
              <a:tblGrid>
                <a:gridCol w="520988"/>
                <a:gridCol w="470188"/>
                <a:gridCol w="463838"/>
                <a:gridCol w="802610"/>
                <a:gridCol w="1280956"/>
                <a:gridCol w="1201517"/>
                <a:gridCol w="1240125"/>
                <a:gridCol w="1160686"/>
                <a:gridCol w="922928"/>
              </a:tblGrid>
              <a:tr h="381000">
                <a:tc>
                  <a:txBody>
                    <a:bodyPr/>
                    <a:lstStyle/>
                    <a:p>
                      <a:pPr lvl="0" algn="ctr" rtl="0">
                        <a:spcBef>
                          <a:spcPts val="0"/>
                        </a:spcBef>
                        <a:buNone/>
                      </a:pPr>
                      <a:endParaRPr sz="2000" b="1" dirty="0"/>
                    </a:p>
                  </a:txBody>
                  <a:tcPr marL="91425" marR="91425" marT="91425" marB="91425"/>
                </a:tc>
                <a:tc>
                  <a:txBody>
                    <a:bodyPr/>
                    <a:lstStyle/>
                    <a:p>
                      <a:pPr lvl="0" algn="ctr" rtl="0">
                        <a:spcBef>
                          <a:spcPts val="0"/>
                        </a:spcBef>
                        <a:buNone/>
                      </a:pPr>
                      <a:endParaRPr sz="2000" b="1"/>
                    </a:p>
                  </a:txBody>
                  <a:tcPr marL="91425" marR="91425" marT="91425" marB="91425"/>
                </a:tc>
                <a:tc>
                  <a:txBody>
                    <a:bodyPr/>
                    <a:lstStyle/>
                    <a:p>
                      <a:pPr lvl="0" algn="ctr" rtl="0">
                        <a:spcBef>
                          <a:spcPts val="0"/>
                        </a:spcBef>
                        <a:buNone/>
                      </a:pPr>
                      <a:endParaRPr sz="2000" b="1"/>
                    </a:p>
                  </a:txBody>
                  <a:tcPr marL="91425" marR="91425" marT="91425" marB="91425"/>
                </a:tc>
                <a:tc gridSpan="3">
                  <a:txBody>
                    <a:bodyPr/>
                    <a:lstStyle/>
                    <a:p>
                      <a:pPr lvl="0" algn="ctr" rtl="0">
                        <a:spcBef>
                          <a:spcPts val="0"/>
                        </a:spcBef>
                        <a:buNone/>
                      </a:pPr>
                      <a:r>
                        <a:rPr lang="en" sz="2000" b="1"/>
                        <a:t>X→ E (% BLEU)</a:t>
                      </a:r>
                    </a:p>
                  </a:txBody>
                  <a:tcPr marL="91425" marR="91425" marT="91425" marB="91425"/>
                </a:tc>
                <a:tc hMerge="1">
                  <a:txBody>
                    <a:bodyPr/>
                    <a:lstStyle/>
                    <a:p>
                      <a:endParaRPr lang="en-US"/>
                    </a:p>
                  </a:txBody>
                  <a:tcPr/>
                </a:tc>
                <a:tc hMerge="1">
                  <a:txBody>
                    <a:bodyPr/>
                    <a:lstStyle/>
                    <a:p>
                      <a:endParaRPr lang="en-US"/>
                    </a:p>
                  </a:txBody>
                  <a:tcPr/>
                </a:tc>
                <a:tc gridSpan="2">
                  <a:txBody>
                    <a:bodyPr/>
                    <a:lstStyle/>
                    <a:p>
                      <a:pPr lvl="0" algn="ctr" rtl="0">
                        <a:spcBef>
                          <a:spcPts val="0"/>
                        </a:spcBef>
                        <a:buNone/>
                      </a:pPr>
                      <a:r>
                        <a:rPr lang="en" sz="2000" b="1"/>
                        <a:t>X→ Y (% BLEU)</a:t>
                      </a:r>
                    </a:p>
                  </a:txBody>
                  <a:tcPr marL="91425" marR="91425" marT="91425" marB="91425"/>
                </a:tc>
                <a:tc hMerge="1">
                  <a:txBody>
                    <a:bodyPr/>
                    <a:lstStyle/>
                    <a:p>
                      <a:endParaRPr lang="en-US"/>
                    </a:p>
                  </a:txBody>
                  <a:tcPr/>
                </a:tc>
                <a:tc rowSpan="2">
                  <a:txBody>
                    <a:bodyPr/>
                    <a:lstStyle/>
                    <a:p>
                      <a:pPr lvl="0" algn="ctr" rtl="0">
                        <a:spcBef>
                          <a:spcPts val="0"/>
                        </a:spcBef>
                        <a:buNone/>
                      </a:pPr>
                      <a:r>
                        <a:rPr lang="en" sz="2000" b="1"/>
                        <a:t>OOV % char level  </a:t>
                      </a:r>
                    </a:p>
                  </a:txBody>
                  <a:tcPr marL="91425" marR="91425" marT="91425" marB="91425"/>
                </a:tc>
              </a:tr>
              <a:tr h="381000">
                <a:tc>
                  <a:txBody>
                    <a:bodyPr/>
                    <a:lstStyle/>
                    <a:p>
                      <a:pPr lvl="0" algn="ctr">
                        <a:spcBef>
                          <a:spcPts val="0"/>
                        </a:spcBef>
                        <a:buNone/>
                      </a:pPr>
                      <a:r>
                        <a:rPr lang="en" sz="2000" b="1"/>
                        <a:t>X</a:t>
                      </a:r>
                    </a:p>
                  </a:txBody>
                  <a:tcPr marL="91425" marR="91425" marT="91425" marB="91425"/>
                </a:tc>
                <a:tc>
                  <a:txBody>
                    <a:bodyPr/>
                    <a:lstStyle/>
                    <a:p>
                      <a:pPr lvl="0" algn="ctr">
                        <a:spcBef>
                          <a:spcPts val="0"/>
                        </a:spcBef>
                        <a:buNone/>
                      </a:pPr>
                      <a:r>
                        <a:rPr lang="en" sz="2000" b="1"/>
                        <a:t>E</a:t>
                      </a:r>
                    </a:p>
                  </a:txBody>
                  <a:tcPr marL="91425" marR="91425" marT="91425" marB="91425"/>
                </a:tc>
                <a:tc>
                  <a:txBody>
                    <a:bodyPr/>
                    <a:lstStyle/>
                    <a:p>
                      <a:pPr lvl="0" algn="ctr">
                        <a:spcBef>
                          <a:spcPts val="0"/>
                        </a:spcBef>
                        <a:buNone/>
                      </a:pPr>
                      <a:r>
                        <a:rPr lang="en" sz="2000" b="1"/>
                        <a:t>Y</a:t>
                      </a:r>
                    </a:p>
                  </a:txBody>
                  <a:tcPr marL="91425" marR="91425" marT="91425" marB="91425"/>
                </a:tc>
                <a:tc>
                  <a:txBody>
                    <a:bodyPr/>
                    <a:lstStyle/>
                    <a:p>
                      <a:pPr lvl="0" algn="ctr">
                        <a:spcBef>
                          <a:spcPts val="0"/>
                        </a:spcBef>
                        <a:buNone/>
                      </a:pPr>
                      <a:r>
                        <a:rPr lang="en" sz="2000" b="1" dirty="0"/>
                        <a:t>Direct</a:t>
                      </a:r>
                    </a:p>
                  </a:txBody>
                  <a:tcPr marL="91425" marR="91425" marT="91425" marB="91425"/>
                </a:tc>
                <a:tc>
                  <a:txBody>
                    <a:bodyPr/>
                    <a:lstStyle/>
                    <a:p>
                      <a:pPr lvl="0" algn="ctr">
                        <a:spcBef>
                          <a:spcPts val="0"/>
                        </a:spcBef>
                        <a:buNone/>
                      </a:pPr>
                      <a:r>
                        <a:rPr lang="en" sz="2000" b="1" dirty="0"/>
                        <a:t>Pivot-word</a:t>
                      </a:r>
                    </a:p>
                  </a:txBody>
                  <a:tcPr marL="91425" marR="91425" marT="91425" marB="91425"/>
                </a:tc>
                <a:tc>
                  <a:txBody>
                    <a:bodyPr/>
                    <a:lstStyle/>
                    <a:p>
                      <a:pPr lvl="0" algn="ctr">
                        <a:spcBef>
                          <a:spcPts val="0"/>
                        </a:spcBef>
                        <a:buNone/>
                      </a:pPr>
                      <a:r>
                        <a:rPr lang="en" sz="2000" b="1"/>
                        <a:t>Pivot-char</a:t>
                      </a:r>
                    </a:p>
                  </a:txBody>
                  <a:tcPr marL="91425" marR="91425" marT="91425" marB="91425"/>
                </a:tc>
                <a:tc>
                  <a:txBody>
                    <a:bodyPr/>
                    <a:lstStyle/>
                    <a:p>
                      <a:pPr lvl="0" algn="ctr" rtl="0">
                        <a:spcBef>
                          <a:spcPts val="0"/>
                        </a:spcBef>
                        <a:buNone/>
                      </a:pPr>
                      <a:r>
                        <a:rPr lang="en" sz="2000" b="1"/>
                        <a:t>word-level</a:t>
                      </a:r>
                    </a:p>
                  </a:txBody>
                  <a:tcPr marL="91425" marR="91425" marT="91425" marB="91425"/>
                </a:tc>
                <a:tc>
                  <a:txBody>
                    <a:bodyPr/>
                    <a:lstStyle/>
                    <a:p>
                      <a:pPr lvl="0" algn="ctr" rtl="0">
                        <a:spcBef>
                          <a:spcPts val="0"/>
                        </a:spcBef>
                        <a:buNone/>
                      </a:pPr>
                      <a:r>
                        <a:rPr lang="en" sz="2000" b="1"/>
                        <a:t>char-level</a:t>
                      </a:r>
                    </a:p>
                  </a:txBody>
                  <a:tcPr marL="91425" marR="91425" marT="91425" marB="91425"/>
                </a:tc>
                <a:tc vMerge="1">
                  <a:txBody>
                    <a:bodyPr/>
                    <a:lstStyle/>
                    <a:p>
                      <a:endParaRPr lang="en-US"/>
                    </a:p>
                  </a:txBody>
                  <a:tcPr/>
                </a:tc>
              </a:tr>
              <a:tr h="381000">
                <a:tc rowSpan="2">
                  <a:txBody>
                    <a:bodyPr/>
                    <a:lstStyle/>
                    <a:p>
                      <a:pPr lvl="0">
                        <a:spcBef>
                          <a:spcPts val="0"/>
                        </a:spcBef>
                        <a:buNone/>
                      </a:pPr>
                      <a:endParaRPr sz="2000"/>
                    </a:p>
                    <a:p>
                      <a:pPr lvl="0" rtl="0">
                        <a:spcBef>
                          <a:spcPts val="0"/>
                        </a:spcBef>
                        <a:buNone/>
                      </a:pPr>
                      <a:r>
                        <a:rPr lang="en" sz="2000"/>
                        <a:t>mk</a:t>
                      </a:r>
                    </a:p>
                  </a:txBody>
                  <a:tcPr marL="91425" marR="91425" marT="91425" marB="91425"/>
                </a:tc>
                <a:tc rowSpan="2">
                  <a:txBody>
                    <a:bodyPr/>
                    <a:lstStyle/>
                    <a:p>
                      <a:pPr lvl="0" rtl="0">
                        <a:spcBef>
                          <a:spcPts val="0"/>
                        </a:spcBef>
                        <a:buNone/>
                      </a:pPr>
                      <a:endParaRPr sz="2000"/>
                    </a:p>
                    <a:p>
                      <a:pPr lvl="0" rtl="0">
                        <a:spcBef>
                          <a:spcPts val="0"/>
                        </a:spcBef>
                        <a:buNone/>
                      </a:pPr>
                      <a:r>
                        <a:rPr lang="en" sz="2000"/>
                        <a:t>en</a:t>
                      </a:r>
                    </a:p>
                  </a:txBody>
                  <a:tcPr marL="91425" marR="91425" marT="91425" marB="91425"/>
                </a:tc>
                <a:tc>
                  <a:txBody>
                    <a:bodyPr/>
                    <a:lstStyle/>
                    <a:p>
                      <a:pPr lvl="0">
                        <a:spcBef>
                          <a:spcPts val="0"/>
                        </a:spcBef>
                        <a:buNone/>
                      </a:pPr>
                      <a:r>
                        <a:rPr lang="en" sz="2000"/>
                        <a:t>bs</a:t>
                      </a:r>
                    </a:p>
                  </a:txBody>
                  <a:tcPr marL="91425" marR="91425" marT="91425" marB="91425"/>
                </a:tc>
                <a:tc rowSpan="2">
                  <a:txBody>
                    <a:bodyPr/>
                    <a:lstStyle/>
                    <a:p>
                      <a:pPr lvl="0">
                        <a:spcBef>
                          <a:spcPts val="0"/>
                        </a:spcBef>
                        <a:buNone/>
                      </a:pPr>
                      <a:endParaRPr sz="2000"/>
                    </a:p>
                    <a:p>
                      <a:pPr lvl="0" rtl="0">
                        <a:spcBef>
                          <a:spcPts val="0"/>
                        </a:spcBef>
                        <a:buNone/>
                      </a:pPr>
                      <a:r>
                        <a:rPr lang="en" sz="2000"/>
                        <a:t>20.74</a:t>
                      </a:r>
                    </a:p>
                  </a:txBody>
                  <a:tcPr marL="91425" marR="91425" marT="91425" marB="91425"/>
                </a:tc>
                <a:tc>
                  <a:txBody>
                    <a:bodyPr/>
                    <a:lstStyle/>
                    <a:p>
                      <a:pPr lvl="0">
                        <a:spcBef>
                          <a:spcPts val="0"/>
                        </a:spcBef>
                        <a:buNone/>
                      </a:pPr>
                      <a:r>
                        <a:rPr lang="en" sz="2000"/>
                        <a:t>12.48</a:t>
                      </a:r>
                    </a:p>
                  </a:txBody>
                  <a:tcPr marL="91425" marR="91425" marT="91425" marB="91425"/>
                </a:tc>
                <a:tc>
                  <a:txBody>
                    <a:bodyPr/>
                    <a:lstStyle/>
                    <a:p>
                      <a:pPr lvl="0">
                        <a:spcBef>
                          <a:spcPts val="0"/>
                        </a:spcBef>
                        <a:buNone/>
                      </a:pPr>
                      <a:r>
                        <a:rPr lang="en" sz="2000"/>
                        <a:t>18.64</a:t>
                      </a:r>
                    </a:p>
                  </a:txBody>
                  <a:tcPr marL="91425" marR="91425" marT="91425" marB="91425"/>
                </a:tc>
                <a:tc>
                  <a:txBody>
                    <a:bodyPr/>
                    <a:lstStyle/>
                    <a:p>
                      <a:pPr lvl="0" rtl="0">
                        <a:spcBef>
                          <a:spcPts val="0"/>
                        </a:spcBef>
                        <a:buNone/>
                      </a:pPr>
                      <a:r>
                        <a:rPr lang="en" sz="2000"/>
                        <a:t>14.22</a:t>
                      </a:r>
                    </a:p>
                  </a:txBody>
                  <a:tcPr marL="91425" marR="91425" marT="91425" marB="91425"/>
                </a:tc>
                <a:tc>
                  <a:txBody>
                    <a:bodyPr/>
                    <a:lstStyle/>
                    <a:p>
                      <a:pPr lvl="0" rtl="0">
                        <a:spcBef>
                          <a:spcPts val="0"/>
                        </a:spcBef>
                        <a:buNone/>
                      </a:pPr>
                      <a:r>
                        <a:rPr lang="en" sz="2000" b="1"/>
                        <a:t>24.82</a:t>
                      </a:r>
                    </a:p>
                  </a:txBody>
                  <a:tcPr marL="91425" marR="91425" marT="91425" marB="91425"/>
                </a:tc>
                <a:tc>
                  <a:txBody>
                    <a:bodyPr/>
                    <a:lstStyle/>
                    <a:p>
                      <a:pPr lvl="0" rtl="0">
                        <a:spcBef>
                          <a:spcPts val="0"/>
                        </a:spcBef>
                        <a:buNone/>
                      </a:pPr>
                      <a:r>
                        <a:rPr lang="en" sz="2000" dirty="0"/>
                        <a:t>1.00</a:t>
                      </a:r>
                    </a:p>
                  </a:txBody>
                  <a:tcPr marL="91425" marR="91425" marT="91425" marB="91425"/>
                </a:tc>
              </a:tr>
              <a:tr h="381000">
                <a:tc vMerge="1">
                  <a:txBody>
                    <a:bodyPr/>
                    <a:lstStyle/>
                    <a:p>
                      <a:endParaRPr lang="en-US"/>
                    </a:p>
                  </a:txBody>
                  <a:tcPr/>
                </a:tc>
                <a:tc vMerge="1">
                  <a:txBody>
                    <a:bodyPr/>
                    <a:lstStyle/>
                    <a:p>
                      <a:endParaRPr lang="en-US"/>
                    </a:p>
                  </a:txBody>
                  <a:tcPr/>
                </a:tc>
                <a:tc>
                  <a:txBody>
                    <a:bodyPr/>
                    <a:lstStyle/>
                    <a:p>
                      <a:pPr lvl="0">
                        <a:spcBef>
                          <a:spcPts val="0"/>
                        </a:spcBef>
                        <a:buNone/>
                      </a:pPr>
                      <a:r>
                        <a:rPr lang="en" sz="2000"/>
                        <a:t>bg</a:t>
                      </a:r>
                    </a:p>
                  </a:txBody>
                  <a:tcPr marL="91425" marR="91425" marT="91425" marB="91425"/>
                </a:tc>
                <a:tc vMerge="1">
                  <a:txBody>
                    <a:bodyPr/>
                    <a:lstStyle/>
                    <a:p>
                      <a:endParaRPr lang="en-US"/>
                    </a:p>
                  </a:txBody>
                  <a:tcPr/>
                </a:tc>
                <a:tc>
                  <a:txBody>
                    <a:bodyPr/>
                    <a:lstStyle/>
                    <a:p>
                      <a:pPr lvl="0">
                        <a:spcBef>
                          <a:spcPts val="0"/>
                        </a:spcBef>
                        <a:buNone/>
                      </a:pPr>
                      <a:r>
                        <a:rPr lang="en" sz="2000" dirty="0"/>
                        <a:t>19.74</a:t>
                      </a:r>
                    </a:p>
                  </a:txBody>
                  <a:tcPr marL="91425" marR="91425" marT="91425" marB="91425"/>
                </a:tc>
                <a:tc>
                  <a:txBody>
                    <a:bodyPr/>
                    <a:lstStyle/>
                    <a:p>
                      <a:pPr lvl="0">
                        <a:spcBef>
                          <a:spcPts val="0"/>
                        </a:spcBef>
                        <a:buNone/>
                      </a:pPr>
                      <a:r>
                        <a:rPr lang="en" sz="2000" b="1"/>
                        <a:t>21.10</a:t>
                      </a:r>
                    </a:p>
                  </a:txBody>
                  <a:tcPr marL="91425" marR="91425" marT="91425" marB="91425"/>
                </a:tc>
                <a:tc>
                  <a:txBody>
                    <a:bodyPr/>
                    <a:lstStyle/>
                    <a:p>
                      <a:pPr lvl="0" rtl="0">
                        <a:spcBef>
                          <a:spcPts val="0"/>
                        </a:spcBef>
                        <a:buNone/>
                      </a:pPr>
                      <a:r>
                        <a:rPr lang="en" sz="2000"/>
                        <a:t>14.77</a:t>
                      </a:r>
                    </a:p>
                  </a:txBody>
                  <a:tcPr marL="91425" marR="91425" marT="91425" marB="91425"/>
                </a:tc>
                <a:tc>
                  <a:txBody>
                    <a:bodyPr/>
                    <a:lstStyle/>
                    <a:p>
                      <a:pPr lvl="0" rtl="0">
                        <a:spcBef>
                          <a:spcPts val="0"/>
                        </a:spcBef>
                        <a:buNone/>
                      </a:pPr>
                      <a:r>
                        <a:rPr lang="en" sz="2000" b="1" dirty="0"/>
                        <a:t>17.28</a:t>
                      </a:r>
                    </a:p>
                  </a:txBody>
                  <a:tcPr marL="91425" marR="91425" marT="91425" marB="91425"/>
                </a:tc>
                <a:tc>
                  <a:txBody>
                    <a:bodyPr/>
                    <a:lstStyle/>
                    <a:p>
                      <a:pPr lvl="0" rtl="0">
                        <a:spcBef>
                          <a:spcPts val="0"/>
                        </a:spcBef>
                        <a:buNone/>
                      </a:pPr>
                      <a:r>
                        <a:rPr lang="en" sz="2000"/>
                        <a:t>0.77</a:t>
                      </a:r>
                    </a:p>
                  </a:txBody>
                  <a:tcPr marL="91425" marR="91425" marT="91425" marB="91425"/>
                </a:tc>
              </a:tr>
              <a:tr h="381000">
                <a:tc>
                  <a:txBody>
                    <a:bodyPr/>
                    <a:lstStyle/>
                    <a:p>
                      <a:pPr lvl="0">
                        <a:spcBef>
                          <a:spcPts val="0"/>
                        </a:spcBef>
                        <a:buNone/>
                      </a:pPr>
                      <a:r>
                        <a:rPr lang="en" sz="2000"/>
                        <a:t>gl</a:t>
                      </a:r>
                    </a:p>
                  </a:txBody>
                  <a:tcPr marL="91425" marR="91425" marT="91425" marB="91425"/>
                </a:tc>
                <a:tc>
                  <a:txBody>
                    <a:bodyPr/>
                    <a:lstStyle/>
                    <a:p>
                      <a:pPr lvl="0">
                        <a:spcBef>
                          <a:spcPts val="0"/>
                        </a:spcBef>
                        <a:buNone/>
                      </a:pPr>
                      <a:r>
                        <a:rPr lang="en" sz="2000"/>
                        <a:t>en</a:t>
                      </a:r>
                    </a:p>
                  </a:txBody>
                  <a:tcPr marL="91425" marR="91425" marT="91425" marB="91425"/>
                </a:tc>
                <a:tc>
                  <a:txBody>
                    <a:bodyPr/>
                    <a:lstStyle/>
                    <a:p>
                      <a:pPr lvl="0">
                        <a:spcBef>
                          <a:spcPts val="0"/>
                        </a:spcBef>
                        <a:buNone/>
                      </a:pPr>
                      <a:r>
                        <a:rPr lang="en" sz="2000"/>
                        <a:t>es</a:t>
                      </a:r>
                    </a:p>
                  </a:txBody>
                  <a:tcPr marL="91425" marR="91425" marT="91425" marB="91425"/>
                </a:tc>
                <a:tc>
                  <a:txBody>
                    <a:bodyPr/>
                    <a:lstStyle/>
                    <a:p>
                      <a:pPr lvl="0">
                        <a:spcBef>
                          <a:spcPts val="0"/>
                        </a:spcBef>
                        <a:buNone/>
                      </a:pPr>
                      <a:r>
                        <a:rPr lang="en" sz="2000" i="1"/>
                        <a:t>5.76</a:t>
                      </a:r>
                    </a:p>
                  </a:txBody>
                  <a:tcPr marL="91425" marR="91425" marT="91425" marB="91425"/>
                </a:tc>
                <a:tc>
                  <a:txBody>
                    <a:bodyPr/>
                    <a:lstStyle/>
                    <a:p>
                      <a:pPr lvl="0">
                        <a:spcBef>
                          <a:spcPts val="0"/>
                        </a:spcBef>
                        <a:buNone/>
                      </a:pPr>
                      <a:r>
                        <a:rPr lang="en" sz="2000"/>
                        <a:t>13.2</a:t>
                      </a:r>
                    </a:p>
                  </a:txBody>
                  <a:tcPr marL="91425" marR="91425" marT="91425" marB="91425"/>
                </a:tc>
                <a:tc>
                  <a:txBody>
                    <a:bodyPr/>
                    <a:lstStyle/>
                    <a:p>
                      <a:pPr lvl="0">
                        <a:spcBef>
                          <a:spcPts val="0"/>
                        </a:spcBef>
                        <a:buNone/>
                      </a:pPr>
                      <a:r>
                        <a:rPr lang="en" sz="2000" b="1"/>
                        <a:t>16.02</a:t>
                      </a:r>
                    </a:p>
                  </a:txBody>
                  <a:tcPr marL="91425" marR="91425" marT="91425" marB="91425"/>
                </a:tc>
                <a:tc>
                  <a:txBody>
                    <a:bodyPr/>
                    <a:lstStyle/>
                    <a:p>
                      <a:pPr lvl="0" rtl="0">
                        <a:spcBef>
                          <a:spcPts val="0"/>
                        </a:spcBef>
                        <a:buNone/>
                      </a:pPr>
                      <a:r>
                        <a:rPr lang="en" sz="2000"/>
                        <a:t>43.22</a:t>
                      </a:r>
                    </a:p>
                  </a:txBody>
                  <a:tcPr marL="91425" marR="91425" marT="91425" marB="91425"/>
                </a:tc>
                <a:tc>
                  <a:txBody>
                    <a:bodyPr/>
                    <a:lstStyle/>
                    <a:p>
                      <a:pPr lvl="0" rtl="0">
                        <a:spcBef>
                          <a:spcPts val="0"/>
                        </a:spcBef>
                        <a:buNone/>
                      </a:pPr>
                      <a:r>
                        <a:rPr lang="en" sz="2000" b="1"/>
                        <a:t>50.70</a:t>
                      </a:r>
                    </a:p>
                  </a:txBody>
                  <a:tcPr marL="91425" marR="91425" marT="91425" marB="91425"/>
                </a:tc>
                <a:tc>
                  <a:txBody>
                    <a:bodyPr/>
                    <a:lstStyle/>
                    <a:p>
                      <a:pPr lvl="0" rtl="0">
                        <a:spcBef>
                          <a:spcPts val="0"/>
                        </a:spcBef>
                        <a:buNone/>
                      </a:pPr>
                      <a:r>
                        <a:rPr lang="en" sz="2000"/>
                        <a:t>1.36</a:t>
                      </a:r>
                    </a:p>
                  </a:txBody>
                  <a:tcPr marL="91425" marR="91425" marT="91425" marB="91425"/>
                </a:tc>
              </a:tr>
              <a:tr h="381000">
                <a:tc>
                  <a:txBody>
                    <a:bodyPr/>
                    <a:lstStyle/>
                    <a:p>
                      <a:pPr lvl="0">
                        <a:spcBef>
                          <a:spcPts val="0"/>
                        </a:spcBef>
                        <a:buNone/>
                      </a:pPr>
                      <a:r>
                        <a:rPr lang="en" sz="2000"/>
                        <a:t>ca</a:t>
                      </a:r>
                    </a:p>
                  </a:txBody>
                  <a:tcPr marL="91425" marR="91425" marT="91425" marB="91425"/>
                </a:tc>
                <a:tc>
                  <a:txBody>
                    <a:bodyPr/>
                    <a:lstStyle/>
                    <a:p>
                      <a:pPr lvl="0">
                        <a:spcBef>
                          <a:spcPts val="0"/>
                        </a:spcBef>
                        <a:buNone/>
                      </a:pPr>
                      <a:r>
                        <a:rPr lang="en" sz="2000"/>
                        <a:t>en</a:t>
                      </a:r>
                    </a:p>
                  </a:txBody>
                  <a:tcPr marL="91425" marR="91425" marT="91425" marB="91425"/>
                </a:tc>
                <a:tc>
                  <a:txBody>
                    <a:bodyPr/>
                    <a:lstStyle/>
                    <a:p>
                      <a:pPr lvl="0">
                        <a:spcBef>
                          <a:spcPts val="0"/>
                        </a:spcBef>
                        <a:buNone/>
                      </a:pPr>
                      <a:r>
                        <a:rPr lang="en" sz="2000"/>
                        <a:t>es</a:t>
                      </a:r>
                    </a:p>
                  </a:txBody>
                  <a:tcPr marL="91425" marR="91425" marT="91425" marB="91425"/>
                </a:tc>
                <a:tc>
                  <a:txBody>
                    <a:bodyPr/>
                    <a:lstStyle/>
                    <a:p>
                      <a:pPr lvl="0">
                        <a:spcBef>
                          <a:spcPts val="0"/>
                        </a:spcBef>
                        <a:buNone/>
                      </a:pPr>
                      <a:r>
                        <a:rPr lang="en" sz="2000"/>
                        <a:t>27.86</a:t>
                      </a:r>
                    </a:p>
                  </a:txBody>
                  <a:tcPr marL="91425" marR="91425" marT="91425" marB="91425"/>
                </a:tc>
                <a:tc>
                  <a:txBody>
                    <a:bodyPr/>
                    <a:lstStyle/>
                    <a:p>
                      <a:pPr lvl="0">
                        <a:spcBef>
                          <a:spcPts val="0"/>
                        </a:spcBef>
                        <a:buNone/>
                      </a:pPr>
                      <a:r>
                        <a:rPr lang="en" sz="2000" dirty="0"/>
                        <a:t>38.65</a:t>
                      </a:r>
                    </a:p>
                  </a:txBody>
                  <a:tcPr marL="91425" marR="91425" marT="91425" marB="91425"/>
                </a:tc>
                <a:tc>
                  <a:txBody>
                    <a:bodyPr/>
                    <a:lstStyle/>
                    <a:p>
                      <a:pPr lvl="0">
                        <a:spcBef>
                          <a:spcPts val="0"/>
                        </a:spcBef>
                        <a:buNone/>
                      </a:pPr>
                      <a:r>
                        <a:rPr lang="en" sz="2000" b="1"/>
                        <a:t>40.73</a:t>
                      </a:r>
                    </a:p>
                  </a:txBody>
                  <a:tcPr marL="91425" marR="91425" marT="91425" marB="91425"/>
                </a:tc>
                <a:tc>
                  <a:txBody>
                    <a:bodyPr/>
                    <a:lstStyle/>
                    <a:p>
                      <a:pPr lvl="0" rtl="0">
                        <a:spcBef>
                          <a:spcPts val="0"/>
                        </a:spcBef>
                        <a:buNone/>
                      </a:pPr>
                      <a:r>
                        <a:rPr lang="en" sz="2000"/>
                        <a:t>59.34</a:t>
                      </a:r>
                    </a:p>
                  </a:txBody>
                  <a:tcPr marL="91425" marR="91425" marT="91425" marB="91425"/>
                </a:tc>
                <a:tc>
                  <a:txBody>
                    <a:bodyPr/>
                    <a:lstStyle/>
                    <a:p>
                      <a:pPr lvl="0" rtl="0">
                        <a:spcBef>
                          <a:spcPts val="0"/>
                        </a:spcBef>
                        <a:buNone/>
                      </a:pPr>
                      <a:r>
                        <a:rPr lang="en" sz="2000" b="1"/>
                        <a:t>65.14</a:t>
                      </a:r>
                    </a:p>
                  </a:txBody>
                  <a:tcPr marL="91425" marR="91425" marT="91425" marB="91425"/>
                </a:tc>
                <a:tc>
                  <a:txBody>
                    <a:bodyPr/>
                    <a:lstStyle/>
                    <a:p>
                      <a:pPr lvl="0" rtl="0">
                        <a:spcBef>
                          <a:spcPts val="0"/>
                        </a:spcBef>
                        <a:buNone/>
                      </a:pPr>
                      <a:r>
                        <a:rPr lang="en" sz="2000" dirty="0"/>
                        <a:t>0.48</a:t>
                      </a:r>
                    </a:p>
                  </a:txBody>
                  <a:tcPr marL="91425" marR="91425" marT="91425" marB="91425"/>
                </a:tc>
              </a:tr>
            </a:tbl>
          </a:graphicData>
        </a:graphic>
      </p:graphicFrame>
      <p:sp>
        <p:nvSpPr>
          <p:cNvPr id="13" name="TextBox 12"/>
          <p:cNvSpPr txBox="1"/>
          <p:nvPr/>
        </p:nvSpPr>
        <p:spPr>
          <a:xfrm>
            <a:off x="6834470" y="331180"/>
            <a:ext cx="2815194" cy="707886"/>
          </a:xfrm>
          <a:prstGeom prst="rect">
            <a:avLst/>
          </a:prstGeom>
          <a:noFill/>
        </p:spPr>
        <p:txBody>
          <a:bodyPr wrap="none" rtlCol="0">
            <a:spAutoFit/>
          </a:bodyPr>
          <a:lstStyle/>
          <a:p>
            <a:r>
              <a:rPr lang="en-US" sz="4000" i="1" dirty="0" smtClean="0">
                <a:solidFill>
                  <a:prstClr val="black"/>
                </a:solidFill>
              </a:rPr>
              <a:t>Case Study II</a:t>
            </a:r>
            <a:endParaRPr lang="en-US" sz="4000" i="1" dirty="0">
              <a:solidFill>
                <a:prstClr val="black"/>
              </a:solidFill>
            </a:endParaRPr>
          </a:p>
        </p:txBody>
      </p:sp>
      <p:sp>
        <p:nvSpPr>
          <p:cNvPr id="2" name="Rectangle 1"/>
          <p:cNvSpPr/>
          <p:nvPr/>
        </p:nvSpPr>
        <p:spPr>
          <a:xfrm>
            <a:off x="9649664" y="562013"/>
            <a:ext cx="2140330" cy="400110"/>
          </a:xfrm>
          <a:prstGeom prst="rect">
            <a:avLst/>
          </a:prstGeom>
        </p:spPr>
        <p:txBody>
          <a:bodyPr wrap="none">
            <a:spAutoFit/>
          </a:bodyPr>
          <a:lstStyle/>
          <a:p>
            <a:r>
              <a:rPr lang="en" sz="2000" i="1" dirty="0" smtClean="0">
                <a:solidFill>
                  <a:prstClr val="black"/>
                </a:solidFill>
              </a:rPr>
              <a:t>(Tiedemann</a:t>
            </a:r>
            <a:r>
              <a:rPr lang="en" sz="2000" i="1" dirty="0">
                <a:solidFill>
                  <a:prstClr val="black"/>
                </a:solidFill>
              </a:rPr>
              <a:t>, </a:t>
            </a:r>
            <a:r>
              <a:rPr lang="en" sz="2000" i="1" dirty="0" smtClean="0">
                <a:solidFill>
                  <a:prstClr val="black"/>
                </a:solidFill>
              </a:rPr>
              <a:t>2012)</a:t>
            </a:r>
            <a:endParaRPr lang="en-US" sz="2000" dirty="0">
              <a:solidFill>
                <a:prstClr val="black"/>
              </a:solidFill>
            </a:endParaRPr>
          </a:p>
        </p:txBody>
      </p:sp>
      <p:sp>
        <p:nvSpPr>
          <p:cNvPr id="14" name="Shape 1432"/>
          <p:cNvSpPr txBox="1"/>
          <p:nvPr/>
        </p:nvSpPr>
        <p:spPr>
          <a:xfrm>
            <a:off x="3398728" y="4647567"/>
            <a:ext cx="8793272" cy="2210433"/>
          </a:xfrm>
          <a:prstGeom prst="rect">
            <a:avLst/>
          </a:prstGeom>
          <a:noFill/>
          <a:ln>
            <a:noFill/>
          </a:ln>
        </p:spPr>
        <p:txBody>
          <a:bodyPr lIns="91425" tIns="91425" rIns="91425" bIns="91425" anchor="t" anchorCtr="0">
            <a:noAutofit/>
          </a:bodyPr>
          <a:lstStyle/>
          <a:p>
            <a:pPr marL="228600">
              <a:buClr>
                <a:srgbClr val="45818E"/>
              </a:buClr>
            </a:pPr>
            <a:r>
              <a:rPr lang="en" sz="2400" dirty="0" smtClean="0">
                <a:solidFill>
                  <a:prstClr val="black"/>
                </a:solidFill>
                <a:sym typeface="Ubuntu"/>
              </a:rPr>
              <a:t>- Macedonian </a:t>
            </a:r>
            <a:r>
              <a:rPr lang="en" sz="2400" dirty="0">
                <a:solidFill>
                  <a:prstClr val="black"/>
                </a:solidFill>
                <a:sym typeface="Ubuntu"/>
              </a:rPr>
              <a:t>(X) is related to </a:t>
            </a:r>
            <a:r>
              <a:rPr lang="en" sz="2400" dirty="0" smtClean="0">
                <a:solidFill>
                  <a:prstClr val="black"/>
                </a:solidFill>
                <a:sym typeface="Ubuntu"/>
              </a:rPr>
              <a:t>Bulgarian (Y) </a:t>
            </a:r>
            <a:r>
              <a:rPr lang="en" sz="2400" dirty="0">
                <a:solidFill>
                  <a:prstClr val="black"/>
                </a:solidFill>
                <a:sym typeface="Ubuntu"/>
              </a:rPr>
              <a:t>and </a:t>
            </a:r>
            <a:r>
              <a:rPr lang="en" sz="2400" dirty="0" smtClean="0">
                <a:solidFill>
                  <a:prstClr val="black"/>
                </a:solidFill>
                <a:sym typeface="Ubuntu"/>
              </a:rPr>
              <a:t>Bosnian (Y)</a:t>
            </a:r>
            <a:endParaRPr lang="en" sz="2400" dirty="0">
              <a:solidFill>
                <a:prstClr val="black"/>
              </a:solidFill>
              <a:sym typeface="Ubuntu"/>
            </a:endParaRPr>
          </a:p>
          <a:p>
            <a:pPr marL="228600">
              <a:buClr>
                <a:srgbClr val="45818E"/>
              </a:buClr>
            </a:pPr>
            <a:r>
              <a:rPr lang="en" sz="2400" dirty="0" smtClean="0">
                <a:solidFill>
                  <a:prstClr val="black"/>
                </a:solidFill>
                <a:sym typeface="Ubuntu"/>
              </a:rPr>
              <a:t>- Galician </a:t>
            </a:r>
            <a:r>
              <a:rPr lang="en" sz="2400" dirty="0">
                <a:solidFill>
                  <a:prstClr val="black"/>
                </a:solidFill>
                <a:sym typeface="Ubuntu"/>
              </a:rPr>
              <a:t>(X) and Catalan (X) are related to resource rich </a:t>
            </a:r>
            <a:r>
              <a:rPr lang="en" sz="2400" dirty="0" smtClean="0">
                <a:solidFill>
                  <a:prstClr val="black"/>
                </a:solidFill>
                <a:sym typeface="Ubuntu"/>
              </a:rPr>
              <a:t>Spanish (Y)</a:t>
            </a:r>
            <a:endParaRPr lang="en" sz="2400" dirty="0">
              <a:solidFill>
                <a:prstClr val="black"/>
              </a:solidFill>
              <a:sym typeface="Ubuntu"/>
            </a:endParaRPr>
          </a:p>
          <a:p>
            <a:pPr marL="228600">
              <a:buClr>
                <a:srgbClr val="45818E"/>
              </a:buClr>
            </a:pPr>
            <a:r>
              <a:rPr lang="en" sz="2400" dirty="0" smtClean="0">
                <a:solidFill>
                  <a:prstClr val="black"/>
                </a:solidFill>
                <a:sym typeface="Ubuntu"/>
              </a:rPr>
              <a:t>- X-Y </a:t>
            </a:r>
            <a:r>
              <a:rPr lang="en" sz="2400" dirty="0">
                <a:solidFill>
                  <a:prstClr val="black"/>
                </a:solidFill>
                <a:sym typeface="Ubuntu"/>
              </a:rPr>
              <a:t>corpus in thousands, while Y-E (English) corpus in millions</a:t>
            </a:r>
          </a:p>
        </p:txBody>
      </p:sp>
      <p:sp>
        <p:nvSpPr>
          <p:cNvPr id="4" name="Slide Number Placeholder 3"/>
          <p:cNvSpPr>
            <a:spLocks noGrp="1"/>
          </p:cNvSpPr>
          <p:nvPr>
            <p:ph type="sldNum" sz="quarter" idx="12"/>
          </p:nvPr>
        </p:nvSpPr>
        <p:spPr/>
        <p:txBody>
          <a:bodyPr/>
          <a:lstStyle/>
          <a:p>
            <a:fld id="{740CE5FD-2884-4EE9-87C1-C54DB91080A3}" type="slidenum">
              <a:rPr lang="en-IN" smtClean="0">
                <a:solidFill>
                  <a:prstClr val="black">
                    <a:tint val="75000"/>
                  </a:prstClr>
                </a:solidFill>
              </a:rPr>
              <a:pPr/>
              <a:t>113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452705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1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592" y="263048"/>
            <a:ext cx="11987408" cy="6594952"/>
          </a:xfrm>
        </p:spPr>
        <p:txBody>
          <a:bodyPr>
            <a:normAutofit/>
          </a:bodyPr>
          <a:lstStyle/>
          <a:p>
            <a:pPr marL="0" indent="0">
              <a:buNone/>
            </a:pPr>
            <a:r>
              <a:rPr lang="en-US" b="1" dirty="0" smtClean="0"/>
              <a:t>Roadmap for this section</a:t>
            </a:r>
          </a:p>
          <a:p>
            <a:pPr lvl="1">
              <a:lnSpc>
                <a:spcPct val="110000"/>
              </a:lnSpc>
            </a:pPr>
            <a:r>
              <a:rPr lang="en-US" sz="2800" b="1" dirty="0" smtClean="0"/>
              <a:t>Pivot </a:t>
            </a:r>
            <a:r>
              <a:rPr lang="en-US" sz="2800" b="1" dirty="0"/>
              <a:t>based SMT</a:t>
            </a:r>
          </a:p>
          <a:p>
            <a:pPr lvl="2">
              <a:lnSpc>
                <a:spcPct val="110000"/>
              </a:lnSpc>
              <a:buSzPct val="100000"/>
            </a:pPr>
            <a:r>
              <a:rPr lang="en-IN" sz="2400" dirty="0"/>
              <a:t>Pseudo-Corpus Synthesis</a:t>
            </a:r>
          </a:p>
          <a:p>
            <a:pPr lvl="2">
              <a:lnSpc>
                <a:spcPct val="110000"/>
              </a:lnSpc>
              <a:buSzPct val="100000"/>
            </a:pPr>
            <a:r>
              <a:rPr lang="en-IN" sz="2400" dirty="0" smtClean="0"/>
              <a:t>Cascading </a:t>
            </a:r>
            <a:r>
              <a:rPr lang="en-IN" sz="2400" dirty="0"/>
              <a:t>Direct Systems</a:t>
            </a:r>
          </a:p>
          <a:p>
            <a:pPr lvl="2">
              <a:lnSpc>
                <a:spcPct val="110000"/>
              </a:lnSpc>
              <a:buSzPct val="100000"/>
            </a:pPr>
            <a:r>
              <a:rPr lang="en-IN" sz="2400" dirty="0" smtClean="0"/>
              <a:t>Model Triangulation</a:t>
            </a:r>
          </a:p>
          <a:p>
            <a:pPr lvl="2">
              <a:lnSpc>
                <a:spcPct val="110000"/>
              </a:lnSpc>
              <a:buSzPct val="100000"/>
            </a:pPr>
            <a:r>
              <a:rPr lang="en-IN" sz="2400" dirty="0" smtClean="0"/>
              <a:t>Case Study I</a:t>
            </a:r>
          </a:p>
          <a:p>
            <a:pPr lvl="1">
              <a:lnSpc>
                <a:spcPct val="110000"/>
              </a:lnSpc>
              <a:buSzPct val="100000"/>
            </a:pPr>
            <a:r>
              <a:rPr lang="en-IN" sz="2800" b="1" dirty="0" smtClean="0"/>
              <a:t>Leveraging relatedness in Pivot based SM</a:t>
            </a:r>
          </a:p>
          <a:p>
            <a:pPr lvl="2">
              <a:lnSpc>
                <a:spcPct val="110000"/>
              </a:lnSpc>
              <a:buSzPct val="100000"/>
            </a:pPr>
            <a:r>
              <a:rPr lang="en-IN" sz="2400" dirty="0"/>
              <a:t>Small X</a:t>
            </a:r>
            <a:r>
              <a:rPr lang="en-IN" sz="2400" dirty="0">
                <a:sym typeface="Wingdings" panose="05000000000000000000" pitchFamily="2" charset="2"/>
              </a:rPr>
              <a:t>Y corpus is </a:t>
            </a:r>
            <a:r>
              <a:rPr lang="en-IN" sz="2400" dirty="0" smtClean="0">
                <a:sym typeface="Wingdings" panose="05000000000000000000" pitchFamily="2" charset="2"/>
              </a:rPr>
              <a:t>available (</a:t>
            </a:r>
            <a:r>
              <a:rPr lang="en-IN" sz="2400" dirty="0"/>
              <a:t>Case Study </a:t>
            </a:r>
            <a:r>
              <a:rPr lang="en-IN" sz="2400" dirty="0" smtClean="0"/>
              <a:t>II)</a:t>
            </a:r>
            <a:endParaRPr lang="en-IN" sz="2400" dirty="0"/>
          </a:p>
          <a:p>
            <a:pPr lvl="2"/>
            <a:r>
              <a:rPr lang="en-IN" sz="2400" dirty="0">
                <a:solidFill>
                  <a:srgbClr val="FF0000"/>
                </a:solidFill>
              </a:rPr>
              <a:t>No X</a:t>
            </a:r>
            <a:r>
              <a:rPr lang="en-IN" sz="2400" dirty="0">
                <a:solidFill>
                  <a:srgbClr val="FF0000"/>
                </a:solidFill>
                <a:sym typeface="Wingdings" panose="05000000000000000000" pitchFamily="2" charset="2"/>
              </a:rPr>
              <a:t>Y corpus is available (</a:t>
            </a:r>
            <a:r>
              <a:rPr lang="en-IN" sz="2400" dirty="0">
                <a:solidFill>
                  <a:srgbClr val="FF0000"/>
                </a:solidFill>
              </a:rPr>
              <a:t>Case Study III</a:t>
            </a:r>
            <a:r>
              <a:rPr lang="en-IN" sz="2400" dirty="0" smtClean="0">
                <a:solidFill>
                  <a:srgbClr val="FF0000"/>
                </a:solidFill>
              </a:rPr>
              <a:t>)</a:t>
            </a:r>
          </a:p>
          <a:p>
            <a:pPr lvl="1"/>
            <a:r>
              <a:rPr lang="en-IN" sz="2800" b="1" dirty="0" smtClean="0"/>
              <a:t>Augmenting Direct system with Pivot Based System</a:t>
            </a:r>
          </a:p>
          <a:p>
            <a:pPr lvl="2"/>
            <a:r>
              <a:rPr lang="en-IN" sz="2400" dirty="0"/>
              <a:t>Combine corpus</a:t>
            </a:r>
          </a:p>
          <a:p>
            <a:pPr lvl="2"/>
            <a:r>
              <a:rPr lang="en-IN" sz="2400" dirty="0"/>
              <a:t>Combine </a:t>
            </a:r>
            <a:r>
              <a:rPr lang="en-IN" sz="2400" dirty="0" smtClean="0"/>
              <a:t>models</a:t>
            </a:r>
          </a:p>
          <a:p>
            <a:pPr lvl="1"/>
            <a:r>
              <a:rPr lang="en-IN" sz="2800" b="1" dirty="0" smtClean="0"/>
              <a:t>Choice of pivot language</a:t>
            </a:r>
            <a:endParaRPr lang="en-IN" sz="2800" b="1"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40CE5FD-2884-4EE9-87C1-C54DB91080A3}" type="slidenum">
              <a:rPr lang="en-IN" smtClean="0">
                <a:solidFill>
                  <a:prstClr val="black">
                    <a:tint val="75000"/>
                  </a:prstClr>
                </a:solidFill>
              </a:rPr>
              <a:pPr/>
              <a:t>114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98079822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980919" y="569548"/>
          <a:ext cx="830898" cy="1102360"/>
        </p:xfrm>
        <a:graphic>
          <a:graphicData uri="http://schemas.openxmlformats.org/drawingml/2006/table">
            <a:tbl>
              <a:tblPr bandRow="1">
                <a:tableStyleId>{5C22544A-7EE6-4342-B048-85BDC9FD1C3A}</a:tableStyleId>
              </a:tblPr>
              <a:tblGrid>
                <a:gridCol w="406718"/>
                <a:gridCol w="424180"/>
              </a:tblGrid>
              <a:tr h="0">
                <a:tc>
                  <a:txBody>
                    <a:bodyPr/>
                    <a:lstStyle/>
                    <a:p>
                      <a:r>
                        <a:rPr lang="en-IN" dirty="0" smtClean="0"/>
                        <a:t>Y</a:t>
                      </a:r>
                      <a:r>
                        <a:rPr lang="en-IN" baseline="-25000" dirty="0" smtClean="0"/>
                        <a:t>1</a:t>
                      </a:r>
                      <a:endParaRPr lang="en-IN" baseline="-25000" dirty="0"/>
                    </a:p>
                  </a:txBody>
                  <a:tcPr/>
                </a:tc>
                <a:tc>
                  <a:txBody>
                    <a:bodyPr/>
                    <a:lstStyle/>
                    <a:p>
                      <a:r>
                        <a:rPr lang="en-IN" dirty="0" smtClean="0"/>
                        <a:t>E</a:t>
                      </a:r>
                      <a:r>
                        <a:rPr lang="en-IN" baseline="-25000" dirty="0" smtClean="0"/>
                        <a:t>1</a:t>
                      </a:r>
                      <a:endParaRPr lang="en-IN" dirty="0"/>
                    </a:p>
                  </a:txBody>
                  <a:tcPr/>
                </a:tc>
              </a:tr>
              <a:tr h="370840">
                <a:tc>
                  <a:txBody>
                    <a:bodyPr/>
                    <a:lstStyle/>
                    <a:p>
                      <a:r>
                        <a:rPr lang="en-IN" dirty="0" smtClean="0"/>
                        <a:t>Y</a:t>
                      </a:r>
                      <a:r>
                        <a:rPr lang="en-IN" baseline="-25000" dirty="0" smtClean="0"/>
                        <a:t>2</a:t>
                      </a:r>
                      <a:endParaRPr lang="en-IN" baseline="-25000" dirty="0"/>
                    </a:p>
                  </a:txBody>
                  <a:tcPr/>
                </a:tc>
                <a:tc>
                  <a:txBody>
                    <a:bodyPr/>
                    <a:lstStyle/>
                    <a:p>
                      <a:r>
                        <a:rPr lang="en-IN" dirty="0" smtClean="0"/>
                        <a:t>E</a:t>
                      </a:r>
                      <a:r>
                        <a:rPr lang="en-IN" baseline="-25000" dirty="0" smtClean="0"/>
                        <a:t>2</a:t>
                      </a:r>
                      <a:endParaRPr lang="en-IN" dirty="0"/>
                    </a:p>
                  </a:txBody>
                  <a:tcPr/>
                </a:tc>
              </a:tr>
              <a:tr h="324480">
                <a:tc>
                  <a:txBody>
                    <a:bodyPr/>
                    <a:lstStyle/>
                    <a:p>
                      <a:r>
                        <a:rPr lang="en-IN" dirty="0" smtClean="0"/>
                        <a:t>Y</a:t>
                      </a:r>
                      <a:r>
                        <a:rPr lang="en-IN" baseline="-25000" dirty="0" smtClean="0"/>
                        <a:t>3</a:t>
                      </a:r>
                      <a:endParaRPr lang="en-IN" baseline="-25000" dirty="0"/>
                    </a:p>
                  </a:txBody>
                  <a:tcPr/>
                </a:tc>
                <a:tc>
                  <a:txBody>
                    <a:bodyPr/>
                    <a:lstStyle/>
                    <a:p>
                      <a:r>
                        <a:rPr lang="en-IN" dirty="0" smtClean="0"/>
                        <a:t>E</a:t>
                      </a:r>
                      <a:r>
                        <a:rPr lang="en-IN" baseline="-25000" dirty="0" smtClean="0"/>
                        <a:t>3</a:t>
                      </a:r>
                      <a:endParaRPr lang="en-IN" dirty="0"/>
                    </a:p>
                  </a:txBody>
                  <a:tcPr/>
                </a:tc>
              </a:tr>
            </a:tbl>
          </a:graphicData>
        </a:graphic>
      </p:graphicFrame>
      <p:sp>
        <p:nvSpPr>
          <p:cNvPr id="4" name="Down Arrow 3"/>
          <p:cNvSpPr/>
          <p:nvPr/>
        </p:nvSpPr>
        <p:spPr>
          <a:xfrm>
            <a:off x="1215025" y="1756311"/>
            <a:ext cx="354284" cy="649138"/>
          </a:xfrm>
          <a:prstGeom prst="downArrow">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IN" sz="2000" i="1">
              <a:solidFill>
                <a:prstClr val="black"/>
              </a:solidFill>
            </a:endParaRPr>
          </a:p>
        </p:txBody>
      </p:sp>
      <p:graphicFrame>
        <p:nvGraphicFramePr>
          <p:cNvPr id="5" name="Table 4"/>
          <p:cNvGraphicFramePr>
            <a:graphicFrameLocks noGrp="1"/>
          </p:cNvGraphicFramePr>
          <p:nvPr>
            <p:extLst/>
          </p:nvPr>
        </p:nvGraphicFramePr>
        <p:xfrm>
          <a:off x="972982" y="2882033"/>
          <a:ext cx="838835" cy="1130576"/>
        </p:xfrm>
        <a:graphic>
          <a:graphicData uri="http://schemas.openxmlformats.org/drawingml/2006/table">
            <a:tbl>
              <a:tblPr bandRow="1">
                <a:tableStyleId>{5C22544A-7EE6-4342-B048-85BDC9FD1C3A}</a:tableStyleId>
              </a:tblPr>
              <a:tblGrid>
                <a:gridCol w="414655"/>
                <a:gridCol w="424180"/>
              </a:tblGrid>
              <a:tr h="375122">
                <a:tc>
                  <a:txBody>
                    <a:bodyPr/>
                    <a:lstStyle/>
                    <a:p>
                      <a:r>
                        <a:rPr lang="en-IN" baseline="0" dirty="0" smtClean="0">
                          <a:solidFill>
                            <a:srgbClr val="FF0000"/>
                          </a:solidFill>
                        </a:rPr>
                        <a:t>X</a:t>
                      </a:r>
                      <a:r>
                        <a:rPr lang="en-IN" baseline="-25000" dirty="0" smtClean="0">
                          <a:solidFill>
                            <a:srgbClr val="FF0000"/>
                          </a:solidFill>
                        </a:rPr>
                        <a:t>1</a:t>
                      </a:r>
                      <a:endParaRPr lang="en-IN" baseline="-25000" dirty="0">
                        <a:solidFill>
                          <a:srgbClr val="FF0000"/>
                        </a:solidFill>
                      </a:endParaRPr>
                    </a:p>
                  </a:txBody>
                  <a:tcPr/>
                </a:tc>
                <a:tc>
                  <a:txBody>
                    <a:bodyPr/>
                    <a:lstStyle/>
                    <a:p>
                      <a:r>
                        <a:rPr lang="en-IN" dirty="0" smtClean="0"/>
                        <a:t>E</a:t>
                      </a:r>
                      <a:r>
                        <a:rPr lang="en-IN" baseline="-25000" dirty="0" smtClean="0"/>
                        <a:t>1</a:t>
                      </a:r>
                      <a:endParaRPr lang="en-IN" dirty="0"/>
                    </a:p>
                  </a:txBody>
                  <a:tcPr/>
                </a:tc>
              </a:tr>
              <a:tr h="380332">
                <a:tc>
                  <a:txBody>
                    <a:bodyPr/>
                    <a:lstStyle/>
                    <a:p>
                      <a:r>
                        <a:rPr lang="en-IN" dirty="0" smtClean="0">
                          <a:solidFill>
                            <a:srgbClr val="FF0000"/>
                          </a:solidFill>
                        </a:rPr>
                        <a:t>X</a:t>
                      </a:r>
                      <a:r>
                        <a:rPr lang="en-IN" baseline="-25000" dirty="0" smtClean="0">
                          <a:solidFill>
                            <a:srgbClr val="FF0000"/>
                          </a:solidFill>
                        </a:rPr>
                        <a:t>2</a:t>
                      </a:r>
                      <a:endParaRPr lang="en-IN" baseline="-25000" dirty="0">
                        <a:solidFill>
                          <a:srgbClr val="FF0000"/>
                        </a:solidFill>
                      </a:endParaRPr>
                    </a:p>
                  </a:txBody>
                  <a:tcPr/>
                </a:tc>
                <a:tc>
                  <a:txBody>
                    <a:bodyPr/>
                    <a:lstStyle/>
                    <a:p>
                      <a:r>
                        <a:rPr lang="en-IN" dirty="0" smtClean="0"/>
                        <a:t>E</a:t>
                      </a:r>
                      <a:r>
                        <a:rPr lang="en-IN" baseline="-25000" dirty="0" smtClean="0"/>
                        <a:t>2</a:t>
                      </a:r>
                      <a:endParaRPr lang="en-IN" dirty="0"/>
                    </a:p>
                  </a:txBody>
                  <a:tcPr/>
                </a:tc>
              </a:tr>
              <a:tr h="375122">
                <a:tc>
                  <a:txBody>
                    <a:bodyPr/>
                    <a:lstStyle/>
                    <a:p>
                      <a:r>
                        <a:rPr lang="en-IN" dirty="0" smtClean="0">
                          <a:solidFill>
                            <a:srgbClr val="FF0000"/>
                          </a:solidFill>
                        </a:rPr>
                        <a:t>X</a:t>
                      </a:r>
                      <a:r>
                        <a:rPr lang="en-IN" baseline="-25000" dirty="0" smtClean="0">
                          <a:solidFill>
                            <a:srgbClr val="FF0000"/>
                          </a:solidFill>
                        </a:rPr>
                        <a:t>3</a:t>
                      </a:r>
                      <a:endParaRPr lang="en-IN" baseline="-25000" dirty="0">
                        <a:solidFill>
                          <a:srgbClr val="FF0000"/>
                        </a:solidFill>
                      </a:endParaRPr>
                    </a:p>
                  </a:txBody>
                  <a:tcPr/>
                </a:tc>
                <a:tc>
                  <a:txBody>
                    <a:bodyPr/>
                    <a:lstStyle/>
                    <a:p>
                      <a:r>
                        <a:rPr lang="en-IN" dirty="0" smtClean="0"/>
                        <a:t>E</a:t>
                      </a:r>
                      <a:r>
                        <a:rPr lang="en-IN" baseline="-25000" dirty="0" smtClean="0"/>
                        <a:t>3</a:t>
                      </a:r>
                      <a:endParaRPr lang="en-IN" dirty="0"/>
                    </a:p>
                  </a:txBody>
                  <a:tcPr/>
                </a:tc>
              </a:tr>
            </a:tbl>
          </a:graphicData>
        </a:graphic>
      </p:graphicFrame>
      <p:sp>
        <p:nvSpPr>
          <p:cNvPr id="6" name="TextBox 5"/>
          <p:cNvSpPr txBox="1"/>
          <p:nvPr/>
        </p:nvSpPr>
        <p:spPr>
          <a:xfrm>
            <a:off x="407266" y="133350"/>
            <a:ext cx="3060355" cy="461665"/>
          </a:xfrm>
          <a:prstGeom prst="rect">
            <a:avLst/>
          </a:prstGeom>
          <a:noFill/>
        </p:spPr>
        <p:txBody>
          <a:bodyPr wrap="square" rtlCol="0">
            <a:spAutoFit/>
          </a:bodyPr>
          <a:lstStyle/>
          <a:p>
            <a:r>
              <a:rPr lang="en-IN" sz="2400" dirty="0">
                <a:solidFill>
                  <a:prstClr val="black"/>
                </a:solidFill>
              </a:rPr>
              <a:t>Y </a:t>
            </a:r>
            <a:r>
              <a:rPr lang="en-IN" sz="2400" dirty="0">
                <a:solidFill>
                  <a:prstClr val="black"/>
                </a:solidFill>
                <a:sym typeface="Wingdings" panose="05000000000000000000" pitchFamily="2" charset="2"/>
              </a:rPr>
              <a:t> E Parallel Corpus</a:t>
            </a:r>
            <a:endParaRPr lang="en-IN" sz="2400" dirty="0">
              <a:solidFill>
                <a:prstClr val="black"/>
              </a:solidFill>
            </a:endParaRPr>
          </a:p>
        </p:txBody>
      </p:sp>
      <p:sp>
        <p:nvSpPr>
          <p:cNvPr id="7" name="TextBox 6"/>
          <p:cNvSpPr txBox="1"/>
          <p:nvPr/>
        </p:nvSpPr>
        <p:spPr>
          <a:xfrm>
            <a:off x="94227" y="4332582"/>
            <a:ext cx="3876524" cy="461665"/>
          </a:xfrm>
          <a:prstGeom prst="rect">
            <a:avLst/>
          </a:prstGeom>
          <a:noFill/>
        </p:spPr>
        <p:txBody>
          <a:bodyPr wrap="square" rtlCol="0">
            <a:spAutoFit/>
          </a:bodyPr>
          <a:lstStyle/>
          <a:p>
            <a:r>
              <a:rPr lang="en-IN" sz="2400" dirty="0">
                <a:solidFill>
                  <a:prstClr val="black"/>
                </a:solidFill>
              </a:rPr>
              <a:t>X </a:t>
            </a:r>
            <a:r>
              <a:rPr lang="en-IN" sz="2400" dirty="0">
                <a:solidFill>
                  <a:prstClr val="black"/>
                </a:solidFill>
                <a:sym typeface="Wingdings" panose="05000000000000000000" pitchFamily="2" charset="2"/>
              </a:rPr>
              <a:t> E Pseudo-Parallel Corpus</a:t>
            </a:r>
            <a:endParaRPr lang="en-IN" sz="2400" dirty="0">
              <a:solidFill>
                <a:prstClr val="black"/>
              </a:solidFill>
            </a:endParaRPr>
          </a:p>
        </p:txBody>
      </p:sp>
      <p:sp>
        <p:nvSpPr>
          <p:cNvPr id="8" name="TextBox 7"/>
          <p:cNvSpPr txBox="1"/>
          <p:nvPr/>
        </p:nvSpPr>
        <p:spPr>
          <a:xfrm>
            <a:off x="94226" y="2405449"/>
            <a:ext cx="3676107" cy="461665"/>
          </a:xfrm>
          <a:prstGeom prst="rect">
            <a:avLst/>
          </a:prstGeom>
          <a:noFill/>
        </p:spPr>
        <p:txBody>
          <a:bodyPr wrap="square" rtlCol="0">
            <a:spAutoFit/>
          </a:bodyPr>
          <a:lstStyle/>
          <a:p>
            <a:r>
              <a:rPr lang="en-IN" sz="2400" dirty="0">
                <a:solidFill>
                  <a:prstClr val="black"/>
                </a:solidFill>
              </a:rPr>
              <a:t>Rewrite Y sentences into X</a:t>
            </a:r>
          </a:p>
        </p:txBody>
      </p:sp>
      <p:sp>
        <p:nvSpPr>
          <p:cNvPr id="12" name="Shape 1449"/>
          <p:cNvSpPr txBox="1">
            <a:spLocks/>
          </p:cNvSpPr>
          <p:nvPr/>
        </p:nvSpPr>
        <p:spPr>
          <a:xfrm>
            <a:off x="4319390" y="130467"/>
            <a:ext cx="7120143" cy="5473293"/>
          </a:xfrm>
          <a:prstGeom prst="rect">
            <a:avLst/>
          </a:prstGeom>
          <a:noFill/>
        </p:spPr>
        <p:txBody>
          <a:bodyPr wrap="square"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 i="1" u="sng" dirty="0" smtClean="0">
                <a:solidFill>
                  <a:prstClr val="black"/>
                </a:solidFill>
              </a:rPr>
              <a:t>For each word in Y </a:t>
            </a:r>
          </a:p>
          <a:p>
            <a:pPr marL="342900" indent="-342900"/>
            <a:endParaRPr lang="en" sz="2400" dirty="0" smtClean="0">
              <a:solidFill>
                <a:prstClr val="black"/>
              </a:solidFill>
            </a:endParaRPr>
          </a:p>
          <a:p>
            <a:pPr marL="342900" indent="-342900"/>
            <a:r>
              <a:rPr lang="en" sz="2400" dirty="0">
                <a:solidFill>
                  <a:prstClr val="black"/>
                </a:solidFill>
              </a:rPr>
              <a:t>No knowledge sources </a:t>
            </a:r>
          </a:p>
          <a:p>
            <a:pPr marL="800100" lvl="1" indent="-342900">
              <a:spcAft>
                <a:spcPts val="1200"/>
              </a:spcAft>
            </a:pPr>
            <a:r>
              <a:rPr lang="en" sz="2000" dirty="0" smtClean="0">
                <a:solidFill>
                  <a:prstClr val="black"/>
                </a:solidFill>
              </a:rPr>
              <a:t>Do Nothing: Pretend Y is X</a:t>
            </a:r>
          </a:p>
          <a:p>
            <a:pPr marL="342900" indent="-342900"/>
            <a:r>
              <a:rPr lang="en" sz="2400" dirty="0" smtClean="0">
                <a:solidFill>
                  <a:prstClr val="black"/>
                </a:solidFill>
              </a:rPr>
              <a:t>Transliteration or cognate pairs between Y and X </a:t>
            </a:r>
          </a:p>
          <a:p>
            <a:pPr marL="800100" lvl="1" indent="-342900">
              <a:spcAft>
                <a:spcPts val="1200"/>
              </a:spcAft>
            </a:pPr>
            <a:r>
              <a:rPr lang="en" sz="2000" dirty="0" smtClean="0">
                <a:solidFill>
                  <a:prstClr val="black"/>
                </a:solidFill>
              </a:rPr>
              <a:t>Transliterate Y into X</a:t>
            </a:r>
          </a:p>
          <a:p>
            <a:pPr marL="342900" indent="-342900">
              <a:spcAft>
                <a:spcPts val="1200"/>
              </a:spcAft>
            </a:pPr>
            <a:r>
              <a:rPr lang="en" sz="2400" dirty="0" smtClean="0">
                <a:solidFill>
                  <a:prstClr val="black"/>
                </a:solidFill>
              </a:rPr>
              <a:t>Word and/or Phrase dictionary between Y and X </a:t>
            </a:r>
          </a:p>
          <a:p>
            <a:pPr marL="342900" indent="-342900"/>
            <a:r>
              <a:rPr lang="en" sz="2400" dirty="0" smtClean="0">
                <a:solidFill>
                  <a:prstClr val="black"/>
                </a:solidFill>
              </a:rPr>
              <a:t>Parallel corpus with a third language Z</a:t>
            </a:r>
          </a:p>
          <a:p>
            <a:pPr marL="800100" lvl="1" indent="-342900">
              <a:spcAft>
                <a:spcPts val="1200"/>
              </a:spcAft>
            </a:pPr>
            <a:r>
              <a:rPr lang="en" sz="2000" dirty="0" smtClean="0">
                <a:solidFill>
                  <a:prstClr val="black"/>
                </a:solidFill>
              </a:rPr>
              <a:t>Induce a word and/or phrase dictionary by pivoting via a third language</a:t>
            </a:r>
          </a:p>
          <a:p>
            <a:pPr marL="342900" indent="-342900"/>
            <a:r>
              <a:rPr lang="en" sz="2400" dirty="0" smtClean="0">
                <a:solidFill>
                  <a:prstClr val="black"/>
                </a:solidFill>
              </a:rPr>
              <a:t>Morphological analyzer for Y and X</a:t>
            </a:r>
          </a:p>
          <a:p>
            <a:pPr marL="800100" lvl="1" indent="-342900"/>
            <a:r>
              <a:rPr lang="en" sz="1800" dirty="0" smtClean="0">
                <a:solidFill>
                  <a:prstClr val="black"/>
                </a:solidFill>
              </a:rPr>
              <a:t>Generate morphological variants of X from stems in Y</a:t>
            </a:r>
          </a:p>
        </p:txBody>
      </p:sp>
      <p:sp>
        <p:nvSpPr>
          <p:cNvPr id="9" name="Slide Number Placeholder 8"/>
          <p:cNvSpPr>
            <a:spLocks noGrp="1"/>
          </p:cNvSpPr>
          <p:nvPr>
            <p:ph type="sldNum" sz="quarter" idx="12"/>
          </p:nvPr>
        </p:nvSpPr>
        <p:spPr/>
        <p:txBody>
          <a:bodyPr/>
          <a:lstStyle/>
          <a:p>
            <a:fld id="{740CE5FD-2884-4EE9-87C1-C54DB91080A3}" type="slidenum">
              <a:rPr lang="en-IN" smtClean="0">
                <a:solidFill>
                  <a:prstClr val="black">
                    <a:tint val="75000"/>
                  </a:prstClr>
                </a:solidFill>
              </a:rPr>
              <a:pPr/>
              <a:t>115</a:t>
            </a:fld>
            <a:endParaRPr lang="en-IN">
              <a:solidFill>
                <a:prstClr val="black">
                  <a:tint val="75000"/>
                </a:prstClr>
              </a:solidFill>
            </a:endParaRPr>
          </a:p>
        </p:txBody>
      </p:sp>
      <p:sp>
        <p:nvSpPr>
          <p:cNvPr id="10" name="Footer Placeholder 9"/>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1620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Shape 1454"/>
        <p:cNvGrpSpPr/>
        <p:nvPr/>
      </p:nvGrpSpPr>
      <p:grpSpPr>
        <a:xfrm>
          <a:off x="0" y="0"/>
          <a:ext cx="0" cy="0"/>
          <a:chOff x="0" y="0"/>
          <a:chExt cx="0" cy="0"/>
        </a:xfrm>
      </p:grpSpPr>
      <p:sp>
        <p:nvSpPr>
          <p:cNvPr id="1455" name="Shape 1455"/>
          <p:cNvSpPr txBox="1">
            <a:spLocks noGrp="1"/>
          </p:cNvSpPr>
          <p:nvPr>
            <p:ph type="title"/>
          </p:nvPr>
        </p:nvSpPr>
        <p:spPr>
          <a:xfrm>
            <a:off x="451743" y="305042"/>
            <a:ext cx="8520600" cy="943200"/>
          </a:xfrm>
          <a:prstGeom prst="rect">
            <a:avLst/>
          </a:prstGeom>
        </p:spPr>
        <p:txBody>
          <a:bodyPr vert="horz" lIns="91425" tIns="91425" rIns="91425" bIns="91425" rtlCol="0" anchor="t" anchorCtr="0">
            <a:noAutofit/>
          </a:bodyPr>
          <a:lstStyle/>
          <a:p>
            <a:r>
              <a:rPr lang="en" sz="4000" i="1" dirty="0">
                <a:latin typeface="+mn-lt"/>
                <a:ea typeface="+mn-ea"/>
                <a:cs typeface="+mn-cs"/>
              </a:rPr>
              <a:t>Case </a:t>
            </a:r>
            <a:r>
              <a:rPr lang="en" sz="4000" i="1" dirty="0" smtClean="0">
                <a:latin typeface="+mn-lt"/>
                <a:ea typeface="+mn-ea"/>
                <a:cs typeface="+mn-cs"/>
              </a:rPr>
              <a:t>Study III </a:t>
            </a:r>
            <a:r>
              <a:rPr lang="en" sz="2000" i="1" dirty="0">
                <a:latin typeface="+mn-lt"/>
                <a:ea typeface="+mn-ea"/>
                <a:cs typeface="+mn-cs"/>
              </a:rPr>
              <a:t>(Wang 2012)</a:t>
            </a:r>
          </a:p>
        </p:txBody>
      </p:sp>
      <p:sp>
        <p:nvSpPr>
          <p:cNvPr id="1456" name="Shape 1456"/>
          <p:cNvSpPr txBox="1">
            <a:spLocks noGrp="1"/>
          </p:cNvSpPr>
          <p:nvPr>
            <p:ph type="body" idx="1"/>
          </p:nvPr>
        </p:nvSpPr>
        <p:spPr>
          <a:xfrm>
            <a:off x="82378" y="2116593"/>
            <a:ext cx="5972433" cy="4403700"/>
          </a:xfrm>
          <a:prstGeom prst="rect">
            <a:avLst/>
          </a:prstGeom>
        </p:spPr>
        <p:txBody>
          <a:bodyPr vert="horz" lIns="91425" tIns="91425" rIns="91425" bIns="91425" rtlCol="0" anchor="t" anchorCtr="0">
            <a:noAutofit/>
          </a:bodyPr>
          <a:lstStyle/>
          <a:p>
            <a:pPr>
              <a:buNone/>
            </a:pPr>
            <a:endParaRPr sz="2400" dirty="0"/>
          </a:p>
          <a:p>
            <a:pPr marL="457200">
              <a:spcAft>
                <a:spcPts val="1800"/>
              </a:spcAft>
            </a:pPr>
            <a:r>
              <a:rPr lang="en" sz="2400" dirty="0"/>
              <a:t>Source rewriting performs better than system trained on a small X → E parallel corpus</a:t>
            </a:r>
          </a:p>
          <a:p>
            <a:pPr marL="457200"/>
            <a:r>
              <a:rPr lang="en" sz="2400" dirty="0"/>
              <a:t>Rewriting of X</a:t>
            </a:r>
            <a:r>
              <a:rPr lang="en" sz="2400" dirty="0">
                <a:sym typeface="Wingdings" panose="05000000000000000000" pitchFamily="2" charset="2"/>
              </a:rPr>
              <a:t>Y </a:t>
            </a:r>
            <a:r>
              <a:rPr lang="en" sz="2400" dirty="0"/>
              <a:t>does not perform</a:t>
            </a:r>
          </a:p>
          <a:p>
            <a:pPr marL="914400" lvl="1"/>
            <a:r>
              <a:rPr lang="en" sz="2400" dirty="0"/>
              <a:t>Done at decode time</a:t>
            </a:r>
          </a:p>
          <a:p>
            <a:pPr marL="914400" lvl="1"/>
            <a:r>
              <a:rPr lang="en" sz="2400" dirty="0"/>
              <a:t>Training corpus more robust to noise</a:t>
            </a:r>
          </a:p>
        </p:txBody>
      </p:sp>
      <p:graphicFrame>
        <p:nvGraphicFramePr>
          <p:cNvPr id="1457" name="Shape 1457"/>
          <p:cNvGraphicFramePr/>
          <p:nvPr>
            <p:extLst/>
          </p:nvPr>
        </p:nvGraphicFramePr>
        <p:xfrm>
          <a:off x="6549081" y="1359632"/>
          <a:ext cx="4492711" cy="5120340"/>
        </p:xfrm>
        <a:graphic>
          <a:graphicData uri="http://schemas.openxmlformats.org/drawingml/2006/table">
            <a:tbl>
              <a:tblPr>
                <a:noFill/>
              </a:tblPr>
              <a:tblGrid>
                <a:gridCol w="3282068"/>
                <a:gridCol w="1210643"/>
              </a:tblGrid>
              <a:tr h="381000">
                <a:tc>
                  <a:txBody>
                    <a:bodyPr/>
                    <a:lstStyle/>
                    <a:p>
                      <a:pPr lvl="0">
                        <a:spcBef>
                          <a:spcPts val="0"/>
                        </a:spcBef>
                        <a:buNone/>
                      </a:pPr>
                      <a:r>
                        <a:rPr lang="en" b="1" dirty="0"/>
                        <a:t>System</a:t>
                      </a:r>
                    </a:p>
                  </a:txBody>
                  <a:tcPr marL="91425" marR="91425" marT="91425" marB="91425"/>
                </a:tc>
                <a:tc>
                  <a:txBody>
                    <a:bodyPr/>
                    <a:lstStyle/>
                    <a:p>
                      <a:pPr lvl="0">
                        <a:spcBef>
                          <a:spcPts val="0"/>
                        </a:spcBef>
                        <a:buNone/>
                      </a:pPr>
                      <a:r>
                        <a:rPr lang="en" b="1"/>
                        <a:t>BLEU %</a:t>
                      </a:r>
                    </a:p>
                  </a:txBody>
                  <a:tcPr marL="91425" marR="91425" marT="91425" marB="91425"/>
                </a:tc>
              </a:tr>
              <a:tr h="381000">
                <a:tc>
                  <a:txBody>
                    <a:bodyPr/>
                    <a:lstStyle/>
                    <a:p>
                      <a:pPr lvl="0">
                        <a:spcBef>
                          <a:spcPts val="0"/>
                        </a:spcBef>
                        <a:buNone/>
                      </a:pPr>
                      <a:r>
                        <a:rPr lang="en" dirty="0"/>
                        <a:t>Direct X → E (baseline)</a:t>
                      </a:r>
                    </a:p>
                  </a:txBody>
                  <a:tcPr marL="91425" marR="91425" marT="91425" marB="91425"/>
                </a:tc>
                <a:tc>
                  <a:txBody>
                    <a:bodyPr/>
                    <a:lstStyle/>
                    <a:p>
                      <a:pPr lvl="0">
                        <a:spcBef>
                          <a:spcPts val="0"/>
                        </a:spcBef>
                        <a:buNone/>
                      </a:pPr>
                      <a:r>
                        <a:rPr lang="en" dirty="0"/>
                        <a:t>18.67</a:t>
                      </a:r>
                    </a:p>
                  </a:txBody>
                  <a:tcPr marL="91425" marR="91425" marT="91425" marB="91425"/>
                </a:tc>
              </a:tr>
              <a:tr h="381000">
                <a:tc>
                  <a:txBody>
                    <a:bodyPr/>
                    <a:lstStyle/>
                    <a:p>
                      <a:pPr lvl="0">
                        <a:spcBef>
                          <a:spcPts val="0"/>
                        </a:spcBef>
                        <a:buNone/>
                      </a:pPr>
                      <a:r>
                        <a:rPr lang="en" dirty="0"/>
                        <a:t>Pretend Y is X</a:t>
                      </a:r>
                    </a:p>
                  </a:txBody>
                  <a:tcPr marL="91425" marR="91425" marT="91425" marB="91425"/>
                </a:tc>
                <a:tc>
                  <a:txBody>
                    <a:bodyPr/>
                    <a:lstStyle/>
                    <a:p>
                      <a:pPr lvl="0">
                        <a:spcBef>
                          <a:spcPts val="0"/>
                        </a:spcBef>
                        <a:buNone/>
                      </a:pPr>
                      <a:r>
                        <a:rPr lang="en" dirty="0"/>
                        <a:t>14.50</a:t>
                      </a:r>
                    </a:p>
                  </a:txBody>
                  <a:tcPr marL="91425" marR="91425" marT="91425" marB="91425"/>
                </a:tc>
              </a:tr>
              <a:tr h="381000">
                <a:tc gridSpan="2">
                  <a:txBody>
                    <a:bodyPr/>
                    <a:lstStyle/>
                    <a:p>
                      <a:pPr lvl="0" algn="ctr" rtl="0">
                        <a:spcBef>
                          <a:spcPts val="0"/>
                        </a:spcBef>
                        <a:buNone/>
                      </a:pPr>
                      <a:r>
                        <a:rPr lang="en" b="1" dirty="0" smtClean="0"/>
                        <a:t>Rewriting of Y </a:t>
                      </a:r>
                      <a:r>
                        <a:rPr lang="en" b="1" dirty="0" smtClean="0">
                          <a:sym typeface="Wingdings" panose="05000000000000000000" pitchFamily="2" charset="2"/>
                        </a:rPr>
                        <a:t> X </a:t>
                      </a:r>
                      <a:endParaRPr lang="en" b="1" dirty="0"/>
                    </a:p>
                  </a:txBody>
                  <a:tcPr marL="91425" marR="91425" marT="91425" marB="91425"/>
                </a:tc>
                <a:tc hMerge="1">
                  <a:txBody>
                    <a:bodyPr/>
                    <a:lstStyle/>
                    <a:p>
                      <a:endParaRPr lang="en-US"/>
                    </a:p>
                  </a:txBody>
                  <a:tcPr/>
                </a:tc>
              </a:tr>
              <a:tr h="381000">
                <a:tc>
                  <a:txBody>
                    <a:bodyPr/>
                    <a:lstStyle/>
                    <a:p>
                      <a:pPr lvl="0">
                        <a:spcBef>
                          <a:spcPts val="0"/>
                        </a:spcBef>
                        <a:buNone/>
                      </a:pPr>
                      <a:r>
                        <a:rPr lang="en" dirty="0" smtClean="0"/>
                        <a:t>CN: word dictionary from pivot  </a:t>
                      </a:r>
                      <a:endParaRPr lang="en" dirty="0"/>
                    </a:p>
                  </a:txBody>
                  <a:tcPr marL="91425" marR="91425" marT="91425" marB="91425"/>
                </a:tc>
                <a:tc>
                  <a:txBody>
                    <a:bodyPr/>
                    <a:lstStyle/>
                    <a:p>
                      <a:pPr lvl="0">
                        <a:spcBef>
                          <a:spcPts val="0"/>
                        </a:spcBef>
                        <a:buNone/>
                      </a:pPr>
                      <a:r>
                        <a:rPr lang="en"/>
                        <a:t>19.50</a:t>
                      </a:r>
                    </a:p>
                  </a:txBody>
                  <a:tcPr marL="91425" marR="91425" marT="91425" marB="91425"/>
                </a:tc>
              </a:tr>
              <a:tr h="381000">
                <a:tc>
                  <a:txBody>
                    <a:bodyPr/>
                    <a:lstStyle/>
                    <a:p>
                      <a:pPr marL="0" lvl="0" indent="0" algn="l" defTabSz="914400" rtl="0" eaLnBrk="1" latinLnBrk="0" hangingPunct="1">
                        <a:spcBef>
                          <a:spcPts val="0"/>
                        </a:spcBef>
                        <a:buNone/>
                      </a:pPr>
                      <a:r>
                        <a:rPr lang="en" sz="1800" kern="1200" dirty="0" smtClean="0">
                          <a:solidFill>
                            <a:srgbClr val="FF0000"/>
                          </a:solidFill>
                          <a:latin typeface="+mn-lt"/>
                          <a:ea typeface="+mn-ea"/>
                          <a:cs typeface="+mn-cs"/>
                        </a:rPr>
                        <a:t>(A)</a:t>
                      </a:r>
                      <a:r>
                        <a:rPr lang="en" sz="1800" kern="1200" dirty="0" smtClean="0">
                          <a:solidFill>
                            <a:schemeClr val="tx1"/>
                          </a:solidFill>
                          <a:latin typeface="+mn-lt"/>
                          <a:ea typeface="+mn-ea"/>
                          <a:cs typeface="+mn-cs"/>
                        </a:rPr>
                        <a:t> CN</a:t>
                      </a:r>
                      <a:r>
                        <a:rPr lang="en" sz="1800" kern="1200" dirty="0">
                          <a:solidFill>
                            <a:schemeClr val="tx1"/>
                          </a:solidFill>
                          <a:latin typeface="+mn-lt"/>
                          <a:ea typeface="+mn-ea"/>
                          <a:cs typeface="+mn-cs"/>
                        </a:rPr>
                        <a:t>: word dictionary from pivot  + morph </a:t>
                      </a:r>
                    </a:p>
                  </a:txBody>
                  <a:tcPr marL="91425" marR="91425" marT="91425" marB="91425"/>
                </a:tc>
                <a:tc>
                  <a:txBody>
                    <a:bodyPr/>
                    <a:lstStyle/>
                    <a:p>
                      <a:pPr lvl="0">
                        <a:spcBef>
                          <a:spcPts val="0"/>
                        </a:spcBef>
                        <a:buNone/>
                      </a:pPr>
                      <a:r>
                        <a:rPr lang="en"/>
                        <a:t>20.06</a:t>
                      </a:r>
                    </a:p>
                  </a:txBody>
                  <a:tcPr marL="91425" marR="91425" marT="91425" marB="91425"/>
                </a:tc>
              </a:tr>
              <a:tr h="381000">
                <a:tc>
                  <a:txBody>
                    <a:bodyPr/>
                    <a:lstStyle/>
                    <a:p>
                      <a:pPr marL="0" lvl="0" indent="0" algn="l" defTabSz="914400" rtl="0" eaLnBrk="1" latinLnBrk="0" hangingPunct="1">
                        <a:spcBef>
                          <a:spcPts val="0"/>
                        </a:spcBef>
                        <a:buNone/>
                      </a:pPr>
                      <a:r>
                        <a:rPr lang="en" sz="1800" kern="1200" dirty="0" smtClean="0">
                          <a:solidFill>
                            <a:srgbClr val="FF0000"/>
                          </a:solidFill>
                          <a:latin typeface="+mn-lt"/>
                          <a:ea typeface="+mn-ea"/>
                          <a:cs typeface="+mn-cs"/>
                        </a:rPr>
                        <a:t>(B)</a:t>
                      </a:r>
                      <a:r>
                        <a:rPr lang="en" sz="1800" kern="1200" baseline="0" dirty="0" smtClean="0">
                          <a:solidFill>
                            <a:srgbClr val="FF0000"/>
                          </a:solidFill>
                          <a:latin typeface="+mn-lt"/>
                          <a:ea typeface="+mn-ea"/>
                          <a:cs typeface="+mn-cs"/>
                        </a:rPr>
                        <a:t> </a:t>
                      </a:r>
                      <a:r>
                        <a:rPr lang="en" sz="1800" kern="1200" dirty="0" smtClean="0">
                          <a:solidFill>
                            <a:schemeClr val="tx1"/>
                          </a:solidFill>
                          <a:latin typeface="+mn-lt"/>
                          <a:ea typeface="+mn-ea"/>
                          <a:cs typeface="+mn-cs"/>
                        </a:rPr>
                        <a:t>CN</a:t>
                      </a:r>
                      <a:r>
                        <a:rPr lang="en" sz="1800" kern="1200" dirty="0">
                          <a:solidFill>
                            <a:schemeClr val="tx1"/>
                          </a:solidFill>
                          <a:latin typeface="+mn-lt"/>
                          <a:ea typeface="+mn-ea"/>
                          <a:cs typeface="+mn-cs"/>
                        </a:rPr>
                        <a:t>: phrase dictionary from pivot + morph  </a:t>
                      </a:r>
                    </a:p>
                  </a:txBody>
                  <a:tcPr marL="91425" marR="91425" marT="91425" marB="91425"/>
                </a:tc>
                <a:tc>
                  <a:txBody>
                    <a:bodyPr/>
                    <a:lstStyle/>
                    <a:p>
                      <a:pPr lvl="0">
                        <a:spcBef>
                          <a:spcPts val="0"/>
                        </a:spcBef>
                        <a:buNone/>
                      </a:pPr>
                      <a:r>
                        <a:rPr lang="en"/>
                        <a:t>20.89</a:t>
                      </a:r>
                    </a:p>
                  </a:txBody>
                  <a:tcPr marL="91425" marR="91425" marT="91425" marB="91425"/>
                </a:tc>
              </a:tr>
              <a:tr h="381000">
                <a:tc>
                  <a:txBody>
                    <a:bodyPr/>
                    <a:lstStyle/>
                    <a:p>
                      <a:pPr lvl="0" rtl="0">
                        <a:spcBef>
                          <a:spcPts val="0"/>
                        </a:spcBef>
                        <a:buNone/>
                      </a:pPr>
                      <a:r>
                        <a:rPr lang="en"/>
                        <a:t>System Combination (A) + (B)</a:t>
                      </a:r>
                    </a:p>
                  </a:txBody>
                  <a:tcPr marL="91425" marR="91425" marT="91425" marB="91425"/>
                </a:tc>
                <a:tc>
                  <a:txBody>
                    <a:bodyPr/>
                    <a:lstStyle/>
                    <a:p>
                      <a:pPr lvl="0">
                        <a:spcBef>
                          <a:spcPts val="0"/>
                        </a:spcBef>
                        <a:buNone/>
                      </a:pPr>
                      <a:r>
                        <a:rPr lang="en"/>
                        <a:t>21.24</a:t>
                      </a:r>
                    </a:p>
                  </a:txBody>
                  <a:tcPr marL="91425" marR="91425" marT="91425" marB="91425"/>
                </a:tc>
              </a:tr>
              <a:tr h="381000">
                <a:tc gridSpan="2">
                  <a:txBody>
                    <a:bodyPr/>
                    <a:lstStyle/>
                    <a:p>
                      <a:pPr lvl="0" algn="ctr" rtl="0">
                        <a:spcBef>
                          <a:spcPts val="0"/>
                        </a:spcBef>
                        <a:buNone/>
                      </a:pPr>
                      <a:r>
                        <a:rPr lang="en" b="1" dirty="0" smtClean="0"/>
                        <a:t>Adaptation of X </a:t>
                      </a:r>
                      <a:r>
                        <a:rPr lang="en" b="1" dirty="0" smtClean="0">
                          <a:sym typeface="Wingdings" panose="05000000000000000000" pitchFamily="2" charset="2"/>
                        </a:rPr>
                        <a:t> Y</a:t>
                      </a:r>
                      <a:r>
                        <a:rPr lang="en" b="1" baseline="0" dirty="0" smtClean="0">
                          <a:sym typeface="Wingdings" panose="05000000000000000000" pitchFamily="2" charset="2"/>
                        </a:rPr>
                        <a:t> (decode time)</a:t>
                      </a:r>
                      <a:endParaRPr lang="en" b="1" dirty="0"/>
                    </a:p>
                  </a:txBody>
                  <a:tcPr marL="91425" marR="91425" marT="91425" marB="91425"/>
                </a:tc>
                <a:tc hMerge="1">
                  <a:txBody>
                    <a:bodyPr/>
                    <a:lstStyle/>
                    <a:p>
                      <a:endParaRPr lang="en-US"/>
                    </a:p>
                  </a:txBody>
                  <a:tcPr/>
                </a:tc>
              </a:tr>
              <a:tr h="381000">
                <a:tc>
                  <a:txBody>
                    <a:bodyPr/>
                    <a:lstStyle/>
                    <a:p>
                      <a:pPr lvl="0" rtl="0">
                        <a:spcBef>
                          <a:spcPts val="0"/>
                        </a:spcBef>
                        <a:buNone/>
                      </a:pPr>
                      <a:r>
                        <a:rPr lang="en" dirty="0"/>
                        <a:t>CN: word dictionary from pivot  </a:t>
                      </a:r>
                    </a:p>
                  </a:txBody>
                  <a:tcPr marL="91425" marR="91425" marT="91425" marB="91425"/>
                </a:tc>
                <a:tc>
                  <a:txBody>
                    <a:bodyPr/>
                    <a:lstStyle/>
                    <a:p>
                      <a:pPr lvl="0">
                        <a:spcBef>
                          <a:spcPts val="0"/>
                        </a:spcBef>
                        <a:buNone/>
                      </a:pPr>
                      <a:r>
                        <a:rPr lang="en" dirty="0"/>
                        <a:t>17.22</a:t>
                      </a:r>
                    </a:p>
                  </a:txBody>
                  <a:tcPr marL="91425" marR="91425" marT="91425" marB="91425"/>
                </a:tc>
              </a:tr>
            </a:tbl>
          </a:graphicData>
        </a:graphic>
      </p:graphicFrame>
      <p:sp>
        <p:nvSpPr>
          <p:cNvPr id="2" name="Rectangle 1"/>
          <p:cNvSpPr/>
          <p:nvPr/>
        </p:nvSpPr>
        <p:spPr>
          <a:xfrm>
            <a:off x="6376087" y="878910"/>
            <a:ext cx="6096000" cy="369332"/>
          </a:xfrm>
          <a:prstGeom prst="rect">
            <a:avLst/>
          </a:prstGeom>
        </p:spPr>
        <p:txBody>
          <a:bodyPr>
            <a:spAutoFit/>
          </a:bodyPr>
          <a:lstStyle/>
          <a:p>
            <a:pPr marL="457200"/>
            <a:r>
              <a:rPr lang="en" dirty="0">
                <a:solidFill>
                  <a:prstClr val="black"/>
                </a:solidFill>
              </a:rPr>
              <a:t>X: Indonesian Bahasa, Y: Malay, E: English</a:t>
            </a:r>
          </a:p>
        </p:txBody>
      </p:sp>
      <p:sp>
        <p:nvSpPr>
          <p:cNvPr id="3" name="Slide Number Placeholder 2"/>
          <p:cNvSpPr>
            <a:spLocks noGrp="1"/>
          </p:cNvSpPr>
          <p:nvPr>
            <p:ph type="sldNum" idx="12"/>
          </p:nvPr>
        </p:nvSpPr>
        <p:spPr/>
        <p:txBody>
          <a:bodyPr/>
          <a:lstStyle/>
          <a:p>
            <a:fld id="{00000000-1234-1234-1234-123412341234}" type="slidenum">
              <a:rPr lang="en" smtClean="0">
                <a:solidFill>
                  <a:prstClr val="black">
                    <a:tint val="75000"/>
                  </a:prstClr>
                </a:solidFill>
              </a:rPr>
              <a:pPr/>
              <a:t>116</a:t>
            </a:fld>
            <a:endParaRPr lang="en">
              <a:solidFill>
                <a:prstClr val="black">
                  <a:tint val="75000"/>
                </a:prstClr>
              </a:solidFill>
            </a:endParaRPr>
          </a:p>
        </p:txBody>
      </p:sp>
    </p:spTree>
    <p:extLst>
      <p:ext uri="{BB962C8B-B14F-4D97-AF65-F5344CB8AC3E}">
        <p14:creationId xmlns:p14="http://schemas.microsoft.com/office/powerpoint/2010/main" val="281353610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5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592" y="263048"/>
            <a:ext cx="11987408" cy="6594952"/>
          </a:xfrm>
        </p:spPr>
        <p:txBody>
          <a:bodyPr>
            <a:normAutofit/>
          </a:bodyPr>
          <a:lstStyle/>
          <a:p>
            <a:pPr marL="0" indent="0">
              <a:buNone/>
            </a:pPr>
            <a:r>
              <a:rPr lang="en-US" b="1" dirty="0" smtClean="0"/>
              <a:t>Roadmap for this section</a:t>
            </a:r>
          </a:p>
          <a:p>
            <a:pPr lvl="1">
              <a:lnSpc>
                <a:spcPct val="110000"/>
              </a:lnSpc>
            </a:pPr>
            <a:r>
              <a:rPr lang="en-US" sz="2800" b="1" dirty="0" smtClean="0"/>
              <a:t>Pivot </a:t>
            </a:r>
            <a:r>
              <a:rPr lang="en-US" sz="2800" b="1" dirty="0"/>
              <a:t>based SMT</a:t>
            </a:r>
          </a:p>
          <a:p>
            <a:pPr lvl="2">
              <a:lnSpc>
                <a:spcPct val="110000"/>
              </a:lnSpc>
              <a:buSzPct val="100000"/>
            </a:pPr>
            <a:r>
              <a:rPr lang="en-IN" sz="2400" dirty="0"/>
              <a:t>Pseudo-Corpus Synthesis</a:t>
            </a:r>
          </a:p>
          <a:p>
            <a:pPr lvl="2">
              <a:lnSpc>
                <a:spcPct val="110000"/>
              </a:lnSpc>
              <a:buSzPct val="100000"/>
            </a:pPr>
            <a:r>
              <a:rPr lang="en-IN" sz="2400" dirty="0" smtClean="0"/>
              <a:t>Cascading </a:t>
            </a:r>
            <a:r>
              <a:rPr lang="en-IN" sz="2400" dirty="0"/>
              <a:t>Direct Systems</a:t>
            </a:r>
          </a:p>
          <a:p>
            <a:pPr lvl="2">
              <a:lnSpc>
                <a:spcPct val="110000"/>
              </a:lnSpc>
              <a:buSzPct val="100000"/>
            </a:pPr>
            <a:r>
              <a:rPr lang="en-IN" sz="2400" dirty="0" smtClean="0"/>
              <a:t>Model Triangulation</a:t>
            </a:r>
          </a:p>
          <a:p>
            <a:pPr lvl="2">
              <a:lnSpc>
                <a:spcPct val="110000"/>
              </a:lnSpc>
              <a:buSzPct val="100000"/>
            </a:pPr>
            <a:r>
              <a:rPr lang="en-IN" sz="2400" dirty="0" smtClean="0"/>
              <a:t>Case Study I</a:t>
            </a:r>
          </a:p>
          <a:p>
            <a:pPr lvl="1">
              <a:lnSpc>
                <a:spcPct val="110000"/>
              </a:lnSpc>
              <a:buSzPct val="100000"/>
            </a:pPr>
            <a:r>
              <a:rPr lang="en-IN" sz="2800" b="1" dirty="0" smtClean="0"/>
              <a:t>Leveraging relatedness in Pivot based SM</a:t>
            </a:r>
          </a:p>
          <a:p>
            <a:pPr lvl="2">
              <a:lnSpc>
                <a:spcPct val="110000"/>
              </a:lnSpc>
              <a:buSzPct val="100000"/>
            </a:pPr>
            <a:r>
              <a:rPr lang="en-IN" sz="2400" dirty="0"/>
              <a:t>Small X</a:t>
            </a:r>
            <a:r>
              <a:rPr lang="en-IN" sz="2400" dirty="0">
                <a:sym typeface="Wingdings" panose="05000000000000000000" pitchFamily="2" charset="2"/>
              </a:rPr>
              <a:t>Y corpus is </a:t>
            </a:r>
            <a:r>
              <a:rPr lang="en-IN" sz="2400" dirty="0" smtClean="0">
                <a:sym typeface="Wingdings" panose="05000000000000000000" pitchFamily="2" charset="2"/>
              </a:rPr>
              <a:t>available (</a:t>
            </a:r>
            <a:r>
              <a:rPr lang="en-IN" sz="2400" dirty="0"/>
              <a:t>Case Study </a:t>
            </a:r>
            <a:r>
              <a:rPr lang="en-IN" sz="2400" dirty="0" smtClean="0"/>
              <a:t>II)</a:t>
            </a:r>
            <a:endParaRPr lang="en-IN" sz="2400" dirty="0"/>
          </a:p>
          <a:p>
            <a:pPr lvl="2"/>
            <a:r>
              <a:rPr lang="en-IN" sz="2400" dirty="0"/>
              <a:t>No X</a:t>
            </a:r>
            <a:r>
              <a:rPr lang="en-IN" sz="2400" dirty="0">
                <a:sym typeface="Wingdings" panose="05000000000000000000" pitchFamily="2" charset="2"/>
              </a:rPr>
              <a:t>Y corpus is available (</a:t>
            </a:r>
            <a:r>
              <a:rPr lang="en-IN" sz="2400" dirty="0"/>
              <a:t>Case Study III</a:t>
            </a:r>
            <a:r>
              <a:rPr lang="en-IN" sz="2400" dirty="0" smtClean="0"/>
              <a:t>)</a:t>
            </a:r>
          </a:p>
          <a:p>
            <a:pPr lvl="1"/>
            <a:r>
              <a:rPr lang="en-IN" sz="2800" b="1" dirty="0" smtClean="0">
                <a:solidFill>
                  <a:srgbClr val="FF0000"/>
                </a:solidFill>
              </a:rPr>
              <a:t>Augmenting Direct system with Pivot Based System</a:t>
            </a:r>
          </a:p>
          <a:p>
            <a:pPr lvl="2"/>
            <a:r>
              <a:rPr lang="en-IN" sz="2400" dirty="0"/>
              <a:t>Combine corpus</a:t>
            </a:r>
          </a:p>
          <a:p>
            <a:pPr lvl="2"/>
            <a:r>
              <a:rPr lang="en-IN" sz="2400" dirty="0"/>
              <a:t>Combine </a:t>
            </a:r>
            <a:r>
              <a:rPr lang="en-IN" sz="2400" dirty="0" smtClean="0"/>
              <a:t>models</a:t>
            </a:r>
          </a:p>
          <a:p>
            <a:pPr lvl="1"/>
            <a:r>
              <a:rPr lang="en-IN" sz="2800" b="1" dirty="0" smtClean="0"/>
              <a:t>Choice of pivot language</a:t>
            </a:r>
            <a:endParaRPr lang="en-IN" sz="2800" b="1"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40CE5FD-2884-4EE9-87C1-C54DB91080A3}" type="slidenum">
              <a:rPr lang="en-IN" smtClean="0">
                <a:solidFill>
                  <a:prstClr val="black">
                    <a:tint val="75000"/>
                  </a:prstClr>
                </a:solidFill>
              </a:rPr>
              <a:pPr/>
              <a:t>117</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29720132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0936" y="435152"/>
            <a:ext cx="11443634" cy="693737"/>
          </a:xfrm>
        </p:spPr>
        <p:txBody>
          <a:bodyPr>
            <a:noAutofit/>
          </a:bodyPr>
          <a:lstStyle/>
          <a:p>
            <a:pPr algn="ctr"/>
            <a:r>
              <a:rPr lang="en-IN" sz="4000" i="1" dirty="0">
                <a:latin typeface="+mn-lt"/>
                <a:ea typeface="+mn-ea"/>
                <a:cs typeface="+mn-cs"/>
              </a:rPr>
              <a:t>Now suppose we have a parallel corpus between X and E as well</a:t>
            </a:r>
          </a:p>
        </p:txBody>
      </p:sp>
      <p:sp>
        <p:nvSpPr>
          <p:cNvPr id="3" name="Oval 2"/>
          <p:cNvSpPr/>
          <p:nvPr/>
        </p:nvSpPr>
        <p:spPr>
          <a:xfrm>
            <a:off x="905347" y="4252099"/>
            <a:ext cx="416460" cy="389299"/>
          </a:xfrm>
          <a:prstGeom prst="ellipse">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X</a:t>
            </a:r>
          </a:p>
        </p:txBody>
      </p:sp>
      <p:sp>
        <p:nvSpPr>
          <p:cNvPr id="4" name="Oval 3"/>
          <p:cNvSpPr/>
          <p:nvPr/>
        </p:nvSpPr>
        <p:spPr>
          <a:xfrm>
            <a:off x="2361446" y="3227058"/>
            <a:ext cx="416460" cy="389299"/>
          </a:xfrm>
          <a:prstGeom prst="ellipse">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Y</a:t>
            </a:r>
          </a:p>
        </p:txBody>
      </p:sp>
      <p:sp>
        <p:nvSpPr>
          <p:cNvPr id="5" name="Oval 4"/>
          <p:cNvSpPr/>
          <p:nvPr/>
        </p:nvSpPr>
        <p:spPr>
          <a:xfrm>
            <a:off x="3708904" y="4252099"/>
            <a:ext cx="416460" cy="389299"/>
          </a:xfrm>
          <a:prstGeom prst="ellipse">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E</a:t>
            </a:r>
          </a:p>
        </p:txBody>
      </p:sp>
      <p:cxnSp>
        <p:nvCxnSpPr>
          <p:cNvPr id="7" name="Straight Connector 6"/>
          <p:cNvCxnSpPr>
            <a:stCxn id="3" idx="7"/>
            <a:endCxn id="4" idx="3"/>
          </p:cNvCxnSpPr>
          <p:nvPr/>
        </p:nvCxnSpPr>
        <p:spPr>
          <a:xfrm flipV="1">
            <a:off x="1260818" y="3559345"/>
            <a:ext cx="1161617" cy="7497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5"/>
            <a:endCxn id="5" idx="1"/>
          </p:cNvCxnSpPr>
          <p:nvPr/>
        </p:nvCxnSpPr>
        <p:spPr>
          <a:xfrm>
            <a:off x="2716917" y="3559345"/>
            <a:ext cx="1052976" cy="7497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778598" y="3147577"/>
            <a:ext cx="1176951" cy="679010"/>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8" name="TextBox 17"/>
          <p:cNvSpPr txBox="1"/>
          <p:nvPr/>
        </p:nvSpPr>
        <p:spPr>
          <a:xfrm>
            <a:off x="380936" y="2663260"/>
            <a:ext cx="3327968" cy="461665"/>
          </a:xfrm>
          <a:prstGeom prst="rect">
            <a:avLst/>
          </a:prstGeom>
          <a:noFill/>
        </p:spPr>
        <p:txBody>
          <a:bodyPr wrap="square" rtlCol="0">
            <a:spAutoFit/>
          </a:bodyPr>
          <a:lstStyle/>
          <a:p>
            <a:r>
              <a:rPr lang="en-IN" sz="2400" i="1" dirty="0">
                <a:solidFill>
                  <a:prstClr val="black"/>
                </a:solidFill>
              </a:rPr>
              <a:t>Sufficient Parallel Corpus</a:t>
            </a:r>
          </a:p>
        </p:txBody>
      </p:sp>
      <p:sp>
        <p:nvSpPr>
          <p:cNvPr id="19" name="Oval 18"/>
          <p:cNvSpPr/>
          <p:nvPr/>
        </p:nvSpPr>
        <p:spPr>
          <a:xfrm>
            <a:off x="7132637" y="4250099"/>
            <a:ext cx="416460" cy="389299"/>
          </a:xfrm>
          <a:prstGeom prst="ellipse">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X</a:t>
            </a:r>
          </a:p>
        </p:txBody>
      </p:sp>
      <p:sp>
        <p:nvSpPr>
          <p:cNvPr id="20" name="Oval 19"/>
          <p:cNvSpPr/>
          <p:nvPr/>
        </p:nvSpPr>
        <p:spPr>
          <a:xfrm>
            <a:off x="8588736" y="3225058"/>
            <a:ext cx="416460" cy="389299"/>
          </a:xfrm>
          <a:prstGeom prst="ellipse">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Y</a:t>
            </a:r>
          </a:p>
        </p:txBody>
      </p:sp>
      <p:sp>
        <p:nvSpPr>
          <p:cNvPr id="21" name="Oval 20"/>
          <p:cNvSpPr/>
          <p:nvPr/>
        </p:nvSpPr>
        <p:spPr>
          <a:xfrm>
            <a:off x="9936194" y="4250099"/>
            <a:ext cx="416460" cy="389299"/>
          </a:xfrm>
          <a:prstGeom prst="ellipse">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000" i="1" dirty="0">
                <a:solidFill>
                  <a:prstClr val="black"/>
                </a:solidFill>
              </a:rPr>
              <a:t>E</a:t>
            </a:r>
          </a:p>
        </p:txBody>
      </p:sp>
      <p:cxnSp>
        <p:nvCxnSpPr>
          <p:cNvPr id="22" name="Straight Connector 21"/>
          <p:cNvCxnSpPr>
            <a:stCxn id="19" idx="7"/>
            <a:endCxn id="20" idx="3"/>
          </p:cNvCxnSpPr>
          <p:nvPr/>
        </p:nvCxnSpPr>
        <p:spPr>
          <a:xfrm flipV="1">
            <a:off x="7488108" y="3557345"/>
            <a:ext cx="1161617" cy="749766"/>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0" idx="5"/>
            <a:endCxn id="21" idx="1"/>
          </p:cNvCxnSpPr>
          <p:nvPr/>
        </p:nvCxnSpPr>
        <p:spPr>
          <a:xfrm>
            <a:off x="8944207" y="3557345"/>
            <a:ext cx="1052976" cy="7497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urved Connector 27"/>
          <p:cNvCxnSpPr/>
          <p:nvPr/>
        </p:nvCxnSpPr>
        <p:spPr>
          <a:xfrm>
            <a:off x="7069271" y="3145577"/>
            <a:ext cx="1176951" cy="679010"/>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p:cNvSpPr txBox="1"/>
          <p:nvPr/>
        </p:nvSpPr>
        <p:spPr>
          <a:xfrm>
            <a:off x="5493277" y="2769221"/>
            <a:ext cx="3695179" cy="461665"/>
          </a:xfrm>
          <a:prstGeom prst="rect">
            <a:avLst/>
          </a:prstGeom>
          <a:noFill/>
        </p:spPr>
        <p:txBody>
          <a:bodyPr wrap="square" rtlCol="0">
            <a:spAutoFit/>
          </a:bodyPr>
          <a:lstStyle/>
          <a:p>
            <a:r>
              <a:rPr lang="en-IN" sz="2400" i="1" dirty="0">
                <a:solidFill>
                  <a:prstClr val="black"/>
                </a:solidFill>
              </a:rPr>
              <a:t>No or little Parallel Corpus</a:t>
            </a:r>
          </a:p>
        </p:txBody>
      </p:sp>
      <p:sp>
        <p:nvSpPr>
          <p:cNvPr id="30" name="Rectangle 29"/>
          <p:cNvSpPr/>
          <p:nvPr/>
        </p:nvSpPr>
        <p:spPr>
          <a:xfrm>
            <a:off x="4410820" y="1612413"/>
            <a:ext cx="3252365" cy="461665"/>
          </a:xfrm>
          <a:prstGeom prst="rect">
            <a:avLst/>
          </a:prstGeom>
        </p:spPr>
        <p:txBody>
          <a:bodyPr wrap="none">
            <a:spAutoFit/>
          </a:bodyPr>
          <a:lstStyle/>
          <a:p>
            <a:r>
              <a:rPr lang="en-IN" sz="2400" i="1" dirty="0">
                <a:solidFill>
                  <a:prstClr val="black"/>
                </a:solidFill>
              </a:rPr>
              <a:t>Y: bridge/pivot language</a:t>
            </a:r>
          </a:p>
        </p:txBody>
      </p:sp>
      <p:cxnSp>
        <p:nvCxnSpPr>
          <p:cNvPr id="24" name="Straight Connector 23"/>
          <p:cNvCxnSpPr>
            <a:stCxn id="3" idx="6"/>
            <a:endCxn id="5" idx="2"/>
          </p:cNvCxnSpPr>
          <p:nvPr/>
        </p:nvCxnSpPr>
        <p:spPr>
          <a:xfrm>
            <a:off x="1321807" y="4446749"/>
            <a:ext cx="238709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9" idx="6"/>
            <a:endCxn id="21" idx="2"/>
          </p:cNvCxnSpPr>
          <p:nvPr/>
        </p:nvCxnSpPr>
        <p:spPr>
          <a:xfrm>
            <a:off x="7549097" y="4444749"/>
            <a:ext cx="238709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841626" y="5327058"/>
            <a:ext cx="8947543" cy="523220"/>
          </a:xfrm>
          <a:prstGeom prst="rect">
            <a:avLst/>
          </a:prstGeom>
          <a:noFill/>
        </p:spPr>
        <p:txBody>
          <a:bodyPr wrap="square" rtlCol="0">
            <a:spAutoFit/>
          </a:bodyPr>
          <a:lstStyle/>
          <a:p>
            <a:r>
              <a:rPr lang="en-IN" sz="2800" i="1" dirty="0" smtClean="0">
                <a:solidFill>
                  <a:prstClr val="black"/>
                </a:solidFill>
              </a:rPr>
              <a:t>How </a:t>
            </a:r>
            <a:r>
              <a:rPr lang="en-IN" sz="2800" i="1" dirty="0">
                <a:solidFill>
                  <a:prstClr val="black"/>
                </a:solidFill>
              </a:rPr>
              <a:t>do we augment direct system with the pivot system?</a:t>
            </a:r>
          </a:p>
        </p:txBody>
      </p:sp>
      <p:sp>
        <p:nvSpPr>
          <p:cNvPr id="8" name="Slide Number Placeholder 7"/>
          <p:cNvSpPr>
            <a:spLocks noGrp="1"/>
          </p:cNvSpPr>
          <p:nvPr>
            <p:ph type="sldNum" sz="quarter" idx="12"/>
          </p:nvPr>
        </p:nvSpPr>
        <p:spPr/>
        <p:txBody>
          <a:bodyPr/>
          <a:lstStyle/>
          <a:p>
            <a:fld id="{740CE5FD-2884-4EE9-87C1-C54DB91080A3}" type="slidenum">
              <a:rPr lang="en-IN" smtClean="0">
                <a:solidFill>
                  <a:prstClr val="black">
                    <a:tint val="75000"/>
                  </a:prstClr>
                </a:solidFill>
              </a:rPr>
              <a:pPr/>
              <a:t>118</a:t>
            </a:fld>
            <a:endParaRPr lang="en-IN">
              <a:solidFill>
                <a:prstClr val="black">
                  <a:tint val="75000"/>
                </a:prstClr>
              </a:solidFill>
            </a:endParaRPr>
          </a:p>
        </p:txBody>
      </p:sp>
      <p:sp>
        <p:nvSpPr>
          <p:cNvPr id="9" name="Footer Placeholder 8"/>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4233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nodeType="with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857411" cy="1481092"/>
          </a:xfrm>
        </p:spPr>
        <p:txBody>
          <a:bodyPr>
            <a:normAutofit fontScale="90000"/>
          </a:bodyPr>
          <a:lstStyle/>
          <a:p>
            <a:r>
              <a:rPr lang="en-IN" i="1" dirty="0"/>
              <a:t>Can the pivot system improve the direct system</a:t>
            </a:r>
            <a:r>
              <a:rPr lang="en-IN" i="1" dirty="0" smtClean="0"/>
              <a:t>?</a:t>
            </a:r>
            <a:br>
              <a:rPr lang="en-IN" i="1" dirty="0" smtClean="0"/>
            </a:br>
            <a:endParaRPr lang="en-IN" dirty="0"/>
          </a:p>
        </p:txBody>
      </p:sp>
      <p:sp>
        <p:nvSpPr>
          <p:cNvPr id="3" name="Shape 967"/>
          <p:cNvSpPr/>
          <p:nvPr/>
        </p:nvSpPr>
        <p:spPr>
          <a:xfrm>
            <a:off x="972987" y="4275769"/>
            <a:ext cx="1366800" cy="658500"/>
          </a:xfrm>
          <a:prstGeom prst="roundRect">
            <a:avLst>
              <a:gd name="adj" fmla="val 16667"/>
            </a:avLst>
          </a:prstGeom>
          <a:solidFill>
            <a:schemeClr val="accent4">
              <a:lumMod val="60000"/>
              <a:lumOff val="4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i="1">
                <a:solidFill>
                  <a:prstClr val="black"/>
                </a:solidFill>
              </a:rPr>
              <a:t>S → P</a:t>
            </a:r>
          </a:p>
        </p:txBody>
      </p:sp>
      <p:sp>
        <p:nvSpPr>
          <p:cNvPr id="4" name="Shape 968"/>
          <p:cNvSpPr/>
          <p:nvPr/>
        </p:nvSpPr>
        <p:spPr>
          <a:xfrm>
            <a:off x="3335187" y="4275769"/>
            <a:ext cx="1366800" cy="658500"/>
          </a:xfrm>
          <a:prstGeom prst="roundRect">
            <a:avLst>
              <a:gd name="adj" fmla="val 16667"/>
            </a:avLst>
          </a:prstGeom>
          <a:solidFill>
            <a:schemeClr val="accent4">
              <a:lumMod val="60000"/>
              <a:lumOff val="4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i="1">
                <a:solidFill>
                  <a:prstClr val="black"/>
                </a:solidFill>
              </a:rPr>
              <a:t>P → T</a:t>
            </a:r>
          </a:p>
        </p:txBody>
      </p:sp>
      <p:cxnSp>
        <p:nvCxnSpPr>
          <p:cNvPr id="5" name="Shape 970"/>
          <p:cNvCxnSpPr>
            <a:stCxn id="3" idx="3"/>
            <a:endCxn id="4" idx="1"/>
          </p:cNvCxnSpPr>
          <p:nvPr/>
        </p:nvCxnSpPr>
        <p:spPr>
          <a:xfrm>
            <a:off x="2339787" y="4605019"/>
            <a:ext cx="995400" cy="0"/>
          </a:xfrm>
          <a:prstGeom prst="straightConnector1">
            <a:avLst/>
          </a:prstGeom>
          <a:noFill/>
          <a:ln w="9525" cap="flat" cmpd="sng">
            <a:solidFill>
              <a:schemeClr val="dk2"/>
            </a:solidFill>
            <a:prstDash val="solid"/>
            <a:round/>
            <a:headEnd type="none" w="lg" len="lg"/>
            <a:tailEnd type="triangle" w="lg" len="lg"/>
          </a:ln>
        </p:spPr>
      </p:cxnSp>
      <p:cxnSp>
        <p:nvCxnSpPr>
          <p:cNvPr id="6" name="Shape 971"/>
          <p:cNvCxnSpPr>
            <a:stCxn id="4" idx="3"/>
          </p:cNvCxnSpPr>
          <p:nvPr/>
        </p:nvCxnSpPr>
        <p:spPr>
          <a:xfrm flipV="1">
            <a:off x="4701987" y="4585203"/>
            <a:ext cx="735900" cy="19816"/>
          </a:xfrm>
          <a:prstGeom prst="straightConnector1">
            <a:avLst/>
          </a:prstGeom>
          <a:noFill/>
          <a:ln w="9525" cap="flat" cmpd="sng">
            <a:solidFill>
              <a:schemeClr val="dk2"/>
            </a:solidFill>
            <a:prstDash val="solid"/>
            <a:round/>
            <a:headEnd type="none" w="lg" len="lg"/>
            <a:tailEnd type="triangle" w="lg" len="lg"/>
          </a:ln>
        </p:spPr>
      </p:cxnSp>
      <p:sp>
        <p:nvSpPr>
          <p:cNvPr id="7" name="Shape 972"/>
          <p:cNvSpPr txBox="1"/>
          <p:nvPr/>
        </p:nvSpPr>
        <p:spPr>
          <a:xfrm>
            <a:off x="274026" y="4251602"/>
            <a:ext cx="543300" cy="255300"/>
          </a:xfrm>
          <a:prstGeom prst="rect">
            <a:avLst/>
          </a:prstGeom>
          <a:noFill/>
          <a:ln>
            <a:noFill/>
          </a:ln>
        </p:spPr>
        <p:txBody>
          <a:bodyPr lIns="91425" tIns="91425" rIns="91425" bIns="91425" anchor="t" anchorCtr="0">
            <a:noAutofit/>
          </a:bodyPr>
          <a:lstStyle/>
          <a:p>
            <a:r>
              <a:rPr lang="en" dirty="0">
                <a:solidFill>
                  <a:prstClr val="black"/>
                </a:solidFill>
              </a:rPr>
              <a:t>a</a:t>
            </a:r>
          </a:p>
        </p:txBody>
      </p:sp>
      <p:sp>
        <p:nvSpPr>
          <p:cNvPr id="8" name="Shape 973"/>
          <p:cNvSpPr txBox="1"/>
          <p:nvPr/>
        </p:nvSpPr>
        <p:spPr>
          <a:xfrm>
            <a:off x="2660287" y="4275769"/>
            <a:ext cx="543300" cy="255300"/>
          </a:xfrm>
          <a:prstGeom prst="rect">
            <a:avLst/>
          </a:prstGeom>
          <a:noFill/>
          <a:ln>
            <a:noFill/>
          </a:ln>
        </p:spPr>
        <p:txBody>
          <a:bodyPr lIns="91425" tIns="91425" rIns="91425" bIns="91425" anchor="t" anchorCtr="0">
            <a:noAutofit/>
          </a:bodyPr>
          <a:lstStyle/>
          <a:p>
            <a:r>
              <a:rPr lang="en">
                <a:solidFill>
                  <a:prstClr val="black"/>
                </a:solidFill>
              </a:rPr>
              <a:t>b</a:t>
            </a:r>
          </a:p>
        </p:txBody>
      </p:sp>
      <p:sp>
        <p:nvSpPr>
          <p:cNvPr id="9" name="Shape 974"/>
          <p:cNvSpPr txBox="1"/>
          <p:nvPr/>
        </p:nvSpPr>
        <p:spPr>
          <a:xfrm>
            <a:off x="4884533" y="4194908"/>
            <a:ext cx="543300" cy="255300"/>
          </a:xfrm>
          <a:prstGeom prst="rect">
            <a:avLst/>
          </a:prstGeom>
          <a:noFill/>
          <a:ln>
            <a:noFill/>
          </a:ln>
        </p:spPr>
        <p:txBody>
          <a:bodyPr lIns="91425" tIns="91425" rIns="91425" bIns="91425" anchor="t" anchorCtr="0">
            <a:noAutofit/>
          </a:bodyPr>
          <a:lstStyle/>
          <a:p>
            <a:r>
              <a:rPr lang="en" dirty="0">
                <a:solidFill>
                  <a:prstClr val="black"/>
                </a:solidFill>
              </a:rPr>
              <a:t>c</a:t>
            </a:r>
          </a:p>
        </p:txBody>
      </p:sp>
      <p:sp>
        <p:nvSpPr>
          <p:cNvPr id="10" name="Shape 975"/>
          <p:cNvSpPr txBox="1"/>
          <p:nvPr/>
        </p:nvSpPr>
        <p:spPr>
          <a:xfrm>
            <a:off x="4609532" y="1245586"/>
            <a:ext cx="5879655" cy="362100"/>
          </a:xfrm>
          <a:prstGeom prst="rect">
            <a:avLst/>
          </a:prstGeom>
          <a:noFill/>
          <a:ln>
            <a:noFill/>
          </a:ln>
        </p:spPr>
        <p:txBody>
          <a:bodyPr lIns="91425" tIns="91425" rIns="91425" bIns="91425" anchor="t" anchorCtr="0">
            <a:noAutofit/>
          </a:bodyPr>
          <a:lstStyle/>
          <a:p>
            <a:r>
              <a:rPr lang="en" sz="2400" u="sng" dirty="0">
                <a:solidFill>
                  <a:prstClr val="black"/>
                </a:solidFill>
              </a:rPr>
              <a:t>Improve lexical coverage</a:t>
            </a:r>
          </a:p>
        </p:txBody>
      </p:sp>
      <p:sp>
        <p:nvSpPr>
          <p:cNvPr id="11" name="Shape 976"/>
          <p:cNvSpPr/>
          <p:nvPr/>
        </p:nvSpPr>
        <p:spPr>
          <a:xfrm>
            <a:off x="2268387" y="2632028"/>
            <a:ext cx="1366800" cy="658500"/>
          </a:xfrm>
          <a:prstGeom prst="roundRect">
            <a:avLst>
              <a:gd name="adj" fmla="val 16667"/>
            </a:avLst>
          </a:prstGeom>
          <a:solidFill>
            <a:schemeClr val="accent4">
              <a:lumMod val="60000"/>
              <a:lumOff val="4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i="1">
                <a:solidFill>
                  <a:prstClr val="black"/>
                </a:solidFill>
              </a:rPr>
              <a:t>S → T</a:t>
            </a:r>
          </a:p>
        </p:txBody>
      </p:sp>
      <p:cxnSp>
        <p:nvCxnSpPr>
          <p:cNvPr id="12" name="Shape 977"/>
          <p:cNvCxnSpPr>
            <a:endCxn id="11" idx="1"/>
          </p:cNvCxnSpPr>
          <p:nvPr/>
        </p:nvCxnSpPr>
        <p:spPr>
          <a:xfrm>
            <a:off x="1173387" y="2961278"/>
            <a:ext cx="1095000" cy="0"/>
          </a:xfrm>
          <a:prstGeom prst="straightConnector1">
            <a:avLst/>
          </a:prstGeom>
          <a:noFill/>
          <a:ln w="9525" cap="flat" cmpd="sng">
            <a:solidFill>
              <a:schemeClr val="dk2"/>
            </a:solidFill>
            <a:prstDash val="solid"/>
            <a:round/>
            <a:headEnd type="none" w="lg" len="lg"/>
            <a:tailEnd type="triangle" w="lg" len="lg"/>
          </a:ln>
        </p:spPr>
      </p:cxnSp>
      <p:cxnSp>
        <p:nvCxnSpPr>
          <p:cNvPr id="13" name="Shape 978"/>
          <p:cNvCxnSpPr>
            <a:stCxn id="11" idx="3"/>
          </p:cNvCxnSpPr>
          <p:nvPr/>
        </p:nvCxnSpPr>
        <p:spPr>
          <a:xfrm>
            <a:off x="3635187" y="2961278"/>
            <a:ext cx="995400" cy="0"/>
          </a:xfrm>
          <a:prstGeom prst="straightConnector1">
            <a:avLst/>
          </a:prstGeom>
          <a:noFill/>
          <a:ln w="9525" cap="flat" cmpd="sng">
            <a:solidFill>
              <a:schemeClr val="dk2"/>
            </a:solidFill>
            <a:prstDash val="solid"/>
            <a:round/>
            <a:headEnd type="none" w="lg" len="lg"/>
            <a:tailEnd type="triangle" w="lg" len="lg"/>
          </a:ln>
        </p:spPr>
      </p:cxnSp>
      <p:sp>
        <p:nvSpPr>
          <p:cNvPr id="14" name="Shape 980"/>
          <p:cNvSpPr txBox="1"/>
          <p:nvPr/>
        </p:nvSpPr>
        <p:spPr>
          <a:xfrm>
            <a:off x="1288687" y="2632028"/>
            <a:ext cx="543300" cy="255300"/>
          </a:xfrm>
          <a:prstGeom prst="rect">
            <a:avLst/>
          </a:prstGeom>
          <a:noFill/>
          <a:ln>
            <a:noFill/>
          </a:ln>
        </p:spPr>
        <p:txBody>
          <a:bodyPr lIns="91425" tIns="91425" rIns="91425" bIns="91425" anchor="t" anchorCtr="0">
            <a:noAutofit/>
          </a:bodyPr>
          <a:lstStyle/>
          <a:p>
            <a:r>
              <a:rPr lang="en">
                <a:solidFill>
                  <a:prstClr val="black"/>
                </a:solidFill>
              </a:rPr>
              <a:t>a</a:t>
            </a:r>
          </a:p>
        </p:txBody>
      </p:sp>
      <p:sp>
        <p:nvSpPr>
          <p:cNvPr id="15" name="Shape 981"/>
          <p:cNvSpPr txBox="1"/>
          <p:nvPr/>
        </p:nvSpPr>
        <p:spPr>
          <a:xfrm>
            <a:off x="3955687" y="2632028"/>
            <a:ext cx="543300" cy="255300"/>
          </a:xfrm>
          <a:prstGeom prst="rect">
            <a:avLst/>
          </a:prstGeom>
          <a:noFill/>
          <a:ln>
            <a:noFill/>
          </a:ln>
        </p:spPr>
        <p:txBody>
          <a:bodyPr lIns="91425" tIns="91425" rIns="91425" bIns="91425" anchor="t" anchorCtr="0">
            <a:noAutofit/>
          </a:bodyPr>
          <a:lstStyle/>
          <a:p>
            <a:r>
              <a:rPr lang="en">
                <a:solidFill>
                  <a:prstClr val="black"/>
                </a:solidFill>
              </a:rPr>
              <a:t>?</a:t>
            </a:r>
          </a:p>
        </p:txBody>
      </p:sp>
      <p:cxnSp>
        <p:nvCxnSpPr>
          <p:cNvPr id="16" name="Shape 969"/>
          <p:cNvCxnSpPr>
            <a:endCxn id="3" idx="1"/>
          </p:cNvCxnSpPr>
          <p:nvPr/>
        </p:nvCxnSpPr>
        <p:spPr>
          <a:xfrm flipV="1">
            <a:off x="266837" y="4605019"/>
            <a:ext cx="706150" cy="24900"/>
          </a:xfrm>
          <a:prstGeom prst="straightConnector1">
            <a:avLst/>
          </a:prstGeom>
          <a:noFill/>
          <a:ln w="9525" cap="flat" cmpd="sng">
            <a:solidFill>
              <a:schemeClr val="dk2"/>
            </a:solidFill>
            <a:prstDash val="solid"/>
            <a:round/>
            <a:headEnd type="none" w="lg" len="lg"/>
            <a:tailEnd type="triangle" w="lg" len="lg"/>
          </a:ln>
        </p:spPr>
      </p:cxnSp>
      <p:sp>
        <p:nvSpPr>
          <p:cNvPr id="17" name="Shape 967"/>
          <p:cNvSpPr/>
          <p:nvPr/>
        </p:nvSpPr>
        <p:spPr>
          <a:xfrm>
            <a:off x="7234837" y="4251602"/>
            <a:ext cx="1366800" cy="658500"/>
          </a:xfrm>
          <a:prstGeom prst="roundRect">
            <a:avLst>
              <a:gd name="adj" fmla="val 16667"/>
            </a:avLst>
          </a:prstGeom>
          <a:solidFill>
            <a:schemeClr val="accent4">
              <a:lumMod val="60000"/>
              <a:lumOff val="4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i="1">
                <a:solidFill>
                  <a:prstClr val="black"/>
                </a:solidFill>
              </a:rPr>
              <a:t>S → P</a:t>
            </a:r>
          </a:p>
        </p:txBody>
      </p:sp>
      <p:sp>
        <p:nvSpPr>
          <p:cNvPr id="18" name="Shape 968"/>
          <p:cNvSpPr/>
          <p:nvPr/>
        </p:nvSpPr>
        <p:spPr>
          <a:xfrm>
            <a:off x="9597037" y="4251602"/>
            <a:ext cx="1366800" cy="658500"/>
          </a:xfrm>
          <a:prstGeom prst="roundRect">
            <a:avLst>
              <a:gd name="adj" fmla="val 16667"/>
            </a:avLst>
          </a:prstGeom>
          <a:solidFill>
            <a:schemeClr val="accent4">
              <a:lumMod val="60000"/>
              <a:lumOff val="4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i="1">
                <a:solidFill>
                  <a:prstClr val="black"/>
                </a:solidFill>
              </a:rPr>
              <a:t>P → T</a:t>
            </a:r>
          </a:p>
        </p:txBody>
      </p:sp>
      <p:cxnSp>
        <p:nvCxnSpPr>
          <p:cNvPr id="19" name="Shape 970"/>
          <p:cNvCxnSpPr>
            <a:stCxn id="17" idx="3"/>
            <a:endCxn id="18" idx="1"/>
          </p:cNvCxnSpPr>
          <p:nvPr/>
        </p:nvCxnSpPr>
        <p:spPr>
          <a:xfrm>
            <a:off x="8601637" y="4580852"/>
            <a:ext cx="995400" cy="0"/>
          </a:xfrm>
          <a:prstGeom prst="straightConnector1">
            <a:avLst/>
          </a:prstGeom>
          <a:noFill/>
          <a:ln w="9525" cap="flat" cmpd="sng">
            <a:solidFill>
              <a:schemeClr val="dk2"/>
            </a:solidFill>
            <a:prstDash val="solid"/>
            <a:round/>
            <a:headEnd type="none" w="lg" len="lg"/>
            <a:tailEnd type="triangle" w="lg" len="lg"/>
          </a:ln>
        </p:spPr>
      </p:cxnSp>
      <p:cxnSp>
        <p:nvCxnSpPr>
          <p:cNvPr id="20" name="Shape 971"/>
          <p:cNvCxnSpPr/>
          <p:nvPr/>
        </p:nvCxnSpPr>
        <p:spPr>
          <a:xfrm rot="10800000" flipH="1">
            <a:off x="10963837" y="4572752"/>
            <a:ext cx="735900" cy="8100"/>
          </a:xfrm>
          <a:prstGeom prst="straightConnector1">
            <a:avLst/>
          </a:prstGeom>
          <a:noFill/>
          <a:ln w="9525" cap="flat" cmpd="sng">
            <a:solidFill>
              <a:schemeClr val="dk2"/>
            </a:solidFill>
            <a:prstDash val="solid"/>
            <a:round/>
            <a:headEnd type="none" w="lg" len="lg"/>
            <a:tailEnd type="triangle" w="lg" len="lg"/>
          </a:ln>
        </p:spPr>
      </p:cxnSp>
      <p:sp>
        <p:nvSpPr>
          <p:cNvPr id="21" name="Shape 972"/>
          <p:cNvSpPr txBox="1"/>
          <p:nvPr/>
        </p:nvSpPr>
        <p:spPr>
          <a:xfrm>
            <a:off x="6471612" y="4160927"/>
            <a:ext cx="543300" cy="255300"/>
          </a:xfrm>
          <a:prstGeom prst="rect">
            <a:avLst/>
          </a:prstGeom>
          <a:noFill/>
          <a:ln>
            <a:noFill/>
          </a:ln>
        </p:spPr>
        <p:txBody>
          <a:bodyPr lIns="91425" tIns="91425" rIns="91425" bIns="91425" anchor="t" anchorCtr="0">
            <a:noAutofit/>
          </a:bodyPr>
          <a:lstStyle/>
          <a:p>
            <a:r>
              <a:rPr lang="en">
                <a:solidFill>
                  <a:prstClr val="black"/>
                </a:solidFill>
              </a:rPr>
              <a:t>a</a:t>
            </a:r>
          </a:p>
        </p:txBody>
      </p:sp>
      <p:sp>
        <p:nvSpPr>
          <p:cNvPr id="22" name="Shape 973"/>
          <p:cNvSpPr txBox="1"/>
          <p:nvPr/>
        </p:nvSpPr>
        <p:spPr>
          <a:xfrm>
            <a:off x="8941987" y="4175402"/>
            <a:ext cx="543300" cy="255300"/>
          </a:xfrm>
          <a:prstGeom prst="rect">
            <a:avLst/>
          </a:prstGeom>
          <a:noFill/>
          <a:ln>
            <a:noFill/>
          </a:ln>
        </p:spPr>
        <p:txBody>
          <a:bodyPr lIns="91425" tIns="91425" rIns="91425" bIns="91425" anchor="t" anchorCtr="0">
            <a:noAutofit/>
          </a:bodyPr>
          <a:lstStyle/>
          <a:p>
            <a:r>
              <a:rPr lang="en">
                <a:solidFill>
                  <a:prstClr val="black"/>
                </a:solidFill>
              </a:rPr>
              <a:t>b</a:t>
            </a:r>
          </a:p>
        </p:txBody>
      </p:sp>
      <p:sp>
        <p:nvSpPr>
          <p:cNvPr id="23" name="Shape 974"/>
          <p:cNvSpPr txBox="1"/>
          <p:nvPr/>
        </p:nvSpPr>
        <p:spPr>
          <a:xfrm>
            <a:off x="11208137" y="4175402"/>
            <a:ext cx="543300" cy="255300"/>
          </a:xfrm>
          <a:prstGeom prst="rect">
            <a:avLst/>
          </a:prstGeom>
          <a:noFill/>
          <a:ln>
            <a:noFill/>
          </a:ln>
        </p:spPr>
        <p:txBody>
          <a:bodyPr lIns="91425" tIns="91425" rIns="91425" bIns="91425" anchor="t" anchorCtr="0">
            <a:noAutofit/>
          </a:bodyPr>
          <a:lstStyle/>
          <a:p>
            <a:r>
              <a:rPr lang="en" dirty="0">
                <a:solidFill>
                  <a:prstClr val="black"/>
                </a:solidFill>
              </a:rPr>
              <a:t>d</a:t>
            </a:r>
          </a:p>
        </p:txBody>
      </p:sp>
      <p:sp>
        <p:nvSpPr>
          <p:cNvPr id="24" name="Shape 976"/>
          <p:cNvSpPr/>
          <p:nvPr/>
        </p:nvSpPr>
        <p:spPr>
          <a:xfrm>
            <a:off x="8530237" y="2607861"/>
            <a:ext cx="1366800" cy="658500"/>
          </a:xfrm>
          <a:prstGeom prst="roundRect">
            <a:avLst>
              <a:gd name="adj" fmla="val 16667"/>
            </a:avLst>
          </a:prstGeom>
          <a:solidFill>
            <a:schemeClr val="accent4">
              <a:lumMod val="60000"/>
              <a:lumOff val="4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i="1">
                <a:solidFill>
                  <a:prstClr val="black"/>
                </a:solidFill>
              </a:rPr>
              <a:t>S → T</a:t>
            </a:r>
          </a:p>
        </p:txBody>
      </p:sp>
      <p:cxnSp>
        <p:nvCxnSpPr>
          <p:cNvPr id="25" name="Shape 977"/>
          <p:cNvCxnSpPr>
            <a:endCxn id="24" idx="1"/>
          </p:cNvCxnSpPr>
          <p:nvPr/>
        </p:nvCxnSpPr>
        <p:spPr>
          <a:xfrm>
            <a:off x="7435237" y="2937111"/>
            <a:ext cx="1095000" cy="0"/>
          </a:xfrm>
          <a:prstGeom prst="straightConnector1">
            <a:avLst/>
          </a:prstGeom>
          <a:noFill/>
          <a:ln w="9525" cap="flat" cmpd="sng">
            <a:solidFill>
              <a:schemeClr val="dk2"/>
            </a:solidFill>
            <a:prstDash val="solid"/>
            <a:round/>
            <a:headEnd type="none" w="lg" len="lg"/>
            <a:tailEnd type="triangle" w="lg" len="lg"/>
          </a:ln>
        </p:spPr>
      </p:cxnSp>
      <p:cxnSp>
        <p:nvCxnSpPr>
          <p:cNvPr id="26" name="Shape 978"/>
          <p:cNvCxnSpPr>
            <a:stCxn id="24" idx="3"/>
          </p:cNvCxnSpPr>
          <p:nvPr/>
        </p:nvCxnSpPr>
        <p:spPr>
          <a:xfrm>
            <a:off x="9897037" y="2937111"/>
            <a:ext cx="995400" cy="0"/>
          </a:xfrm>
          <a:prstGeom prst="straightConnector1">
            <a:avLst/>
          </a:prstGeom>
          <a:noFill/>
          <a:ln w="9525" cap="flat" cmpd="sng">
            <a:solidFill>
              <a:schemeClr val="dk2"/>
            </a:solidFill>
            <a:prstDash val="solid"/>
            <a:round/>
            <a:headEnd type="none" w="lg" len="lg"/>
            <a:tailEnd type="triangle" w="lg" len="lg"/>
          </a:ln>
        </p:spPr>
      </p:cxnSp>
      <p:sp>
        <p:nvSpPr>
          <p:cNvPr id="27" name="Shape 980"/>
          <p:cNvSpPr txBox="1"/>
          <p:nvPr/>
        </p:nvSpPr>
        <p:spPr>
          <a:xfrm>
            <a:off x="7550537" y="2607861"/>
            <a:ext cx="543300" cy="255300"/>
          </a:xfrm>
          <a:prstGeom prst="rect">
            <a:avLst/>
          </a:prstGeom>
          <a:noFill/>
          <a:ln>
            <a:noFill/>
          </a:ln>
        </p:spPr>
        <p:txBody>
          <a:bodyPr lIns="91425" tIns="91425" rIns="91425" bIns="91425" anchor="t" anchorCtr="0">
            <a:noAutofit/>
          </a:bodyPr>
          <a:lstStyle/>
          <a:p>
            <a:r>
              <a:rPr lang="en">
                <a:solidFill>
                  <a:prstClr val="black"/>
                </a:solidFill>
              </a:rPr>
              <a:t>a</a:t>
            </a:r>
          </a:p>
        </p:txBody>
      </p:sp>
      <p:sp>
        <p:nvSpPr>
          <p:cNvPr id="28" name="Shape 981"/>
          <p:cNvSpPr txBox="1"/>
          <p:nvPr/>
        </p:nvSpPr>
        <p:spPr>
          <a:xfrm>
            <a:off x="10217537" y="2607861"/>
            <a:ext cx="543300" cy="255300"/>
          </a:xfrm>
          <a:prstGeom prst="rect">
            <a:avLst/>
          </a:prstGeom>
          <a:noFill/>
          <a:ln>
            <a:noFill/>
          </a:ln>
        </p:spPr>
        <p:txBody>
          <a:bodyPr lIns="91425" tIns="91425" rIns="91425" bIns="91425" anchor="t" anchorCtr="0">
            <a:noAutofit/>
          </a:bodyPr>
          <a:lstStyle/>
          <a:p>
            <a:r>
              <a:rPr lang="en" dirty="0">
                <a:solidFill>
                  <a:prstClr val="black"/>
                </a:solidFill>
              </a:rPr>
              <a:t>c</a:t>
            </a:r>
          </a:p>
        </p:txBody>
      </p:sp>
      <p:cxnSp>
        <p:nvCxnSpPr>
          <p:cNvPr id="29" name="Shape 969"/>
          <p:cNvCxnSpPr/>
          <p:nvPr/>
        </p:nvCxnSpPr>
        <p:spPr>
          <a:xfrm rot="10800000" flipH="1">
            <a:off x="6528687" y="4580852"/>
            <a:ext cx="771300" cy="24900"/>
          </a:xfrm>
          <a:prstGeom prst="straightConnector1">
            <a:avLst/>
          </a:prstGeom>
          <a:noFill/>
          <a:ln w="9525" cap="flat" cmpd="sng">
            <a:solidFill>
              <a:schemeClr val="dk2"/>
            </a:solidFill>
            <a:prstDash val="solid"/>
            <a:round/>
            <a:headEnd type="none" w="lg" len="lg"/>
            <a:tailEnd type="triangle" w="lg" len="lg"/>
          </a:ln>
        </p:spPr>
      </p:cxnSp>
      <p:sp>
        <p:nvSpPr>
          <p:cNvPr id="33" name="TextBox 32"/>
          <p:cNvSpPr txBox="1"/>
          <p:nvPr/>
        </p:nvSpPr>
        <p:spPr>
          <a:xfrm>
            <a:off x="2152405" y="1990801"/>
            <a:ext cx="1705492" cy="369332"/>
          </a:xfrm>
          <a:prstGeom prst="rect">
            <a:avLst/>
          </a:prstGeom>
          <a:noFill/>
        </p:spPr>
        <p:txBody>
          <a:bodyPr wrap="square" rtlCol="0">
            <a:spAutoFit/>
          </a:bodyPr>
          <a:lstStyle/>
          <a:p>
            <a:r>
              <a:rPr lang="en-IN" i="1" dirty="0">
                <a:solidFill>
                  <a:prstClr val="black"/>
                </a:solidFill>
              </a:rPr>
              <a:t>Unknown words</a:t>
            </a:r>
          </a:p>
        </p:txBody>
      </p:sp>
      <p:sp>
        <p:nvSpPr>
          <p:cNvPr id="34" name="TextBox 33"/>
          <p:cNvSpPr txBox="1"/>
          <p:nvPr/>
        </p:nvSpPr>
        <p:spPr>
          <a:xfrm>
            <a:off x="7649939" y="1970961"/>
            <a:ext cx="2898796" cy="369332"/>
          </a:xfrm>
          <a:prstGeom prst="rect">
            <a:avLst/>
          </a:prstGeom>
          <a:noFill/>
        </p:spPr>
        <p:txBody>
          <a:bodyPr wrap="square" rtlCol="0">
            <a:spAutoFit/>
          </a:bodyPr>
          <a:lstStyle/>
          <a:p>
            <a:r>
              <a:rPr lang="en-IN" i="1" dirty="0">
                <a:solidFill>
                  <a:prstClr val="black"/>
                </a:solidFill>
              </a:rPr>
              <a:t>More translation options </a:t>
            </a:r>
          </a:p>
        </p:txBody>
      </p:sp>
      <p:sp>
        <p:nvSpPr>
          <p:cNvPr id="35" name="TextBox 34"/>
          <p:cNvSpPr txBox="1"/>
          <p:nvPr/>
        </p:nvSpPr>
        <p:spPr>
          <a:xfrm>
            <a:off x="54346" y="2655486"/>
            <a:ext cx="1025679" cy="369332"/>
          </a:xfrm>
          <a:prstGeom prst="rect">
            <a:avLst/>
          </a:prstGeom>
          <a:noFill/>
        </p:spPr>
        <p:txBody>
          <a:bodyPr wrap="square" rtlCol="0">
            <a:spAutoFit/>
          </a:bodyPr>
          <a:lstStyle/>
          <a:p>
            <a:r>
              <a:rPr lang="en-IN" b="1" dirty="0">
                <a:solidFill>
                  <a:srgbClr val="FF0000"/>
                </a:solidFill>
                <a:latin typeface="Arial" panose="020B0604020202020204" pitchFamily="34" charset="0"/>
                <a:cs typeface="Arial" panose="020B0604020202020204" pitchFamily="34" charset="0"/>
              </a:rPr>
              <a:t>Direct</a:t>
            </a:r>
          </a:p>
        </p:txBody>
      </p:sp>
      <p:sp>
        <p:nvSpPr>
          <p:cNvPr id="36" name="TextBox 35"/>
          <p:cNvSpPr txBox="1"/>
          <p:nvPr/>
        </p:nvSpPr>
        <p:spPr>
          <a:xfrm>
            <a:off x="258453" y="4060025"/>
            <a:ext cx="1025679" cy="369332"/>
          </a:xfrm>
          <a:prstGeom prst="rect">
            <a:avLst/>
          </a:prstGeom>
          <a:noFill/>
        </p:spPr>
        <p:txBody>
          <a:bodyPr wrap="square" rtlCol="0">
            <a:spAutoFit/>
          </a:bodyPr>
          <a:lstStyle/>
          <a:p>
            <a:r>
              <a:rPr lang="en-IN" b="1" dirty="0">
                <a:solidFill>
                  <a:srgbClr val="FF0000"/>
                </a:solidFill>
                <a:latin typeface="Arial" panose="020B0604020202020204" pitchFamily="34" charset="0"/>
                <a:cs typeface="Arial" panose="020B0604020202020204" pitchFamily="34" charset="0"/>
              </a:rPr>
              <a:t>Pivot</a:t>
            </a:r>
          </a:p>
        </p:txBody>
      </p:sp>
      <p:sp>
        <p:nvSpPr>
          <p:cNvPr id="37" name="Shape 975"/>
          <p:cNvSpPr txBox="1"/>
          <p:nvPr/>
        </p:nvSpPr>
        <p:spPr>
          <a:xfrm>
            <a:off x="2564256" y="5630938"/>
            <a:ext cx="5879655" cy="362100"/>
          </a:xfrm>
          <a:prstGeom prst="rect">
            <a:avLst/>
          </a:prstGeom>
          <a:noFill/>
          <a:ln>
            <a:noFill/>
          </a:ln>
        </p:spPr>
        <p:txBody>
          <a:bodyPr lIns="91425" tIns="91425" rIns="91425" bIns="91425" anchor="t" anchorCtr="0">
            <a:noAutofit/>
          </a:bodyPr>
          <a:lstStyle/>
          <a:p>
            <a:pPr algn="ctr"/>
            <a:r>
              <a:rPr lang="en" sz="2400" u="sng" dirty="0">
                <a:solidFill>
                  <a:prstClr val="black"/>
                </a:solidFill>
              </a:rPr>
              <a:t>Improve Probability estimates</a:t>
            </a:r>
          </a:p>
          <a:p>
            <a:pPr algn="ctr"/>
            <a:r>
              <a:rPr lang="en-IN" sz="2000" i="1" dirty="0">
                <a:solidFill>
                  <a:prstClr val="black"/>
                </a:solidFill>
              </a:rPr>
              <a:t>by combining feature values from both tables</a:t>
            </a:r>
            <a:endParaRPr lang="en" sz="2000" i="1" dirty="0">
              <a:solidFill>
                <a:prstClr val="black"/>
              </a:solidFill>
            </a:endParaRPr>
          </a:p>
        </p:txBody>
      </p:sp>
      <p:cxnSp>
        <p:nvCxnSpPr>
          <p:cNvPr id="39" name="Straight Connector 38"/>
          <p:cNvCxnSpPr/>
          <p:nvPr/>
        </p:nvCxnSpPr>
        <p:spPr>
          <a:xfrm flipH="1">
            <a:off x="5975075" y="1776549"/>
            <a:ext cx="22312" cy="344110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Wave 42"/>
          <p:cNvSpPr/>
          <p:nvPr/>
        </p:nvSpPr>
        <p:spPr>
          <a:xfrm>
            <a:off x="8337275" y="4944158"/>
            <a:ext cx="3675565" cy="1849976"/>
          </a:xfrm>
          <a:prstGeom prst="wave">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endParaRPr lang="en-IN" sz="2000" i="1" dirty="0">
              <a:solidFill>
                <a:prstClr val="black"/>
              </a:solidFill>
            </a:endParaRPr>
          </a:p>
          <a:p>
            <a:pPr algn="ctr"/>
            <a:r>
              <a:rPr lang="en-IN" sz="2000" i="1" dirty="0">
                <a:solidFill>
                  <a:prstClr val="black"/>
                </a:solidFill>
              </a:rPr>
              <a:t>Such combination may be useful for translation between related languages  too</a:t>
            </a:r>
          </a:p>
          <a:p>
            <a:pPr algn="ctr"/>
            <a:endParaRPr lang="en-IN" sz="2000" i="1" dirty="0">
              <a:solidFill>
                <a:prstClr val="black"/>
              </a:solidFill>
            </a:endParaRPr>
          </a:p>
        </p:txBody>
      </p:sp>
      <p:sp>
        <p:nvSpPr>
          <p:cNvPr id="31" name="Slide Number Placeholder 30"/>
          <p:cNvSpPr>
            <a:spLocks noGrp="1"/>
          </p:cNvSpPr>
          <p:nvPr>
            <p:ph type="sldNum" sz="quarter" idx="12"/>
          </p:nvPr>
        </p:nvSpPr>
        <p:spPr/>
        <p:txBody>
          <a:bodyPr/>
          <a:lstStyle/>
          <a:p>
            <a:fld id="{740CE5FD-2884-4EE9-87C1-C54DB91080A3}" type="slidenum">
              <a:rPr lang="en-IN" smtClean="0">
                <a:solidFill>
                  <a:prstClr val="black">
                    <a:tint val="75000"/>
                  </a:prstClr>
                </a:solidFill>
              </a:rPr>
              <a:pPr/>
              <a:t>119</a:t>
            </a:fld>
            <a:endParaRPr lang="en-IN">
              <a:solidFill>
                <a:prstClr val="black">
                  <a:tint val="75000"/>
                </a:prstClr>
              </a:solidFill>
            </a:endParaRPr>
          </a:p>
        </p:txBody>
      </p:sp>
      <p:sp>
        <p:nvSpPr>
          <p:cNvPr id="32" name="Footer Placeholder 31"/>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58065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p:bldP spid="8" grpId="0"/>
      <p:bldP spid="9" grpId="0"/>
      <p:bldP spid="11" grpId="0" animBg="1"/>
      <p:bldP spid="14" grpId="0"/>
      <p:bldP spid="15" grpId="0"/>
      <p:bldP spid="17" grpId="0" animBg="1"/>
      <p:bldP spid="18" grpId="0" animBg="1"/>
      <p:bldP spid="21" grpId="0"/>
      <p:bldP spid="22" grpId="0"/>
      <p:bldP spid="23" grpId="0"/>
      <p:bldP spid="24" grpId="0" animBg="1"/>
      <p:bldP spid="27" grpId="0"/>
      <p:bldP spid="28" grpId="0"/>
      <p:bldP spid="33" grpId="0"/>
      <p:bldP spid="34" grpId="0"/>
      <p:bldP spid="35" grpId="0"/>
      <p:bldP spid="36" grpId="0"/>
      <p:bldP spid="37" grpId="0"/>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3556" y="2627074"/>
            <a:ext cx="9410590" cy="1815882"/>
          </a:xfrm>
          <a:prstGeom prst="rect">
            <a:avLst/>
          </a:prstGeom>
        </p:spPr>
        <p:txBody>
          <a:bodyPr wrap="none">
            <a:spAutoFit/>
          </a:bodyPr>
          <a:lstStyle/>
          <a:p>
            <a:pPr algn="ctr"/>
            <a:r>
              <a:rPr lang="en-US" sz="2800" i="1" dirty="0">
                <a:solidFill>
                  <a:prstClr val="black"/>
                </a:solidFill>
              </a:rPr>
              <a:t>Even though in theory SMT is language </a:t>
            </a:r>
            <a:r>
              <a:rPr lang="en-US" sz="2800" i="1" dirty="0" smtClean="0">
                <a:solidFill>
                  <a:prstClr val="black"/>
                </a:solidFill>
              </a:rPr>
              <a:t>independent, </a:t>
            </a:r>
            <a:r>
              <a:rPr lang="en-US" sz="2800" i="1" dirty="0">
                <a:solidFill>
                  <a:prstClr val="black"/>
                </a:solidFill>
              </a:rPr>
              <a:t>in practice </a:t>
            </a:r>
          </a:p>
          <a:p>
            <a:pPr algn="ctr"/>
            <a:r>
              <a:rPr lang="en-US" sz="2800" i="1" dirty="0">
                <a:solidFill>
                  <a:prstClr val="black"/>
                </a:solidFill>
              </a:rPr>
              <a:t>the situation is different ….</a:t>
            </a:r>
          </a:p>
          <a:p>
            <a:pPr algn="ctr"/>
            <a:endParaRPr lang="en-US" sz="2800" i="1" dirty="0">
              <a:solidFill>
                <a:prstClr val="black"/>
              </a:solidFill>
            </a:endParaRPr>
          </a:p>
          <a:p>
            <a:pPr marL="457200" indent="-457200" algn="ctr">
              <a:buFont typeface="Arial" panose="020B0604020202020204" pitchFamily="34" charset="0"/>
              <a:buChar char="•"/>
            </a:pPr>
            <a:endParaRPr lang="en-US" sz="2800" i="1"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1CA5B9D-F41A-446D-86B5-B9FFFF0F93BD}"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390991951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592" y="263048"/>
            <a:ext cx="11987408" cy="6594952"/>
          </a:xfrm>
        </p:spPr>
        <p:txBody>
          <a:bodyPr>
            <a:normAutofit/>
          </a:bodyPr>
          <a:lstStyle/>
          <a:p>
            <a:pPr marL="0" indent="0">
              <a:buNone/>
            </a:pPr>
            <a:r>
              <a:rPr lang="en-US" b="1" dirty="0" smtClean="0"/>
              <a:t>Roadmap for this section</a:t>
            </a:r>
          </a:p>
          <a:p>
            <a:pPr lvl="1">
              <a:lnSpc>
                <a:spcPct val="110000"/>
              </a:lnSpc>
            </a:pPr>
            <a:r>
              <a:rPr lang="en-US" sz="2800" b="1" dirty="0" smtClean="0"/>
              <a:t>Pivot </a:t>
            </a:r>
            <a:r>
              <a:rPr lang="en-US" sz="2800" b="1" dirty="0"/>
              <a:t>based SMT</a:t>
            </a:r>
          </a:p>
          <a:p>
            <a:pPr lvl="2">
              <a:lnSpc>
                <a:spcPct val="110000"/>
              </a:lnSpc>
              <a:buSzPct val="100000"/>
            </a:pPr>
            <a:r>
              <a:rPr lang="en-IN" sz="2400" dirty="0"/>
              <a:t>Pseudo-Corpus Synthesis</a:t>
            </a:r>
          </a:p>
          <a:p>
            <a:pPr lvl="2">
              <a:lnSpc>
                <a:spcPct val="110000"/>
              </a:lnSpc>
              <a:buSzPct val="100000"/>
            </a:pPr>
            <a:r>
              <a:rPr lang="en-IN" sz="2400" dirty="0" smtClean="0"/>
              <a:t>Cascading </a:t>
            </a:r>
            <a:r>
              <a:rPr lang="en-IN" sz="2400" dirty="0"/>
              <a:t>Direct Systems</a:t>
            </a:r>
          </a:p>
          <a:p>
            <a:pPr lvl="2">
              <a:lnSpc>
                <a:spcPct val="110000"/>
              </a:lnSpc>
              <a:buSzPct val="100000"/>
            </a:pPr>
            <a:r>
              <a:rPr lang="en-IN" sz="2400" dirty="0" smtClean="0"/>
              <a:t>Model Triangulation</a:t>
            </a:r>
          </a:p>
          <a:p>
            <a:pPr lvl="2">
              <a:lnSpc>
                <a:spcPct val="110000"/>
              </a:lnSpc>
              <a:buSzPct val="100000"/>
            </a:pPr>
            <a:r>
              <a:rPr lang="en-IN" sz="2400" dirty="0" smtClean="0"/>
              <a:t>Case Study I</a:t>
            </a:r>
          </a:p>
          <a:p>
            <a:pPr lvl="1">
              <a:lnSpc>
                <a:spcPct val="110000"/>
              </a:lnSpc>
              <a:buSzPct val="100000"/>
            </a:pPr>
            <a:r>
              <a:rPr lang="en-IN" sz="2800" b="1" dirty="0" smtClean="0"/>
              <a:t>Leveraging relatedness in Pivot based SM</a:t>
            </a:r>
          </a:p>
          <a:p>
            <a:pPr lvl="2">
              <a:lnSpc>
                <a:spcPct val="110000"/>
              </a:lnSpc>
              <a:buSzPct val="100000"/>
            </a:pPr>
            <a:r>
              <a:rPr lang="en-IN" sz="2400" dirty="0"/>
              <a:t>Small X</a:t>
            </a:r>
            <a:r>
              <a:rPr lang="en-IN" sz="2400" dirty="0">
                <a:sym typeface="Wingdings" panose="05000000000000000000" pitchFamily="2" charset="2"/>
              </a:rPr>
              <a:t>Y corpus is </a:t>
            </a:r>
            <a:r>
              <a:rPr lang="en-IN" sz="2400" dirty="0" smtClean="0">
                <a:sym typeface="Wingdings" panose="05000000000000000000" pitchFamily="2" charset="2"/>
              </a:rPr>
              <a:t>available (</a:t>
            </a:r>
            <a:r>
              <a:rPr lang="en-IN" sz="2400" dirty="0"/>
              <a:t>Case Study </a:t>
            </a:r>
            <a:r>
              <a:rPr lang="en-IN" sz="2400" dirty="0" smtClean="0"/>
              <a:t>II)</a:t>
            </a:r>
            <a:endParaRPr lang="en-IN" sz="2400" dirty="0"/>
          </a:p>
          <a:p>
            <a:pPr lvl="2"/>
            <a:r>
              <a:rPr lang="en-IN" sz="2400" dirty="0"/>
              <a:t>No X</a:t>
            </a:r>
            <a:r>
              <a:rPr lang="en-IN" sz="2400" dirty="0">
                <a:sym typeface="Wingdings" panose="05000000000000000000" pitchFamily="2" charset="2"/>
              </a:rPr>
              <a:t>Y corpus is available (</a:t>
            </a:r>
            <a:r>
              <a:rPr lang="en-IN" sz="2400" dirty="0"/>
              <a:t>Case Study III</a:t>
            </a:r>
            <a:r>
              <a:rPr lang="en-IN" sz="2400" dirty="0" smtClean="0"/>
              <a:t>)</a:t>
            </a:r>
          </a:p>
          <a:p>
            <a:pPr lvl="1"/>
            <a:r>
              <a:rPr lang="en-IN" sz="2800" b="1" dirty="0" smtClean="0"/>
              <a:t>Augmenting Direct system with Pivot Based System</a:t>
            </a:r>
          </a:p>
          <a:p>
            <a:pPr lvl="2"/>
            <a:r>
              <a:rPr lang="en-IN" sz="2400" dirty="0">
                <a:solidFill>
                  <a:srgbClr val="FF0000"/>
                </a:solidFill>
              </a:rPr>
              <a:t>Combine corpus</a:t>
            </a:r>
          </a:p>
          <a:p>
            <a:pPr lvl="2"/>
            <a:r>
              <a:rPr lang="en-IN" sz="2400" dirty="0"/>
              <a:t>Combine </a:t>
            </a:r>
            <a:r>
              <a:rPr lang="en-IN" sz="2400" dirty="0" smtClean="0"/>
              <a:t>models</a:t>
            </a:r>
          </a:p>
          <a:p>
            <a:pPr lvl="1"/>
            <a:r>
              <a:rPr lang="en-IN" sz="2800" b="1" dirty="0" smtClean="0"/>
              <a:t>Choice of pivot language</a:t>
            </a:r>
            <a:endParaRPr lang="en-IN" sz="2800" b="1"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40CE5FD-2884-4EE9-87C1-C54DB91080A3}" type="slidenum">
              <a:rPr lang="en-IN" smtClean="0">
                <a:solidFill>
                  <a:prstClr val="black">
                    <a:tint val="75000"/>
                  </a:prstClr>
                </a:solidFill>
              </a:rPr>
              <a:pPr/>
              <a:t>120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22628680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Shape 1476"/>
        <p:cNvGrpSpPr/>
        <p:nvPr/>
      </p:nvGrpSpPr>
      <p:grpSpPr>
        <a:xfrm>
          <a:off x="0" y="0"/>
          <a:ext cx="0" cy="0"/>
          <a:chOff x="0" y="0"/>
          <a:chExt cx="0" cy="0"/>
        </a:xfrm>
      </p:grpSpPr>
      <p:sp>
        <p:nvSpPr>
          <p:cNvPr id="1478" name="Shape 1478"/>
          <p:cNvSpPr txBox="1">
            <a:spLocks noGrp="1"/>
          </p:cNvSpPr>
          <p:nvPr>
            <p:ph type="body" idx="1"/>
          </p:nvPr>
        </p:nvSpPr>
        <p:spPr>
          <a:xfrm>
            <a:off x="1453017" y="4653926"/>
            <a:ext cx="9157435" cy="1532239"/>
          </a:xfrm>
          <a:prstGeom prst="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vert="horz" lIns="91425" tIns="91425" rIns="91425" bIns="91425" rtlCol="0" anchor="t" anchorCtr="0">
            <a:noAutofit/>
          </a:bodyPr>
          <a:lstStyle/>
          <a:p>
            <a:pPr>
              <a:buNone/>
            </a:pPr>
            <a:r>
              <a:rPr lang="en" sz="2000" b="1" dirty="0" smtClean="0"/>
              <a:t>Is </a:t>
            </a:r>
            <a:r>
              <a:rPr lang="en" sz="2000" b="1" dirty="0"/>
              <a:t>concatenating corpora better than pivoting in this scenario?</a:t>
            </a:r>
          </a:p>
          <a:p>
            <a:pPr>
              <a:buNone/>
            </a:pPr>
            <a:r>
              <a:rPr lang="en" sz="2000" i="1" dirty="0"/>
              <a:t>Nakov &amp; Tiedemann, 2009 </a:t>
            </a:r>
            <a:r>
              <a:rPr lang="en" sz="2000" dirty="0"/>
              <a:t>experiment when no adaptation is done: </a:t>
            </a:r>
          </a:p>
          <a:p>
            <a:pPr marL="457200"/>
            <a:r>
              <a:rPr lang="en" sz="2000" dirty="0"/>
              <a:t>Simple concatenation cannot be shown to be better</a:t>
            </a:r>
          </a:p>
          <a:p>
            <a:pPr marL="457200"/>
            <a:r>
              <a:rPr lang="en" sz="2000" dirty="0"/>
              <a:t>Sophisticated concatenation is better</a:t>
            </a:r>
          </a:p>
          <a:p>
            <a:pPr marL="457200"/>
            <a:r>
              <a:rPr lang="en" sz="2000" dirty="0"/>
              <a:t>No study for the case of </a:t>
            </a:r>
            <a:r>
              <a:rPr lang="en" sz="2000" dirty="0" smtClean="0"/>
              <a:t>adaptation </a:t>
            </a:r>
            <a:r>
              <a:rPr lang="en" sz="2000" dirty="0"/>
              <a:t>	</a:t>
            </a:r>
          </a:p>
        </p:txBody>
      </p:sp>
      <p:graphicFrame>
        <p:nvGraphicFramePr>
          <p:cNvPr id="1480" name="Shape 1480"/>
          <p:cNvGraphicFramePr/>
          <p:nvPr>
            <p:extLst/>
          </p:nvPr>
        </p:nvGraphicFramePr>
        <p:xfrm>
          <a:off x="142828" y="1908732"/>
          <a:ext cx="11818321" cy="2499210"/>
        </p:xfrm>
        <a:graphic>
          <a:graphicData uri="http://schemas.openxmlformats.org/drawingml/2006/table">
            <a:tbl>
              <a:tblPr>
                <a:noFill/>
              </a:tblPr>
              <a:tblGrid>
                <a:gridCol w="4416840"/>
                <a:gridCol w="2280927"/>
                <a:gridCol w="2280927"/>
                <a:gridCol w="2839627"/>
              </a:tblGrid>
              <a:tr h="434712">
                <a:tc>
                  <a:txBody>
                    <a:bodyPr/>
                    <a:lstStyle/>
                    <a:p>
                      <a:pPr lvl="0" algn="ctr">
                        <a:spcBef>
                          <a:spcPts val="0"/>
                        </a:spcBef>
                        <a:buNone/>
                      </a:pPr>
                      <a:r>
                        <a:rPr lang="en" sz="2400" b="1" dirty="0"/>
                        <a:t>Adaptation Method</a:t>
                      </a:r>
                    </a:p>
                  </a:txBody>
                  <a:tcPr marL="91425" marR="91425" marT="91425" marB="91425"/>
                </a:tc>
                <a:tc>
                  <a:txBody>
                    <a:bodyPr/>
                    <a:lstStyle/>
                    <a:p>
                      <a:pPr marL="0" lvl="0" algn="ctr" defTabSz="914400" rtl="0" eaLnBrk="1" latinLnBrk="0" hangingPunct="1">
                        <a:spcBef>
                          <a:spcPts val="0"/>
                        </a:spcBef>
                        <a:buNone/>
                      </a:pPr>
                      <a:r>
                        <a:rPr lang="en" sz="2400" b="1" kern="1200" dirty="0">
                          <a:solidFill>
                            <a:schemeClr val="tx1"/>
                          </a:solidFill>
                          <a:latin typeface="+mn-lt"/>
                          <a:ea typeface="+mn-ea"/>
                          <a:cs typeface="+mn-cs"/>
                        </a:rPr>
                        <a:t>Simple Concat</a:t>
                      </a:r>
                    </a:p>
                  </a:txBody>
                  <a:tcPr marL="91425" marR="91425" marT="91425" marB="91425"/>
                </a:tc>
                <a:tc>
                  <a:txBody>
                    <a:bodyPr/>
                    <a:lstStyle/>
                    <a:p>
                      <a:pPr marL="0" lvl="0" algn="ctr" defTabSz="914400" rtl="0" eaLnBrk="1" latinLnBrk="0" hangingPunct="1">
                        <a:spcBef>
                          <a:spcPts val="0"/>
                        </a:spcBef>
                        <a:buNone/>
                      </a:pPr>
                      <a:r>
                        <a:rPr lang="en" sz="2400" b="1" kern="1200" dirty="0">
                          <a:solidFill>
                            <a:schemeClr val="tx1"/>
                          </a:solidFill>
                          <a:latin typeface="+mn-lt"/>
                          <a:ea typeface="+mn-ea"/>
                          <a:cs typeface="+mn-cs"/>
                        </a:rPr>
                        <a:t>Balanced Concat</a:t>
                      </a:r>
                    </a:p>
                  </a:txBody>
                  <a:tcPr marL="91425" marR="91425" marT="91425" marB="91425"/>
                </a:tc>
                <a:tc>
                  <a:txBody>
                    <a:bodyPr/>
                    <a:lstStyle/>
                    <a:p>
                      <a:pPr marL="0" lvl="0" algn="ctr" defTabSz="914400" rtl="0" eaLnBrk="1" latinLnBrk="0" hangingPunct="1">
                        <a:spcBef>
                          <a:spcPts val="0"/>
                        </a:spcBef>
                        <a:buNone/>
                      </a:pPr>
                      <a:r>
                        <a:rPr lang="en" sz="2400" b="1" kern="1200" dirty="0">
                          <a:solidFill>
                            <a:schemeClr val="tx1"/>
                          </a:solidFill>
                          <a:latin typeface="+mn-lt"/>
                          <a:ea typeface="+mn-ea"/>
                          <a:cs typeface="+mn-cs"/>
                        </a:rPr>
                        <a:t>Sophisticated Comb.</a:t>
                      </a:r>
                    </a:p>
                  </a:txBody>
                  <a:tcPr marL="91425" marR="91425" marT="91425" marB="91425"/>
                </a:tc>
              </a:tr>
              <a:tr h="381000">
                <a:tc>
                  <a:txBody>
                    <a:bodyPr/>
                    <a:lstStyle/>
                    <a:p>
                      <a:pPr lvl="0">
                        <a:spcBef>
                          <a:spcPts val="0"/>
                        </a:spcBef>
                        <a:buNone/>
                      </a:pPr>
                      <a:r>
                        <a:rPr lang="en" sz="2000" dirty="0"/>
                        <a:t>Pretend Y is X</a:t>
                      </a:r>
                    </a:p>
                  </a:txBody>
                  <a:tcPr marL="91425" marR="91425" marT="91425" marB="91425"/>
                </a:tc>
                <a:tc>
                  <a:txBody>
                    <a:bodyPr/>
                    <a:lstStyle/>
                    <a:p>
                      <a:pPr lvl="0" algn="ctr">
                        <a:spcBef>
                          <a:spcPts val="0"/>
                        </a:spcBef>
                        <a:buNone/>
                      </a:pPr>
                      <a:r>
                        <a:rPr lang="en" sz="2000" dirty="0"/>
                        <a:t>18.49</a:t>
                      </a:r>
                    </a:p>
                  </a:txBody>
                  <a:tcPr marL="91425" marR="91425" marT="91425" marB="91425"/>
                </a:tc>
                <a:tc>
                  <a:txBody>
                    <a:bodyPr/>
                    <a:lstStyle/>
                    <a:p>
                      <a:pPr lvl="0" algn="ctr">
                        <a:spcBef>
                          <a:spcPts val="0"/>
                        </a:spcBef>
                        <a:buNone/>
                      </a:pPr>
                      <a:r>
                        <a:rPr lang="en" sz="2000"/>
                        <a:t>19.79</a:t>
                      </a:r>
                    </a:p>
                  </a:txBody>
                  <a:tcPr marL="91425" marR="91425" marT="91425" marB="91425"/>
                </a:tc>
                <a:tc>
                  <a:txBody>
                    <a:bodyPr/>
                    <a:lstStyle/>
                    <a:p>
                      <a:pPr lvl="0" algn="ctr">
                        <a:spcBef>
                          <a:spcPts val="0"/>
                        </a:spcBef>
                        <a:buNone/>
                      </a:pPr>
                      <a:r>
                        <a:rPr lang="en" sz="2000" b="1"/>
                        <a:t>20.10</a:t>
                      </a:r>
                    </a:p>
                  </a:txBody>
                  <a:tcPr marL="91425" marR="91425" marT="91425" marB="91425"/>
                </a:tc>
              </a:tr>
              <a:tr h="381000">
                <a:tc>
                  <a:txBody>
                    <a:bodyPr/>
                    <a:lstStyle/>
                    <a:p>
                      <a:pPr lvl="0" rtl="0">
                        <a:spcBef>
                          <a:spcPts val="0"/>
                        </a:spcBef>
                        <a:buNone/>
                      </a:pPr>
                      <a:r>
                        <a:rPr lang="en" sz="2000" dirty="0"/>
                        <a:t>CN: word dictionary from pivot  + morph</a:t>
                      </a:r>
                    </a:p>
                  </a:txBody>
                  <a:tcPr marL="91425" marR="91425" marT="91425" marB="91425"/>
                </a:tc>
                <a:tc>
                  <a:txBody>
                    <a:bodyPr/>
                    <a:lstStyle/>
                    <a:p>
                      <a:pPr lvl="0" algn="ctr">
                        <a:spcBef>
                          <a:spcPts val="0"/>
                        </a:spcBef>
                        <a:buNone/>
                      </a:pPr>
                      <a:r>
                        <a:rPr lang="en" sz="2000" dirty="0"/>
                        <a:t>20.60</a:t>
                      </a:r>
                    </a:p>
                  </a:txBody>
                  <a:tcPr marL="91425" marR="91425" marT="91425" marB="91425"/>
                </a:tc>
                <a:tc>
                  <a:txBody>
                    <a:bodyPr/>
                    <a:lstStyle/>
                    <a:p>
                      <a:pPr lvl="0" algn="ctr">
                        <a:spcBef>
                          <a:spcPts val="0"/>
                        </a:spcBef>
                        <a:buNone/>
                      </a:pPr>
                      <a:r>
                        <a:rPr lang="en" sz="2000" b="1"/>
                        <a:t>21.15</a:t>
                      </a:r>
                    </a:p>
                  </a:txBody>
                  <a:tcPr marL="91425" marR="91425" marT="91425" marB="91425"/>
                </a:tc>
                <a:tc>
                  <a:txBody>
                    <a:bodyPr/>
                    <a:lstStyle/>
                    <a:p>
                      <a:pPr lvl="0" algn="ctr">
                        <a:spcBef>
                          <a:spcPts val="0"/>
                        </a:spcBef>
                        <a:buNone/>
                      </a:pPr>
                      <a:r>
                        <a:rPr lang="en" sz="2000"/>
                        <a:t>21.05</a:t>
                      </a:r>
                    </a:p>
                  </a:txBody>
                  <a:tcPr marL="91425" marR="91425" marT="91425" marB="91425"/>
                </a:tc>
              </a:tr>
              <a:tr h="381000">
                <a:tc>
                  <a:txBody>
                    <a:bodyPr/>
                    <a:lstStyle/>
                    <a:p>
                      <a:pPr lvl="0" rtl="0">
                        <a:spcBef>
                          <a:spcPts val="0"/>
                        </a:spcBef>
                        <a:buNone/>
                      </a:pPr>
                      <a:r>
                        <a:rPr lang="en" sz="2000"/>
                        <a:t>CN: word dictionary from pivot  + morph</a:t>
                      </a:r>
                    </a:p>
                  </a:txBody>
                  <a:tcPr marL="91425" marR="91425" marT="91425" marB="91425"/>
                </a:tc>
                <a:tc>
                  <a:txBody>
                    <a:bodyPr/>
                    <a:lstStyle/>
                    <a:p>
                      <a:pPr lvl="0" algn="ctr">
                        <a:spcBef>
                          <a:spcPts val="0"/>
                        </a:spcBef>
                        <a:buNone/>
                      </a:pPr>
                      <a:r>
                        <a:rPr lang="en" sz="2000"/>
                        <a:t>21.01</a:t>
                      </a:r>
                    </a:p>
                  </a:txBody>
                  <a:tcPr marL="91425" marR="91425" marT="91425" marB="91425"/>
                </a:tc>
                <a:tc>
                  <a:txBody>
                    <a:bodyPr/>
                    <a:lstStyle/>
                    <a:p>
                      <a:pPr lvl="0" algn="ctr">
                        <a:spcBef>
                          <a:spcPts val="0"/>
                        </a:spcBef>
                        <a:buNone/>
                      </a:pPr>
                      <a:r>
                        <a:rPr lang="en" sz="2000" b="1"/>
                        <a:t>21.31</a:t>
                      </a:r>
                    </a:p>
                  </a:txBody>
                  <a:tcPr marL="91425" marR="91425" marT="91425" marB="91425"/>
                </a:tc>
                <a:tc>
                  <a:txBody>
                    <a:bodyPr/>
                    <a:lstStyle/>
                    <a:p>
                      <a:pPr lvl="0" algn="ctr">
                        <a:spcBef>
                          <a:spcPts val="0"/>
                        </a:spcBef>
                        <a:buNone/>
                      </a:pPr>
                      <a:r>
                        <a:rPr lang="en" sz="2000"/>
                        <a:t>20.98</a:t>
                      </a:r>
                    </a:p>
                  </a:txBody>
                  <a:tcPr marL="91425" marR="91425" marT="91425" marB="91425"/>
                </a:tc>
              </a:tr>
              <a:tr h="381000">
                <a:tc>
                  <a:txBody>
                    <a:bodyPr/>
                    <a:lstStyle/>
                    <a:p>
                      <a:pPr lvl="0">
                        <a:spcBef>
                          <a:spcPts val="0"/>
                        </a:spcBef>
                        <a:buNone/>
                      </a:pPr>
                      <a:r>
                        <a:rPr lang="en" sz="2000"/>
                        <a:t>System Combination</a:t>
                      </a:r>
                    </a:p>
                  </a:txBody>
                  <a:tcPr marL="91425" marR="91425" marT="91425" marB="91425"/>
                </a:tc>
                <a:tc>
                  <a:txBody>
                    <a:bodyPr/>
                    <a:lstStyle/>
                    <a:p>
                      <a:pPr lvl="0" algn="ctr">
                        <a:spcBef>
                          <a:spcPts val="0"/>
                        </a:spcBef>
                        <a:buNone/>
                      </a:pPr>
                      <a:r>
                        <a:rPr lang="en" sz="2000"/>
                        <a:t>21.55</a:t>
                      </a:r>
                    </a:p>
                  </a:txBody>
                  <a:tcPr marL="91425" marR="91425" marT="91425" marB="91425"/>
                </a:tc>
                <a:tc>
                  <a:txBody>
                    <a:bodyPr/>
                    <a:lstStyle/>
                    <a:p>
                      <a:pPr lvl="0" algn="ctr">
                        <a:spcBef>
                          <a:spcPts val="0"/>
                        </a:spcBef>
                        <a:buNone/>
                      </a:pPr>
                      <a:r>
                        <a:rPr lang="en" sz="2000" b="1"/>
                        <a:t>21.64</a:t>
                      </a:r>
                    </a:p>
                  </a:txBody>
                  <a:tcPr marL="91425" marR="91425" marT="91425" marB="91425"/>
                </a:tc>
                <a:tc>
                  <a:txBody>
                    <a:bodyPr/>
                    <a:lstStyle/>
                    <a:p>
                      <a:pPr lvl="0" algn="ctr">
                        <a:spcBef>
                          <a:spcPts val="0"/>
                        </a:spcBef>
                        <a:buNone/>
                      </a:pPr>
                      <a:r>
                        <a:rPr lang="en" sz="2000" dirty="0"/>
                        <a:t>21.62</a:t>
                      </a:r>
                    </a:p>
                  </a:txBody>
                  <a:tcPr marL="91425" marR="91425" marT="91425" marB="91425"/>
                </a:tc>
              </a:tr>
            </a:tbl>
          </a:graphicData>
        </a:graphic>
      </p:graphicFrame>
      <p:sp>
        <p:nvSpPr>
          <p:cNvPr id="2" name="Rectangle 1"/>
          <p:cNvSpPr/>
          <p:nvPr/>
        </p:nvSpPr>
        <p:spPr>
          <a:xfrm>
            <a:off x="4886160" y="1221524"/>
            <a:ext cx="5386090" cy="461665"/>
          </a:xfrm>
          <a:prstGeom prst="rect">
            <a:avLst/>
          </a:prstGeom>
        </p:spPr>
        <p:txBody>
          <a:bodyPr wrap="none">
            <a:spAutoFit/>
          </a:bodyPr>
          <a:lstStyle/>
          <a:p>
            <a:r>
              <a:rPr lang="en" sz="2400" i="1" dirty="0">
                <a:solidFill>
                  <a:prstClr val="black"/>
                </a:solidFill>
              </a:rPr>
              <a:t>X: Indonesian Bahasa, Y: Malay, E: English</a:t>
            </a:r>
          </a:p>
        </p:txBody>
      </p:sp>
      <p:sp>
        <p:nvSpPr>
          <p:cNvPr id="7" name="Shape 1455"/>
          <p:cNvSpPr txBox="1">
            <a:spLocks/>
          </p:cNvSpPr>
          <p:nvPr/>
        </p:nvSpPr>
        <p:spPr>
          <a:xfrm>
            <a:off x="451743" y="305042"/>
            <a:ext cx="8520600" cy="943200"/>
          </a:xfrm>
          <a:prstGeom prst="rect">
            <a:avLst/>
          </a:prstGeom>
        </p:spPr>
        <p:txBody>
          <a:bodyPr vert="horz" lIns="91425" tIns="91425" rIns="91425" bIns="91425" rtlCol="0" anchor="t" anchorCtr="0">
            <a:no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 sz="4000" i="1" dirty="0" smtClean="0">
                <a:solidFill>
                  <a:prstClr val="black"/>
                </a:solidFill>
                <a:latin typeface="Calibri" panose="020F0502020204030204"/>
              </a:rPr>
              <a:t>Case Study IV </a:t>
            </a:r>
            <a:r>
              <a:rPr lang="en" sz="2000" i="1" dirty="0" smtClean="0">
                <a:solidFill>
                  <a:prstClr val="black"/>
                </a:solidFill>
                <a:latin typeface="Calibri" panose="020F0502020204030204"/>
              </a:rPr>
              <a:t>(Wang et al., 2012)</a:t>
            </a:r>
            <a:endParaRPr lang="en" sz="2000" i="1" dirty="0">
              <a:solidFill>
                <a:prstClr val="black"/>
              </a:solidFill>
              <a:latin typeface="Calibri" panose="020F0502020204030204"/>
            </a:endParaRPr>
          </a:p>
        </p:txBody>
      </p:sp>
      <p:sp>
        <p:nvSpPr>
          <p:cNvPr id="3" name="Slide Number Placeholder 2"/>
          <p:cNvSpPr>
            <a:spLocks noGrp="1"/>
          </p:cNvSpPr>
          <p:nvPr>
            <p:ph type="sldNum" idx="12"/>
          </p:nvPr>
        </p:nvSpPr>
        <p:spPr/>
        <p:txBody>
          <a:bodyPr/>
          <a:lstStyle/>
          <a:p>
            <a:fld id="{00000000-1234-1234-1234-123412341234}" type="slidenum">
              <a:rPr lang="en" smtClean="0">
                <a:solidFill>
                  <a:prstClr val="black">
                    <a:tint val="75000"/>
                  </a:prstClr>
                </a:solidFill>
              </a:rPr>
              <a:pPr/>
              <a:t>121</a:t>
            </a:fld>
            <a:endParaRPr lang="en">
              <a:solidFill>
                <a:prstClr val="black">
                  <a:tint val="75000"/>
                </a:prstClr>
              </a:solidFill>
            </a:endParaRPr>
          </a:p>
        </p:txBody>
      </p:sp>
    </p:spTree>
    <p:extLst>
      <p:ext uri="{BB962C8B-B14F-4D97-AF65-F5344CB8AC3E}">
        <p14:creationId xmlns:p14="http://schemas.microsoft.com/office/powerpoint/2010/main" val="1525796552"/>
      </p:ext>
    </p:extLst>
  </p:cSld>
  <p:clrMapOvr>
    <a:masterClrMapping/>
  </p:clrMapOvr>
  <p:transition spd="slow">
    <p:cut/>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592" y="263048"/>
            <a:ext cx="11987408" cy="6594952"/>
          </a:xfrm>
        </p:spPr>
        <p:txBody>
          <a:bodyPr>
            <a:normAutofit/>
          </a:bodyPr>
          <a:lstStyle/>
          <a:p>
            <a:pPr marL="0" indent="0">
              <a:buNone/>
            </a:pPr>
            <a:r>
              <a:rPr lang="en-US" b="1" dirty="0" smtClean="0"/>
              <a:t>Roadmap for this section</a:t>
            </a:r>
          </a:p>
          <a:p>
            <a:pPr lvl="1">
              <a:lnSpc>
                <a:spcPct val="110000"/>
              </a:lnSpc>
            </a:pPr>
            <a:r>
              <a:rPr lang="en-US" sz="2800" b="1" dirty="0" smtClean="0"/>
              <a:t>Pivot </a:t>
            </a:r>
            <a:r>
              <a:rPr lang="en-US" sz="2800" b="1" dirty="0"/>
              <a:t>based SMT</a:t>
            </a:r>
          </a:p>
          <a:p>
            <a:pPr lvl="2">
              <a:lnSpc>
                <a:spcPct val="110000"/>
              </a:lnSpc>
              <a:buSzPct val="100000"/>
            </a:pPr>
            <a:r>
              <a:rPr lang="en-IN" sz="2400" dirty="0"/>
              <a:t>Pseudo-Corpus Synthesis</a:t>
            </a:r>
          </a:p>
          <a:p>
            <a:pPr lvl="2">
              <a:lnSpc>
                <a:spcPct val="110000"/>
              </a:lnSpc>
              <a:buSzPct val="100000"/>
            </a:pPr>
            <a:r>
              <a:rPr lang="en-IN" sz="2400" dirty="0" smtClean="0"/>
              <a:t>Cascading </a:t>
            </a:r>
            <a:r>
              <a:rPr lang="en-IN" sz="2400" dirty="0"/>
              <a:t>Direct Systems</a:t>
            </a:r>
          </a:p>
          <a:p>
            <a:pPr lvl="2">
              <a:lnSpc>
                <a:spcPct val="110000"/>
              </a:lnSpc>
              <a:buSzPct val="100000"/>
            </a:pPr>
            <a:r>
              <a:rPr lang="en-IN" sz="2400" dirty="0" smtClean="0"/>
              <a:t>Model Triangulation</a:t>
            </a:r>
          </a:p>
          <a:p>
            <a:pPr lvl="2">
              <a:lnSpc>
                <a:spcPct val="110000"/>
              </a:lnSpc>
              <a:buSzPct val="100000"/>
            </a:pPr>
            <a:r>
              <a:rPr lang="en-IN" sz="2400" dirty="0" smtClean="0"/>
              <a:t>Case Study I</a:t>
            </a:r>
          </a:p>
          <a:p>
            <a:pPr lvl="1">
              <a:lnSpc>
                <a:spcPct val="110000"/>
              </a:lnSpc>
              <a:buSzPct val="100000"/>
            </a:pPr>
            <a:r>
              <a:rPr lang="en-IN" sz="2800" b="1" dirty="0" smtClean="0"/>
              <a:t>Leveraging relatedness in Pivot based SM</a:t>
            </a:r>
          </a:p>
          <a:p>
            <a:pPr lvl="2">
              <a:lnSpc>
                <a:spcPct val="110000"/>
              </a:lnSpc>
              <a:buSzPct val="100000"/>
            </a:pPr>
            <a:r>
              <a:rPr lang="en-IN" sz="2400" dirty="0"/>
              <a:t>Small X</a:t>
            </a:r>
            <a:r>
              <a:rPr lang="en-IN" sz="2400" dirty="0">
                <a:sym typeface="Wingdings" panose="05000000000000000000" pitchFamily="2" charset="2"/>
              </a:rPr>
              <a:t>Y corpus is </a:t>
            </a:r>
            <a:r>
              <a:rPr lang="en-IN" sz="2400" dirty="0" smtClean="0">
                <a:sym typeface="Wingdings" panose="05000000000000000000" pitchFamily="2" charset="2"/>
              </a:rPr>
              <a:t>available (</a:t>
            </a:r>
            <a:r>
              <a:rPr lang="en-IN" sz="2400" dirty="0"/>
              <a:t>Case Study </a:t>
            </a:r>
            <a:r>
              <a:rPr lang="en-IN" sz="2400" dirty="0" smtClean="0"/>
              <a:t>II)</a:t>
            </a:r>
            <a:endParaRPr lang="en-IN" sz="2400" dirty="0"/>
          </a:p>
          <a:p>
            <a:pPr lvl="2"/>
            <a:r>
              <a:rPr lang="en-IN" sz="2400" dirty="0"/>
              <a:t>No X</a:t>
            </a:r>
            <a:r>
              <a:rPr lang="en-IN" sz="2400" dirty="0">
                <a:sym typeface="Wingdings" panose="05000000000000000000" pitchFamily="2" charset="2"/>
              </a:rPr>
              <a:t>Y corpus is available (</a:t>
            </a:r>
            <a:r>
              <a:rPr lang="en-IN" sz="2400" dirty="0"/>
              <a:t>Case Study III</a:t>
            </a:r>
            <a:r>
              <a:rPr lang="en-IN" sz="2400" dirty="0" smtClean="0"/>
              <a:t>)</a:t>
            </a:r>
          </a:p>
          <a:p>
            <a:pPr lvl="1"/>
            <a:r>
              <a:rPr lang="en-IN" sz="2800" b="1" dirty="0" smtClean="0"/>
              <a:t>Augmenting Direct system with Pivot Based System</a:t>
            </a:r>
          </a:p>
          <a:p>
            <a:pPr lvl="2"/>
            <a:r>
              <a:rPr lang="en-IN" sz="2400" dirty="0"/>
              <a:t>Combine corpus</a:t>
            </a:r>
          </a:p>
          <a:p>
            <a:pPr lvl="2"/>
            <a:r>
              <a:rPr lang="en-IN" sz="2400" dirty="0">
                <a:solidFill>
                  <a:srgbClr val="FF0000"/>
                </a:solidFill>
              </a:rPr>
              <a:t>Combine </a:t>
            </a:r>
            <a:r>
              <a:rPr lang="en-IN" sz="2400" dirty="0" smtClean="0">
                <a:solidFill>
                  <a:srgbClr val="FF0000"/>
                </a:solidFill>
              </a:rPr>
              <a:t>models</a:t>
            </a:r>
          </a:p>
          <a:p>
            <a:pPr lvl="1"/>
            <a:r>
              <a:rPr lang="en-IN" sz="2800" b="1" dirty="0" smtClean="0"/>
              <a:t>Choice of pivot language</a:t>
            </a:r>
            <a:endParaRPr lang="en-IN" sz="2800" b="1"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40CE5FD-2884-4EE9-87C1-C54DB91080A3}" type="slidenum">
              <a:rPr lang="en-IN" smtClean="0">
                <a:solidFill>
                  <a:prstClr val="black">
                    <a:tint val="75000"/>
                  </a:prstClr>
                </a:solidFill>
              </a:rPr>
              <a:pPr/>
              <a:t>122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027342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i="1" dirty="0">
                <a:latin typeface="+mn-lt"/>
                <a:ea typeface="+mn-ea"/>
                <a:cs typeface="+mn-cs"/>
              </a:rPr>
              <a:t>Model 1: Direct model</a:t>
            </a:r>
            <a:br>
              <a:rPr lang="en-US" sz="4000" i="1" dirty="0">
                <a:latin typeface="+mn-lt"/>
                <a:ea typeface="+mn-ea"/>
                <a:cs typeface="+mn-cs"/>
              </a:rPr>
            </a:br>
            <a:r>
              <a:rPr lang="en-US" sz="4000" i="1" dirty="0" err="1">
                <a:latin typeface="+mn-lt"/>
                <a:ea typeface="+mn-ea"/>
                <a:cs typeface="+mn-cs"/>
              </a:rPr>
              <a:t>Model</a:t>
            </a:r>
            <a:r>
              <a:rPr lang="en-US" sz="4000" i="1" dirty="0">
                <a:latin typeface="+mn-lt"/>
                <a:ea typeface="+mn-ea"/>
                <a:cs typeface="+mn-cs"/>
              </a:rPr>
              <a:t> 2: Pivot based model</a:t>
            </a:r>
          </a:p>
        </p:txBody>
      </p:sp>
      <p:sp>
        <p:nvSpPr>
          <p:cNvPr id="3" name="Text Placeholder 2"/>
          <p:cNvSpPr>
            <a:spLocks noGrp="1"/>
          </p:cNvSpPr>
          <p:nvPr>
            <p:ph type="body" idx="1"/>
          </p:nvPr>
        </p:nvSpPr>
        <p:spPr>
          <a:xfrm>
            <a:off x="415600" y="2079321"/>
            <a:ext cx="11360800" cy="4012812"/>
          </a:xfrm>
        </p:spPr>
        <p:txBody>
          <a:bodyPr>
            <a:normAutofit fontScale="92500"/>
          </a:bodyPr>
          <a:lstStyle/>
          <a:p>
            <a:pPr indent="0">
              <a:buNone/>
            </a:pPr>
            <a:r>
              <a:rPr lang="en-US" sz="3600" dirty="0" smtClean="0"/>
              <a:t>Combining Model 1 &amp; 2</a:t>
            </a:r>
          </a:p>
          <a:p>
            <a:pPr marL="914400" lvl="1"/>
            <a:r>
              <a:rPr lang="en-US" sz="3200" dirty="0" err="1" smtClean="0"/>
              <a:t>Fillup</a:t>
            </a:r>
            <a:r>
              <a:rPr lang="en-US" sz="3200" dirty="0" smtClean="0"/>
              <a:t> interpolation - Create a unified phrase table – start filling entries from models in order of priority </a:t>
            </a:r>
            <a:r>
              <a:rPr lang="en" sz="3200" dirty="0">
                <a:solidFill>
                  <a:srgbClr val="000000"/>
                </a:solidFill>
              </a:rPr>
              <a:t>(Dabre et al, 2015)</a:t>
            </a:r>
            <a:endParaRPr lang="en-US" sz="3200" dirty="0" smtClean="0"/>
          </a:p>
          <a:p>
            <a:pPr marL="914400" lvl="1"/>
            <a:endParaRPr lang="en-US" sz="3200" dirty="0"/>
          </a:p>
          <a:p>
            <a:pPr marL="914400" lvl="1"/>
            <a:r>
              <a:rPr lang="en-US" sz="3200" dirty="0" smtClean="0"/>
              <a:t>Linear interpolation – Weighted combination of models </a:t>
            </a:r>
            <a:r>
              <a:rPr lang="en" sz="3200" dirty="0">
                <a:solidFill>
                  <a:srgbClr val="000000"/>
                </a:solidFill>
              </a:rPr>
              <a:t>(Wu &amp; Wang,2009)</a:t>
            </a:r>
            <a:endParaRPr lang="en-US" sz="3200" dirty="0" smtClean="0"/>
          </a:p>
          <a:p>
            <a:pPr marL="914400" lvl="1"/>
            <a:endParaRPr lang="en-US" sz="3200" dirty="0"/>
          </a:p>
          <a:p>
            <a:pPr marL="914400" lvl="1"/>
            <a:r>
              <a:rPr lang="en-US" sz="3200" dirty="0" smtClean="0"/>
              <a:t>Multiple decoding paths – Decoder searches over all phrase tables </a:t>
            </a:r>
            <a:r>
              <a:rPr lang="en" sz="3200" dirty="0">
                <a:solidFill>
                  <a:srgbClr val="000000"/>
                </a:solidFill>
              </a:rPr>
              <a:t>(Nakov &amp; Ng, 2009 ; Dabre et al, 2015)</a:t>
            </a:r>
            <a:endParaRPr lang="en-US" sz="3200"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123</a:t>
            </a:fld>
            <a:endParaRPr lang="en">
              <a:solidFill>
                <a:prstClr val="black">
                  <a:tint val="75000"/>
                </a:prstClr>
              </a:solidFill>
            </a:endParaRPr>
          </a:p>
        </p:txBody>
      </p:sp>
    </p:spTree>
    <p:extLst>
      <p:ext uri="{BB962C8B-B14F-4D97-AF65-F5344CB8AC3E}">
        <p14:creationId xmlns:p14="http://schemas.microsoft.com/office/powerpoint/2010/main" val="4164439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Shape 1200"/>
        <p:cNvGrpSpPr/>
        <p:nvPr/>
      </p:nvGrpSpPr>
      <p:grpSpPr>
        <a:xfrm>
          <a:off x="0" y="0"/>
          <a:ext cx="0" cy="0"/>
          <a:chOff x="0" y="0"/>
          <a:chExt cx="0" cy="0"/>
        </a:xfrm>
      </p:grpSpPr>
      <p:sp>
        <p:nvSpPr>
          <p:cNvPr id="1202" name="Shape 1202"/>
          <p:cNvSpPr txBox="1">
            <a:spLocks noGrp="1"/>
          </p:cNvSpPr>
          <p:nvPr>
            <p:ph type="body" idx="1"/>
          </p:nvPr>
        </p:nvSpPr>
        <p:spPr>
          <a:xfrm>
            <a:off x="131805" y="1459830"/>
            <a:ext cx="12192000" cy="1350900"/>
          </a:xfrm>
          <a:prstGeom prst="rect">
            <a:avLst/>
          </a:prstGeom>
        </p:spPr>
        <p:txBody>
          <a:bodyPr vert="horz" lIns="91425" tIns="91425" rIns="91425" bIns="91425" rtlCol="0" anchor="t" anchorCtr="0">
            <a:noAutofit/>
          </a:bodyPr>
          <a:lstStyle/>
          <a:p>
            <a:pPr marL="457200">
              <a:lnSpc>
                <a:spcPct val="100000"/>
              </a:lnSpc>
              <a:spcBef>
                <a:spcPts val="1200"/>
              </a:spcBef>
            </a:pPr>
            <a:r>
              <a:rPr lang="en" dirty="0" smtClean="0"/>
              <a:t>Not </a:t>
            </a:r>
            <a:r>
              <a:rPr lang="en" dirty="0"/>
              <a:t>clear if any of the linear interpolation is better than other</a:t>
            </a:r>
          </a:p>
          <a:p>
            <a:pPr marL="457200">
              <a:lnSpc>
                <a:spcPct val="100000"/>
              </a:lnSpc>
              <a:spcBef>
                <a:spcPts val="1200"/>
              </a:spcBef>
            </a:pPr>
            <a:r>
              <a:rPr lang="en" dirty="0"/>
              <a:t>Performance of Fillup and linear interpolation cannot be distinguished</a:t>
            </a:r>
          </a:p>
          <a:p>
            <a:pPr marL="457200">
              <a:lnSpc>
                <a:spcPct val="100000"/>
              </a:lnSpc>
              <a:spcBef>
                <a:spcPts val="1200"/>
              </a:spcBef>
              <a:buClr>
                <a:srgbClr val="0000FF"/>
              </a:buClr>
            </a:pPr>
            <a:r>
              <a:rPr lang="en" b="1" dirty="0">
                <a:solidFill>
                  <a:schemeClr val="accent5">
                    <a:lumMod val="75000"/>
                  </a:schemeClr>
                </a:solidFill>
              </a:rPr>
              <a:t>MDP is clearly better than all interpolation schemes</a:t>
            </a:r>
          </a:p>
        </p:txBody>
      </p:sp>
      <p:grpSp>
        <p:nvGrpSpPr>
          <p:cNvPr id="1204" name="Shape 1204"/>
          <p:cNvGrpSpPr/>
          <p:nvPr/>
        </p:nvGrpSpPr>
        <p:grpSpPr>
          <a:xfrm>
            <a:off x="1453019" y="3252667"/>
            <a:ext cx="9319365" cy="3486337"/>
            <a:chOff x="6351" y="2535234"/>
            <a:chExt cx="9319365" cy="3692415"/>
          </a:xfrm>
        </p:grpSpPr>
        <p:grpSp>
          <p:nvGrpSpPr>
            <p:cNvPr id="1205" name="Shape 1205"/>
            <p:cNvGrpSpPr/>
            <p:nvPr/>
          </p:nvGrpSpPr>
          <p:grpSpPr>
            <a:xfrm>
              <a:off x="1142225" y="3017300"/>
              <a:ext cx="6843413" cy="3204475"/>
              <a:chOff x="1142225" y="3322100"/>
              <a:chExt cx="6843413" cy="3204475"/>
            </a:xfrm>
          </p:grpSpPr>
          <p:pic>
            <p:nvPicPr>
              <p:cNvPr id="1206" name="Shape 1206"/>
              <p:cNvPicPr preferRelativeResize="0"/>
              <p:nvPr/>
            </p:nvPicPr>
            <p:blipFill>
              <a:blip r:embed="rId3">
                <a:alphaModFix/>
              </a:blip>
              <a:stretch>
                <a:fillRect/>
              </a:stretch>
            </p:blipFill>
            <p:spPr>
              <a:xfrm>
                <a:off x="1142225" y="3322100"/>
                <a:ext cx="1433749" cy="3204474"/>
              </a:xfrm>
              <a:prstGeom prst="rect">
                <a:avLst/>
              </a:prstGeom>
              <a:noFill/>
              <a:ln>
                <a:noFill/>
              </a:ln>
            </p:spPr>
          </p:pic>
          <p:pic>
            <p:nvPicPr>
              <p:cNvPr id="1207" name="Shape 1207"/>
              <p:cNvPicPr preferRelativeResize="0"/>
              <p:nvPr/>
            </p:nvPicPr>
            <p:blipFill>
              <a:blip r:embed="rId4">
                <a:alphaModFix/>
              </a:blip>
              <a:stretch>
                <a:fillRect/>
              </a:stretch>
            </p:blipFill>
            <p:spPr>
              <a:xfrm>
                <a:off x="2531500" y="3322100"/>
                <a:ext cx="5454138" cy="3204475"/>
              </a:xfrm>
              <a:prstGeom prst="rect">
                <a:avLst/>
              </a:prstGeom>
              <a:noFill/>
              <a:ln>
                <a:noFill/>
              </a:ln>
            </p:spPr>
          </p:pic>
        </p:grpSp>
        <p:sp>
          <p:nvSpPr>
            <p:cNvPr id="1208" name="Shape 1208"/>
            <p:cNvSpPr txBox="1"/>
            <p:nvPr/>
          </p:nvSpPr>
          <p:spPr>
            <a:xfrm>
              <a:off x="6351" y="2535234"/>
              <a:ext cx="9319365" cy="282939"/>
            </a:xfrm>
            <a:prstGeom prst="rect">
              <a:avLst/>
            </a:prstGeom>
            <a:noFill/>
            <a:ln>
              <a:noFill/>
            </a:ln>
          </p:spPr>
          <p:txBody>
            <a:bodyPr lIns="91425" tIns="91425" rIns="91425" bIns="91425" anchor="t" anchorCtr="0">
              <a:noAutofit/>
            </a:bodyPr>
            <a:lstStyle/>
            <a:p>
              <a:r>
                <a:rPr lang="en" sz="2400" i="1" dirty="0">
                  <a:solidFill>
                    <a:prstClr val="black"/>
                  </a:solidFill>
                </a:rPr>
                <a:t>(1): Priority (9:1 ratio for Direct:Bridge table), (2) Priority by BLEU score</a:t>
              </a:r>
            </a:p>
          </p:txBody>
        </p:sp>
        <p:sp>
          <p:nvSpPr>
            <p:cNvPr id="1209" name="Shape 1209"/>
            <p:cNvSpPr/>
            <p:nvPr/>
          </p:nvSpPr>
          <p:spPr>
            <a:xfrm>
              <a:off x="1058950" y="5034250"/>
              <a:ext cx="6975600" cy="1193399"/>
            </a:xfrm>
            <a:prstGeom prst="rect">
              <a:avLst/>
            </a:prstGeom>
            <a:solidFill>
              <a:schemeClr val="lt1"/>
            </a:solidFill>
            <a:ln>
              <a:noFill/>
            </a:ln>
          </p:spPr>
          <p:txBody>
            <a:bodyPr lIns="91425" tIns="91425" rIns="91425" bIns="91425" anchor="ctr" anchorCtr="0">
              <a:noAutofit/>
            </a:bodyPr>
            <a:lstStyle/>
            <a:p>
              <a:endParaRPr>
                <a:solidFill>
                  <a:prstClr val="black"/>
                </a:solidFill>
              </a:endParaRPr>
            </a:p>
          </p:txBody>
        </p:sp>
      </p:grpSp>
      <p:sp>
        <p:nvSpPr>
          <p:cNvPr id="2" name="Rectangle 1"/>
          <p:cNvSpPr/>
          <p:nvPr/>
        </p:nvSpPr>
        <p:spPr>
          <a:xfrm>
            <a:off x="2740636" y="5713941"/>
            <a:ext cx="6505563" cy="461665"/>
          </a:xfrm>
          <a:prstGeom prst="rect">
            <a:avLst/>
          </a:prstGeom>
        </p:spPr>
        <p:txBody>
          <a:bodyPr wrap="none">
            <a:spAutoFit/>
          </a:bodyPr>
          <a:lstStyle/>
          <a:p>
            <a:pPr marL="457200"/>
            <a:r>
              <a:rPr lang="en" sz="2400" i="1" dirty="0">
                <a:solidFill>
                  <a:prstClr val="black"/>
                </a:solidFill>
              </a:rPr>
              <a:t>Japanese-Hindi translation using various pivots</a:t>
            </a:r>
          </a:p>
        </p:txBody>
      </p:sp>
      <p:sp>
        <p:nvSpPr>
          <p:cNvPr id="12" name="Shape 1455"/>
          <p:cNvSpPr txBox="1">
            <a:spLocks/>
          </p:cNvSpPr>
          <p:nvPr/>
        </p:nvSpPr>
        <p:spPr>
          <a:xfrm>
            <a:off x="451743" y="305042"/>
            <a:ext cx="8520600" cy="943200"/>
          </a:xfrm>
          <a:prstGeom prst="rect">
            <a:avLst/>
          </a:prstGeom>
        </p:spPr>
        <p:txBody>
          <a:bodyPr vert="horz" lIns="91425" tIns="91425" rIns="91425" bIns="91425" rtlCol="0" anchor="t" anchorCtr="0">
            <a:no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 sz="4000" i="1" dirty="0" smtClean="0">
                <a:solidFill>
                  <a:prstClr val="black"/>
                </a:solidFill>
                <a:latin typeface="Calibri" panose="020F0502020204030204"/>
              </a:rPr>
              <a:t>Case Study V </a:t>
            </a:r>
            <a:r>
              <a:rPr lang="en" sz="2000" i="1" dirty="0" smtClean="0">
                <a:solidFill>
                  <a:prstClr val="black"/>
                </a:solidFill>
                <a:latin typeface="Calibri" panose="020F0502020204030204"/>
              </a:rPr>
              <a:t>(Dabre et al., 2015)</a:t>
            </a:r>
            <a:endParaRPr lang="en" sz="2000" i="1" dirty="0">
              <a:solidFill>
                <a:prstClr val="black"/>
              </a:solidFill>
              <a:latin typeface="Calibri" panose="020F0502020204030204"/>
            </a:endParaRPr>
          </a:p>
        </p:txBody>
      </p:sp>
      <p:sp>
        <p:nvSpPr>
          <p:cNvPr id="3" name="Slide Number Placeholder 2"/>
          <p:cNvSpPr>
            <a:spLocks noGrp="1"/>
          </p:cNvSpPr>
          <p:nvPr>
            <p:ph type="sldNum" idx="12"/>
          </p:nvPr>
        </p:nvSpPr>
        <p:spPr/>
        <p:txBody>
          <a:bodyPr/>
          <a:lstStyle/>
          <a:p>
            <a:fld id="{00000000-1234-1234-1234-123412341234}" type="slidenum">
              <a:rPr lang="en" smtClean="0">
                <a:solidFill>
                  <a:prstClr val="black">
                    <a:tint val="75000"/>
                  </a:prstClr>
                </a:solidFill>
              </a:rPr>
              <a:pPr/>
              <a:t>124</a:t>
            </a:fld>
            <a:endParaRPr lang="en">
              <a:solidFill>
                <a:prstClr val="black">
                  <a:tint val="75000"/>
                </a:prstClr>
              </a:solidFill>
            </a:endParaRPr>
          </a:p>
        </p:txBody>
      </p:sp>
    </p:spTree>
    <p:extLst>
      <p:ext uri="{BB962C8B-B14F-4D97-AF65-F5344CB8AC3E}">
        <p14:creationId xmlns:p14="http://schemas.microsoft.com/office/powerpoint/2010/main" val="2071223432"/>
      </p:ext>
    </p:extLst>
  </p:cSld>
  <p:clrMapOvr>
    <a:masterClrMapping/>
  </p:clrMapOvr>
  <p:transition spd="slow">
    <p:cut/>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 name="Shape 1455"/>
          <p:cNvSpPr txBox="1">
            <a:spLocks/>
          </p:cNvSpPr>
          <p:nvPr/>
        </p:nvSpPr>
        <p:spPr>
          <a:xfrm>
            <a:off x="451743" y="305042"/>
            <a:ext cx="8520600" cy="943200"/>
          </a:xfrm>
          <a:prstGeom prst="rect">
            <a:avLst/>
          </a:prstGeom>
        </p:spPr>
        <p:txBody>
          <a:bodyPr vert="horz" lIns="91425" tIns="91425" rIns="91425" bIns="91425" rtlCol="0" anchor="t" anchorCtr="0">
            <a:no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 sz="4000" i="1" dirty="0" smtClean="0">
                <a:solidFill>
                  <a:prstClr val="black"/>
                </a:solidFill>
                <a:latin typeface="Calibri" panose="020F0502020204030204"/>
              </a:rPr>
              <a:t>Case Study VI </a:t>
            </a:r>
            <a:r>
              <a:rPr lang="en" sz="2000" i="1" dirty="0" smtClean="0">
                <a:solidFill>
                  <a:prstClr val="black"/>
                </a:solidFill>
                <a:latin typeface="Calibri" panose="020F0502020204030204"/>
              </a:rPr>
              <a:t>(Paul et al., 2013)</a:t>
            </a:r>
            <a:endParaRPr lang="en" sz="2000" i="1" dirty="0">
              <a:solidFill>
                <a:prstClr val="black"/>
              </a:solidFill>
              <a:latin typeface="Calibri" panose="020F0502020204030204"/>
            </a:endParaRPr>
          </a:p>
        </p:txBody>
      </p:sp>
      <p:pic>
        <p:nvPicPr>
          <p:cNvPr id="13" name="Shape 1238"/>
          <p:cNvPicPr preferRelativeResize="0"/>
          <p:nvPr/>
        </p:nvPicPr>
        <p:blipFill>
          <a:blip r:embed="rId3">
            <a:alphaModFix/>
          </a:blip>
          <a:stretch>
            <a:fillRect/>
          </a:stretch>
        </p:blipFill>
        <p:spPr>
          <a:xfrm>
            <a:off x="451743" y="1248242"/>
            <a:ext cx="5466626" cy="3945257"/>
          </a:xfrm>
          <a:prstGeom prst="rect">
            <a:avLst/>
          </a:prstGeom>
          <a:noFill/>
          <a:ln>
            <a:noFill/>
          </a:ln>
        </p:spPr>
      </p:pic>
      <p:pic>
        <p:nvPicPr>
          <p:cNvPr id="14" name="Shape 1239"/>
          <p:cNvPicPr preferRelativeResize="0"/>
          <p:nvPr/>
        </p:nvPicPr>
        <p:blipFill>
          <a:blip r:embed="rId4">
            <a:alphaModFix/>
          </a:blip>
          <a:stretch>
            <a:fillRect/>
          </a:stretch>
        </p:blipFill>
        <p:spPr>
          <a:xfrm>
            <a:off x="6059053" y="1426273"/>
            <a:ext cx="5665309" cy="3534033"/>
          </a:xfrm>
          <a:prstGeom prst="rect">
            <a:avLst/>
          </a:prstGeom>
          <a:noFill/>
          <a:ln>
            <a:noFill/>
          </a:ln>
        </p:spPr>
      </p:pic>
      <p:sp>
        <p:nvSpPr>
          <p:cNvPr id="4" name="Rectangle 3"/>
          <p:cNvSpPr/>
          <p:nvPr/>
        </p:nvSpPr>
        <p:spPr>
          <a:xfrm>
            <a:off x="2561016" y="5371530"/>
            <a:ext cx="8610434" cy="523220"/>
          </a:xfrm>
          <a:prstGeom prst="rect">
            <a:avLst/>
          </a:prstGeom>
        </p:spPr>
        <p:txBody>
          <a:bodyPr wrap="none">
            <a:spAutoFit/>
          </a:bodyPr>
          <a:lstStyle/>
          <a:p>
            <a:r>
              <a:rPr lang="en" sz="2800" i="1" dirty="0" smtClean="0">
                <a:solidFill>
                  <a:prstClr val="black"/>
                </a:solidFill>
              </a:rPr>
              <a:t>Study Involving 22 diverse Europoean and Asian languages</a:t>
            </a:r>
            <a:endParaRPr lang="en-US" sz="2800" dirty="0">
              <a:solidFill>
                <a:prstClr val="black"/>
              </a:solidFill>
            </a:endParaRPr>
          </a:p>
        </p:txBody>
      </p:sp>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rPr>
              <a:pPr/>
              <a:t>125</a:t>
            </a:fld>
            <a:endParaRPr lang="en">
              <a:solidFill>
                <a:prstClr val="black">
                  <a:tint val="75000"/>
                </a:prstClr>
              </a:solidFill>
            </a:endParaRPr>
          </a:p>
        </p:txBody>
      </p:sp>
    </p:spTree>
    <p:extLst>
      <p:ext uri="{BB962C8B-B14F-4D97-AF65-F5344CB8AC3E}">
        <p14:creationId xmlns:p14="http://schemas.microsoft.com/office/powerpoint/2010/main" val="129963833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 name="Shape 1455"/>
          <p:cNvSpPr txBox="1">
            <a:spLocks/>
          </p:cNvSpPr>
          <p:nvPr/>
        </p:nvSpPr>
        <p:spPr>
          <a:xfrm>
            <a:off x="451743" y="305042"/>
            <a:ext cx="8520600" cy="943200"/>
          </a:xfrm>
          <a:prstGeom prst="rect">
            <a:avLst/>
          </a:prstGeom>
        </p:spPr>
        <p:txBody>
          <a:bodyPr vert="horz" lIns="91425" tIns="91425" rIns="91425" bIns="91425" rtlCol="0" anchor="t" anchorCtr="0">
            <a:no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 sz="4000" i="1" dirty="0" smtClean="0">
                <a:solidFill>
                  <a:prstClr val="black"/>
                </a:solidFill>
                <a:latin typeface="Calibri" panose="020F0502020204030204"/>
              </a:rPr>
              <a:t>Case Study VI </a:t>
            </a:r>
            <a:r>
              <a:rPr lang="en" sz="2000" i="1" dirty="0" smtClean="0">
                <a:solidFill>
                  <a:prstClr val="black"/>
                </a:solidFill>
                <a:latin typeface="Calibri" panose="020F0502020204030204"/>
              </a:rPr>
              <a:t>(Paul et al., 2013)</a:t>
            </a:r>
            <a:endParaRPr lang="en" sz="2000" i="1" dirty="0">
              <a:solidFill>
                <a:prstClr val="black"/>
              </a:solidFill>
              <a:latin typeface="Calibri" panose="020F0502020204030204"/>
            </a:endParaRPr>
          </a:p>
        </p:txBody>
      </p:sp>
      <p:grpSp>
        <p:nvGrpSpPr>
          <p:cNvPr id="6" name="Group 5"/>
          <p:cNvGrpSpPr/>
          <p:nvPr/>
        </p:nvGrpSpPr>
        <p:grpSpPr>
          <a:xfrm>
            <a:off x="135416" y="1123843"/>
            <a:ext cx="5800699" cy="3407899"/>
            <a:chOff x="2882904" y="2483367"/>
            <a:chExt cx="5800699" cy="3407899"/>
          </a:xfrm>
        </p:grpSpPr>
        <p:pic>
          <p:nvPicPr>
            <p:cNvPr id="7" name="Shape 1248"/>
            <p:cNvPicPr preferRelativeResize="0"/>
            <p:nvPr/>
          </p:nvPicPr>
          <p:blipFill>
            <a:blip r:embed="rId3">
              <a:alphaModFix/>
            </a:blip>
            <a:stretch>
              <a:fillRect/>
            </a:stretch>
          </p:blipFill>
          <p:spPr>
            <a:xfrm>
              <a:off x="2882904" y="2483367"/>
              <a:ext cx="5800699" cy="3407899"/>
            </a:xfrm>
            <a:prstGeom prst="rect">
              <a:avLst/>
            </a:prstGeom>
            <a:noFill/>
            <a:ln>
              <a:noFill/>
            </a:ln>
          </p:spPr>
        </p:pic>
        <p:sp>
          <p:nvSpPr>
            <p:cNvPr id="8" name="Shape 1250"/>
            <p:cNvSpPr/>
            <p:nvPr/>
          </p:nvSpPr>
          <p:spPr>
            <a:xfrm>
              <a:off x="4530500" y="5628126"/>
              <a:ext cx="462600" cy="213599"/>
            </a:xfrm>
            <a:prstGeom prst="rect">
              <a:avLst/>
            </a:prstGeom>
            <a:solidFill>
              <a:schemeClr val="lt1"/>
            </a:solidFill>
            <a:ln>
              <a:noFill/>
            </a:ln>
          </p:spPr>
          <p:txBody>
            <a:bodyPr lIns="91425" tIns="91425" rIns="91425" bIns="91425" anchor="ctr" anchorCtr="0">
              <a:noAutofit/>
            </a:bodyPr>
            <a:lstStyle/>
            <a:p>
              <a:endParaRPr>
                <a:solidFill>
                  <a:prstClr val="black"/>
                </a:solidFill>
              </a:endParaRPr>
            </a:p>
          </p:txBody>
        </p:sp>
      </p:grpSp>
      <p:sp>
        <p:nvSpPr>
          <p:cNvPr id="9" name="Shape 1246"/>
          <p:cNvSpPr txBox="1">
            <a:spLocks noGrp="1"/>
          </p:cNvSpPr>
          <p:nvPr>
            <p:ph type="body" idx="1"/>
          </p:nvPr>
        </p:nvSpPr>
        <p:spPr>
          <a:xfrm>
            <a:off x="236189" y="4642097"/>
            <a:ext cx="5699926" cy="1416891"/>
          </a:xfrm>
          <a:prstGeom prst="rect">
            <a:avLst/>
          </a:prstGeom>
        </p:spPr>
        <p:txBody>
          <a:bodyPr vert="horz" lIns="91425" tIns="91425" rIns="91425" bIns="91425" rtlCol="0" anchor="t" anchorCtr="0">
            <a:noAutofit/>
          </a:bodyPr>
          <a:lstStyle/>
          <a:p>
            <a:pPr marL="457200">
              <a:spcAft>
                <a:spcPts val="1200"/>
              </a:spcAft>
              <a:buClr>
                <a:srgbClr val="0000FF"/>
              </a:buClr>
            </a:pPr>
            <a:r>
              <a:rPr lang="en" sz="2400" b="1" dirty="0">
                <a:solidFill>
                  <a:schemeClr val="accent5">
                    <a:lumMod val="75000"/>
                  </a:schemeClr>
                </a:solidFill>
              </a:rPr>
              <a:t>There is no single “best” pivot language</a:t>
            </a:r>
          </a:p>
          <a:p>
            <a:pPr marL="457200">
              <a:spcAft>
                <a:spcPts val="1200"/>
              </a:spcAft>
            </a:pPr>
            <a:r>
              <a:rPr lang="en" sz="2400" dirty="0"/>
              <a:t>English </a:t>
            </a:r>
            <a:r>
              <a:rPr lang="en" sz="2400" dirty="0" smtClean="0"/>
              <a:t>good for 50.2</a:t>
            </a:r>
            <a:r>
              <a:rPr lang="en" sz="2400" dirty="0"/>
              <a:t>% </a:t>
            </a:r>
            <a:r>
              <a:rPr lang="en" sz="2400" dirty="0" smtClean="0"/>
              <a:t>of language pairs</a:t>
            </a:r>
            <a:endParaRPr lang="en" sz="2400" dirty="0"/>
          </a:p>
        </p:txBody>
      </p:sp>
      <p:pic>
        <p:nvPicPr>
          <p:cNvPr id="10" name="Shape 1257"/>
          <p:cNvPicPr preferRelativeResize="0"/>
          <p:nvPr/>
        </p:nvPicPr>
        <p:blipFill>
          <a:blip r:embed="rId4">
            <a:alphaModFix/>
          </a:blip>
          <a:stretch>
            <a:fillRect/>
          </a:stretch>
        </p:blipFill>
        <p:spPr>
          <a:xfrm>
            <a:off x="6152253" y="729387"/>
            <a:ext cx="1647600" cy="3399049"/>
          </a:xfrm>
          <a:prstGeom prst="rect">
            <a:avLst/>
          </a:prstGeom>
          <a:noFill/>
          <a:ln>
            <a:noFill/>
          </a:ln>
        </p:spPr>
      </p:pic>
      <p:pic>
        <p:nvPicPr>
          <p:cNvPr id="11" name="Shape 1259"/>
          <p:cNvPicPr preferRelativeResize="0"/>
          <p:nvPr/>
        </p:nvPicPr>
        <p:blipFill>
          <a:blip r:embed="rId5">
            <a:alphaModFix/>
          </a:blip>
          <a:stretch>
            <a:fillRect/>
          </a:stretch>
        </p:blipFill>
        <p:spPr>
          <a:xfrm>
            <a:off x="8173001" y="1294664"/>
            <a:ext cx="3463624" cy="2787349"/>
          </a:xfrm>
          <a:prstGeom prst="rect">
            <a:avLst/>
          </a:prstGeom>
          <a:noFill/>
          <a:ln>
            <a:noFill/>
          </a:ln>
        </p:spPr>
      </p:pic>
      <p:sp>
        <p:nvSpPr>
          <p:cNvPr id="2" name="Rectangle 1"/>
          <p:cNvSpPr/>
          <p:nvPr/>
        </p:nvSpPr>
        <p:spPr>
          <a:xfrm>
            <a:off x="8652547" y="776642"/>
            <a:ext cx="2504533" cy="461665"/>
          </a:xfrm>
          <a:prstGeom prst="rect">
            <a:avLst/>
          </a:prstGeom>
        </p:spPr>
        <p:txBody>
          <a:bodyPr wrap="none">
            <a:spAutoFit/>
          </a:bodyPr>
          <a:lstStyle/>
          <a:p>
            <a:pPr algn="ctr"/>
            <a:r>
              <a:rPr lang="en" sz="2400" dirty="0">
                <a:solidFill>
                  <a:prstClr val="black"/>
                </a:solidFill>
              </a:rPr>
              <a:t>Non-English pivots</a:t>
            </a:r>
          </a:p>
        </p:txBody>
      </p:sp>
      <p:sp>
        <p:nvSpPr>
          <p:cNvPr id="3" name="Rectangle 2"/>
          <p:cNvSpPr/>
          <p:nvPr/>
        </p:nvSpPr>
        <p:spPr>
          <a:xfrm>
            <a:off x="6153245" y="4552781"/>
            <a:ext cx="5483380" cy="1938992"/>
          </a:xfrm>
          <a:prstGeom prst="rect">
            <a:avLst/>
          </a:prstGeom>
        </p:spPr>
        <p:txBody>
          <a:bodyPr wrap="square">
            <a:spAutoFit/>
          </a:bodyPr>
          <a:lstStyle/>
          <a:p>
            <a:pPr algn="ctr"/>
            <a:r>
              <a:rPr lang="en" sz="2400" b="1" dirty="0">
                <a:solidFill>
                  <a:srgbClr val="4472C4">
                    <a:lumMod val="75000"/>
                  </a:srgbClr>
                </a:solidFill>
              </a:rPr>
              <a:t>Closely related languages are generally good </a:t>
            </a:r>
            <a:r>
              <a:rPr lang="en" sz="2400" b="1" dirty="0" smtClean="0">
                <a:solidFill>
                  <a:srgbClr val="4472C4">
                    <a:lumMod val="75000"/>
                  </a:srgbClr>
                </a:solidFill>
              </a:rPr>
              <a:t>pivots</a:t>
            </a:r>
          </a:p>
          <a:p>
            <a:pPr algn="ctr"/>
            <a:endParaRPr lang="en" sz="2400" b="1" dirty="0">
              <a:solidFill>
                <a:srgbClr val="0000FF"/>
              </a:solidFill>
            </a:endParaRPr>
          </a:p>
          <a:p>
            <a:pPr algn="ctr"/>
            <a:r>
              <a:rPr lang="en" sz="2400" b="1" dirty="0" smtClean="0">
                <a:solidFill>
                  <a:srgbClr val="4472C4">
                    <a:lumMod val="75000"/>
                  </a:srgbClr>
                </a:solidFill>
              </a:rPr>
              <a:t>86% cases pivot language independent of data size</a:t>
            </a:r>
            <a:endParaRPr lang="en-US" sz="2400" b="1" dirty="0">
              <a:solidFill>
                <a:srgbClr val="4472C4">
                  <a:lumMod val="75000"/>
                </a:srgbClr>
              </a:solidFill>
            </a:endParaRPr>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126</a:t>
            </a:fld>
            <a:endParaRPr lang="en">
              <a:solidFill>
                <a:prstClr val="black">
                  <a:tint val="75000"/>
                </a:prstClr>
              </a:solidFill>
            </a:endParaRPr>
          </a:p>
        </p:txBody>
      </p:sp>
    </p:spTree>
    <p:extLst>
      <p:ext uri="{BB962C8B-B14F-4D97-AF65-F5344CB8AC3E}">
        <p14:creationId xmlns:p14="http://schemas.microsoft.com/office/powerpoint/2010/main" val="63604118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Shape 1213"/>
        <p:cNvGrpSpPr/>
        <p:nvPr/>
      </p:nvGrpSpPr>
      <p:grpSpPr>
        <a:xfrm>
          <a:off x="0" y="0"/>
          <a:ext cx="0" cy="0"/>
          <a:chOff x="0" y="0"/>
          <a:chExt cx="0" cy="0"/>
        </a:xfrm>
      </p:grpSpPr>
      <p:sp>
        <p:nvSpPr>
          <p:cNvPr id="1214" name="Shape 1214"/>
          <p:cNvSpPr txBox="1">
            <a:spLocks noGrp="1"/>
          </p:cNvSpPr>
          <p:nvPr>
            <p:ph type="title"/>
          </p:nvPr>
        </p:nvSpPr>
        <p:spPr>
          <a:xfrm>
            <a:off x="345988" y="259667"/>
            <a:ext cx="11343503" cy="943200"/>
          </a:xfrm>
          <a:prstGeom prst="rect">
            <a:avLst/>
          </a:prstGeom>
        </p:spPr>
        <p:txBody>
          <a:bodyPr vert="horz" lIns="91425" tIns="91425" rIns="91425" bIns="91425" rtlCol="0" anchor="t" anchorCtr="0">
            <a:noAutofit/>
          </a:bodyPr>
          <a:lstStyle/>
          <a:p>
            <a:r>
              <a:rPr lang="en" sz="4000" i="1" dirty="0" smtClean="0">
                <a:latin typeface="+mn-lt"/>
                <a:ea typeface="+mn-ea"/>
                <a:cs typeface="+mn-cs"/>
              </a:rPr>
              <a:t>What if we use Multiple Pivots ?</a:t>
            </a:r>
            <a:endParaRPr lang="en" sz="4000" i="1" dirty="0">
              <a:latin typeface="+mn-lt"/>
              <a:ea typeface="+mn-ea"/>
              <a:cs typeface="+mn-cs"/>
            </a:endParaRPr>
          </a:p>
        </p:txBody>
      </p:sp>
      <p:sp>
        <p:nvSpPr>
          <p:cNvPr id="1215" name="Shape 1215"/>
          <p:cNvSpPr txBox="1">
            <a:spLocks noGrp="1"/>
          </p:cNvSpPr>
          <p:nvPr>
            <p:ph type="body" idx="1"/>
          </p:nvPr>
        </p:nvSpPr>
        <p:spPr>
          <a:xfrm>
            <a:off x="773019" y="1137288"/>
            <a:ext cx="4325074" cy="4403700"/>
          </a:xfrm>
          <a:prstGeom prst="rect">
            <a:avLst/>
          </a:prstGeom>
        </p:spPr>
        <p:txBody>
          <a:bodyPr vert="horz" lIns="91425" tIns="91425" rIns="91425" bIns="91425" rtlCol="0" anchor="t" anchorCtr="0">
            <a:noAutofit/>
          </a:bodyPr>
          <a:lstStyle/>
          <a:p>
            <a:pPr>
              <a:buNone/>
            </a:pPr>
            <a:r>
              <a:rPr lang="en" sz="2400" b="1" dirty="0"/>
              <a:t>Fr-Es translation using 2 pivots</a:t>
            </a:r>
          </a:p>
        </p:txBody>
      </p:sp>
      <p:sp>
        <p:nvSpPr>
          <p:cNvPr id="1217" name="Shape 1217"/>
          <p:cNvSpPr txBox="1">
            <a:spLocks noGrp="1"/>
          </p:cNvSpPr>
          <p:nvPr>
            <p:ph type="body" idx="2"/>
          </p:nvPr>
        </p:nvSpPr>
        <p:spPr>
          <a:xfrm>
            <a:off x="6653057" y="1169623"/>
            <a:ext cx="4758154" cy="4403700"/>
          </a:xfrm>
          <a:prstGeom prst="rect">
            <a:avLst/>
          </a:prstGeom>
        </p:spPr>
        <p:txBody>
          <a:bodyPr vert="horz" lIns="91425" tIns="91425" rIns="91425" bIns="91425" rtlCol="0" anchor="t" anchorCtr="0">
            <a:noAutofit/>
          </a:bodyPr>
          <a:lstStyle/>
          <a:p>
            <a:pPr>
              <a:buNone/>
            </a:pPr>
            <a:r>
              <a:rPr lang="en" sz="2400" b="1" dirty="0"/>
              <a:t>Hi ←→ Ja translation using 7 pivots</a:t>
            </a:r>
          </a:p>
        </p:txBody>
      </p:sp>
      <p:sp>
        <p:nvSpPr>
          <p:cNvPr id="1218" name="Shape 1218"/>
          <p:cNvSpPr txBox="1"/>
          <p:nvPr/>
        </p:nvSpPr>
        <p:spPr>
          <a:xfrm>
            <a:off x="529467" y="5025138"/>
            <a:ext cx="10881744" cy="1352560"/>
          </a:xfrm>
          <a:prstGeom prst="rect">
            <a:avLst/>
          </a:prstGeom>
          <a:noFill/>
          <a:ln>
            <a:noFill/>
          </a:ln>
        </p:spPr>
        <p:txBody>
          <a:bodyPr lIns="91425" tIns="91425" rIns="91425" bIns="91425" anchor="t" anchorCtr="0">
            <a:noAutofit/>
          </a:bodyPr>
          <a:lstStyle/>
          <a:p>
            <a:pPr marL="457200" indent="-342900">
              <a:lnSpc>
                <a:spcPct val="115000"/>
              </a:lnSpc>
              <a:spcAft>
                <a:spcPts val="1600"/>
              </a:spcAft>
              <a:buClr>
                <a:srgbClr val="44546A"/>
              </a:buClr>
              <a:buSzPct val="100000"/>
              <a:buFont typeface="Open Sans"/>
              <a:buNone/>
            </a:pPr>
            <a:r>
              <a:rPr lang="en" sz="3000" dirty="0">
                <a:solidFill>
                  <a:prstClr val="black"/>
                </a:solidFill>
                <a:sym typeface="Open Sans"/>
              </a:rPr>
              <a:t>Adding a pivot increases vocabulary coverage</a:t>
            </a:r>
          </a:p>
          <a:p>
            <a:pPr marL="457200" indent="-342900">
              <a:lnSpc>
                <a:spcPct val="115000"/>
              </a:lnSpc>
              <a:spcAft>
                <a:spcPts val="1600"/>
              </a:spcAft>
              <a:buClr>
                <a:srgbClr val="0000FF"/>
              </a:buClr>
              <a:buSzPct val="100000"/>
              <a:buFont typeface="Open Sans"/>
              <a:buNone/>
            </a:pPr>
            <a:r>
              <a:rPr lang="en" sz="3000" dirty="0" smtClean="0">
                <a:solidFill>
                  <a:prstClr val="black"/>
                </a:solidFill>
                <a:sym typeface="Open Sans"/>
              </a:rPr>
              <a:t>The more the better, especially when </a:t>
            </a:r>
            <a:r>
              <a:rPr lang="en" sz="3000" dirty="0">
                <a:solidFill>
                  <a:prstClr val="black"/>
                </a:solidFill>
                <a:sym typeface="Open Sans"/>
              </a:rPr>
              <a:t>the training corpora are small</a:t>
            </a:r>
          </a:p>
        </p:txBody>
      </p:sp>
      <p:pic>
        <p:nvPicPr>
          <p:cNvPr id="1219" name="Shape 1219"/>
          <p:cNvPicPr preferRelativeResize="0"/>
          <p:nvPr/>
        </p:nvPicPr>
        <p:blipFill>
          <a:blip r:embed="rId3">
            <a:alphaModFix/>
          </a:blip>
          <a:stretch>
            <a:fillRect/>
          </a:stretch>
        </p:blipFill>
        <p:spPr>
          <a:xfrm>
            <a:off x="182203" y="2039577"/>
            <a:ext cx="3922339" cy="2506124"/>
          </a:xfrm>
          <a:prstGeom prst="rect">
            <a:avLst/>
          </a:prstGeom>
          <a:noFill/>
          <a:ln>
            <a:noFill/>
          </a:ln>
        </p:spPr>
      </p:pic>
      <p:graphicFrame>
        <p:nvGraphicFramePr>
          <p:cNvPr id="1220" name="Shape 1220"/>
          <p:cNvGraphicFramePr/>
          <p:nvPr>
            <p:extLst/>
          </p:nvPr>
        </p:nvGraphicFramePr>
        <p:xfrm>
          <a:off x="6738666" y="2092379"/>
          <a:ext cx="3776230" cy="2560170"/>
        </p:xfrm>
        <a:graphic>
          <a:graphicData uri="http://schemas.openxmlformats.org/drawingml/2006/table">
            <a:tbl>
              <a:tblPr>
                <a:noFill/>
              </a:tblPr>
              <a:tblGrid>
                <a:gridCol w="2105630"/>
                <a:gridCol w="883375"/>
                <a:gridCol w="787225"/>
              </a:tblGrid>
              <a:tr h="381000">
                <a:tc>
                  <a:txBody>
                    <a:bodyPr/>
                    <a:lstStyle/>
                    <a:p>
                      <a:pPr lvl="0">
                        <a:spcBef>
                          <a:spcPts val="0"/>
                        </a:spcBef>
                        <a:buNone/>
                      </a:pPr>
                      <a:r>
                        <a:rPr lang="en" b="1" dirty="0"/>
                        <a:t>System</a:t>
                      </a:r>
                    </a:p>
                  </a:txBody>
                  <a:tcPr marL="91425" marR="91425" marT="91425" marB="91425"/>
                </a:tc>
                <a:tc>
                  <a:txBody>
                    <a:bodyPr/>
                    <a:lstStyle/>
                    <a:p>
                      <a:pPr lvl="0">
                        <a:spcBef>
                          <a:spcPts val="0"/>
                        </a:spcBef>
                        <a:buNone/>
                      </a:pPr>
                      <a:r>
                        <a:rPr lang="en" b="1"/>
                        <a:t>Ja→Hi</a:t>
                      </a:r>
                    </a:p>
                  </a:txBody>
                  <a:tcPr marL="91425" marR="91425" marT="91425" marB="91425"/>
                </a:tc>
                <a:tc>
                  <a:txBody>
                    <a:bodyPr/>
                    <a:lstStyle/>
                    <a:p>
                      <a:pPr lvl="0">
                        <a:spcBef>
                          <a:spcPts val="0"/>
                        </a:spcBef>
                        <a:buNone/>
                      </a:pPr>
                      <a:r>
                        <a:rPr lang="en" b="1"/>
                        <a:t>Hi→Ja</a:t>
                      </a:r>
                    </a:p>
                  </a:txBody>
                  <a:tcPr marL="91425" marR="91425" marT="91425" marB="91425"/>
                </a:tc>
              </a:tr>
              <a:tr h="381000">
                <a:tc>
                  <a:txBody>
                    <a:bodyPr/>
                    <a:lstStyle/>
                    <a:p>
                      <a:pPr lvl="0">
                        <a:spcBef>
                          <a:spcPts val="0"/>
                        </a:spcBef>
                        <a:buNone/>
                      </a:pPr>
                      <a:r>
                        <a:rPr lang="en" dirty="0"/>
                        <a:t>Direct</a:t>
                      </a:r>
                    </a:p>
                  </a:txBody>
                  <a:tcPr marL="91425" marR="91425" marT="91425" marB="91425"/>
                </a:tc>
                <a:tc>
                  <a:txBody>
                    <a:bodyPr/>
                    <a:lstStyle/>
                    <a:p>
                      <a:pPr lvl="0">
                        <a:spcBef>
                          <a:spcPts val="0"/>
                        </a:spcBef>
                        <a:buNone/>
                      </a:pPr>
                      <a:r>
                        <a:rPr lang="en"/>
                        <a:t>33.86</a:t>
                      </a:r>
                    </a:p>
                  </a:txBody>
                  <a:tcPr marL="91425" marR="91425" marT="91425" marB="91425"/>
                </a:tc>
                <a:tc>
                  <a:txBody>
                    <a:bodyPr/>
                    <a:lstStyle/>
                    <a:p>
                      <a:pPr lvl="0">
                        <a:spcBef>
                          <a:spcPts val="0"/>
                        </a:spcBef>
                        <a:buNone/>
                      </a:pPr>
                      <a:r>
                        <a:rPr lang="en" dirty="0"/>
                        <a:t>37.47</a:t>
                      </a:r>
                    </a:p>
                  </a:txBody>
                  <a:tcPr marL="91425" marR="91425" marT="91425" marB="91425"/>
                </a:tc>
              </a:tr>
              <a:tr h="381000">
                <a:tc>
                  <a:txBody>
                    <a:bodyPr/>
                    <a:lstStyle/>
                    <a:p>
                      <a:pPr lvl="0">
                        <a:spcBef>
                          <a:spcPts val="0"/>
                        </a:spcBef>
                        <a:buNone/>
                      </a:pPr>
                      <a:r>
                        <a:rPr lang="en" dirty="0"/>
                        <a:t>Direct+best pivot</a:t>
                      </a:r>
                    </a:p>
                  </a:txBody>
                  <a:tcPr marL="91425" marR="91425" marT="91425" marB="91425"/>
                </a:tc>
                <a:tc>
                  <a:txBody>
                    <a:bodyPr/>
                    <a:lstStyle/>
                    <a:p>
                      <a:pPr lvl="0">
                        <a:spcBef>
                          <a:spcPts val="0"/>
                        </a:spcBef>
                        <a:buNone/>
                      </a:pPr>
                      <a:r>
                        <a:rPr lang="en"/>
                        <a:t>35.74 (es)</a:t>
                      </a:r>
                    </a:p>
                  </a:txBody>
                  <a:tcPr marL="91425" marR="91425" marT="91425" marB="91425"/>
                </a:tc>
                <a:tc>
                  <a:txBody>
                    <a:bodyPr/>
                    <a:lstStyle/>
                    <a:p>
                      <a:pPr lvl="0">
                        <a:spcBef>
                          <a:spcPts val="0"/>
                        </a:spcBef>
                        <a:buNone/>
                      </a:pPr>
                      <a:r>
                        <a:rPr lang="en"/>
                        <a:t>39.49 (ko)</a:t>
                      </a:r>
                    </a:p>
                  </a:txBody>
                  <a:tcPr marL="91425" marR="91425" marT="91425" marB="91425"/>
                </a:tc>
              </a:tr>
              <a:tr h="381000">
                <a:tc>
                  <a:txBody>
                    <a:bodyPr/>
                    <a:lstStyle/>
                    <a:p>
                      <a:pPr lvl="0">
                        <a:spcBef>
                          <a:spcPts val="0"/>
                        </a:spcBef>
                        <a:buNone/>
                      </a:pPr>
                      <a:r>
                        <a:rPr lang="en" dirty="0"/>
                        <a:t>Direct+Best-3 pivots</a:t>
                      </a:r>
                    </a:p>
                  </a:txBody>
                  <a:tcPr marL="91425" marR="91425" marT="91425" marB="91425"/>
                </a:tc>
                <a:tc>
                  <a:txBody>
                    <a:bodyPr/>
                    <a:lstStyle/>
                    <a:p>
                      <a:pPr lvl="0">
                        <a:spcBef>
                          <a:spcPts val="0"/>
                        </a:spcBef>
                        <a:buNone/>
                      </a:pPr>
                      <a:r>
                        <a:rPr lang="en"/>
                        <a:t>38.22</a:t>
                      </a:r>
                    </a:p>
                  </a:txBody>
                  <a:tcPr marL="91425" marR="91425" marT="91425" marB="91425"/>
                </a:tc>
                <a:tc>
                  <a:txBody>
                    <a:bodyPr/>
                    <a:lstStyle/>
                    <a:p>
                      <a:pPr lvl="0">
                        <a:spcBef>
                          <a:spcPts val="0"/>
                        </a:spcBef>
                        <a:buNone/>
                      </a:pPr>
                      <a:r>
                        <a:rPr lang="en"/>
                        <a:t>41.09</a:t>
                      </a:r>
                    </a:p>
                  </a:txBody>
                  <a:tcPr marL="91425" marR="91425" marT="91425" marB="91425"/>
                </a:tc>
              </a:tr>
              <a:tr h="381000">
                <a:tc>
                  <a:txBody>
                    <a:bodyPr/>
                    <a:lstStyle/>
                    <a:p>
                      <a:pPr lvl="0">
                        <a:spcBef>
                          <a:spcPts val="0"/>
                        </a:spcBef>
                        <a:buNone/>
                      </a:pPr>
                      <a:r>
                        <a:rPr lang="en" dirty="0"/>
                        <a:t>Direct+All 7 pivots</a:t>
                      </a:r>
                    </a:p>
                  </a:txBody>
                  <a:tcPr marL="91425" marR="91425" marT="91425" marB="91425"/>
                </a:tc>
                <a:tc>
                  <a:txBody>
                    <a:bodyPr/>
                    <a:lstStyle/>
                    <a:p>
                      <a:pPr lvl="0">
                        <a:spcBef>
                          <a:spcPts val="0"/>
                        </a:spcBef>
                        <a:buNone/>
                      </a:pPr>
                      <a:r>
                        <a:rPr lang="en"/>
                        <a:t>38.42</a:t>
                      </a:r>
                    </a:p>
                  </a:txBody>
                  <a:tcPr marL="91425" marR="91425" marT="91425" marB="91425"/>
                </a:tc>
                <a:tc>
                  <a:txBody>
                    <a:bodyPr/>
                    <a:lstStyle/>
                    <a:p>
                      <a:pPr lvl="0">
                        <a:spcBef>
                          <a:spcPts val="0"/>
                        </a:spcBef>
                        <a:buNone/>
                      </a:pPr>
                      <a:r>
                        <a:rPr lang="en" dirty="0"/>
                        <a:t>40.09</a:t>
                      </a:r>
                    </a:p>
                  </a:txBody>
                  <a:tcPr marL="91425" marR="91425" marT="91425" marB="91425"/>
                </a:tc>
              </a:tr>
            </a:tbl>
          </a:graphicData>
        </a:graphic>
      </p:graphicFrame>
      <p:sp>
        <p:nvSpPr>
          <p:cNvPr id="1221" name="Shape 1221"/>
          <p:cNvSpPr txBox="1"/>
          <p:nvPr/>
        </p:nvSpPr>
        <p:spPr>
          <a:xfrm>
            <a:off x="6720959" y="1564297"/>
            <a:ext cx="3216300" cy="228299"/>
          </a:xfrm>
          <a:prstGeom prst="rect">
            <a:avLst/>
          </a:prstGeom>
          <a:noFill/>
          <a:ln>
            <a:noFill/>
          </a:ln>
        </p:spPr>
        <p:txBody>
          <a:bodyPr lIns="91425" tIns="91425" rIns="91425" bIns="91425" anchor="t" anchorCtr="0">
            <a:noAutofit/>
          </a:bodyPr>
          <a:lstStyle/>
          <a:p>
            <a:r>
              <a:rPr lang="en" sz="2000" i="1" dirty="0">
                <a:solidFill>
                  <a:prstClr val="black"/>
                </a:solidFill>
                <a:sym typeface="PT Sans Narrow"/>
              </a:rPr>
              <a:t>Source: Dabre et al (2015)</a:t>
            </a:r>
          </a:p>
        </p:txBody>
      </p:sp>
      <p:sp>
        <p:nvSpPr>
          <p:cNvPr id="1222" name="Shape 1222"/>
          <p:cNvSpPr txBox="1"/>
          <p:nvPr/>
        </p:nvSpPr>
        <p:spPr>
          <a:xfrm>
            <a:off x="773019" y="1630056"/>
            <a:ext cx="3216300" cy="228299"/>
          </a:xfrm>
          <a:prstGeom prst="rect">
            <a:avLst/>
          </a:prstGeom>
          <a:noFill/>
          <a:ln>
            <a:noFill/>
          </a:ln>
        </p:spPr>
        <p:txBody>
          <a:bodyPr lIns="91425" tIns="91425" rIns="91425" bIns="91425" anchor="t" anchorCtr="0">
            <a:noAutofit/>
          </a:bodyPr>
          <a:lstStyle/>
          <a:p>
            <a:r>
              <a:rPr lang="en" sz="2000" i="1" dirty="0">
                <a:solidFill>
                  <a:prstClr val="black"/>
                </a:solidFill>
                <a:sym typeface="PT Sans Narrow"/>
              </a:rPr>
              <a:t>Source: Wu &amp; Wang (2007)</a:t>
            </a:r>
          </a:p>
        </p:txBody>
      </p:sp>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rPr>
              <a:pPr/>
              <a:t>127</a:t>
            </a:fld>
            <a:endParaRPr lang="en">
              <a:solidFill>
                <a:prstClr val="black">
                  <a:tint val="75000"/>
                </a:prstClr>
              </a:solidFill>
            </a:endParaRPr>
          </a:p>
        </p:txBody>
      </p:sp>
    </p:spTree>
    <p:extLst>
      <p:ext uri="{BB962C8B-B14F-4D97-AF65-F5344CB8AC3E}">
        <p14:creationId xmlns:p14="http://schemas.microsoft.com/office/powerpoint/2010/main" val="3276484890"/>
      </p:ext>
    </p:extLst>
  </p:cSld>
  <p:clrMapOvr>
    <a:masterClrMapping/>
  </p:clrMapOvr>
  <p:transition spd="slow">
    <p:cut/>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grpSp>
        <p:nvGrpSpPr>
          <p:cNvPr id="1369" name="Shape 1369"/>
          <p:cNvGrpSpPr/>
          <p:nvPr/>
        </p:nvGrpSpPr>
        <p:grpSpPr>
          <a:xfrm>
            <a:off x="864414" y="489060"/>
            <a:ext cx="5920348" cy="3935700"/>
            <a:chOff x="279527" y="1461125"/>
            <a:chExt cx="5920348" cy="3935700"/>
          </a:xfrm>
        </p:grpSpPr>
        <p:sp>
          <p:nvSpPr>
            <p:cNvPr id="1370" name="Shape 1370"/>
            <p:cNvSpPr/>
            <p:nvPr/>
          </p:nvSpPr>
          <p:spPr>
            <a:xfrm>
              <a:off x="279527" y="1461125"/>
              <a:ext cx="2909100" cy="3935700"/>
            </a:xfrm>
            <a:prstGeom prst="ellipse">
              <a:avLst/>
            </a:prstGeom>
            <a:solidFill>
              <a:srgbClr val="B6D7A8"/>
            </a:solidFill>
            <a:ln w="19050" cap="flat" cmpd="sng">
              <a:solidFill>
                <a:srgbClr val="38761D"/>
              </a:solidFill>
              <a:prstDash val="dash"/>
              <a:round/>
              <a:headEnd type="none" w="med" len="med"/>
              <a:tailEnd type="none" w="med" len="med"/>
            </a:ln>
          </p:spPr>
          <p:txBody>
            <a:bodyPr lIns="91425" tIns="91425" rIns="91425" bIns="91425" anchor="ctr" anchorCtr="0">
              <a:noAutofit/>
            </a:bodyPr>
            <a:lstStyle/>
            <a:p>
              <a:endParaRPr>
                <a:solidFill>
                  <a:prstClr val="black"/>
                </a:solidFill>
              </a:endParaRPr>
            </a:p>
          </p:txBody>
        </p:sp>
        <p:sp>
          <p:nvSpPr>
            <p:cNvPr id="1371" name="Shape 1371"/>
            <p:cNvSpPr/>
            <p:nvPr/>
          </p:nvSpPr>
          <p:spPr>
            <a:xfrm>
              <a:off x="1240850" y="2132425"/>
              <a:ext cx="1000500" cy="645000"/>
            </a:xfrm>
            <a:prstGeom prst="roundRect">
              <a:avLst>
                <a:gd name="adj" fmla="val 16667"/>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b="1" dirty="0">
                  <a:solidFill>
                    <a:srgbClr val="F9F9F9"/>
                  </a:solidFill>
                  <a:latin typeface="Verdana"/>
                  <a:ea typeface="Verdana"/>
                  <a:cs typeface="Verdana"/>
                  <a:sym typeface="Verdana"/>
                </a:rPr>
                <a:t>X</a:t>
              </a:r>
            </a:p>
          </p:txBody>
        </p:sp>
        <p:sp>
          <p:nvSpPr>
            <p:cNvPr id="1372" name="Shape 1372"/>
            <p:cNvSpPr/>
            <p:nvPr/>
          </p:nvSpPr>
          <p:spPr>
            <a:xfrm>
              <a:off x="1164650" y="3538100"/>
              <a:ext cx="1352400" cy="943200"/>
            </a:xfrm>
            <a:prstGeom prst="roundRect">
              <a:avLst>
                <a:gd name="adj" fmla="val 16667"/>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b="1">
                  <a:solidFill>
                    <a:srgbClr val="F9F9F9"/>
                  </a:solidFill>
                  <a:latin typeface="Verdana"/>
                  <a:ea typeface="Verdana"/>
                  <a:cs typeface="Verdana"/>
                  <a:sym typeface="Verdana"/>
                </a:rPr>
                <a:t>Y</a:t>
              </a:r>
            </a:p>
          </p:txBody>
        </p:sp>
        <p:sp>
          <p:nvSpPr>
            <p:cNvPr id="1373" name="Shape 1373"/>
            <p:cNvSpPr/>
            <p:nvPr/>
          </p:nvSpPr>
          <p:spPr>
            <a:xfrm>
              <a:off x="4920975" y="1980025"/>
              <a:ext cx="1278900" cy="1039800"/>
            </a:xfrm>
            <a:prstGeom prst="roundRect">
              <a:avLst>
                <a:gd name="adj" fmla="val 16667"/>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b="1">
                  <a:solidFill>
                    <a:srgbClr val="F9F9F9"/>
                  </a:solidFill>
                  <a:latin typeface="Verdana"/>
                  <a:ea typeface="Verdana"/>
                  <a:cs typeface="Verdana"/>
                  <a:sym typeface="Verdana"/>
                </a:rPr>
                <a:t>E</a:t>
              </a:r>
            </a:p>
          </p:txBody>
        </p:sp>
        <p:sp>
          <p:nvSpPr>
            <p:cNvPr id="1374" name="Shape 1374"/>
            <p:cNvSpPr/>
            <p:nvPr/>
          </p:nvSpPr>
          <p:spPr>
            <a:xfrm>
              <a:off x="1991150" y="2408850"/>
              <a:ext cx="3198600" cy="197400"/>
            </a:xfrm>
            <a:prstGeom prst="leftRightArrow">
              <a:avLst>
                <a:gd name="adj1" fmla="val 50000"/>
                <a:gd name="adj2" fmla="val 50000"/>
              </a:avLst>
            </a:prstGeom>
            <a:solidFill>
              <a:srgbClr val="F9F9F9"/>
            </a:solidFill>
            <a:ln w="9525" cap="flat" cmpd="sng">
              <a:solidFill>
                <a:srgbClr val="000000"/>
              </a:solidFill>
              <a:prstDash val="dash"/>
              <a:round/>
              <a:headEnd type="none" w="med" len="med"/>
              <a:tailEnd type="none" w="med" len="med"/>
            </a:ln>
          </p:spPr>
          <p:txBody>
            <a:bodyPr lIns="91425" tIns="91425" rIns="91425" bIns="91425" anchor="ctr" anchorCtr="0">
              <a:noAutofit/>
            </a:bodyPr>
            <a:lstStyle/>
            <a:p>
              <a:endParaRPr>
                <a:solidFill>
                  <a:prstClr val="black"/>
                </a:solidFill>
              </a:endParaRPr>
            </a:p>
          </p:txBody>
        </p:sp>
      </p:grpSp>
      <p:sp>
        <p:nvSpPr>
          <p:cNvPr id="1375" name="Shape 1375"/>
          <p:cNvSpPr txBox="1"/>
          <p:nvPr/>
        </p:nvSpPr>
        <p:spPr>
          <a:xfrm>
            <a:off x="4938604" y="2462059"/>
            <a:ext cx="5345264" cy="2485721"/>
          </a:xfrm>
          <a:prstGeom prst="rect">
            <a:avLst/>
          </a:prstGeom>
          <a:ln/>
        </p:spPr>
        <p:style>
          <a:lnRef idx="2">
            <a:schemeClr val="dk1"/>
          </a:lnRef>
          <a:fillRef idx="1">
            <a:schemeClr val="lt1"/>
          </a:fillRef>
          <a:effectRef idx="0">
            <a:schemeClr val="dk1"/>
          </a:effectRef>
          <a:fontRef idx="minor">
            <a:schemeClr val="dk1"/>
          </a:fontRef>
        </p:style>
        <p:txBody>
          <a:bodyPr lIns="91425" tIns="91425" rIns="91425" bIns="91425" anchor="t" anchorCtr="0">
            <a:noAutofit/>
          </a:bodyPr>
          <a:lstStyle/>
          <a:p>
            <a:pPr>
              <a:spcAft>
                <a:spcPts val="1000"/>
              </a:spcAft>
            </a:pPr>
            <a:r>
              <a:rPr lang="en" sz="2800" i="1" dirty="0">
                <a:solidFill>
                  <a:prstClr val="black"/>
                </a:solidFill>
                <a:ea typeface="Ubuntu"/>
                <a:cs typeface="Ubuntu"/>
                <a:sym typeface="Ubuntu"/>
              </a:rPr>
              <a:t>How can resources for a </a:t>
            </a:r>
            <a:r>
              <a:rPr lang="en" sz="2800" i="1" u="sng" dirty="0">
                <a:solidFill>
                  <a:prstClr val="black"/>
                </a:solidFill>
                <a:ea typeface="Ubuntu"/>
                <a:cs typeface="Ubuntu"/>
                <a:sym typeface="Ubuntu"/>
              </a:rPr>
              <a:t>resource-rich language</a:t>
            </a:r>
            <a:r>
              <a:rPr lang="en" sz="2800" i="1" dirty="0">
                <a:solidFill>
                  <a:prstClr val="black"/>
                </a:solidFill>
                <a:ea typeface="Ubuntu"/>
                <a:cs typeface="Ubuntu"/>
                <a:sym typeface="Ubuntu"/>
              </a:rPr>
              <a:t> </a:t>
            </a:r>
            <a:r>
              <a:rPr lang="en" sz="2800" i="1" dirty="0" smtClean="0">
                <a:solidFill>
                  <a:prstClr val="black"/>
                </a:solidFill>
                <a:ea typeface="Ubuntu"/>
                <a:cs typeface="Ubuntu"/>
                <a:sym typeface="Ubuntu"/>
              </a:rPr>
              <a:t>Y, which </a:t>
            </a:r>
            <a:r>
              <a:rPr lang="en" sz="2800" i="1" dirty="0">
                <a:solidFill>
                  <a:prstClr val="black"/>
                </a:solidFill>
                <a:ea typeface="Ubuntu"/>
                <a:cs typeface="Ubuntu"/>
                <a:sym typeface="Ubuntu"/>
              </a:rPr>
              <a:t>is related to a </a:t>
            </a:r>
            <a:r>
              <a:rPr lang="en" sz="2800" i="1" u="sng" dirty="0">
                <a:solidFill>
                  <a:prstClr val="black"/>
                </a:solidFill>
                <a:ea typeface="Ubuntu"/>
                <a:cs typeface="Ubuntu"/>
                <a:sym typeface="Ubuntu"/>
              </a:rPr>
              <a:t>resource-poor language</a:t>
            </a:r>
            <a:r>
              <a:rPr lang="en" sz="2800" i="1" dirty="0">
                <a:solidFill>
                  <a:prstClr val="black"/>
                </a:solidFill>
                <a:ea typeface="Ubuntu"/>
                <a:cs typeface="Ubuntu"/>
                <a:sym typeface="Ubuntu"/>
              </a:rPr>
              <a:t> </a:t>
            </a:r>
            <a:r>
              <a:rPr lang="en" sz="2800" i="1" dirty="0" smtClean="0">
                <a:solidFill>
                  <a:prstClr val="black"/>
                </a:solidFill>
                <a:ea typeface="Ubuntu"/>
                <a:cs typeface="Ubuntu"/>
                <a:sym typeface="Ubuntu"/>
              </a:rPr>
              <a:t>X, help </a:t>
            </a:r>
            <a:r>
              <a:rPr lang="en" sz="2800" i="1" dirty="0">
                <a:solidFill>
                  <a:prstClr val="black"/>
                </a:solidFill>
                <a:ea typeface="Ubuntu"/>
                <a:cs typeface="Ubuntu"/>
                <a:sym typeface="Ubuntu"/>
              </a:rPr>
              <a:t>translation between X, and an unrelated language E?</a:t>
            </a:r>
            <a:r>
              <a:rPr lang="en" sz="2800" i="1" dirty="0">
                <a:solidFill>
                  <a:prstClr val="black"/>
                </a:solidFill>
              </a:rPr>
              <a:t> </a:t>
            </a:r>
          </a:p>
        </p:txBody>
      </p:sp>
      <p:sp>
        <p:nvSpPr>
          <p:cNvPr id="9" name="TextBox 8"/>
          <p:cNvSpPr txBox="1"/>
          <p:nvPr/>
        </p:nvSpPr>
        <p:spPr>
          <a:xfrm>
            <a:off x="864414" y="5455542"/>
            <a:ext cx="10231395" cy="523220"/>
          </a:xfrm>
          <a:prstGeom prst="rect">
            <a:avLst/>
          </a:prstGeom>
          <a:noFill/>
        </p:spPr>
        <p:txBody>
          <a:bodyPr wrap="square" rtlCol="0">
            <a:spAutoFit/>
          </a:bodyPr>
          <a:lstStyle/>
          <a:p>
            <a:r>
              <a:rPr lang="en-IN" sz="2800" i="1" dirty="0" smtClean="0">
                <a:solidFill>
                  <a:srgbClr val="FF0000"/>
                </a:solidFill>
                <a:sym typeface="Wingdings" panose="05000000000000000000" pitchFamily="2" charset="2"/>
              </a:rPr>
              <a:t>Can </a:t>
            </a:r>
            <a:r>
              <a:rPr lang="en-IN" sz="2800" i="1" dirty="0">
                <a:solidFill>
                  <a:srgbClr val="FF0000"/>
                </a:solidFill>
                <a:sym typeface="Wingdings" panose="05000000000000000000" pitchFamily="2" charset="2"/>
              </a:rPr>
              <a:t>Y also help reduce structural divergence between X and E?</a:t>
            </a:r>
            <a:endParaRPr lang="en-IN" sz="2800" i="1" dirty="0">
              <a:solidFill>
                <a:srgbClr val="FF0000"/>
              </a:solidFill>
            </a:endParaRPr>
          </a:p>
        </p:txBody>
      </p:sp>
      <p:sp>
        <p:nvSpPr>
          <p:cNvPr id="3" name="Slide Number Placeholder 2"/>
          <p:cNvSpPr>
            <a:spLocks noGrp="1"/>
          </p:cNvSpPr>
          <p:nvPr>
            <p:ph type="sldNum" sz="quarter" idx="12"/>
          </p:nvPr>
        </p:nvSpPr>
        <p:spPr/>
        <p:txBody>
          <a:bodyPr/>
          <a:lstStyle/>
          <a:p>
            <a:fld id="{740CE5FD-2884-4EE9-87C1-C54DB91080A3}" type="slidenum">
              <a:rPr lang="en-IN" smtClean="0">
                <a:solidFill>
                  <a:prstClr val="black">
                    <a:tint val="75000"/>
                  </a:prstClr>
                </a:solidFill>
              </a:rPr>
              <a:pPr/>
              <a:t>128</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56670944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5"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6010" y="170173"/>
            <a:ext cx="10750379" cy="6432530"/>
          </a:xfrm>
          <a:prstGeom prst="rect">
            <a:avLst/>
          </a:prstGeom>
          <a:noFill/>
        </p:spPr>
        <p:txBody>
          <a:bodyPr wrap="square" rtlCol="0">
            <a:spAutoFit/>
          </a:bodyPr>
          <a:lstStyle/>
          <a:p>
            <a:r>
              <a:rPr lang="en-IN" sz="4000" i="1" dirty="0">
                <a:solidFill>
                  <a:prstClr val="black"/>
                </a:solidFill>
              </a:rPr>
              <a:t>Consider English </a:t>
            </a:r>
            <a:r>
              <a:rPr lang="en-IN" sz="4000" i="1" dirty="0">
                <a:solidFill>
                  <a:prstClr val="black"/>
                </a:solidFill>
                <a:sym typeface="Wingdings" panose="05000000000000000000" pitchFamily="2" charset="2"/>
              </a:rPr>
              <a:t> Marathi translation</a:t>
            </a:r>
          </a:p>
          <a:p>
            <a:endParaRPr lang="en-IN" sz="2000" dirty="0">
              <a:solidFill>
                <a:prstClr val="black"/>
              </a:solidFill>
              <a:sym typeface="Wingdings" panose="05000000000000000000" pitchFamily="2" charset="2"/>
            </a:endParaRPr>
          </a:p>
          <a:p>
            <a:r>
              <a:rPr lang="en-IN" sz="2400" dirty="0">
                <a:solidFill>
                  <a:prstClr val="black"/>
                </a:solidFill>
                <a:sym typeface="Wingdings" panose="05000000000000000000" pitchFamily="2" charset="2"/>
              </a:rPr>
              <a:t>Word order divergence:    		English is SVO		Marathi is SOV	</a:t>
            </a:r>
          </a:p>
          <a:p>
            <a:r>
              <a:rPr lang="en-IN" sz="2400" dirty="0">
                <a:solidFill>
                  <a:prstClr val="black"/>
                </a:solidFill>
                <a:sym typeface="Wingdings" panose="05000000000000000000" pitchFamily="2" charset="2"/>
              </a:rPr>
              <a:t> </a:t>
            </a:r>
          </a:p>
          <a:p>
            <a:r>
              <a:rPr lang="en-IN" sz="2400" dirty="0">
                <a:solidFill>
                  <a:prstClr val="black"/>
                </a:solidFill>
                <a:sym typeface="Wingdings" panose="05000000000000000000" pitchFamily="2" charset="2"/>
              </a:rPr>
              <a:t>		</a:t>
            </a:r>
            <a:r>
              <a:rPr lang="en-IN" sz="2400" u="sng" dirty="0">
                <a:solidFill>
                  <a:prstClr val="black"/>
                </a:solidFill>
                <a:sym typeface="Wingdings" panose="05000000000000000000" pitchFamily="2" charset="2"/>
              </a:rPr>
              <a:t>The President</a:t>
            </a:r>
            <a:r>
              <a:rPr lang="en-IN" sz="2400" dirty="0">
                <a:solidFill>
                  <a:prstClr val="black"/>
                </a:solidFill>
                <a:sym typeface="Wingdings" panose="05000000000000000000" pitchFamily="2" charset="2"/>
              </a:rPr>
              <a:t> </a:t>
            </a:r>
            <a:r>
              <a:rPr lang="en-IN" sz="2400" u="sng" dirty="0">
                <a:solidFill>
                  <a:prstClr val="black"/>
                </a:solidFill>
                <a:sym typeface="Wingdings" panose="05000000000000000000" pitchFamily="2" charset="2"/>
              </a:rPr>
              <a:t>of America</a:t>
            </a:r>
            <a:r>
              <a:rPr lang="en-IN" sz="2400" dirty="0">
                <a:solidFill>
                  <a:prstClr val="black"/>
                </a:solidFill>
                <a:sym typeface="Wingdings" panose="05000000000000000000" pitchFamily="2" charset="2"/>
              </a:rPr>
              <a:t> visited India </a:t>
            </a:r>
            <a:r>
              <a:rPr lang="en-IN" sz="2400" u="sng" dirty="0">
                <a:solidFill>
                  <a:prstClr val="black"/>
                </a:solidFill>
                <a:sym typeface="Wingdings" panose="05000000000000000000" pitchFamily="2" charset="2"/>
              </a:rPr>
              <a:t>in June</a:t>
            </a:r>
            <a:r>
              <a:rPr lang="en-IN" sz="2400" dirty="0">
                <a:solidFill>
                  <a:prstClr val="black"/>
                </a:solidFill>
                <a:sym typeface="Wingdings" panose="05000000000000000000" pitchFamily="2" charset="2"/>
              </a:rPr>
              <a:t>		</a:t>
            </a:r>
          </a:p>
          <a:p>
            <a:endParaRPr lang="en-IN" sz="2400" dirty="0">
              <a:solidFill>
                <a:prstClr val="black"/>
              </a:solidFill>
              <a:sym typeface="Wingdings" panose="05000000000000000000" pitchFamily="2" charset="2"/>
            </a:endParaRPr>
          </a:p>
          <a:p>
            <a:r>
              <a:rPr lang="en-IN" sz="2400" dirty="0">
                <a:solidFill>
                  <a:prstClr val="black"/>
                </a:solidFill>
                <a:sym typeface="Wingdings" panose="05000000000000000000" pitchFamily="2" charset="2"/>
              </a:rPr>
              <a:t>		</a:t>
            </a:r>
            <a:r>
              <a:rPr lang="en-IN" sz="2400" dirty="0" err="1">
                <a:solidFill>
                  <a:prstClr val="black"/>
                </a:solidFill>
                <a:sym typeface="Wingdings" panose="05000000000000000000" pitchFamily="2" charset="2"/>
              </a:rPr>
              <a:t>amarIkece</a:t>
            </a:r>
            <a:r>
              <a:rPr lang="en-IN" sz="2400" dirty="0">
                <a:solidFill>
                  <a:prstClr val="black"/>
                </a:solidFill>
                <a:sym typeface="Wingdings" panose="05000000000000000000" pitchFamily="2" charset="2"/>
              </a:rPr>
              <a:t> </a:t>
            </a:r>
            <a:r>
              <a:rPr lang="en-IN" sz="2400" dirty="0" err="1">
                <a:solidFill>
                  <a:prstClr val="black"/>
                </a:solidFill>
                <a:sym typeface="Wingdings" panose="05000000000000000000" pitchFamily="2" charset="2"/>
              </a:rPr>
              <a:t>rAShTrapati</a:t>
            </a:r>
            <a:r>
              <a:rPr lang="en-IN" sz="2400" dirty="0">
                <a:solidFill>
                  <a:prstClr val="black"/>
                </a:solidFill>
                <a:sym typeface="Wingdings" panose="05000000000000000000" pitchFamily="2" charset="2"/>
              </a:rPr>
              <a:t> </a:t>
            </a:r>
            <a:r>
              <a:rPr lang="en-IN" sz="2400" dirty="0" err="1">
                <a:solidFill>
                  <a:prstClr val="black"/>
                </a:solidFill>
                <a:sym typeface="Wingdings" panose="05000000000000000000" pitchFamily="2" charset="2"/>
              </a:rPr>
              <a:t>jUnamadhye</a:t>
            </a:r>
            <a:r>
              <a:rPr lang="en-IN" sz="2400" dirty="0">
                <a:solidFill>
                  <a:prstClr val="black"/>
                </a:solidFill>
                <a:sym typeface="Wingdings" panose="05000000000000000000" pitchFamily="2" charset="2"/>
              </a:rPr>
              <a:t> </a:t>
            </a:r>
            <a:r>
              <a:rPr lang="en-IN" sz="2400" dirty="0" err="1">
                <a:solidFill>
                  <a:prstClr val="black"/>
                </a:solidFill>
                <a:sym typeface="Wingdings" panose="05000000000000000000" pitchFamily="2" charset="2"/>
              </a:rPr>
              <a:t>bhArata</a:t>
            </a:r>
            <a:r>
              <a:rPr lang="en-IN" sz="2400" dirty="0">
                <a:solidFill>
                  <a:prstClr val="black"/>
                </a:solidFill>
                <a:sym typeface="Wingdings" panose="05000000000000000000" pitchFamily="2" charset="2"/>
              </a:rPr>
              <a:t> </a:t>
            </a:r>
            <a:r>
              <a:rPr lang="en-IN" sz="2400" dirty="0" err="1">
                <a:solidFill>
                  <a:prstClr val="black"/>
                </a:solidFill>
                <a:sym typeface="Wingdings" panose="05000000000000000000" pitchFamily="2" charset="2"/>
              </a:rPr>
              <a:t>aale</a:t>
            </a:r>
            <a:endParaRPr lang="en-IN" sz="2400" dirty="0">
              <a:solidFill>
                <a:prstClr val="black"/>
              </a:solidFill>
              <a:sym typeface="Wingdings" panose="05000000000000000000" pitchFamily="2" charset="2"/>
            </a:endParaRPr>
          </a:p>
          <a:p>
            <a:r>
              <a:rPr lang="en-IN" sz="2400" dirty="0">
                <a:solidFill>
                  <a:prstClr val="black"/>
                </a:solidFill>
                <a:sym typeface="Wingdings" panose="05000000000000000000" pitchFamily="2" charset="2"/>
              </a:rPr>
              <a:t>		</a:t>
            </a:r>
            <a:r>
              <a:rPr lang="en-IN" sz="2400" i="1" dirty="0" err="1">
                <a:solidFill>
                  <a:prstClr val="black"/>
                </a:solidFill>
                <a:sym typeface="Wingdings" panose="05000000000000000000" pitchFamily="2" charset="2"/>
              </a:rPr>
              <a:t>America+of</a:t>
            </a:r>
            <a:r>
              <a:rPr lang="en-IN" sz="2400" i="1" dirty="0">
                <a:solidFill>
                  <a:prstClr val="black"/>
                </a:solidFill>
                <a:sym typeface="Wingdings" panose="05000000000000000000" pitchFamily="2" charset="2"/>
              </a:rPr>
              <a:t>        President             </a:t>
            </a:r>
            <a:r>
              <a:rPr lang="en-IN" sz="2400" i="1" dirty="0" err="1">
                <a:solidFill>
                  <a:prstClr val="black"/>
                </a:solidFill>
                <a:sym typeface="Wingdings" panose="05000000000000000000" pitchFamily="2" charset="2"/>
              </a:rPr>
              <a:t>June+in</a:t>
            </a:r>
            <a:r>
              <a:rPr lang="en-IN" sz="2400" i="1" dirty="0">
                <a:solidFill>
                  <a:prstClr val="black"/>
                </a:solidFill>
                <a:sym typeface="Wingdings" panose="05000000000000000000" pitchFamily="2" charset="2"/>
              </a:rPr>
              <a:t>	    India	  came</a:t>
            </a:r>
          </a:p>
          <a:p>
            <a:endParaRPr lang="en-IN" sz="2400" dirty="0">
              <a:solidFill>
                <a:prstClr val="black"/>
              </a:solidFill>
              <a:sym typeface="Wingdings" panose="05000000000000000000" pitchFamily="2" charset="2"/>
            </a:endParaRPr>
          </a:p>
          <a:p>
            <a:r>
              <a:rPr lang="en-IN" sz="2400" dirty="0">
                <a:solidFill>
                  <a:prstClr val="black"/>
                </a:solidFill>
                <a:sym typeface="Wingdings" panose="05000000000000000000" pitchFamily="2" charset="2"/>
              </a:rPr>
              <a:t>Hindi and Marathi are Indo-Aryan languages with the same word order</a:t>
            </a:r>
          </a:p>
          <a:p>
            <a:r>
              <a:rPr lang="en-IN" sz="2400" dirty="0">
                <a:solidFill>
                  <a:prstClr val="black"/>
                </a:solidFill>
                <a:sym typeface="Wingdings" panose="05000000000000000000" pitchFamily="2" charset="2"/>
              </a:rPr>
              <a:t>Dravidian languages also have the same word order</a:t>
            </a:r>
          </a:p>
          <a:p>
            <a:endParaRPr lang="en-IN" sz="2400" dirty="0">
              <a:solidFill>
                <a:prstClr val="black"/>
              </a:solidFill>
              <a:sym typeface="Wingdings" panose="05000000000000000000" pitchFamily="2" charset="2"/>
            </a:endParaRPr>
          </a:p>
          <a:p>
            <a:r>
              <a:rPr lang="en-IN" sz="2400" dirty="0" smtClean="0">
                <a:solidFill>
                  <a:prstClr val="black"/>
                </a:solidFill>
                <a:sym typeface="Wingdings" panose="05000000000000000000" pitchFamily="2" charset="2"/>
              </a:rPr>
              <a:t>Can </a:t>
            </a:r>
            <a:r>
              <a:rPr lang="en-IN" sz="2400" dirty="0">
                <a:solidFill>
                  <a:prstClr val="black"/>
                </a:solidFill>
                <a:sym typeface="Wingdings" panose="05000000000000000000" pitchFamily="2" charset="2"/>
              </a:rPr>
              <a:t>reordering solutions for English  Hindi  translation be  reused for:</a:t>
            </a:r>
          </a:p>
          <a:p>
            <a:r>
              <a:rPr lang="en-IN" sz="2400" dirty="0">
                <a:solidFill>
                  <a:prstClr val="black"/>
                </a:solidFill>
                <a:sym typeface="Wingdings" panose="05000000000000000000" pitchFamily="2" charset="2"/>
              </a:rPr>
              <a:t>	English  Marathi translation? </a:t>
            </a:r>
          </a:p>
          <a:p>
            <a:r>
              <a:rPr lang="en-IN" sz="2400" dirty="0">
                <a:solidFill>
                  <a:prstClr val="black"/>
                </a:solidFill>
                <a:sym typeface="Wingdings" panose="05000000000000000000" pitchFamily="2" charset="2"/>
              </a:rPr>
              <a:t>	English  Telugu    translation ?</a:t>
            </a:r>
          </a:p>
          <a:p>
            <a:endParaRPr lang="en-IN" sz="2000" dirty="0">
              <a:solidFill>
                <a:prstClr val="black"/>
              </a:solidFill>
              <a:sym typeface="Wingdings" panose="05000000000000000000" pitchFamily="2" charset="2"/>
            </a:endParaRPr>
          </a:p>
          <a:p>
            <a:endParaRPr lang="en-IN" sz="2000" dirty="0">
              <a:solidFill>
                <a:prstClr val="black"/>
              </a:solidFill>
            </a:endParaRPr>
          </a:p>
        </p:txBody>
      </p:sp>
      <p:cxnSp>
        <p:nvCxnSpPr>
          <p:cNvPr id="6" name="Straight Connector 5"/>
          <p:cNvCxnSpPr/>
          <p:nvPr/>
        </p:nvCxnSpPr>
        <p:spPr>
          <a:xfrm>
            <a:off x="3590926" y="2324100"/>
            <a:ext cx="1209674" cy="295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3590925" y="2419350"/>
            <a:ext cx="1209675" cy="200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791200" y="2324100"/>
            <a:ext cx="1952625" cy="295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629400" y="2324100"/>
            <a:ext cx="428625" cy="295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5600700" y="2324100"/>
            <a:ext cx="1638300" cy="295275"/>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40CE5FD-2884-4EE9-87C1-C54DB91080A3}" type="slidenum">
              <a:rPr lang="en-IN" smtClean="0">
                <a:solidFill>
                  <a:prstClr val="black">
                    <a:tint val="75000"/>
                  </a:prstClr>
                </a:solidFill>
              </a:rPr>
              <a:pPr/>
              <a:t>129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68659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185615851"/>
              </p:ext>
            </p:extLst>
          </p:nvPr>
        </p:nvGraphicFramePr>
        <p:xfrm>
          <a:off x="2704937" y="545927"/>
          <a:ext cx="6640803" cy="4419600"/>
        </p:xfrm>
        <a:graphic>
          <a:graphicData uri="http://schemas.openxmlformats.org/drawingml/2006/table">
            <a:tbl>
              <a:tblPr firstRow="1" bandRow="1">
                <a:tableStyleId>{2D5ABB26-0587-4C30-8999-92F81FD0307C}</a:tableStyleId>
              </a:tblPr>
              <a:tblGrid>
                <a:gridCol w="732155">
                  <a:extLst>
                    <a:ext uri="{9D8B030D-6E8A-4147-A177-3AD203B41FA5}">
                      <a16:colId xmlns="" xmlns:a16="http://schemas.microsoft.com/office/drawing/2014/main" val="712698293"/>
                    </a:ext>
                  </a:extLst>
                </a:gridCol>
                <a:gridCol w="1323785">
                  <a:extLst>
                    <a:ext uri="{9D8B030D-6E8A-4147-A177-3AD203B41FA5}">
                      <a16:colId xmlns="" xmlns:a16="http://schemas.microsoft.com/office/drawing/2014/main" val="1430876521"/>
                    </a:ext>
                  </a:extLst>
                </a:gridCol>
                <a:gridCol w="4584863">
                  <a:extLst>
                    <a:ext uri="{9D8B030D-6E8A-4147-A177-3AD203B41FA5}">
                      <a16:colId xmlns="" xmlns:a16="http://schemas.microsoft.com/office/drawing/2014/main" val="2663677469"/>
                    </a:ext>
                  </a:extLst>
                </a:gridCol>
              </a:tblGrid>
              <a:tr h="370840">
                <a:tc>
                  <a:txBody>
                    <a:bodyPr/>
                    <a:lstStyle/>
                    <a:p>
                      <a:r>
                        <a:rPr lang="en-US" b="1" u="sng" dirty="0"/>
                        <a:t>HTER</a:t>
                      </a:r>
                    </a:p>
                  </a:txBody>
                  <a:tcPr/>
                </a:tc>
                <a:tc>
                  <a:txBody>
                    <a:bodyPr/>
                    <a:lstStyle/>
                    <a:p>
                      <a:r>
                        <a:rPr lang="en-US" b="1" u="sng" dirty="0"/>
                        <a:t>assessment</a:t>
                      </a:r>
                    </a:p>
                  </a:txBody>
                  <a:tcPr/>
                </a:tc>
                <a:tc>
                  <a:txBody>
                    <a:bodyPr/>
                    <a:lstStyle/>
                    <a:p>
                      <a:r>
                        <a:rPr lang="en-US" b="1" u="sng" dirty="0"/>
                        <a:t>language pairs and domains</a:t>
                      </a:r>
                    </a:p>
                  </a:txBody>
                  <a:tcPr/>
                </a:tc>
                <a:extLst>
                  <a:ext uri="{0D108BD9-81ED-4DB2-BD59-A6C34878D82A}">
                    <a16:rowId xmlns="" xmlns:a16="http://schemas.microsoft.com/office/drawing/2014/main" val="1140603438"/>
                  </a:ext>
                </a:extLst>
              </a:tr>
              <a:tr h="280661">
                <a:tc>
                  <a:txBody>
                    <a:bodyPr/>
                    <a:lstStyle/>
                    <a:p>
                      <a:r>
                        <a:rPr lang="en-US" dirty="0"/>
                        <a:t>0%</a:t>
                      </a:r>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1013257367"/>
                  </a:ext>
                </a:extLst>
              </a:tr>
              <a:tr h="0">
                <a:tc>
                  <a:txBody>
                    <a:bodyPr/>
                    <a:lstStyle/>
                    <a:p>
                      <a:pPr marL="0" algn="l" defTabSz="914400" rtl="0" eaLnBrk="1" latinLnBrk="0" hangingPunct="1"/>
                      <a:endParaRPr lang="en-US" sz="1800" kern="1200" dirty="0">
                        <a:solidFill>
                          <a:schemeClr val="tx1"/>
                        </a:solidFill>
                        <a:latin typeface="+mn-lt"/>
                        <a:ea typeface="+mn-ea"/>
                        <a:cs typeface="+mn-cs"/>
                      </a:endParaRPr>
                    </a:p>
                  </a:txBody>
                  <a:tcPr/>
                </a:tc>
                <a:tc>
                  <a:txBody>
                    <a:bodyPr/>
                    <a:lstStyle/>
                    <a:p>
                      <a:pPr marL="0" algn="l" defTabSz="914400" rtl="0" eaLnBrk="1" latinLnBrk="0" hangingPunct="1"/>
                      <a:r>
                        <a:rPr lang="en-US" sz="1800" i="1" kern="1200" dirty="0">
                          <a:solidFill>
                            <a:schemeClr val="tx1"/>
                          </a:solidFill>
                          <a:latin typeface="+mn-lt"/>
                          <a:ea typeface="+mn-ea"/>
                          <a:cs typeface="+mn-cs"/>
                        </a:rPr>
                        <a:t>publishable</a:t>
                      </a:r>
                    </a:p>
                  </a:txBody>
                  <a:tcPr/>
                </a:tc>
                <a:tc>
                  <a:txBody>
                    <a:bodyPr/>
                    <a:lstStyle/>
                    <a:p>
                      <a:pPr marL="0" algn="l" defTabSz="914400" rtl="0" eaLnBrk="1" latinLnBrk="0" hangingPunct="1"/>
                      <a:r>
                        <a:rPr lang="en-US" sz="1800" i="1" kern="1200" dirty="0">
                          <a:solidFill>
                            <a:schemeClr val="tx1"/>
                          </a:solidFill>
                          <a:latin typeface="+mn-lt"/>
                          <a:ea typeface="+mn-ea"/>
                          <a:cs typeface="+mn-cs"/>
                        </a:rPr>
                        <a:t>French-English</a:t>
                      </a:r>
                      <a:r>
                        <a:rPr lang="en-US" sz="1800" i="1" kern="1200" baseline="0" dirty="0">
                          <a:solidFill>
                            <a:schemeClr val="tx1"/>
                          </a:solidFill>
                          <a:latin typeface="+mn-lt"/>
                          <a:ea typeface="+mn-ea"/>
                          <a:cs typeface="+mn-cs"/>
                        </a:rPr>
                        <a:t> restricted domain</a:t>
                      </a:r>
                      <a:endParaRPr lang="en-US" sz="1800" i="1" kern="1200" dirty="0">
                        <a:solidFill>
                          <a:schemeClr val="tx1"/>
                        </a:solidFill>
                        <a:latin typeface="+mn-lt"/>
                        <a:ea typeface="+mn-ea"/>
                        <a:cs typeface="+mn-cs"/>
                      </a:endParaRPr>
                    </a:p>
                  </a:txBody>
                  <a:tcPr/>
                </a:tc>
                <a:extLst>
                  <a:ext uri="{0D108BD9-81ED-4DB2-BD59-A6C34878D82A}">
                    <a16:rowId xmlns="" xmlns:a16="http://schemas.microsoft.com/office/drawing/2014/main" val="3928746189"/>
                  </a:ext>
                </a:extLst>
              </a:tr>
              <a:tr h="370840">
                <a:tc>
                  <a:txBody>
                    <a:bodyPr/>
                    <a:lstStyle/>
                    <a:p>
                      <a:r>
                        <a:rPr lang="en-US" dirty="0"/>
                        <a:t>10%</a:t>
                      </a:r>
                    </a:p>
                  </a:txBody>
                  <a:tcPr/>
                </a:tc>
                <a:tc>
                  <a:txBody>
                    <a:bodyPr/>
                    <a:lstStyle/>
                    <a:p>
                      <a:endParaRPr lang="en-US" dirty="0"/>
                    </a:p>
                  </a:txBody>
                  <a:tcPr/>
                </a:tc>
                <a:tc>
                  <a:txBody>
                    <a:bodyPr/>
                    <a:lstStyle/>
                    <a:p>
                      <a:r>
                        <a:rPr lang="en-US" i="1" dirty="0"/>
                        <a:t>French-English</a:t>
                      </a:r>
                      <a:r>
                        <a:rPr lang="en-US" i="1" baseline="0" dirty="0"/>
                        <a:t> technical document localization</a:t>
                      </a:r>
                      <a:endParaRPr lang="en-US" i="1" dirty="0"/>
                    </a:p>
                  </a:txBody>
                  <a:tcPr/>
                </a:tc>
                <a:extLst>
                  <a:ext uri="{0D108BD9-81ED-4DB2-BD59-A6C34878D82A}">
                    <a16:rowId xmlns="" xmlns:a16="http://schemas.microsoft.com/office/drawing/2014/main" val="1661420892"/>
                  </a:ext>
                </a:extLst>
              </a:tr>
              <a:tr h="0">
                <a:tc>
                  <a:txBody>
                    <a:bodyPr/>
                    <a:lstStyle/>
                    <a:p>
                      <a:pPr marL="0" algn="l" defTabSz="914400" rtl="0" eaLnBrk="1" latinLnBrk="0" hangingPunct="1"/>
                      <a:endParaRPr lang="en-US" sz="1800" kern="1200" dirty="0">
                        <a:solidFill>
                          <a:schemeClr val="tx1"/>
                        </a:solidFill>
                        <a:latin typeface="+mn-lt"/>
                        <a:ea typeface="+mn-ea"/>
                        <a:cs typeface="+mn-cs"/>
                      </a:endParaRPr>
                    </a:p>
                  </a:txBody>
                  <a:tcPr/>
                </a:tc>
                <a:tc>
                  <a:txBody>
                    <a:bodyPr/>
                    <a:lstStyle/>
                    <a:p>
                      <a:pPr marL="0" algn="l" defTabSz="914400" rtl="0" eaLnBrk="1" latinLnBrk="0" hangingPunct="1"/>
                      <a:r>
                        <a:rPr lang="en-US" sz="1800" i="1" kern="1200" dirty="0">
                          <a:solidFill>
                            <a:schemeClr val="tx1"/>
                          </a:solidFill>
                          <a:latin typeface="+mn-lt"/>
                          <a:ea typeface="+mn-ea"/>
                          <a:cs typeface="+mn-cs"/>
                        </a:rPr>
                        <a:t>editable</a:t>
                      </a:r>
                    </a:p>
                  </a:txBody>
                  <a:tcPr/>
                </a:tc>
                <a:tc>
                  <a:txBody>
                    <a:bodyPr/>
                    <a:lstStyle/>
                    <a:p>
                      <a:pPr marL="0" algn="l" defTabSz="914400" rtl="0" eaLnBrk="1" latinLnBrk="0" hangingPunct="1"/>
                      <a:r>
                        <a:rPr lang="en-US" sz="1800" i="1" kern="1200" dirty="0">
                          <a:solidFill>
                            <a:schemeClr val="tx1"/>
                          </a:solidFill>
                          <a:latin typeface="+mn-lt"/>
                          <a:ea typeface="+mn-ea"/>
                          <a:cs typeface="+mn-cs"/>
                        </a:rPr>
                        <a:t>French-English news stories</a:t>
                      </a:r>
                    </a:p>
                  </a:txBody>
                  <a:tcPr/>
                </a:tc>
                <a:extLst>
                  <a:ext uri="{0D108BD9-81ED-4DB2-BD59-A6C34878D82A}">
                    <a16:rowId xmlns="" xmlns:a16="http://schemas.microsoft.com/office/drawing/2014/main" val="1508586444"/>
                  </a:ext>
                </a:extLst>
              </a:tr>
              <a:tr h="370840">
                <a:tc>
                  <a:txBody>
                    <a:bodyPr/>
                    <a:lstStyle/>
                    <a:p>
                      <a:r>
                        <a:rPr lang="en-US" dirty="0"/>
                        <a:t>20%</a:t>
                      </a:r>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3374141107"/>
                  </a:ext>
                </a:extLst>
              </a:tr>
              <a:tr h="0">
                <a:tc>
                  <a:txBody>
                    <a:bodyPr/>
                    <a:lstStyle/>
                    <a:p>
                      <a:pPr marL="0" algn="l" defTabSz="914400" rtl="0" eaLnBrk="1" latinLnBrk="0" hangingPunct="1"/>
                      <a:endParaRPr lang="en-US" sz="1800" kern="1200" dirty="0">
                        <a:solidFill>
                          <a:schemeClr val="tx1"/>
                        </a:solidFill>
                        <a:latin typeface="+mn-lt"/>
                        <a:ea typeface="+mn-ea"/>
                        <a:cs typeface="+mn-cs"/>
                      </a:endParaRPr>
                    </a:p>
                  </a:txBody>
                  <a:tcPr/>
                </a:tc>
                <a:tc>
                  <a:txBody>
                    <a:bodyPr/>
                    <a:lstStyle/>
                    <a:p>
                      <a:pPr marL="0" algn="l" defTabSz="914400" rtl="0" eaLnBrk="1" latinLnBrk="0" hangingPunct="1"/>
                      <a:endParaRPr lang="en-US" sz="1800" kern="1200" dirty="0">
                        <a:solidFill>
                          <a:schemeClr val="tx1"/>
                        </a:solidFill>
                        <a:latin typeface="+mn-lt"/>
                        <a:ea typeface="+mn-ea"/>
                        <a:cs typeface="+mn-cs"/>
                      </a:endParaRPr>
                    </a:p>
                  </a:txBody>
                  <a:tcPr/>
                </a:tc>
                <a:tc>
                  <a:txBody>
                    <a:bodyPr/>
                    <a:lstStyle/>
                    <a:p>
                      <a:pPr marL="0" algn="l" defTabSz="914400" rtl="0" eaLnBrk="1" latinLnBrk="0" hangingPunct="1"/>
                      <a:r>
                        <a:rPr lang="en-US" sz="1800" i="1" kern="1200" dirty="0">
                          <a:solidFill>
                            <a:schemeClr val="tx1"/>
                          </a:solidFill>
                          <a:latin typeface="+mn-lt"/>
                          <a:ea typeface="+mn-ea"/>
                          <a:cs typeface="+mn-cs"/>
                        </a:rPr>
                        <a:t>English-German news stories</a:t>
                      </a:r>
                    </a:p>
                  </a:txBody>
                  <a:tcPr/>
                </a:tc>
                <a:extLst>
                  <a:ext uri="{0D108BD9-81ED-4DB2-BD59-A6C34878D82A}">
                    <a16:rowId xmlns="" xmlns:a16="http://schemas.microsoft.com/office/drawing/2014/main" val="3846470498"/>
                  </a:ext>
                </a:extLst>
              </a:tr>
              <a:tr h="370840">
                <a:tc>
                  <a:txBody>
                    <a:bodyPr/>
                    <a:lstStyle/>
                    <a:p>
                      <a:r>
                        <a:rPr lang="en-US" dirty="0"/>
                        <a:t>30%</a:t>
                      </a:r>
                    </a:p>
                  </a:txBody>
                  <a:tcPr/>
                </a:tc>
                <a:tc>
                  <a:txBody>
                    <a:bodyPr/>
                    <a:lstStyle/>
                    <a:p>
                      <a:r>
                        <a:rPr lang="en-US" i="1" dirty="0" err="1"/>
                        <a:t>gistable</a:t>
                      </a:r>
                      <a:endParaRPr lang="en-US" i="1" dirty="0"/>
                    </a:p>
                  </a:txBody>
                  <a:tcPr/>
                </a:tc>
                <a:tc>
                  <a:txBody>
                    <a:bodyPr/>
                    <a:lstStyle/>
                    <a:p>
                      <a:r>
                        <a:rPr lang="en-US" i="1" dirty="0"/>
                        <a:t>English-Czech</a:t>
                      </a:r>
                      <a:r>
                        <a:rPr lang="en-US" i="1" baseline="0" dirty="0"/>
                        <a:t> open domain</a:t>
                      </a:r>
                      <a:endParaRPr lang="en-US" i="1" dirty="0"/>
                    </a:p>
                  </a:txBody>
                  <a:tcPr/>
                </a:tc>
                <a:extLst>
                  <a:ext uri="{0D108BD9-81ED-4DB2-BD59-A6C34878D82A}">
                    <a16:rowId xmlns="" xmlns:a16="http://schemas.microsoft.com/office/drawing/2014/main" val="4065721873"/>
                  </a:ext>
                </a:extLst>
              </a:tr>
              <a:tr h="0">
                <a:tc>
                  <a:txBody>
                    <a:bodyPr/>
                    <a:lstStyle/>
                    <a:p>
                      <a:pPr marL="0" algn="l" defTabSz="914400" rtl="0" eaLnBrk="1" latinLnBrk="0" hangingPunct="1"/>
                      <a:endParaRPr lang="en-US" sz="1800" kern="1200" dirty="0">
                        <a:solidFill>
                          <a:schemeClr val="tx1"/>
                        </a:solidFill>
                        <a:latin typeface="+mn-lt"/>
                        <a:ea typeface="+mn-ea"/>
                        <a:cs typeface="+mn-cs"/>
                      </a:endParaRPr>
                    </a:p>
                  </a:txBody>
                  <a:tcPr/>
                </a:tc>
                <a:tc>
                  <a:txBody>
                    <a:bodyPr/>
                    <a:lstStyle/>
                    <a:p>
                      <a:pPr marL="0" algn="l" defTabSz="914400" rtl="0" eaLnBrk="1" latinLnBrk="0" hangingPunct="1"/>
                      <a:endParaRPr lang="en-US" sz="1800" kern="1200" dirty="0">
                        <a:solidFill>
                          <a:schemeClr val="tx1"/>
                        </a:solidFill>
                        <a:latin typeface="+mn-lt"/>
                        <a:ea typeface="+mn-ea"/>
                        <a:cs typeface="+mn-cs"/>
                      </a:endParaRPr>
                    </a:p>
                  </a:txBody>
                  <a:tcPr/>
                </a:tc>
                <a:tc>
                  <a:txBody>
                    <a:bodyPr/>
                    <a:lstStyle/>
                    <a:p>
                      <a:pPr marL="0" algn="l" defTabSz="914400" rtl="0" eaLnBrk="1" latinLnBrk="0" hangingPunct="1"/>
                      <a:endParaRPr lang="en-US" sz="1800" kern="1200" dirty="0">
                        <a:solidFill>
                          <a:schemeClr val="tx1"/>
                        </a:solidFill>
                        <a:latin typeface="+mn-lt"/>
                        <a:ea typeface="+mn-ea"/>
                        <a:cs typeface="+mn-cs"/>
                      </a:endParaRPr>
                    </a:p>
                  </a:txBody>
                  <a:tcPr/>
                </a:tc>
                <a:extLst>
                  <a:ext uri="{0D108BD9-81ED-4DB2-BD59-A6C34878D82A}">
                    <a16:rowId xmlns="" xmlns:a16="http://schemas.microsoft.com/office/drawing/2014/main" val="2765886539"/>
                  </a:ext>
                </a:extLst>
              </a:tr>
              <a:tr h="370840">
                <a:tc>
                  <a:txBody>
                    <a:bodyPr/>
                    <a:lstStyle/>
                    <a:p>
                      <a:r>
                        <a:rPr lang="en-US" dirty="0"/>
                        <a:t>40%</a:t>
                      </a:r>
                    </a:p>
                  </a:txBody>
                  <a:tcPr/>
                </a:tc>
                <a:tc>
                  <a:txBody>
                    <a:bodyPr/>
                    <a:lstStyle/>
                    <a:p>
                      <a:r>
                        <a:rPr lang="en-US" i="1" dirty="0" err="1"/>
                        <a:t>triagable</a:t>
                      </a:r>
                      <a:endParaRPr lang="en-US" i="1" dirty="0"/>
                    </a:p>
                  </a:txBody>
                  <a:tcPr/>
                </a:tc>
                <a:tc>
                  <a:txBody>
                    <a:bodyPr/>
                    <a:lstStyle/>
                    <a:p>
                      <a:endParaRPr lang="en-US" dirty="0"/>
                    </a:p>
                  </a:txBody>
                  <a:tcPr/>
                </a:tc>
                <a:extLst>
                  <a:ext uri="{0D108BD9-81ED-4DB2-BD59-A6C34878D82A}">
                    <a16:rowId xmlns="" xmlns:a16="http://schemas.microsoft.com/office/drawing/2014/main" val="3774773300"/>
                  </a:ext>
                </a:extLst>
              </a:tr>
              <a:tr h="0">
                <a:tc>
                  <a:txBody>
                    <a:bodyPr/>
                    <a:lstStyle/>
                    <a:p>
                      <a:pPr marL="0" algn="l" defTabSz="914400" rtl="0" eaLnBrk="1" latinLnBrk="0" hangingPunct="1"/>
                      <a:endParaRPr lang="en-US" sz="1800" kern="1200" dirty="0">
                        <a:solidFill>
                          <a:schemeClr val="tx1"/>
                        </a:solidFill>
                        <a:latin typeface="+mn-lt"/>
                        <a:ea typeface="+mn-ea"/>
                        <a:cs typeface="+mn-cs"/>
                      </a:endParaRPr>
                    </a:p>
                  </a:txBody>
                  <a:tcPr/>
                </a:tc>
                <a:tc>
                  <a:txBody>
                    <a:bodyPr/>
                    <a:lstStyle/>
                    <a:p>
                      <a:pPr marL="0" algn="l" defTabSz="914400" rtl="0" eaLnBrk="1" latinLnBrk="0" hangingPunct="1"/>
                      <a:endParaRPr lang="en-US" sz="1800" kern="1200" dirty="0">
                        <a:solidFill>
                          <a:schemeClr val="tx1"/>
                        </a:solidFill>
                        <a:latin typeface="+mn-lt"/>
                        <a:ea typeface="+mn-ea"/>
                        <a:cs typeface="+mn-cs"/>
                      </a:endParaRPr>
                    </a:p>
                  </a:txBody>
                  <a:tcPr/>
                </a:tc>
                <a:tc>
                  <a:txBody>
                    <a:bodyPr/>
                    <a:lstStyle/>
                    <a:p>
                      <a:pPr marL="0" algn="l" defTabSz="914400" rtl="0" eaLnBrk="1" latinLnBrk="0" hangingPunct="1"/>
                      <a:endParaRPr lang="en-US" sz="1800" kern="1200" dirty="0">
                        <a:solidFill>
                          <a:schemeClr val="tx1"/>
                        </a:solidFill>
                        <a:latin typeface="+mn-lt"/>
                        <a:ea typeface="+mn-ea"/>
                        <a:cs typeface="+mn-cs"/>
                      </a:endParaRPr>
                    </a:p>
                  </a:txBody>
                  <a:tcPr/>
                </a:tc>
                <a:extLst>
                  <a:ext uri="{0D108BD9-81ED-4DB2-BD59-A6C34878D82A}">
                    <a16:rowId xmlns="" xmlns:a16="http://schemas.microsoft.com/office/drawing/2014/main" val="2336181072"/>
                  </a:ext>
                </a:extLst>
              </a:tr>
              <a:tr h="370840">
                <a:tc>
                  <a:txBody>
                    <a:bodyPr/>
                    <a:lstStyle/>
                    <a:p>
                      <a:r>
                        <a:rPr lang="en-US" dirty="0"/>
                        <a:t>50%</a:t>
                      </a:r>
                    </a:p>
                  </a:txBody>
                  <a:tcPr/>
                </a:tc>
                <a:tc>
                  <a:txBody>
                    <a:bodyPr/>
                    <a:lstStyle/>
                    <a:p>
                      <a:endParaRPr lang="en-US" dirty="0"/>
                    </a:p>
                  </a:txBody>
                  <a:tcPr/>
                </a:tc>
                <a:tc>
                  <a:txBody>
                    <a:bodyPr/>
                    <a:lstStyle/>
                    <a:p>
                      <a:endParaRPr lang="en-US" dirty="0"/>
                    </a:p>
                  </a:txBody>
                  <a:tcPr/>
                </a:tc>
                <a:extLst>
                  <a:ext uri="{0D108BD9-81ED-4DB2-BD59-A6C34878D82A}">
                    <a16:rowId xmlns="" xmlns:a16="http://schemas.microsoft.com/office/drawing/2014/main" val="3407972259"/>
                  </a:ext>
                </a:extLst>
              </a:tr>
            </a:tbl>
          </a:graphicData>
        </a:graphic>
      </p:graphicFrame>
      <p:sp>
        <p:nvSpPr>
          <p:cNvPr id="6" name="Rectangle 5"/>
          <p:cNvSpPr/>
          <p:nvPr/>
        </p:nvSpPr>
        <p:spPr>
          <a:xfrm>
            <a:off x="2141766" y="5387617"/>
            <a:ext cx="7778476" cy="523220"/>
          </a:xfrm>
          <a:prstGeom prst="rect">
            <a:avLst/>
          </a:prstGeom>
        </p:spPr>
        <p:txBody>
          <a:bodyPr wrap="none">
            <a:spAutoFit/>
          </a:bodyPr>
          <a:lstStyle/>
          <a:p>
            <a:r>
              <a:rPr lang="en-US" sz="2800" i="1" dirty="0">
                <a:solidFill>
                  <a:prstClr val="black"/>
                </a:solidFill>
              </a:rPr>
              <a:t>Very few languages have high quality SMT systems!!</a:t>
            </a:r>
          </a:p>
        </p:txBody>
      </p:sp>
      <p:sp>
        <p:nvSpPr>
          <p:cNvPr id="7" name="Rectangle 6"/>
          <p:cNvSpPr/>
          <p:nvPr/>
        </p:nvSpPr>
        <p:spPr>
          <a:xfrm>
            <a:off x="7486757" y="4942949"/>
            <a:ext cx="3444854" cy="369332"/>
          </a:xfrm>
          <a:prstGeom prst="rect">
            <a:avLst/>
          </a:prstGeom>
        </p:spPr>
        <p:txBody>
          <a:bodyPr wrap="none">
            <a:spAutoFit/>
          </a:bodyPr>
          <a:lstStyle/>
          <a:p>
            <a:r>
              <a:rPr lang="en-US" dirty="0">
                <a:solidFill>
                  <a:prstClr val="black"/>
                </a:solidFill>
              </a:rPr>
              <a:t>Source: Philip Koehn, Course slides</a:t>
            </a: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1CA5B9D-F41A-446D-86B5-B9FFFF0F93BD}"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43222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279041"/>
            <a:ext cx="11360800" cy="943200"/>
          </a:xfrm>
        </p:spPr>
        <p:txBody>
          <a:bodyPr>
            <a:normAutofit/>
          </a:bodyPr>
          <a:lstStyle/>
          <a:p>
            <a:r>
              <a:rPr lang="en-IN" sz="4000" i="1" dirty="0">
                <a:latin typeface="+mn-lt"/>
                <a:ea typeface="+mn-ea"/>
                <a:cs typeface="+mn-cs"/>
              </a:rPr>
              <a:t>Source Reordering </a:t>
            </a:r>
          </a:p>
        </p:txBody>
      </p:sp>
      <p:sp>
        <p:nvSpPr>
          <p:cNvPr id="3" name="Text Placeholder 2"/>
          <p:cNvSpPr>
            <a:spLocks noGrp="1"/>
          </p:cNvSpPr>
          <p:nvPr>
            <p:ph type="body" idx="1"/>
          </p:nvPr>
        </p:nvSpPr>
        <p:spPr>
          <a:xfrm>
            <a:off x="415600" y="1295400"/>
            <a:ext cx="11360800" cy="5229225"/>
          </a:xfrm>
        </p:spPr>
        <p:txBody>
          <a:bodyPr>
            <a:normAutofit fontScale="92500" lnSpcReduction="10000"/>
          </a:bodyPr>
          <a:lstStyle/>
          <a:p>
            <a:pPr lvl="0">
              <a:spcAft>
                <a:spcPts val="1200"/>
              </a:spcAft>
            </a:pPr>
            <a:r>
              <a:rPr lang="en" sz="2600" dirty="0">
                <a:ea typeface="Arial"/>
                <a:cs typeface="Arial"/>
                <a:sym typeface="Arial"/>
              </a:rPr>
              <a:t>Standard PBSMT cannot handle long-distance reordering</a:t>
            </a:r>
          </a:p>
          <a:p>
            <a:pPr lvl="0">
              <a:spcAft>
                <a:spcPts val="1200"/>
              </a:spcAft>
            </a:pPr>
            <a:r>
              <a:rPr lang="en" sz="2600" i="1" u="sng" dirty="0">
                <a:ea typeface="Arial"/>
                <a:cs typeface="Arial"/>
                <a:sym typeface="Arial"/>
              </a:rPr>
              <a:t>Source Reordering</a:t>
            </a:r>
            <a:r>
              <a:rPr lang="en" sz="2600" dirty="0">
                <a:ea typeface="Arial"/>
                <a:cs typeface="Arial"/>
                <a:sym typeface="Arial"/>
              </a:rPr>
              <a:t>: Change the word </a:t>
            </a:r>
            <a:r>
              <a:rPr lang="en" sz="2600" dirty="0" smtClean="0">
                <a:ea typeface="Arial"/>
                <a:cs typeface="Arial"/>
                <a:sym typeface="Arial"/>
              </a:rPr>
              <a:t>order of </a:t>
            </a:r>
            <a:r>
              <a:rPr lang="en" sz="2600" dirty="0">
                <a:ea typeface="Arial"/>
                <a:cs typeface="Arial"/>
                <a:sym typeface="Arial"/>
              </a:rPr>
              <a:t>source side of the training corpus to match the target language word order prior to SMT </a:t>
            </a:r>
            <a:r>
              <a:rPr lang="en" sz="2600" dirty="0" smtClean="0">
                <a:ea typeface="Arial"/>
                <a:cs typeface="Arial"/>
                <a:sym typeface="Arial"/>
              </a:rPr>
              <a:t>training</a:t>
            </a:r>
          </a:p>
          <a:p>
            <a:pPr lvl="0">
              <a:spcAft>
                <a:spcPts val="1200"/>
              </a:spcAft>
            </a:pPr>
            <a:endParaRPr lang="en" sz="2600" dirty="0">
              <a:ea typeface="Arial"/>
              <a:cs typeface="Arial"/>
              <a:sym typeface="Arial"/>
            </a:endParaRPr>
          </a:p>
          <a:p>
            <a:pPr lvl="0">
              <a:spcAft>
                <a:spcPts val="1200"/>
              </a:spcAft>
            </a:pPr>
            <a:endParaRPr lang="en" sz="2600" dirty="0" smtClean="0">
              <a:ea typeface="Arial"/>
              <a:cs typeface="Arial"/>
              <a:sym typeface="Arial"/>
            </a:endParaRPr>
          </a:p>
          <a:p>
            <a:pPr lvl="0">
              <a:spcAft>
                <a:spcPts val="1200"/>
              </a:spcAft>
            </a:pPr>
            <a:endParaRPr lang="en" sz="2600" dirty="0">
              <a:ea typeface="Arial"/>
              <a:cs typeface="Arial"/>
              <a:sym typeface="Arial"/>
            </a:endParaRPr>
          </a:p>
          <a:p>
            <a:pPr lvl="0">
              <a:spcAft>
                <a:spcPts val="1200"/>
              </a:spcAft>
            </a:pPr>
            <a:endParaRPr lang="en" sz="2600" dirty="0" smtClean="0">
              <a:ea typeface="Arial"/>
              <a:cs typeface="Arial"/>
              <a:sym typeface="Arial"/>
            </a:endParaRPr>
          </a:p>
          <a:p>
            <a:pPr lvl="0">
              <a:spcAft>
                <a:spcPts val="1200"/>
              </a:spcAft>
            </a:pPr>
            <a:endParaRPr lang="en" sz="2600" dirty="0">
              <a:ea typeface="Arial"/>
              <a:cs typeface="Arial"/>
              <a:sym typeface="Arial"/>
            </a:endParaRPr>
          </a:p>
          <a:p>
            <a:pPr marL="457200" lvl="0" indent="-342900">
              <a:lnSpc>
                <a:spcPct val="100000"/>
              </a:lnSpc>
              <a:spcAft>
                <a:spcPts val="1200"/>
              </a:spcAft>
              <a:buClr>
                <a:srgbClr val="000000"/>
              </a:buClr>
              <a:buSzPct val="100000"/>
              <a:buFont typeface="Arial"/>
            </a:pPr>
            <a:r>
              <a:rPr lang="en" sz="2600" dirty="0">
                <a:ea typeface="Arial"/>
                <a:cs typeface="Arial"/>
                <a:sym typeface="Arial"/>
              </a:rPr>
              <a:t>Source Reordering improves PBSMT:</a:t>
            </a:r>
          </a:p>
          <a:p>
            <a:pPr marL="914400" lvl="1" indent="-317500">
              <a:lnSpc>
                <a:spcPct val="100000"/>
              </a:lnSpc>
              <a:spcAft>
                <a:spcPts val="1200"/>
              </a:spcAft>
              <a:buClr>
                <a:srgbClr val="000000"/>
              </a:buClr>
              <a:buSzPct val="100000"/>
              <a:buFont typeface="Arial"/>
            </a:pPr>
            <a:r>
              <a:rPr lang="en" sz="2600" dirty="0">
                <a:ea typeface="Arial"/>
                <a:cs typeface="Arial"/>
                <a:sym typeface="Arial"/>
              </a:rPr>
              <a:t>Longer phrases can be learnt</a:t>
            </a:r>
          </a:p>
          <a:p>
            <a:pPr marL="914400" lvl="1" indent="-317500">
              <a:lnSpc>
                <a:spcPct val="100000"/>
              </a:lnSpc>
              <a:spcAft>
                <a:spcPts val="1200"/>
              </a:spcAft>
              <a:buClr>
                <a:srgbClr val="000000"/>
              </a:buClr>
              <a:buSzPct val="100000"/>
              <a:buFont typeface="Arial"/>
            </a:pPr>
            <a:r>
              <a:rPr lang="en" sz="2600" dirty="0">
                <a:ea typeface="Arial"/>
                <a:cs typeface="Arial"/>
                <a:sym typeface="Arial"/>
              </a:rPr>
              <a:t>Decoder cannot evaluate long distance reorderings by search in a small window</a:t>
            </a:r>
          </a:p>
          <a:p>
            <a:pPr lvl="0"/>
            <a:endParaRPr lang="en" dirty="0">
              <a:sym typeface="Arial"/>
            </a:endParaRP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826577724"/>
              </p:ext>
            </p:extLst>
          </p:nvPr>
        </p:nvGraphicFramePr>
        <p:xfrm>
          <a:off x="847725" y="2893453"/>
          <a:ext cx="10374270" cy="1493520"/>
        </p:xfrm>
        <a:graphic>
          <a:graphicData uri="http://schemas.openxmlformats.org/drawingml/2006/table">
            <a:tbl>
              <a:tblPr>
                <a:tableStyleId>{5C22544A-7EE6-4342-B048-85BDC9FD1C3A}</a:tableStyleId>
              </a:tblPr>
              <a:tblGrid>
                <a:gridCol w="1977595"/>
                <a:gridCol w="8396675"/>
              </a:tblGrid>
              <a:tr h="370840">
                <a:tc>
                  <a:txBody>
                    <a:bodyPr/>
                    <a:lstStyle/>
                    <a:p>
                      <a:r>
                        <a:rPr lang="en-IN" sz="2000" dirty="0" smtClean="0"/>
                        <a:t>English</a:t>
                      </a:r>
                      <a:endParaRPr lang="en-IN" sz="2000" dirty="0"/>
                    </a:p>
                  </a:txBody>
                  <a:tcPr/>
                </a:tc>
                <a:tc>
                  <a:txBody>
                    <a:bodyPr/>
                    <a:lstStyle/>
                    <a:p>
                      <a:r>
                        <a:rPr lang="en-IN" sz="2000" u="none" dirty="0" smtClean="0">
                          <a:sym typeface="Wingdings" panose="05000000000000000000" pitchFamily="2" charset="2"/>
                        </a:rPr>
                        <a:t>The President of America visited India in June</a:t>
                      </a:r>
                      <a:r>
                        <a:rPr lang="en-IN" sz="2000" dirty="0" smtClean="0">
                          <a:sym typeface="Wingdings" panose="05000000000000000000" pitchFamily="2" charset="2"/>
                        </a:rPr>
                        <a:t>		</a:t>
                      </a:r>
                      <a:endParaRPr lang="en-IN" sz="2000" dirty="0"/>
                    </a:p>
                  </a:txBody>
                  <a:tcPr/>
                </a:tc>
              </a:tr>
              <a:tr h="370840">
                <a:tc>
                  <a:txBody>
                    <a:bodyPr/>
                    <a:lstStyle/>
                    <a:p>
                      <a:r>
                        <a:rPr lang="en-IN" sz="2000" dirty="0" smtClean="0"/>
                        <a:t>Reordered</a:t>
                      </a:r>
                      <a:endParaRPr lang="en-IN" sz="2000" dirty="0"/>
                    </a:p>
                  </a:txBody>
                  <a:tcPr/>
                </a:tc>
                <a:tc>
                  <a:txBody>
                    <a:bodyPr/>
                    <a:lstStyle/>
                    <a:p>
                      <a:r>
                        <a:rPr lang="en-IN" sz="2000" dirty="0" smtClean="0"/>
                        <a:t>America</a:t>
                      </a:r>
                      <a:r>
                        <a:rPr lang="en-IN" sz="2000" baseline="0" dirty="0" smtClean="0"/>
                        <a:t> of The President June in India visited</a:t>
                      </a:r>
                      <a:endParaRPr lang="en-IN" sz="2000" dirty="0"/>
                    </a:p>
                  </a:txBody>
                  <a:tcPr/>
                </a:tc>
              </a:tr>
              <a:tr h="370840">
                <a:tc>
                  <a:txBody>
                    <a:bodyPr/>
                    <a:lstStyle/>
                    <a:p>
                      <a:r>
                        <a:rPr lang="en-IN" sz="2000" dirty="0" smtClean="0"/>
                        <a:t>Marathi</a:t>
                      </a:r>
                      <a:endParaRPr lang="en-IN" sz="2000" dirty="0"/>
                    </a:p>
                  </a:txBody>
                  <a:tcPr/>
                </a:tc>
                <a:tc>
                  <a:txBody>
                    <a:bodyPr/>
                    <a:lstStyle/>
                    <a:p>
                      <a:r>
                        <a:rPr lang="en-IN" sz="2000" dirty="0" err="1" smtClean="0">
                          <a:sym typeface="Wingdings" panose="05000000000000000000" pitchFamily="2" charset="2"/>
                        </a:rPr>
                        <a:t>amarIkece</a:t>
                      </a:r>
                      <a:r>
                        <a:rPr lang="en-IN" sz="2000" dirty="0" smtClean="0">
                          <a:sym typeface="Wingdings" panose="05000000000000000000" pitchFamily="2" charset="2"/>
                        </a:rPr>
                        <a:t>     </a:t>
                      </a:r>
                      <a:r>
                        <a:rPr lang="en-IN" sz="2000" dirty="0" err="1" smtClean="0">
                          <a:sym typeface="Wingdings" panose="05000000000000000000" pitchFamily="2" charset="2"/>
                        </a:rPr>
                        <a:t>rAShTrapati</a:t>
                      </a:r>
                      <a:r>
                        <a:rPr lang="en-IN" sz="2000" dirty="0" smtClean="0">
                          <a:sym typeface="Wingdings" panose="05000000000000000000" pitchFamily="2" charset="2"/>
                        </a:rPr>
                        <a:t>     </a:t>
                      </a:r>
                      <a:r>
                        <a:rPr lang="en-IN" sz="2000" dirty="0" err="1" smtClean="0">
                          <a:sym typeface="Wingdings" panose="05000000000000000000" pitchFamily="2" charset="2"/>
                        </a:rPr>
                        <a:t>jUnamadhye</a:t>
                      </a:r>
                      <a:r>
                        <a:rPr lang="en-IN" sz="2000" dirty="0" smtClean="0">
                          <a:sym typeface="Wingdings" panose="05000000000000000000" pitchFamily="2" charset="2"/>
                        </a:rPr>
                        <a:t>   </a:t>
                      </a:r>
                      <a:r>
                        <a:rPr lang="en-IN" sz="2000" dirty="0" err="1" smtClean="0">
                          <a:sym typeface="Wingdings" panose="05000000000000000000" pitchFamily="2" charset="2"/>
                        </a:rPr>
                        <a:t>bhAratat</a:t>
                      </a:r>
                      <a:r>
                        <a:rPr lang="en-IN" sz="2000" dirty="0" smtClean="0">
                          <a:sym typeface="Wingdings" panose="05000000000000000000" pitchFamily="2" charset="2"/>
                        </a:rPr>
                        <a:t>       </a:t>
                      </a:r>
                      <a:r>
                        <a:rPr lang="en-IN" sz="2000" dirty="0" err="1" smtClean="0">
                          <a:sym typeface="Wingdings" panose="05000000000000000000" pitchFamily="2" charset="2"/>
                        </a:rPr>
                        <a:t>aale</a:t>
                      </a:r>
                      <a:endParaRPr lang="en-IN" sz="2000" dirty="0" smtClean="0">
                        <a:sym typeface="Wingdings" panose="05000000000000000000" pitchFamily="2" charset="2"/>
                      </a:endParaRPr>
                    </a:p>
                    <a:p>
                      <a:r>
                        <a:rPr lang="en-IN" sz="2000" i="1" dirty="0" err="1" smtClean="0">
                          <a:sym typeface="Wingdings" panose="05000000000000000000" pitchFamily="2" charset="2"/>
                        </a:rPr>
                        <a:t>America+of</a:t>
                      </a:r>
                      <a:r>
                        <a:rPr lang="en-IN" sz="2000" i="1" dirty="0" smtClean="0">
                          <a:sym typeface="Wingdings" panose="05000000000000000000" pitchFamily="2" charset="2"/>
                        </a:rPr>
                        <a:t>      President            </a:t>
                      </a:r>
                      <a:r>
                        <a:rPr lang="en-IN" sz="2000" i="1" dirty="0" err="1" smtClean="0">
                          <a:sym typeface="Wingdings" panose="05000000000000000000" pitchFamily="2" charset="2"/>
                        </a:rPr>
                        <a:t>June+in</a:t>
                      </a:r>
                      <a:r>
                        <a:rPr lang="en-IN" sz="2000" i="1" dirty="0" smtClean="0">
                          <a:sym typeface="Wingdings" panose="05000000000000000000" pitchFamily="2" charset="2"/>
                        </a:rPr>
                        <a:t>	</a:t>
                      </a:r>
                      <a:r>
                        <a:rPr lang="en-IN" sz="2000" i="1" dirty="0" err="1" smtClean="0">
                          <a:sym typeface="Wingdings" panose="05000000000000000000" pitchFamily="2" charset="2"/>
                        </a:rPr>
                        <a:t>India+to</a:t>
                      </a:r>
                      <a:r>
                        <a:rPr lang="en-IN" sz="2000" i="1" dirty="0" smtClean="0">
                          <a:sym typeface="Wingdings" panose="05000000000000000000" pitchFamily="2" charset="2"/>
                        </a:rPr>
                        <a:t>	  came</a:t>
                      </a:r>
                      <a:endParaRPr lang="en-IN" sz="2000" dirty="0"/>
                    </a:p>
                  </a:txBody>
                  <a:tcPr/>
                </a:tc>
              </a:tr>
            </a:tbl>
          </a:graphicData>
        </a:graphic>
      </p:graphicFrame>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130</a:t>
            </a:fld>
            <a:endParaRPr lang="en">
              <a:solidFill>
                <a:prstClr val="black">
                  <a:tint val="75000"/>
                </a:prstClr>
              </a:solidFill>
            </a:endParaRPr>
          </a:p>
        </p:txBody>
      </p:sp>
    </p:spTree>
    <p:extLst>
      <p:ext uri="{BB962C8B-B14F-4D97-AF65-F5344CB8AC3E}">
        <p14:creationId xmlns:p14="http://schemas.microsoft.com/office/powerpoint/2010/main" val="4683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508"/>
        <p:cNvGrpSpPr/>
        <p:nvPr/>
      </p:nvGrpSpPr>
      <p:grpSpPr>
        <a:xfrm>
          <a:off x="0" y="0"/>
          <a:ext cx="0" cy="0"/>
          <a:chOff x="0" y="0"/>
          <a:chExt cx="0" cy="0"/>
        </a:xfrm>
      </p:grpSpPr>
      <p:sp>
        <p:nvSpPr>
          <p:cNvPr id="1510" name="Shape 1510"/>
          <p:cNvSpPr txBox="1">
            <a:spLocks noGrp="1"/>
          </p:cNvSpPr>
          <p:nvPr>
            <p:ph type="body" idx="1"/>
          </p:nvPr>
        </p:nvSpPr>
        <p:spPr>
          <a:xfrm>
            <a:off x="314325" y="1688433"/>
            <a:ext cx="5861007" cy="2011842"/>
          </a:xfrm>
          <a:prstGeom prst="rect">
            <a:avLst/>
          </a:prstGeom>
        </p:spPr>
        <p:txBody>
          <a:bodyPr vert="horz" lIns="91425" tIns="91425" rIns="91425" bIns="91425" rtlCol="0" anchor="t" anchorCtr="0">
            <a:noAutofit/>
          </a:bodyPr>
          <a:lstStyle/>
          <a:p>
            <a:pPr>
              <a:spcAft>
                <a:spcPts val="1000"/>
              </a:spcAft>
              <a:buNone/>
            </a:pPr>
            <a:r>
              <a:rPr lang="en" b="1" u="sng" dirty="0"/>
              <a:t>Generic reordering </a:t>
            </a:r>
            <a:r>
              <a:rPr lang="en" dirty="0"/>
              <a:t> </a:t>
            </a:r>
            <a:r>
              <a:rPr lang="en" sz="2000" i="1" dirty="0"/>
              <a:t>(Ramanathan et al 2008)</a:t>
            </a:r>
          </a:p>
          <a:p>
            <a:pPr>
              <a:buNone/>
            </a:pPr>
            <a:r>
              <a:rPr lang="en" dirty="0"/>
              <a:t>Basic reordering transformation </a:t>
            </a:r>
            <a:r>
              <a:rPr lang="en" dirty="0" smtClean="0"/>
              <a:t>for </a:t>
            </a:r>
            <a:r>
              <a:rPr lang="en" dirty="0"/>
              <a:t>English→ Indian language translation</a:t>
            </a:r>
          </a:p>
        </p:txBody>
      </p:sp>
      <p:pic>
        <p:nvPicPr>
          <p:cNvPr id="1512" name="Shape 1512"/>
          <p:cNvPicPr preferRelativeResize="0"/>
          <p:nvPr/>
        </p:nvPicPr>
        <p:blipFill>
          <a:blip r:embed="rId3">
            <a:alphaModFix/>
          </a:blip>
          <a:stretch>
            <a:fillRect/>
          </a:stretch>
        </p:blipFill>
        <p:spPr>
          <a:xfrm>
            <a:off x="7102883" y="1536566"/>
            <a:ext cx="3167924" cy="1955425"/>
          </a:xfrm>
          <a:prstGeom prst="rect">
            <a:avLst/>
          </a:prstGeom>
          <a:noFill/>
          <a:ln>
            <a:noFill/>
          </a:ln>
        </p:spPr>
      </p:pic>
      <p:sp>
        <p:nvSpPr>
          <p:cNvPr id="1513" name="Shape 1513"/>
          <p:cNvSpPr txBox="1">
            <a:spLocks noGrp="1"/>
          </p:cNvSpPr>
          <p:nvPr>
            <p:ph type="body" idx="1"/>
          </p:nvPr>
        </p:nvSpPr>
        <p:spPr>
          <a:xfrm>
            <a:off x="314324" y="4085862"/>
            <a:ext cx="5861007" cy="1867500"/>
          </a:xfrm>
          <a:prstGeom prst="rect">
            <a:avLst/>
          </a:prstGeom>
        </p:spPr>
        <p:txBody>
          <a:bodyPr vert="horz" lIns="91425" tIns="91425" rIns="91425" bIns="91425" rtlCol="0" anchor="t" anchorCtr="0">
            <a:noAutofit/>
          </a:bodyPr>
          <a:lstStyle/>
          <a:p>
            <a:pPr>
              <a:spcAft>
                <a:spcPts val="1000"/>
              </a:spcAft>
              <a:buNone/>
            </a:pPr>
            <a:r>
              <a:rPr lang="en" b="1" u="sng" dirty="0"/>
              <a:t>Hindi-tuned reordering </a:t>
            </a:r>
            <a:r>
              <a:rPr lang="en" sz="2000" i="1" dirty="0"/>
              <a:t>(Patel et al 2013)</a:t>
            </a:r>
          </a:p>
          <a:p>
            <a:pPr>
              <a:buNone/>
            </a:pPr>
            <a:r>
              <a:rPr lang="en" dirty="0"/>
              <a:t>Improvement over the basic rules by analyzing En→ Hi translation output</a:t>
            </a:r>
          </a:p>
          <a:p>
            <a:pPr>
              <a:buNone/>
            </a:pPr>
            <a:endParaRPr sz="1200" i="1" dirty="0"/>
          </a:p>
        </p:txBody>
      </p:sp>
      <p:grpSp>
        <p:nvGrpSpPr>
          <p:cNvPr id="1514" name="Shape 1514"/>
          <p:cNvGrpSpPr/>
          <p:nvPr/>
        </p:nvGrpSpPr>
        <p:grpSpPr>
          <a:xfrm>
            <a:off x="7247300" y="3700275"/>
            <a:ext cx="3109000" cy="2638674"/>
            <a:chOff x="5306725" y="3700275"/>
            <a:chExt cx="3109000" cy="2638674"/>
          </a:xfrm>
        </p:grpSpPr>
        <p:pic>
          <p:nvPicPr>
            <p:cNvPr id="1515" name="Shape 1515"/>
            <p:cNvPicPr preferRelativeResize="0"/>
            <p:nvPr/>
          </p:nvPicPr>
          <p:blipFill>
            <a:blip r:embed="rId4">
              <a:alphaModFix/>
            </a:blip>
            <a:stretch>
              <a:fillRect/>
            </a:stretch>
          </p:blipFill>
          <p:spPr>
            <a:xfrm>
              <a:off x="5306725" y="3700275"/>
              <a:ext cx="3109000" cy="2638674"/>
            </a:xfrm>
            <a:prstGeom prst="rect">
              <a:avLst/>
            </a:prstGeom>
            <a:noFill/>
            <a:ln>
              <a:noFill/>
            </a:ln>
          </p:spPr>
        </p:pic>
        <p:sp>
          <p:nvSpPr>
            <p:cNvPr id="1516" name="Shape 1516"/>
            <p:cNvSpPr/>
            <p:nvPr/>
          </p:nvSpPr>
          <p:spPr>
            <a:xfrm>
              <a:off x="7969875" y="3700300"/>
              <a:ext cx="338100" cy="195600"/>
            </a:xfrm>
            <a:prstGeom prst="rect">
              <a:avLst/>
            </a:prstGeom>
            <a:solidFill>
              <a:schemeClr val="lt1"/>
            </a:solidFill>
            <a:ln>
              <a:noFill/>
            </a:ln>
          </p:spPr>
          <p:txBody>
            <a:bodyPr lIns="91425" tIns="91425" rIns="91425" bIns="91425" anchor="ctr" anchorCtr="0">
              <a:noAutofit/>
            </a:bodyPr>
            <a:lstStyle/>
            <a:p>
              <a:endParaRPr>
                <a:solidFill>
                  <a:prstClr val="black"/>
                </a:solidFill>
              </a:endParaRPr>
            </a:p>
          </p:txBody>
        </p:sp>
      </p:grpSp>
      <p:sp>
        <p:nvSpPr>
          <p:cNvPr id="9" name="Title 1"/>
          <p:cNvSpPr txBox="1">
            <a:spLocks/>
          </p:cNvSpPr>
          <p:nvPr/>
        </p:nvSpPr>
        <p:spPr>
          <a:xfrm>
            <a:off x="415600" y="279041"/>
            <a:ext cx="11360800" cy="943200"/>
          </a:xfrm>
          <a:prstGeom prst="rect">
            <a:avLst/>
          </a:prstGeom>
        </p:spPr>
        <p:txBody>
          <a:bodyPr vert="horz" lIns="91425" tIns="91425" rIns="91425" bIns="91425" rtlCol="0" anchor="t" anchorCtr="0">
            <a:normAutofit/>
          </a:bodyPr>
          <a:lstStyle>
            <a:lvl1pPr lvl="0" algn="l" defTabSz="914400" rtl="0" eaLnBrk="1" latinLnBrk="0" hangingPunct="1">
              <a:lnSpc>
                <a:spcPct val="90000"/>
              </a:lnSpc>
              <a:spcBef>
                <a:spcPts val="0"/>
              </a:spcBef>
              <a:buNone/>
              <a:defRPr sz="4400" kern="1200">
                <a:solidFill>
                  <a:schemeClr val="tx1"/>
                </a:solidFill>
                <a:latin typeface="+mj-lt"/>
                <a:ea typeface="+mj-ea"/>
                <a:cs typeface="+mj-cs"/>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IN" sz="4000" i="1" dirty="0" smtClean="0">
                <a:solidFill>
                  <a:prstClr val="black"/>
                </a:solidFill>
                <a:latin typeface="Calibri" panose="020F0502020204030204"/>
              </a:rPr>
              <a:t>Rule Based Source Reordering </a:t>
            </a:r>
            <a:endParaRPr lang="en-IN" sz="4000" i="1" dirty="0">
              <a:solidFill>
                <a:prstClr val="black"/>
              </a:solidFill>
              <a:latin typeface="Calibri" panose="020F0502020204030204"/>
            </a:endParaRPr>
          </a:p>
        </p:txBody>
      </p:sp>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rPr>
              <a:pPr/>
              <a:t>131</a:t>
            </a:fld>
            <a:endParaRPr lang="en">
              <a:solidFill>
                <a:prstClr val="black">
                  <a:tint val="75000"/>
                </a:prstClr>
              </a:solidFill>
            </a:endParaRPr>
          </a:p>
        </p:txBody>
      </p:sp>
    </p:spTree>
    <p:extLst>
      <p:ext uri="{BB962C8B-B14F-4D97-AF65-F5344CB8AC3E}">
        <p14:creationId xmlns:p14="http://schemas.microsoft.com/office/powerpoint/2010/main" val="323283325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1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0" grpId="0" build="p"/>
      <p:bldP spid="1513"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520"/>
        <p:cNvGrpSpPr/>
        <p:nvPr/>
      </p:nvGrpSpPr>
      <p:grpSpPr>
        <a:xfrm>
          <a:off x="0" y="0"/>
          <a:ext cx="0" cy="0"/>
          <a:chOff x="0" y="0"/>
          <a:chExt cx="0" cy="0"/>
        </a:xfrm>
      </p:grpSpPr>
      <p:sp>
        <p:nvSpPr>
          <p:cNvPr id="1521" name="Shape 1521"/>
          <p:cNvSpPr txBox="1">
            <a:spLocks noGrp="1"/>
          </p:cNvSpPr>
          <p:nvPr>
            <p:ph type="title"/>
          </p:nvPr>
        </p:nvSpPr>
        <p:spPr>
          <a:xfrm>
            <a:off x="329515" y="340095"/>
            <a:ext cx="11284293" cy="943200"/>
          </a:xfrm>
          <a:prstGeom prst="rect">
            <a:avLst/>
          </a:prstGeom>
        </p:spPr>
        <p:txBody>
          <a:bodyPr vert="horz" lIns="91425" tIns="91425" rIns="91425" bIns="91425" rtlCol="0" anchor="t" anchorCtr="0">
            <a:noAutofit/>
          </a:bodyPr>
          <a:lstStyle/>
          <a:p>
            <a:r>
              <a:rPr lang="en" sz="4000" i="1" dirty="0">
                <a:latin typeface="+mn-lt"/>
                <a:ea typeface="+mn-ea"/>
                <a:cs typeface="+mn-cs"/>
              </a:rPr>
              <a:t>Portable rules for En→ IL pairs</a:t>
            </a:r>
          </a:p>
          <a:p>
            <a:r>
              <a:rPr lang="en" sz="2000" i="1" dirty="0">
                <a:latin typeface="+mn-lt"/>
                <a:ea typeface="+mn-ea"/>
                <a:cs typeface="+mn-cs"/>
              </a:rPr>
              <a:t>(Kunchukuttan, et al. 2014)</a:t>
            </a:r>
          </a:p>
        </p:txBody>
      </p:sp>
      <p:sp>
        <p:nvSpPr>
          <p:cNvPr id="1526" name="Shape 1526"/>
          <p:cNvSpPr txBox="1">
            <a:spLocks noGrp="1"/>
          </p:cNvSpPr>
          <p:nvPr>
            <p:ph type="body" idx="1"/>
          </p:nvPr>
        </p:nvSpPr>
        <p:spPr>
          <a:xfrm>
            <a:off x="227572" y="4456156"/>
            <a:ext cx="11697728" cy="1885292"/>
          </a:xfrm>
          <a:prstGeom prst="rect">
            <a:avLst/>
          </a:prstGeom>
        </p:spPr>
        <p:txBody>
          <a:bodyPr vert="horz" lIns="91425" tIns="91425" rIns="91425" bIns="91425" rtlCol="0" anchor="t" anchorCtr="0">
            <a:noAutofit/>
          </a:bodyPr>
          <a:lstStyle/>
          <a:p>
            <a:pPr marL="457200">
              <a:lnSpc>
                <a:spcPct val="100000"/>
              </a:lnSpc>
              <a:spcAft>
                <a:spcPts val="1200"/>
              </a:spcAft>
              <a:buFont typeface="Arial"/>
            </a:pPr>
            <a:r>
              <a:rPr lang="en" sz="2400" dirty="0" smtClean="0">
                <a:ea typeface="Arial"/>
                <a:cs typeface="Arial"/>
                <a:sym typeface="Arial"/>
              </a:rPr>
              <a:t>Source </a:t>
            </a:r>
            <a:r>
              <a:rPr lang="en" sz="2400" dirty="0">
                <a:ea typeface="Arial"/>
                <a:cs typeface="Arial"/>
                <a:sym typeface="Arial"/>
              </a:rPr>
              <a:t>reordering improves BLEU scores for 15% and 21% for source reordering system systems </a:t>
            </a:r>
            <a:r>
              <a:rPr lang="en" sz="2400" dirty="0" smtClean="0">
                <a:ea typeface="Arial"/>
                <a:cs typeface="Arial"/>
                <a:sym typeface="Arial"/>
              </a:rPr>
              <a:t>S</a:t>
            </a:r>
            <a:r>
              <a:rPr lang="en" sz="2400" baseline="-25000" dirty="0">
                <a:ea typeface="Arial"/>
                <a:cs typeface="Arial"/>
                <a:sym typeface="Arial"/>
              </a:rPr>
              <a:t>1</a:t>
            </a:r>
            <a:r>
              <a:rPr lang="en" sz="2400" dirty="0" smtClean="0">
                <a:ea typeface="Arial"/>
                <a:cs typeface="Arial"/>
                <a:sym typeface="Arial"/>
              </a:rPr>
              <a:t> </a:t>
            </a:r>
            <a:r>
              <a:rPr lang="en" sz="2400" dirty="0">
                <a:ea typeface="Arial"/>
                <a:cs typeface="Arial"/>
                <a:sym typeface="Arial"/>
              </a:rPr>
              <a:t>and </a:t>
            </a:r>
            <a:r>
              <a:rPr lang="en" sz="2400" dirty="0" smtClean="0">
                <a:ea typeface="Arial"/>
                <a:cs typeface="Arial"/>
                <a:sym typeface="Arial"/>
              </a:rPr>
              <a:t>S</a:t>
            </a:r>
            <a:r>
              <a:rPr lang="en" sz="2400" baseline="-25000" dirty="0" smtClean="0">
                <a:ea typeface="Arial"/>
                <a:cs typeface="Arial"/>
                <a:sym typeface="Arial"/>
              </a:rPr>
              <a:t>2</a:t>
            </a:r>
            <a:r>
              <a:rPr lang="en" sz="2400" dirty="0" smtClean="0">
                <a:ea typeface="Arial"/>
                <a:cs typeface="Arial"/>
                <a:sym typeface="Arial"/>
              </a:rPr>
              <a:t> </a:t>
            </a:r>
            <a:r>
              <a:rPr lang="en" sz="2400" dirty="0">
                <a:ea typeface="Arial"/>
                <a:cs typeface="Arial"/>
                <a:sym typeface="Arial"/>
              </a:rPr>
              <a:t>respectively for all language pairs</a:t>
            </a:r>
          </a:p>
          <a:p>
            <a:pPr marL="457200">
              <a:lnSpc>
                <a:spcPct val="100000"/>
              </a:lnSpc>
              <a:spcAft>
                <a:spcPts val="1200"/>
              </a:spcAft>
              <a:buClr>
                <a:srgbClr val="0000FF"/>
              </a:buClr>
              <a:buFont typeface="Arial"/>
            </a:pPr>
            <a:r>
              <a:rPr lang="en" sz="2400" b="1" dirty="0">
                <a:solidFill>
                  <a:schemeClr val="accent5">
                    <a:lumMod val="75000"/>
                  </a:schemeClr>
                </a:solidFill>
                <a:sym typeface="Arial"/>
              </a:rPr>
              <a:t>A single rule-base serves all major Indian languages</a:t>
            </a:r>
          </a:p>
          <a:p>
            <a:pPr marL="457200">
              <a:lnSpc>
                <a:spcPct val="100000"/>
              </a:lnSpc>
              <a:spcAft>
                <a:spcPts val="1200"/>
              </a:spcAft>
              <a:buFont typeface="Arial"/>
            </a:pPr>
            <a:r>
              <a:rPr lang="en" sz="2400" dirty="0">
                <a:ea typeface="Arial"/>
                <a:cs typeface="Arial"/>
                <a:sym typeface="Arial"/>
              </a:rPr>
              <a:t>Even Hindi-tuned rules perform well for other Indian languages as target</a:t>
            </a:r>
          </a:p>
          <a:p>
            <a:pPr>
              <a:lnSpc>
                <a:spcPct val="100000"/>
              </a:lnSpc>
              <a:buNone/>
            </a:pPr>
            <a:endParaRPr sz="2400" dirty="0">
              <a:solidFill>
                <a:srgbClr val="595959"/>
              </a:solidFill>
              <a:ea typeface="Arial"/>
              <a:cs typeface="Arial"/>
              <a:sym typeface="Arial"/>
            </a:endParaRPr>
          </a:p>
          <a:p>
            <a:pPr>
              <a:lnSpc>
                <a:spcPct val="100000"/>
              </a:lnSpc>
              <a:buNone/>
            </a:pPr>
            <a:endParaRPr sz="2400" dirty="0"/>
          </a:p>
        </p:txBody>
      </p:sp>
      <p:graphicFrame>
        <p:nvGraphicFramePr>
          <p:cNvPr id="2" name="Table 1"/>
          <p:cNvGraphicFramePr>
            <a:graphicFrameLocks noGrp="1"/>
          </p:cNvGraphicFramePr>
          <p:nvPr>
            <p:extLst/>
          </p:nvPr>
        </p:nvGraphicFramePr>
        <p:xfrm>
          <a:off x="1440228" y="1497344"/>
          <a:ext cx="9609651" cy="2584756"/>
        </p:xfrm>
        <a:graphic>
          <a:graphicData uri="http://schemas.openxmlformats.org/drawingml/2006/table">
            <a:tbl>
              <a:tblPr firstRow="1" bandCol="1">
                <a:tableStyleId>{5C22544A-7EE6-4342-B048-85BDC9FD1C3A}</a:tableStyleId>
              </a:tblPr>
              <a:tblGrid>
                <a:gridCol w="1593861"/>
                <a:gridCol w="738690"/>
                <a:gridCol w="795812"/>
                <a:gridCol w="780542"/>
                <a:gridCol w="864172"/>
                <a:gridCol w="761958"/>
                <a:gridCol w="778966"/>
                <a:gridCol w="874198"/>
                <a:gridCol w="754577"/>
                <a:gridCol w="809625"/>
                <a:gridCol w="857250"/>
              </a:tblGrid>
              <a:tr h="334170">
                <a:tc>
                  <a:txBody>
                    <a:bodyPr/>
                    <a:lstStyle/>
                    <a:p>
                      <a:pPr algn="ctr"/>
                      <a:endParaRPr lang="en-IN" sz="1800" dirty="0"/>
                    </a:p>
                  </a:txBody>
                  <a:tcPr/>
                </a:tc>
                <a:tc gridSpan="7">
                  <a:txBody>
                    <a:bodyPr/>
                    <a:lstStyle/>
                    <a:p>
                      <a:pPr algn="ctr"/>
                      <a:r>
                        <a:rPr lang="en-IN" sz="1800" dirty="0" smtClean="0"/>
                        <a:t>Indo-Aryan</a:t>
                      </a:r>
                      <a:endParaRPr lang="en-IN" sz="1800" dirty="0"/>
                    </a:p>
                  </a:txBody>
                  <a:tcPr/>
                </a:tc>
                <a:tc hMerge="1">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tc hMerge="1">
                  <a:txBody>
                    <a:bodyPr/>
                    <a:lstStyle/>
                    <a:p>
                      <a:pPr algn="ctr"/>
                      <a:endParaRPr lang="en-IN" dirty="0"/>
                    </a:p>
                  </a:txBody>
                  <a:tcPr/>
                </a:tc>
                <a:tc gridSpan="3">
                  <a:txBody>
                    <a:bodyPr/>
                    <a:lstStyle/>
                    <a:p>
                      <a:pPr algn="ctr"/>
                      <a:r>
                        <a:rPr lang="en-IN" sz="1800" dirty="0" smtClean="0"/>
                        <a:t>Dravidian</a:t>
                      </a:r>
                      <a:endParaRPr lang="en-IN" sz="1800" dirty="0"/>
                    </a:p>
                  </a:txBody>
                  <a:tcPr/>
                </a:tc>
                <a:tc hMerge="1">
                  <a:txBody>
                    <a:bodyPr/>
                    <a:lstStyle/>
                    <a:p>
                      <a:pPr algn="ctr"/>
                      <a:endParaRPr lang="en-IN" dirty="0"/>
                    </a:p>
                  </a:txBody>
                  <a:tcPr/>
                </a:tc>
                <a:tc hMerge="1">
                  <a:txBody>
                    <a:bodyPr/>
                    <a:lstStyle/>
                    <a:p>
                      <a:pPr algn="ctr"/>
                      <a:endParaRPr lang="en-IN" dirty="0"/>
                    </a:p>
                  </a:txBody>
                  <a:tcPr/>
                </a:tc>
              </a:tr>
              <a:tr h="469418">
                <a:tc>
                  <a:txBody>
                    <a:bodyPr/>
                    <a:lstStyle/>
                    <a:p>
                      <a:pPr algn="ctr"/>
                      <a:r>
                        <a:rPr lang="en-IN" sz="1800" b="1" dirty="0" smtClean="0"/>
                        <a:t>System</a:t>
                      </a:r>
                      <a:endParaRPr lang="en-IN" sz="1800" b="1" dirty="0"/>
                    </a:p>
                  </a:txBody>
                  <a:tcPr/>
                </a:tc>
                <a:tc>
                  <a:txBody>
                    <a:bodyPr/>
                    <a:lstStyle/>
                    <a:p>
                      <a:pPr algn="ctr"/>
                      <a:r>
                        <a:rPr lang="en-IN" sz="1800" b="1" dirty="0" err="1" smtClean="0"/>
                        <a:t>hin</a:t>
                      </a:r>
                      <a:endParaRPr lang="en-IN" sz="1800" b="1" dirty="0"/>
                    </a:p>
                  </a:txBody>
                  <a:tcPr/>
                </a:tc>
                <a:tc>
                  <a:txBody>
                    <a:bodyPr/>
                    <a:lstStyle/>
                    <a:p>
                      <a:pPr algn="ctr"/>
                      <a:r>
                        <a:rPr lang="en-IN" sz="1800" b="1" dirty="0" err="1" smtClean="0"/>
                        <a:t>urd</a:t>
                      </a:r>
                      <a:endParaRPr lang="en-IN" sz="1800" b="1" dirty="0"/>
                    </a:p>
                  </a:txBody>
                  <a:tcPr/>
                </a:tc>
                <a:tc>
                  <a:txBody>
                    <a:bodyPr/>
                    <a:lstStyle/>
                    <a:p>
                      <a:pPr algn="ctr"/>
                      <a:r>
                        <a:rPr lang="en-IN" sz="1800" b="1" dirty="0" smtClean="0"/>
                        <a:t>pan</a:t>
                      </a:r>
                      <a:endParaRPr lang="en-IN" sz="1800" b="1" dirty="0"/>
                    </a:p>
                  </a:txBody>
                  <a:tcPr/>
                </a:tc>
                <a:tc>
                  <a:txBody>
                    <a:bodyPr/>
                    <a:lstStyle/>
                    <a:p>
                      <a:pPr algn="ctr"/>
                      <a:r>
                        <a:rPr lang="en-IN" sz="1800" b="1" dirty="0" smtClean="0"/>
                        <a:t>ben</a:t>
                      </a:r>
                      <a:endParaRPr lang="en-IN" sz="1800" b="1" dirty="0"/>
                    </a:p>
                  </a:txBody>
                  <a:tcPr/>
                </a:tc>
                <a:tc>
                  <a:txBody>
                    <a:bodyPr/>
                    <a:lstStyle/>
                    <a:p>
                      <a:pPr algn="ctr"/>
                      <a:r>
                        <a:rPr lang="en-IN" sz="1800" b="1" dirty="0" err="1" smtClean="0"/>
                        <a:t>guj</a:t>
                      </a:r>
                      <a:endParaRPr lang="en-IN" sz="1800" b="1" dirty="0"/>
                    </a:p>
                  </a:txBody>
                  <a:tcPr/>
                </a:tc>
                <a:tc>
                  <a:txBody>
                    <a:bodyPr/>
                    <a:lstStyle/>
                    <a:p>
                      <a:pPr algn="ctr"/>
                      <a:r>
                        <a:rPr lang="en-IN" sz="1800" b="1" dirty="0" smtClean="0"/>
                        <a:t>mar</a:t>
                      </a:r>
                      <a:endParaRPr lang="en-IN" sz="1800" b="1" dirty="0"/>
                    </a:p>
                  </a:txBody>
                  <a:tcPr/>
                </a:tc>
                <a:tc>
                  <a:txBody>
                    <a:bodyPr/>
                    <a:lstStyle/>
                    <a:p>
                      <a:pPr algn="ctr"/>
                      <a:r>
                        <a:rPr lang="en-IN" sz="1800" b="1" dirty="0" err="1" smtClean="0"/>
                        <a:t>kok</a:t>
                      </a:r>
                      <a:endParaRPr lang="en-IN" sz="1800" b="1" dirty="0"/>
                    </a:p>
                  </a:txBody>
                  <a:tcPr/>
                </a:tc>
                <a:tc>
                  <a:txBody>
                    <a:bodyPr/>
                    <a:lstStyle/>
                    <a:p>
                      <a:pPr algn="ctr"/>
                      <a:r>
                        <a:rPr lang="en-IN" sz="1800" b="1" dirty="0" smtClean="0"/>
                        <a:t>tam</a:t>
                      </a:r>
                      <a:endParaRPr lang="en-IN" sz="1800" b="1" dirty="0"/>
                    </a:p>
                  </a:txBody>
                  <a:tcPr/>
                </a:tc>
                <a:tc>
                  <a:txBody>
                    <a:bodyPr/>
                    <a:lstStyle/>
                    <a:p>
                      <a:pPr algn="ctr"/>
                      <a:r>
                        <a:rPr lang="en-IN" sz="1800" b="1" dirty="0" err="1" smtClean="0"/>
                        <a:t>tel</a:t>
                      </a:r>
                      <a:endParaRPr lang="en-IN" sz="1800" b="1" dirty="0"/>
                    </a:p>
                  </a:txBody>
                  <a:tcPr/>
                </a:tc>
                <a:tc>
                  <a:txBody>
                    <a:bodyPr/>
                    <a:lstStyle/>
                    <a:p>
                      <a:pPr algn="ctr"/>
                      <a:r>
                        <a:rPr lang="en-IN" sz="1800" b="1" dirty="0" smtClean="0"/>
                        <a:t>mal</a:t>
                      </a:r>
                      <a:endParaRPr lang="en-IN" sz="1800" b="1" dirty="0"/>
                    </a:p>
                  </a:txBody>
                  <a:tcPr/>
                </a:tc>
              </a:tr>
              <a:tr h="469418">
                <a:tc>
                  <a:txBody>
                    <a:bodyPr/>
                    <a:lstStyle/>
                    <a:p>
                      <a:r>
                        <a:rPr lang="en-IN" sz="1800" dirty="0" smtClean="0"/>
                        <a:t>PBSMT</a:t>
                      </a:r>
                      <a:endParaRPr lang="en-IN" sz="1800" dirty="0"/>
                    </a:p>
                  </a:txBody>
                  <a:tcPr/>
                </a:tc>
                <a:tc>
                  <a:txBody>
                    <a:bodyPr/>
                    <a:lstStyle/>
                    <a:p>
                      <a:r>
                        <a:rPr lang="en-IN" sz="1800" dirty="0" smtClean="0"/>
                        <a:t>26.53</a:t>
                      </a:r>
                      <a:endParaRPr lang="en-IN" sz="1800" dirty="0"/>
                    </a:p>
                  </a:txBody>
                  <a:tcPr/>
                </a:tc>
                <a:tc>
                  <a:txBody>
                    <a:bodyPr/>
                    <a:lstStyle/>
                    <a:p>
                      <a:r>
                        <a:rPr lang="en-IN" sz="1800" dirty="0" smtClean="0"/>
                        <a:t>18.07</a:t>
                      </a:r>
                      <a:endParaRPr lang="en-IN" sz="1800" dirty="0"/>
                    </a:p>
                  </a:txBody>
                  <a:tcPr/>
                </a:tc>
                <a:tc>
                  <a:txBody>
                    <a:bodyPr/>
                    <a:lstStyle/>
                    <a:p>
                      <a:r>
                        <a:rPr lang="en-IN" sz="1800" dirty="0" smtClean="0"/>
                        <a:t>22.86</a:t>
                      </a:r>
                      <a:endParaRPr lang="en-IN" sz="1800" dirty="0"/>
                    </a:p>
                  </a:txBody>
                  <a:tcPr/>
                </a:tc>
                <a:tc>
                  <a:txBody>
                    <a:bodyPr/>
                    <a:lstStyle/>
                    <a:p>
                      <a:r>
                        <a:rPr lang="en-IN" sz="1800" dirty="0" smtClean="0"/>
                        <a:t>14.85</a:t>
                      </a:r>
                      <a:endParaRPr lang="en-IN" sz="1800" dirty="0"/>
                    </a:p>
                  </a:txBody>
                  <a:tcPr/>
                </a:tc>
                <a:tc>
                  <a:txBody>
                    <a:bodyPr/>
                    <a:lstStyle/>
                    <a:p>
                      <a:r>
                        <a:rPr lang="en-IN" sz="1800" dirty="0" smtClean="0"/>
                        <a:t>17.36</a:t>
                      </a:r>
                      <a:endParaRPr lang="en-IN" sz="1800" dirty="0"/>
                    </a:p>
                  </a:txBody>
                  <a:tcPr/>
                </a:tc>
                <a:tc>
                  <a:txBody>
                    <a:bodyPr/>
                    <a:lstStyle/>
                    <a:p>
                      <a:r>
                        <a:rPr lang="en-IN" sz="1800" dirty="0" smtClean="0"/>
                        <a:t>10.17</a:t>
                      </a:r>
                      <a:endParaRPr lang="en-IN" sz="1800" dirty="0"/>
                    </a:p>
                  </a:txBody>
                  <a:tcPr/>
                </a:tc>
                <a:tc>
                  <a:txBody>
                    <a:bodyPr/>
                    <a:lstStyle/>
                    <a:p>
                      <a:r>
                        <a:rPr lang="en-IN" sz="1800" dirty="0" smtClean="0"/>
                        <a:t>13.01</a:t>
                      </a:r>
                      <a:endParaRPr lang="en-IN" sz="1800" dirty="0"/>
                    </a:p>
                  </a:txBody>
                  <a:tcPr/>
                </a:tc>
                <a:tc>
                  <a:txBody>
                    <a:bodyPr/>
                    <a:lstStyle/>
                    <a:p>
                      <a:r>
                        <a:rPr lang="en-IN" sz="1800" dirty="0" smtClean="0"/>
                        <a:t>4.17</a:t>
                      </a:r>
                      <a:endParaRPr lang="en-IN" sz="1800" dirty="0"/>
                    </a:p>
                  </a:txBody>
                  <a:tcPr/>
                </a:tc>
                <a:tc>
                  <a:txBody>
                    <a:bodyPr/>
                    <a:lstStyle/>
                    <a:p>
                      <a:r>
                        <a:rPr lang="en-IN" sz="1800" dirty="0" smtClean="0"/>
                        <a:t>6.43</a:t>
                      </a:r>
                      <a:endParaRPr lang="en-IN" sz="1800" dirty="0"/>
                    </a:p>
                  </a:txBody>
                  <a:tcPr/>
                </a:tc>
                <a:tc>
                  <a:txBody>
                    <a:bodyPr/>
                    <a:lstStyle/>
                    <a:p>
                      <a:r>
                        <a:rPr lang="en-IN" sz="1800" dirty="0" smtClean="0"/>
                        <a:t>4.85</a:t>
                      </a:r>
                      <a:endParaRPr lang="en-IN" sz="1800" dirty="0"/>
                    </a:p>
                  </a:txBody>
                  <a:tcPr/>
                </a:tc>
              </a:tr>
              <a:tr h="469418">
                <a:tc>
                  <a:txBody>
                    <a:bodyPr/>
                    <a:lstStyle/>
                    <a:p>
                      <a:r>
                        <a:rPr lang="en-IN" sz="1800" dirty="0" smtClean="0"/>
                        <a:t>+generic</a:t>
                      </a:r>
                      <a:r>
                        <a:rPr lang="en-IN" sz="1800" baseline="0" dirty="0" smtClean="0"/>
                        <a:t> reordering (S</a:t>
                      </a:r>
                      <a:r>
                        <a:rPr lang="en-IN" sz="1800" baseline="-25000" dirty="0" smtClean="0"/>
                        <a:t>1</a:t>
                      </a:r>
                      <a:r>
                        <a:rPr lang="en-IN" sz="1800" baseline="0" dirty="0" smtClean="0"/>
                        <a:t>)</a:t>
                      </a:r>
                      <a:endParaRPr lang="en-IN" sz="1800" dirty="0"/>
                    </a:p>
                  </a:txBody>
                  <a:tcPr/>
                </a:tc>
                <a:tc>
                  <a:txBody>
                    <a:bodyPr/>
                    <a:lstStyle/>
                    <a:p>
                      <a:r>
                        <a:rPr lang="en-IN" sz="1800" dirty="0" smtClean="0"/>
                        <a:t>29.63</a:t>
                      </a:r>
                      <a:endParaRPr lang="en-IN" sz="1800" dirty="0"/>
                    </a:p>
                  </a:txBody>
                  <a:tcPr/>
                </a:tc>
                <a:tc>
                  <a:txBody>
                    <a:bodyPr/>
                    <a:lstStyle/>
                    <a:p>
                      <a:r>
                        <a:rPr lang="en-IN" sz="1800" dirty="0" smtClean="0"/>
                        <a:t>20.42</a:t>
                      </a:r>
                      <a:endParaRPr lang="en-IN" sz="1800" dirty="0"/>
                    </a:p>
                  </a:txBody>
                  <a:tcPr/>
                </a:tc>
                <a:tc>
                  <a:txBody>
                    <a:bodyPr/>
                    <a:lstStyle/>
                    <a:p>
                      <a:r>
                        <a:rPr lang="en-IN" sz="1800" dirty="0" smtClean="0"/>
                        <a:t>26.06</a:t>
                      </a:r>
                      <a:endParaRPr lang="en-IN" sz="1800" dirty="0"/>
                    </a:p>
                  </a:txBody>
                  <a:tcPr/>
                </a:tc>
                <a:tc>
                  <a:txBody>
                    <a:bodyPr/>
                    <a:lstStyle/>
                    <a:p>
                      <a:r>
                        <a:rPr lang="en-IN" sz="1800" dirty="0" smtClean="0"/>
                        <a:t>16.85</a:t>
                      </a:r>
                      <a:endParaRPr lang="en-IN" sz="1800" dirty="0"/>
                    </a:p>
                  </a:txBody>
                  <a:tcPr/>
                </a:tc>
                <a:tc>
                  <a:txBody>
                    <a:bodyPr/>
                    <a:lstStyle/>
                    <a:p>
                      <a:r>
                        <a:rPr lang="en-IN" sz="1800" dirty="0" smtClean="0"/>
                        <a:t>20.11</a:t>
                      </a:r>
                      <a:endParaRPr lang="en-IN" sz="1800" dirty="0"/>
                    </a:p>
                  </a:txBody>
                  <a:tcPr/>
                </a:tc>
                <a:tc>
                  <a:txBody>
                    <a:bodyPr/>
                    <a:lstStyle/>
                    <a:p>
                      <a:r>
                        <a:rPr lang="en-IN" sz="1800" dirty="0" smtClean="0"/>
                        <a:t>11.46</a:t>
                      </a:r>
                      <a:endParaRPr lang="en-IN" sz="1800" dirty="0"/>
                    </a:p>
                  </a:txBody>
                  <a:tcPr/>
                </a:tc>
                <a:tc>
                  <a:txBody>
                    <a:bodyPr/>
                    <a:lstStyle/>
                    <a:p>
                      <a:r>
                        <a:rPr lang="en-IN" sz="1800" dirty="0" smtClean="0"/>
                        <a:t>15.01</a:t>
                      </a:r>
                      <a:endParaRPr lang="en-IN" sz="1800" dirty="0"/>
                    </a:p>
                  </a:txBody>
                  <a:tcPr/>
                </a:tc>
                <a:tc>
                  <a:txBody>
                    <a:bodyPr/>
                    <a:lstStyle/>
                    <a:p>
                      <a:r>
                        <a:rPr lang="en-IN" sz="1800" dirty="0" smtClean="0"/>
                        <a:t>4.97</a:t>
                      </a:r>
                      <a:endParaRPr lang="en-IN" sz="1800" dirty="0"/>
                    </a:p>
                  </a:txBody>
                  <a:tcPr/>
                </a:tc>
                <a:tc>
                  <a:txBody>
                    <a:bodyPr/>
                    <a:lstStyle/>
                    <a:p>
                      <a:r>
                        <a:rPr lang="en-IN" sz="1800" dirty="0" smtClean="0"/>
                        <a:t>7.83</a:t>
                      </a:r>
                      <a:endParaRPr lang="en-IN" sz="1800" dirty="0"/>
                    </a:p>
                  </a:txBody>
                  <a:tcPr/>
                </a:tc>
                <a:tc>
                  <a:txBody>
                    <a:bodyPr/>
                    <a:lstStyle/>
                    <a:p>
                      <a:r>
                        <a:rPr lang="en-IN" sz="1800" dirty="0" smtClean="0"/>
                        <a:t>5.53</a:t>
                      </a:r>
                      <a:endParaRPr lang="en-IN" sz="1800" dirty="0"/>
                    </a:p>
                  </a:txBody>
                  <a:tcPr/>
                </a:tc>
              </a:tr>
              <a:tr h="469418">
                <a:tc>
                  <a:txBody>
                    <a:bodyPr/>
                    <a:lstStyle/>
                    <a:p>
                      <a:r>
                        <a:rPr lang="en-IN" sz="1800" dirty="0" smtClean="0"/>
                        <a:t>+Hindi tuned reordering (S</a:t>
                      </a:r>
                      <a:r>
                        <a:rPr lang="en-IN" sz="1800" baseline="-25000" dirty="0" smtClean="0"/>
                        <a:t>2</a:t>
                      </a:r>
                      <a:r>
                        <a:rPr lang="en-IN" sz="1800" dirty="0" smtClean="0"/>
                        <a:t>)</a:t>
                      </a:r>
                      <a:endParaRPr lang="en-IN" sz="1800" dirty="0"/>
                    </a:p>
                  </a:txBody>
                  <a:tcPr/>
                </a:tc>
                <a:tc>
                  <a:txBody>
                    <a:bodyPr/>
                    <a:lstStyle/>
                    <a:p>
                      <a:r>
                        <a:rPr lang="en-IN" sz="1800" dirty="0" smtClean="0"/>
                        <a:t>30.86</a:t>
                      </a:r>
                      <a:endParaRPr lang="en-IN" sz="1800" dirty="0"/>
                    </a:p>
                  </a:txBody>
                  <a:tcPr/>
                </a:tc>
                <a:tc>
                  <a:txBody>
                    <a:bodyPr/>
                    <a:lstStyle/>
                    <a:p>
                      <a:r>
                        <a:rPr lang="en-IN" sz="1800" dirty="0" smtClean="0"/>
                        <a:t>21.54</a:t>
                      </a:r>
                      <a:endParaRPr lang="en-IN" sz="1800" dirty="0"/>
                    </a:p>
                  </a:txBody>
                  <a:tcPr/>
                </a:tc>
                <a:tc>
                  <a:txBody>
                    <a:bodyPr/>
                    <a:lstStyle/>
                    <a:p>
                      <a:r>
                        <a:rPr lang="en-IN" sz="1800" dirty="0" smtClean="0"/>
                        <a:t>27.52</a:t>
                      </a:r>
                      <a:endParaRPr lang="en-IN" sz="1800" dirty="0"/>
                    </a:p>
                  </a:txBody>
                  <a:tcPr/>
                </a:tc>
                <a:tc>
                  <a:txBody>
                    <a:bodyPr/>
                    <a:lstStyle/>
                    <a:p>
                      <a:r>
                        <a:rPr lang="en-IN" sz="1800" dirty="0" smtClean="0"/>
                        <a:t>18.20</a:t>
                      </a:r>
                      <a:endParaRPr lang="en-IN" sz="1800" dirty="0"/>
                    </a:p>
                  </a:txBody>
                  <a:tcPr/>
                </a:tc>
                <a:tc>
                  <a:txBody>
                    <a:bodyPr/>
                    <a:lstStyle/>
                    <a:p>
                      <a:r>
                        <a:rPr lang="en-IN" sz="1800" dirty="0" smtClean="0"/>
                        <a:t>21.33</a:t>
                      </a:r>
                      <a:endParaRPr lang="en-IN" sz="1800" dirty="0"/>
                    </a:p>
                  </a:txBody>
                  <a:tcPr/>
                </a:tc>
                <a:tc>
                  <a:txBody>
                    <a:bodyPr/>
                    <a:lstStyle/>
                    <a:p>
                      <a:r>
                        <a:rPr lang="en-IN" sz="1800" dirty="0" smtClean="0"/>
                        <a:t>12.68</a:t>
                      </a:r>
                      <a:endParaRPr lang="en-IN" sz="1800" dirty="0"/>
                    </a:p>
                  </a:txBody>
                  <a:tcPr/>
                </a:tc>
                <a:tc>
                  <a:txBody>
                    <a:bodyPr/>
                    <a:lstStyle/>
                    <a:p>
                      <a:r>
                        <a:rPr lang="en-IN" sz="1800" dirty="0" smtClean="0"/>
                        <a:t>15.73</a:t>
                      </a:r>
                      <a:endParaRPr lang="en-IN" sz="1800" dirty="0"/>
                    </a:p>
                  </a:txBody>
                  <a:tcPr/>
                </a:tc>
                <a:tc>
                  <a:txBody>
                    <a:bodyPr/>
                    <a:lstStyle/>
                    <a:p>
                      <a:r>
                        <a:rPr lang="en-IN" sz="1800" dirty="0" smtClean="0"/>
                        <a:t>5.09</a:t>
                      </a:r>
                      <a:endParaRPr lang="en-IN" sz="1800" dirty="0"/>
                    </a:p>
                  </a:txBody>
                  <a:tcPr/>
                </a:tc>
                <a:tc>
                  <a:txBody>
                    <a:bodyPr/>
                    <a:lstStyle/>
                    <a:p>
                      <a:r>
                        <a:rPr lang="en-IN" sz="1800" dirty="0" smtClean="0"/>
                        <a:t>8.29</a:t>
                      </a:r>
                      <a:endParaRPr lang="en-IN" sz="1800" dirty="0"/>
                    </a:p>
                  </a:txBody>
                  <a:tcPr/>
                </a:tc>
                <a:tc>
                  <a:txBody>
                    <a:bodyPr/>
                    <a:lstStyle/>
                    <a:p>
                      <a:r>
                        <a:rPr lang="en-IN" sz="1800" dirty="0" smtClean="0"/>
                        <a:t>5.68</a:t>
                      </a:r>
                      <a:endParaRPr lang="en-IN" sz="1800" dirty="0"/>
                    </a:p>
                  </a:txBody>
                  <a:tcPr/>
                </a:tc>
              </a:tr>
            </a:tbl>
          </a:graphicData>
        </a:graphic>
      </p:graphicFrame>
      <p:sp>
        <p:nvSpPr>
          <p:cNvPr id="3" name="Slide Number Placeholder 2"/>
          <p:cNvSpPr>
            <a:spLocks noGrp="1"/>
          </p:cNvSpPr>
          <p:nvPr>
            <p:ph type="sldNum" idx="12"/>
          </p:nvPr>
        </p:nvSpPr>
        <p:spPr/>
        <p:txBody>
          <a:bodyPr/>
          <a:lstStyle/>
          <a:p>
            <a:fld id="{00000000-1234-1234-1234-123412341234}" type="slidenum">
              <a:rPr lang="en" smtClean="0">
                <a:solidFill>
                  <a:prstClr val="black">
                    <a:tint val="75000"/>
                  </a:prstClr>
                </a:solidFill>
              </a:rPr>
              <a:pPr/>
              <a:t>132</a:t>
            </a:fld>
            <a:endParaRPr lang="en">
              <a:solidFill>
                <a:prstClr val="black">
                  <a:tint val="75000"/>
                </a:prstClr>
              </a:solidFill>
            </a:endParaRPr>
          </a:p>
        </p:txBody>
      </p:sp>
    </p:spTree>
    <p:extLst>
      <p:ext uri="{BB962C8B-B14F-4D97-AF65-F5344CB8AC3E}">
        <p14:creationId xmlns:p14="http://schemas.microsoft.com/office/powerpoint/2010/main" val="397240763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t>Tutorial Outline</a:t>
            </a:r>
            <a:endParaRPr lang="en-US" b="1" dirty="0">
              <a:latin typeface="+mn-lt"/>
            </a:endParaRPr>
          </a:p>
        </p:txBody>
      </p:sp>
      <p:sp>
        <p:nvSpPr>
          <p:cNvPr id="5" name="Content Placeholder 4"/>
          <p:cNvSpPr>
            <a:spLocks noGrp="1"/>
          </p:cNvSpPr>
          <p:nvPr>
            <p:ph idx="1"/>
          </p:nvPr>
        </p:nvSpPr>
        <p:spPr/>
        <p:txBody>
          <a:bodyPr/>
          <a:lstStyle/>
          <a:p>
            <a:pPr>
              <a:lnSpc>
                <a:spcPct val="150000"/>
              </a:lnSpc>
            </a:pPr>
            <a:r>
              <a:rPr lang="en-US" dirty="0">
                <a:solidFill>
                  <a:schemeClr val="bg1">
                    <a:lumMod val="50000"/>
                  </a:schemeClr>
                </a:solidFill>
              </a:rPr>
              <a:t>Introduction &amp; Motivation</a:t>
            </a:r>
          </a:p>
          <a:p>
            <a:pPr>
              <a:lnSpc>
                <a:spcPct val="150000"/>
              </a:lnSpc>
            </a:pPr>
            <a:r>
              <a:rPr lang="en-US" dirty="0">
                <a:solidFill>
                  <a:schemeClr val="bg1">
                    <a:lumMod val="50000"/>
                  </a:schemeClr>
                </a:solidFill>
              </a:rPr>
              <a:t>Language Relatedness</a:t>
            </a:r>
          </a:p>
          <a:p>
            <a:pPr>
              <a:lnSpc>
                <a:spcPct val="150000"/>
              </a:lnSpc>
            </a:pPr>
            <a:r>
              <a:rPr lang="en-US" dirty="0">
                <a:solidFill>
                  <a:schemeClr val="bg1">
                    <a:lumMod val="50000"/>
                  </a:schemeClr>
                </a:solidFill>
              </a:rPr>
              <a:t>Translation within related languages</a:t>
            </a:r>
          </a:p>
          <a:p>
            <a:pPr>
              <a:lnSpc>
                <a:spcPct val="150000"/>
              </a:lnSpc>
            </a:pPr>
            <a:r>
              <a:rPr lang="en-US" dirty="0" smtClean="0">
                <a:solidFill>
                  <a:schemeClr val="bg1">
                    <a:lumMod val="50000"/>
                  </a:schemeClr>
                </a:solidFill>
              </a:rPr>
              <a:t>Translation from related languages to another language</a:t>
            </a:r>
          </a:p>
          <a:p>
            <a:pPr>
              <a:lnSpc>
                <a:spcPct val="150000"/>
              </a:lnSpc>
            </a:pPr>
            <a:r>
              <a:rPr lang="en-US" b="1" dirty="0">
                <a:solidFill>
                  <a:schemeClr val="accent1">
                    <a:lumMod val="50000"/>
                  </a:schemeClr>
                </a:solidFill>
              </a:rPr>
              <a:t>Summary</a:t>
            </a:r>
          </a:p>
        </p:txBody>
      </p:sp>
      <p:sp>
        <p:nvSpPr>
          <p:cNvPr id="3" name="Slide Number Placeholder 2"/>
          <p:cNvSpPr>
            <a:spLocks noGrp="1"/>
          </p:cNvSpPr>
          <p:nvPr>
            <p:ph type="sldNum" sz="quarter" idx="12"/>
          </p:nvPr>
        </p:nvSpPr>
        <p:spPr/>
        <p:txBody>
          <a:bodyPr/>
          <a:lstStyle/>
          <a:p>
            <a:fld id="{740CE5FD-2884-4EE9-87C1-C54DB91080A3}" type="slidenum">
              <a:rPr lang="en-IN" smtClean="0">
                <a:solidFill>
                  <a:prstClr val="black">
                    <a:tint val="75000"/>
                  </a:prstClr>
                </a:solidFill>
              </a:rPr>
              <a:pPr/>
              <a:t>133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87619742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Summary</a:t>
            </a:r>
            <a:endParaRPr lang="en-IN" dirty="0"/>
          </a:p>
        </p:txBody>
      </p:sp>
      <p:sp>
        <p:nvSpPr>
          <p:cNvPr id="5" name="Text Placeholder 4"/>
          <p:cNvSpPr>
            <a:spLocks noGrp="1"/>
          </p:cNvSpPr>
          <p:nvPr>
            <p:ph type="body" idx="1"/>
          </p:nvPr>
        </p:nvSpPr>
        <p:spPr/>
        <p:txBody>
          <a:bodyPr/>
          <a:lstStyle/>
          <a:p>
            <a:endParaRPr lang="en-IN"/>
          </a:p>
        </p:txBody>
      </p:sp>
      <p:sp>
        <p:nvSpPr>
          <p:cNvPr id="3" name="Slide Number Placeholder 2"/>
          <p:cNvSpPr>
            <a:spLocks noGrp="1"/>
          </p:cNvSpPr>
          <p:nvPr>
            <p:ph type="sldNum" sz="quarter" idx="12"/>
          </p:nvPr>
        </p:nvSpPr>
        <p:spPr/>
        <p:txBody>
          <a:bodyPr/>
          <a:lstStyle/>
          <a:p>
            <a:fld id="{AB46BF2D-FAAA-41D2-92AF-638820F22A2B}" type="slidenum">
              <a:rPr lang="en-IN" smtClean="0">
                <a:solidFill>
                  <a:prstClr val="black">
                    <a:tint val="75000"/>
                  </a:prstClr>
                </a:solidFill>
              </a:rPr>
              <a:pPr/>
              <a:t>134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16125237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smtClean="0"/>
              <a:t>We discussed the following questions … </a:t>
            </a:r>
            <a:endParaRPr lang="en-IN" i="1" dirty="0"/>
          </a:p>
        </p:txBody>
      </p:sp>
      <p:sp>
        <p:nvSpPr>
          <p:cNvPr id="3" name="Content Placeholder 2"/>
          <p:cNvSpPr>
            <a:spLocks noGrp="1"/>
          </p:cNvSpPr>
          <p:nvPr>
            <p:ph idx="1"/>
          </p:nvPr>
        </p:nvSpPr>
        <p:spPr/>
        <p:txBody>
          <a:bodyPr>
            <a:normAutofit/>
          </a:bodyPr>
          <a:lstStyle/>
          <a:p>
            <a:pPr fontAlgn="base">
              <a:lnSpc>
                <a:spcPct val="150000"/>
              </a:lnSpc>
            </a:pPr>
            <a:r>
              <a:rPr lang="en-IN" dirty="0" smtClean="0"/>
              <a:t>What is language relatedness &amp; when is it useful for MT?</a:t>
            </a:r>
            <a:endParaRPr lang="en-IN" dirty="0"/>
          </a:p>
          <a:p>
            <a:pPr fontAlgn="base">
              <a:lnSpc>
                <a:spcPct val="150000"/>
              </a:lnSpc>
            </a:pPr>
            <a:r>
              <a:rPr lang="en-IN" dirty="0"/>
              <a:t>Can translation between related languages be made more accurate?</a:t>
            </a:r>
          </a:p>
          <a:p>
            <a:pPr fontAlgn="base">
              <a:lnSpc>
                <a:spcPct val="150000"/>
              </a:lnSpc>
            </a:pPr>
            <a:r>
              <a:rPr lang="en-IN" dirty="0"/>
              <a:t>Can multiple languages help each other in translation?</a:t>
            </a:r>
          </a:p>
          <a:p>
            <a:pPr fontAlgn="base">
              <a:lnSpc>
                <a:spcPct val="150000"/>
              </a:lnSpc>
            </a:pPr>
            <a:r>
              <a:rPr lang="en-IN" dirty="0"/>
              <a:t>Can we reduce resource </a:t>
            </a:r>
            <a:r>
              <a:rPr lang="en-IN" dirty="0" smtClean="0"/>
              <a:t>requirements?</a:t>
            </a:r>
          </a:p>
          <a:p>
            <a:pPr fontAlgn="base">
              <a:lnSpc>
                <a:spcPct val="150000"/>
              </a:lnSpc>
            </a:pPr>
            <a:r>
              <a:rPr lang="en-IN" dirty="0" smtClean="0"/>
              <a:t>What </a:t>
            </a:r>
            <a:r>
              <a:rPr lang="en-IN" dirty="0"/>
              <a:t>concepts </a:t>
            </a:r>
            <a:r>
              <a:rPr lang="en-IN" dirty="0" smtClean="0"/>
              <a:t>&amp; tools </a:t>
            </a:r>
            <a:r>
              <a:rPr lang="en-IN" dirty="0"/>
              <a:t>are required for solving the above questions</a:t>
            </a:r>
            <a:r>
              <a:rPr lang="en-IN" dirty="0" smtClean="0"/>
              <a:t>?</a:t>
            </a:r>
            <a:endParaRPr lang="en-IN" dirty="0"/>
          </a:p>
        </p:txBody>
      </p:sp>
      <p:sp>
        <p:nvSpPr>
          <p:cNvPr id="5" name="Slide Number Placeholder 4"/>
          <p:cNvSpPr>
            <a:spLocks noGrp="1"/>
          </p:cNvSpPr>
          <p:nvPr>
            <p:ph type="sldNum" sz="quarter" idx="12"/>
          </p:nvPr>
        </p:nvSpPr>
        <p:spPr/>
        <p:txBody>
          <a:bodyPr/>
          <a:lstStyle/>
          <a:p>
            <a:fld id="{AB46BF2D-FAAA-41D2-92AF-638820F22A2B}" type="slidenum">
              <a:rPr lang="en-IN" smtClean="0">
                <a:solidFill>
                  <a:prstClr val="black">
                    <a:tint val="75000"/>
                  </a:prstClr>
                </a:solidFill>
              </a:rPr>
              <a:pPr/>
              <a:t>135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163042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15" y="365125"/>
            <a:ext cx="11257085" cy="1325563"/>
          </a:xfrm>
        </p:spPr>
        <p:txBody>
          <a:bodyPr/>
          <a:lstStyle/>
          <a:p>
            <a:r>
              <a:rPr lang="en-IN" dirty="0" smtClean="0"/>
              <a:t>What does it mean to say languages are related?</a:t>
            </a:r>
            <a:endParaRPr lang="en-IN" dirty="0"/>
          </a:p>
        </p:txBody>
      </p:sp>
      <p:sp>
        <p:nvSpPr>
          <p:cNvPr id="3" name="Content Placeholder 2"/>
          <p:cNvSpPr>
            <a:spLocks noGrp="1"/>
          </p:cNvSpPr>
          <p:nvPr>
            <p:ph idx="1"/>
          </p:nvPr>
        </p:nvSpPr>
        <p:spPr>
          <a:xfrm>
            <a:off x="933651" y="2085507"/>
            <a:ext cx="10222029" cy="4065036"/>
          </a:xfrm>
        </p:spPr>
        <p:txBody>
          <a:bodyPr/>
          <a:lstStyle/>
          <a:p>
            <a:pPr fontAlgn="base">
              <a:lnSpc>
                <a:spcPct val="200000"/>
              </a:lnSpc>
            </a:pPr>
            <a:r>
              <a:rPr lang="en-IN" dirty="0">
                <a:solidFill>
                  <a:srgbClr val="FF0000"/>
                </a:solidFill>
              </a:rPr>
              <a:t>Genetic relation → Language Families</a:t>
            </a:r>
          </a:p>
          <a:p>
            <a:pPr fontAlgn="base">
              <a:lnSpc>
                <a:spcPct val="200000"/>
              </a:lnSpc>
            </a:pPr>
            <a:r>
              <a:rPr lang="en-IN" dirty="0">
                <a:solidFill>
                  <a:srgbClr val="FF0000"/>
                </a:solidFill>
              </a:rPr>
              <a:t>Contact relation </a:t>
            </a:r>
            <a:r>
              <a:rPr lang="en-IN" i="1" dirty="0">
                <a:solidFill>
                  <a:srgbClr val="FF0000"/>
                </a:solidFill>
              </a:rPr>
              <a:t>→ </a:t>
            </a:r>
            <a:r>
              <a:rPr lang="en-IN" dirty="0" smtClean="0">
                <a:solidFill>
                  <a:srgbClr val="FF0000"/>
                </a:solidFill>
              </a:rPr>
              <a:t>Linguistic Area</a:t>
            </a:r>
          </a:p>
          <a:p>
            <a:pPr fontAlgn="base">
              <a:lnSpc>
                <a:spcPct val="200000"/>
              </a:lnSpc>
            </a:pPr>
            <a:r>
              <a:rPr lang="en-IN" dirty="0" smtClean="0"/>
              <a:t>Linguistic </a:t>
            </a:r>
            <a:r>
              <a:rPr lang="en-IN" dirty="0"/>
              <a:t>typology</a:t>
            </a:r>
            <a:r>
              <a:rPr lang="en-IN" i="1" dirty="0"/>
              <a:t> → </a:t>
            </a:r>
            <a:r>
              <a:rPr lang="en-IN" dirty="0"/>
              <a:t>Linguistic </a:t>
            </a:r>
            <a:r>
              <a:rPr lang="en-IN" dirty="0" smtClean="0"/>
              <a:t>Universals</a:t>
            </a:r>
            <a:endParaRPr lang="en-IN" dirty="0"/>
          </a:p>
        </p:txBody>
      </p:sp>
      <p:sp>
        <p:nvSpPr>
          <p:cNvPr id="5" name="Slide Number Placeholder 4"/>
          <p:cNvSpPr>
            <a:spLocks noGrp="1"/>
          </p:cNvSpPr>
          <p:nvPr>
            <p:ph type="sldNum" sz="quarter" idx="12"/>
          </p:nvPr>
        </p:nvSpPr>
        <p:spPr/>
        <p:txBody>
          <a:bodyPr/>
          <a:lstStyle/>
          <a:p>
            <a:fld id="{AB46BF2D-FAAA-41D2-92AF-638820F22A2B}" type="slidenum">
              <a:rPr lang="en-IN" smtClean="0">
                <a:solidFill>
                  <a:prstClr val="black">
                    <a:tint val="75000"/>
                  </a:prstClr>
                </a:solidFill>
              </a:rPr>
              <a:pPr/>
              <a:t>136</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34438551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8757" y="741145"/>
            <a:ext cx="11280808" cy="5370701"/>
          </a:xfrm>
          <a:prstGeom prst="rect">
            <a:avLst/>
          </a:prstGeom>
          <a:noFill/>
        </p:spPr>
        <p:txBody>
          <a:bodyPr wrap="square" rtlCol="0">
            <a:spAutoFit/>
          </a:bodyPr>
          <a:lstStyle/>
          <a:p>
            <a:pPr algn="ctr"/>
            <a:r>
              <a:rPr lang="en-IN" sz="4000" i="1" u="sng" dirty="0">
                <a:solidFill>
                  <a:prstClr val="black"/>
                </a:solidFill>
              </a:rPr>
              <a:t>Key characteristics of related languages</a:t>
            </a:r>
          </a:p>
          <a:p>
            <a:pPr algn="ctr"/>
            <a:endParaRPr lang="en-IN" sz="3200" i="1" dirty="0">
              <a:solidFill>
                <a:srgbClr val="FF0000"/>
              </a:solidFill>
            </a:endParaRPr>
          </a:p>
          <a:p>
            <a:pPr algn="ctr">
              <a:lnSpc>
                <a:spcPct val="150000"/>
              </a:lnSpc>
            </a:pPr>
            <a:r>
              <a:rPr lang="en-IN" sz="2800" dirty="0">
                <a:solidFill>
                  <a:srgbClr val="FF0000"/>
                </a:solidFill>
              </a:rPr>
              <a:t>Lexical Similarity</a:t>
            </a:r>
          </a:p>
          <a:p>
            <a:pPr algn="ctr">
              <a:lnSpc>
                <a:spcPct val="150000"/>
              </a:lnSpc>
            </a:pPr>
            <a:r>
              <a:rPr lang="en-IN" sz="2800" dirty="0">
                <a:solidFill>
                  <a:prstClr val="black"/>
                </a:solidFill>
              </a:rPr>
              <a:t>Morphological correspondence </a:t>
            </a:r>
          </a:p>
          <a:p>
            <a:pPr algn="ctr">
              <a:lnSpc>
                <a:spcPct val="150000"/>
              </a:lnSpc>
            </a:pPr>
            <a:r>
              <a:rPr lang="en-IN" sz="2800" dirty="0">
                <a:solidFill>
                  <a:prstClr val="black"/>
                </a:solidFill>
              </a:rPr>
              <a:t>Monotonic word-order</a:t>
            </a:r>
          </a:p>
          <a:p>
            <a:pPr algn="ctr"/>
            <a:endParaRPr lang="en-IN" sz="2800" dirty="0">
              <a:solidFill>
                <a:prstClr val="black"/>
              </a:solidFill>
            </a:endParaRPr>
          </a:p>
          <a:p>
            <a:pPr algn="ctr">
              <a:spcAft>
                <a:spcPts val="1800"/>
              </a:spcAft>
            </a:pPr>
            <a:r>
              <a:rPr lang="en-IN" sz="4000" i="1" u="sng" dirty="0">
                <a:solidFill>
                  <a:prstClr val="black"/>
                </a:solidFill>
              </a:rPr>
              <a:t>Leverage these similarities to </a:t>
            </a:r>
          </a:p>
          <a:p>
            <a:pPr marL="457200" indent="-457200" algn="ctr">
              <a:buFont typeface="Wingdings" panose="05000000000000000000" pitchFamily="2" charset="2"/>
              <a:buChar char="à"/>
            </a:pPr>
            <a:r>
              <a:rPr lang="en-IN" sz="2800" i="1" dirty="0">
                <a:solidFill>
                  <a:prstClr val="black"/>
                </a:solidFill>
              </a:rPr>
              <a:t>improve translation quality </a:t>
            </a:r>
          </a:p>
          <a:p>
            <a:pPr marL="457200" indent="-457200" algn="ctr">
              <a:buFont typeface="Wingdings" panose="05000000000000000000" pitchFamily="2" charset="2"/>
              <a:buChar char="à"/>
            </a:pPr>
            <a:r>
              <a:rPr lang="en-IN" sz="2800" i="1" dirty="0">
                <a:solidFill>
                  <a:prstClr val="black"/>
                </a:solidFill>
              </a:rPr>
              <a:t>r</a:t>
            </a:r>
            <a:r>
              <a:rPr lang="en-IN" sz="2800" i="1" dirty="0" smtClean="0">
                <a:solidFill>
                  <a:prstClr val="black"/>
                </a:solidFill>
              </a:rPr>
              <a:t>educe </a:t>
            </a:r>
            <a:r>
              <a:rPr lang="en-IN" sz="2800" i="1" dirty="0">
                <a:solidFill>
                  <a:prstClr val="black"/>
                </a:solidFill>
              </a:rPr>
              <a:t>resource requirements </a:t>
            </a:r>
          </a:p>
        </p:txBody>
      </p:sp>
      <p:sp>
        <p:nvSpPr>
          <p:cNvPr id="3" name="Slide Number Placeholder 2"/>
          <p:cNvSpPr>
            <a:spLocks noGrp="1"/>
          </p:cNvSpPr>
          <p:nvPr>
            <p:ph type="sldNum" sz="quarter" idx="12"/>
          </p:nvPr>
        </p:nvSpPr>
        <p:spPr/>
        <p:txBody>
          <a:bodyPr/>
          <a:lstStyle/>
          <a:p>
            <a:fld id="{AB46BF2D-FAAA-41D2-92AF-638820F22A2B}" type="slidenum">
              <a:rPr lang="en-IN" smtClean="0">
                <a:solidFill>
                  <a:prstClr val="black">
                    <a:tint val="75000"/>
                  </a:prstClr>
                </a:solidFill>
              </a:rPr>
              <a:pPr/>
              <a:t>137</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9972134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2925" y="1266088"/>
            <a:ext cx="11380271" cy="4462760"/>
          </a:xfrm>
          <a:prstGeom prst="rect">
            <a:avLst/>
          </a:prstGeom>
        </p:spPr>
        <p:txBody>
          <a:bodyPr wrap="square">
            <a:spAutoFit/>
          </a:bodyPr>
          <a:lstStyle/>
          <a:p>
            <a:pPr algn="ctr"/>
            <a:r>
              <a:rPr lang="en-IN" sz="3200" b="1" dirty="0">
                <a:solidFill>
                  <a:prstClr val="black"/>
                </a:solidFill>
              </a:rPr>
              <a:t>Orthographic and Phonetic Similarity to measure word similarity</a:t>
            </a:r>
          </a:p>
          <a:p>
            <a:pPr algn="ctr"/>
            <a:endParaRPr lang="en-IN" sz="2800" dirty="0">
              <a:solidFill>
                <a:prstClr val="black"/>
              </a:solidFill>
            </a:endParaRPr>
          </a:p>
          <a:p>
            <a:pPr algn="ctr"/>
            <a:endParaRPr lang="en-IN" sz="2800" dirty="0">
              <a:solidFill>
                <a:prstClr val="black"/>
              </a:solidFill>
            </a:endParaRPr>
          </a:p>
          <a:p>
            <a:pPr algn="ctr"/>
            <a:r>
              <a:rPr lang="en-IN" sz="2800" dirty="0">
                <a:solidFill>
                  <a:prstClr val="black"/>
                </a:solidFill>
              </a:rPr>
              <a:t>Properties &amp; similarities of the scripts involved useful for measuring orthographic similarity</a:t>
            </a:r>
          </a:p>
          <a:p>
            <a:pPr algn="ctr"/>
            <a:endParaRPr lang="en-IN" sz="2800" dirty="0">
              <a:solidFill>
                <a:prstClr val="black"/>
              </a:solidFill>
            </a:endParaRPr>
          </a:p>
          <a:p>
            <a:pPr algn="ctr"/>
            <a:endParaRPr lang="en-IN" sz="2800" dirty="0">
              <a:solidFill>
                <a:prstClr val="black"/>
              </a:solidFill>
            </a:endParaRPr>
          </a:p>
          <a:p>
            <a:pPr algn="ctr"/>
            <a:r>
              <a:rPr lang="en-IN" sz="2800" dirty="0">
                <a:solidFill>
                  <a:prstClr val="black"/>
                </a:solidFill>
              </a:rPr>
              <a:t>Identification of loan words, cognates, false friends and named entity pairs</a:t>
            </a:r>
          </a:p>
          <a:p>
            <a:pPr algn="ctr"/>
            <a:endParaRPr lang="en-IN" sz="2800" dirty="0">
              <a:solidFill>
                <a:prstClr val="black"/>
              </a:solidFill>
            </a:endParaRPr>
          </a:p>
          <a:p>
            <a:pPr algn="ctr"/>
            <a:endParaRPr lang="en-IN" sz="2800" dirty="0">
              <a:solidFill>
                <a:prstClr val="black"/>
              </a:solidFill>
            </a:endParaRPr>
          </a:p>
        </p:txBody>
      </p:sp>
      <p:sp>
        <p:nvSpPr>
          <p:cNvPr id="3" name="Slide Number Placeholder 2"/>
          <p:cNvSpPr>
            <a:spLocks noGrp="1"/>
          </p:cNvSpPr>
          <p:nvPr>
            <p:ph type="sldNum" sz="quarter" idx="12"/>
          </p:nvPr>
        </p:nvSpPr>
        <p:spPr/>
        <p:txBody>
          <a:bodyPr/>
          <a:lstStyle/>
          <a:p>
            <a:fld id="{AB46BF2D-FAAA-41D2-92AF-638820F22A2B}" type="slidenum">
              <a:rPr lang="en-IN" smtClean="0">
                <a:solidFill>
                  <a:prstClr val="black">
                    <a:tint val="75000"/>
                  </a:prstClr>
                </a:solidFill>
              </a:rPr>
              <a:pPr/>
              <a:t>138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52903960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4143" y="86628"/>
            <a:ext cx="10761044" cy="5893921"/>
          </a:xfrm>
          <a:prstGeom prst="rect">
            <a:avLst/>
          </a:prstGeom>
          <a:noFill/>
        </p:spPr>
        <p:txBody>
          <a:bodyPr wrap="square" rtlCol="0">
            <a:spAutoFit/>
          </a:bodyPr>
          <a:lstStyle/>
          <a:p>
            <a:r>
              <a:rPr lang="en-IN" sz="4000" dirty="0">
                <a:solidFill>
                  <a:prstClr val="black"/>
                </a:solidFill>
              </a:rPr>
              <a:t>Translation between related languages </a:t>
            </a:r>
          </a:p>
          <a:p>
            <a:endParaRPr lang="en-IN" dirty="0">
              <a:solidFill>
                <a:prstClr val="black"/>
              </a:solidFill>
            </a:endParaRPr>
          </a:p>
          <a:p>
            <a:pPr marL="285750" indent="-285750">
              <a:lnSpc>
                <a:spcPct val="200000"/>
              </a:lnSpc>
              <a:buFontTx/>
              <a:buChar char="-"/>
            </a:pPr>
            <a:r>
              <a:rPr lang="en-IN" sz="2200" dirty="0">
                <a:solidFill>
                  <a:prstClr val="black"/>
                </a:solidFill>
              </a:rPr>
              <a:t>Adapting word-level SMT to improve word alignments, lexical coverage, OOV handling</a:t>
            </a:r>
          </a:p>
          <a:p>
            <a:pPr marL="285750" indent="-285750">
              <a:lnSpc>
                <a:spcPct val="200000"/>
              </a:lnSpc>
              <a:buFontTx/>
              <a:buChar char="-"/>
            </a:pPr>
            <a:r>
              <a:rPr lang="en-IN" sz="2200" dirty="0"/>
              <a:t>Use sub-word level units of representation</a:t>
            </a:r>
          </a:p>
          <a:p>
            <a:pPr marL="285750" indent="-285750">
              <a:lnSpc>
                <a:spcPct val="200000"/>
              </a:lnSpc>
              <a:buFontTx/>
              <a:buChar char="-"/>
            </a:pPr>
            <a:r>
              <a:rPr lang="en-IN" sz="2200" dirty="0">
                <a:solidFill>
                  <a:prstClr val="black"/>
                </a:solidFill>
              </a:rPr>
              <a:t>Implicit use of morphological correspondence and monotonic word order</a:t>
            </a:r>
          </a:p>
          <a:p>
            <a:pPr marL="285750" indent="-285750">
              <a:lnSpc>
                <a:spcPct val="200000"/>
              </a:lnSpc>
              <a:buFontTx/>
              <a:buChar char="-"/>
            </a:pPr>
            <a:r>
              <a:rPr lang="en-IN" sz="2200" dirty="0">
                <a:solidFill>
                  <a:prstClr val="black"/>
                </a:solidFill>
              </a:rPr>
              <a:t>Assistance from multiple languages via use of pivot languages</a:t>
            </a:r>
          </a:p>
          <a:p>
            <a:pPr>
              <a:lnSpc>
                <a:spcPct val="200000"/>
              </a:lnSpc>
            </a:pPr>
            <a:r>
              <a:rPr lang="en-IN" sz="2200" b="1" u="sng" dirty="0">
                <a:solidFill>
                  <a:prstClr val="black"/>
                </a:solidFill>
              </a:rPr>
              <a:t>Food for thought</a:t>
            </a:r>
          </a:p>
          <a:p>
            <a:pPr marL="342900" indent="-342900">
              <a:lnSpc>
                <a:spcPct val="150000"/>
              </a:lnSpc>
              <a:buFontTx/>
              <a:buChar char="-"/>
            </a:pPr>
            <a:r>
              <a:rPr lang="en-IN" sz="2200" dirty="0">
                <a:solidFill>
                  <a:prstClr val="black"/>
                </a:solidFill>
              </a:rPr>
              <a:t>Translation between related languages is not just </a:t>
            </a:r>
            <a:r>
              <a:rPr lang="en-IN" sz="2200" dirty="0" smtClean="0">
                <a:solidFill>
                  <a:prstClr val="black"/>
                </a:solidFill>
              </a:rPr>
              <a:t>transliteration </a:t>
            </a:r>
            <a:r>
              <a:rPr lang="en-IN" sz="1200" i="1" dirty="0" smtClean="0">
                <a:solidFill>
                  <a:prstClr val="black"/>
                </a:solidFill>
              </a:rPr>
              <a:t>(</a:t>
            </a:r>
            <a:r>
              <a:rPr lang="en-IN" sz="1200" i="1" dirty="0" err="1" smtClean="0">
                <a:solidFill>
                  <a:prstClr val="black"/>
                </a:solidFill>
              </a:rPr>
              <a:t>Tsvetkov</a:t>
            </a:r>
            <a:r>
              <a:rPr lang="en-IN" sz="1200" i="1" dirty="0" smtClean="0">
                <a:solidFill>
                  <a:prstClr val="black"/>
                </a:solidFill>
              </a:rPr>
              <a:t> </a:t>
            </a:r>
            <a:r>
              <a:rPr lang="en-IN" sz="1200" i="1" dirty="0" err="1" smtClean="0">
                <a:solidFill>
                  <a:prstClr val="black"/>
                </a:solidFill>
              </a:rPr>
              <a:t>etal</a:t>
            </a:r>
            <a:r>
              <a:rPr lang="en-IN" sz="1200" i="1" dirty="0" smtClean="0">
                <a:solidFill>
                  <a:prstClr val="black"/>
                </a:solidFill>
              </a:rPr>
              <a:t>., 2015; </a:t>
            </a:r>
            <a:r>
              <a:rPr lang="en-IN" sz="1200" i="1" dirty="0" err="1" smtClean="0">
                <a:solidFill>
                  <a:prstClr val="black"/>
                </a:solidFill>
              </a:rPr>
              <a:t>Tsvetkov</a:t>
            </a:r>
            <a:r>
              <a:rPr lang="en-IN" sz="1200" i="1" dirty="0" smtClean="0">
                <a:solidFill>
                  <a:prstClr val="black"/>
                </a:solidFill>
              </a:rPr>
              <a:t> &amp; Dyer, 2015)</a:t>
            </a:r>
            <a:endParaRPr lang="en-IN" sz="1200" i="1" dirty="0">
              <a:solidFill>
                <a:prstClr val="black"/>
              </a:solidFill>
            </a:endParaRPr>
          </a:p>
          <a:p>
            <a:pPr marL="285750" indent="-285750">
              <a:lnSpc>
                <a:spcPct val="150000"/>
              </a:lnSpc>
              <a:buFontTx/>
              <a:buChar char="-"/>
            </a:pPr>
            <a:r>
              <a:rPr lang="en-IN" sz="2200" dirty="0">
                <a:solidFill>
                  <a:prstClr val="black"/>
                </a:solidFill>
              </a:rPr>
              <a:t>Relation between lexical similarity and translation accuracy</a:t>
            </a:r>
          </a:p>
          <a:p>
            <a:pPr marL="285750" indent="-285750">
              <a:lnSpc>
                <a:spcPct val="150000"/>
              </a:lnSpc>
              <a:buFontTx/>
              <a:buChar char="-"/>
            </a:pPr>
            <a:r>
              <a:rPr lang="en-IN" sz="2200" dirty="0">
                <a:solidFill>
                  <a:prstClr val="black"/>
                </a:solidFill>
              </a:rPr>
              <a:t>Evaluation  Metrics for sub-word level transformations</a:t>
            </a:r>
            <a:endParaRPr lang="en-IN" dirty="0">
              <a:solidFill>
                <a:prstClr val="black"/>
              </a:solidFill>
            </a:endParaRPr>
          </a:p>
        </p:txBody>
      </p:sp>
      <p:sp>
        <p:nvSpPr>
          <p:cNvPr id="4" name="Slide Number Placeholder 3"/>
          <p:cNvSpPr>
            <a:spLocks noGrp="1"/>
          </p:cNvSpPr>
          <p:nvPr>
            <p:ph type="sldNum" sz="quarter" idx="12"/>
          </p:nvPr>
        </p:nvSpPr>
        <p:spPr/>
        <p:txBody>
          <a:bodyPr/>
          <a:lstStyle/>
          <a:p>
            <a:fld id="{AB46BF2D-FAAA-41D2-92AF-638820F22A2B}" type="slidenum">
              <a:rPr lang="en-IN" smtClean="0">
                <a:solidFill>
                  <a:prstClr val="black">
                    <a:tint val="75000"/>
                  </a:prstClr>
                </a:solidFill>
              </a:rPr>
              <a:pPr/>
              <a:t>139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59674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06429" y="2627074"/>
            <a:ext cx="9804864" cy="1815882"/>
          </a:xfrm>
          <a:prstGeom prst="rect">
            <a:avLst/>
          </a:prstGeom>
        </p:spPr>
        <p:txBody>
          <a:bodyPr wrap="none">
            <a:spAutoFit/>
          </a:bodyPr>
          <a:lstStyle/>
          <a:p>
            <a:pPr algn="ctr"/>
            <a:r>
              <a:rPr lang="en-US" sz="2800" i="1" dirty="0">
                <a:solidFill>
                  <a:prstClr val="black"/>
                </a:solidFill>
              </a:rPr>
              <a:t>Lets consider the case of English </a:t>
            </a:r>
            <a:r>
              <a:rPr lang="en-US" sz="2800" i="1" dirty="0">
                <a:solidFill>
                  <a:prstClr val="black"/>
                </a:solidFill>
                <a:sym typeface="Wingdings" panose="05000000000000000000" pitchFamily="2" charset="2"/>
              </a:rPr>
              <a:t> </a:t>
            </a:r>
            <a:r>
              <a:rPr lang="en-US" sz="2800" i="1" dirty="0">
                <a:solidFill>
                  <a:prstClr val="black"/>
                </a:solidFill>
              </a:rPr>
              <a:t>Malayalam SMT to understand</a:t>
            </a:r>
          </a:p>
          <a:p>
            <a:pPr algn="ctr"/>
            <a:r>
              <a:rPr lang="en-US" sz="2800" i="1" dirty="0">
                <a:solidFill>
                  <a:prstClr val="black"/>
                </a:solidFill>
              </a:rPr>
              <a:t>a few reasons for this ….</a:t>
            </a:r>
          </a:p>
          <a:p>
            <a:pPr algn="ctr"/>
            <a:endParaRPr lang="en-US" sz="2800" i="1" dirty="0">
              <a:solidFill>
                <a:prstClr val="black"/>
              </a:solidFill>
            </a:endParaRPr>
          </a:p>
          <a:p>
            <a:pPr marL="457200" indent="-457200" algn="ctr">
              <a:buFont typeface="Arial" panose="020B0604020202020204" pitchFamily="34" charset="0"/>
              <a:buChar char="•"/>
            </a:pPr>
            <a:endParaRPr lang="en-US" sz="2800" i="1"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1CA5B9D-F41A-446D-86B5-B9FFFF0F93BD}"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189423126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009" y="354734"/>
            <a:ext cx="11145982" cy="1325563"/>
          </a:xfrm>
        </p:spPr>
        <p:txBody>
          <a:bodyPr>
            <a:normAutofit/>
          </a:bodyPr>
          <a:lstStyle/>
          <a:p>
            <a:r>
              <a:rPr lang="en-IN" sz="3600" b="1" dirty="0" smtClean="0"/>
              <a:t>Translation between related languages &amp; another language</a:t>
            </a:r>
            <a:endParaRPr lang="en-IN" sz="3600" b="1" dirty="0"/>
          </a:p>
        </p:txBody>
      </p:sp>
      <p:sp>
        <p:nvSpPr>
          <p:cNvPr id="3" name="Content Placeholder 2"/>
          <p:cNvSpPr>
            <a:spLocks noGrp="1"/>
          </p:cNvSpPr>
          <p:nvPr>
            <p:ph idx="1"/>
          </p:nvPr>
        </p:nvSpPr>
        <p:spPr>
          <a:xfrm>
            <a:off x="353291" y="1825625"/>
            <a:ext cx="11575473" cy="4351338"/>
          </a:xfrm>
        </p:spPr>
        <p:txBody>
          <a:bodyPr/>
          <a:lstStyle/>
          <a:p>
            <a:r>
              <a:rPr lang="en-IN" dirty="0" smtClean="0"/>
              <a:t>Assisting language to improve vocabulary coverage &amp; translation confidence </a:t>
            </a:r>
          </a:p>
          <a:p>
            <a:r>
              <a:rPr lang="en-IN" dirty="0" smtClean="0"/>
              <a:t>Pivot based SMT to use corpus from a resource rich related language</a:t>
            </a:r>
          </a:p>
          <a:p>
            <a:r>
              <a:rPr lang="en-IN" dirty="0" smtClean="0"/>
              <a:t>Source/Target rewriting: useful for related languages with little corpora</a:t>
            </a:r>
          </a:p>
          <a:p>
            <a:r>
              <a:rPr lang="en-IN" dirty="0" smtClean="0"/>
              <a:t>Divergence between languages has to bridged</a:t>
            </a:r>
          </a:p>
          <a:p>
            <a:r>
              <a:rPr lang="en-IN" i="1" dirty="0" smtClean="0"/>
              <a:t>Linguistic resources can be re-used among related languages</a:t>
            </a:r>
            <a:endParaRPr lang="en-IN" i="1" dirty="0"/>
          </a:p>
        </p:txBody>
      </p:sp>
      <p:sp>
        <p:nvSpPr>
          <p:cNvPr id="5" name="Slide Number Placeholder 4"/>
          <p:cNvSpPr>
            <a:spLocks noGrp="1"/>
          </p:cNvSpPr>
          <p:nvPr>
            <p:ph type="sldNum" sz="quarter" idx="12"/>
          </p:nvPr>
        </p:nvSpPr>
        <p:spPr/>
        <p:txBody>
          <a:bodyPr/>
          <a:lstStyle/>
          <a:p>
            <a:fld id="{AB46BF2D-FAAA-41D2-92AF-638820F22A2B}" type="slidenum">
              <a:rPr lang="en-IN" smtClean="0">
                <a:solidFill>
                  <a:prstClr val="black">
                    <a:tint val="75000"/>
                  </a:prstClr>
                </a:solidFill>
              </a:rPr>
              <a:pPr/>
              <a:t>140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49342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Can  we reduce resource requirements?</a:t>
            </a:r>
            <a:endParaRPr lang="en-IN" dirty="0"/>
          </a:p>
        </p:txBody>
      </p:sp>
      <p:sp>
        <p:nvSpPr>
          <p:cNvPr id="3" name="Content Placeholder 2"/>
          <p:cNvSpPr>
            <a:spLocks noGrp="1"/>
          </p:cNvSpPr>
          <p:nvPr>
            <p:ph idx="1"/>
          </p:nvPr>
        </p:nvSpPr>
        <p:spPr>
          <a:xfrm>
            <a:off x="375385" y="1825625"/>
            <a:ext cx="11357811" cy="1925493"/>
          </a:xfrm>
        </p:spPr>
        <p:txBody>
          <a:bodyPr/>
          <a:lstStyle/>
          <a:p>
            <a:r>
              <a:rPr lang="en-IN" dirty="0" smtClean="0"/>
              <a:t>Lesser parallel corpora required for learning sub-word transformations</a:t>
            </a:r>
          </a:p>
          <a:p>
            <a:r>
              <a:rPr lang="en-IN" dirty="0" smtClean="0"/>
              <a:t>Shared representation can be a powerful mechanism</a:t>
            </a:r>
          </a:p>
          <a:p>
            <a:r>
              <a:rPr lang="en-IN" dirty="0" smtClean="0"/>
              <a:t>Resources can be re-used/ported between related languages</a:t>
            </a:r>
          </a:p>
          <a:p>
            <a:endParaRPr lang="en-IN" dirty="0"/>
          </a:p>
        </p:txBody>
      </p:sp>
      <p:sp>
        <p:nvSpPr>
          <p:cNvPr id="5" name="Slide Number Placeholder 4"/>
          <p:cNvSpPr>
            <a:spLocks noGrp="1"/>
          </p:cNvSpPr>
          <p:nvPr>
            <p:ph type="sldNum" sz="quarter" idx="12"/>
          </p:nvPr>
        </p:nvSpPr>
        <p:spPr/>
        <p:txBody>
          <a:bodyPr/>
          <a:lstStyle/>
          <a:p>
            <a:fld id="{AB46BF2D-FAAA-41D2-92AF-638820F22A2B}" type="slidenum">
              <a:rPr lang="en-IN" smtClean="0">
                <a:solidFill>
                  <a:prstClr val="black">
                    <a:tint val="75000"/>
                  </a:prstClr>
                </a:solidFill>
              </a:rPr>
              <a:pPr/>
              <a:t>141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87653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Tools and Concepts</a:t>
            </a:r>
            <a:endParaRPr lang="en-IN" dirty="0"/>
          </a:p>
        </p:txBody>
      </p:sp>
      <p:sp>
        <p:nvSpPr>
          <p:cNvPr id="3" name="Content Placeholder 2"/>
          <p:cNvSpPr>
            <a:spLocks noGrp="1"/>
          </p:cNvSpPr>
          <p:nvPr>
            <p:ph sz="half" idx="1"/>
          </p:nvPr>
        </p:nvSpPr>
        <p:spPr>
          <a:xfrm>
            <a:off x="302394" y="2316513"/>
            <a:ext cx="5793606" cy="4351338"/>
          </a:xfrm>
        </p:spPr>
        <p:txBody>
          <a:bodyPr>
            <a:normAutofit/>
          </a:bodyPr>
          <a:lstStyle/>
          <a:p>
            <a:pPr marL="457200" lvl="0">
              <a:lnSpc>
                <a:spcPct val="150000"/>
              </a:lnSpc>
              <a:spcBef>
                <a:spcPts val="0"/>
              </a:spcBef>
            </a:pPr>
            <a:r>
              <a:rPr lang="en" dirty="0" smtClean="0"/>
              <a:t>Language Typology</a:t>
            </a:r>
          </a:p>
          <a:p>
            <a:pPr marL="457200" lvl="0">
              <a:lnSpc>
                <a:spcPct val="150000"/>
              </a:lnSpc>
              <a:spcBef>
                <a:spcPts val="0"/>
              </a:spcBef>
            </a:pPr>
            <a:r>
              <a:rPr lang="en" dirty="0" smtClean="0"/>
              <a:t>Phonetic Properties</a:t>
            </a:r>
          </a:p>
          <a:p>
            <a:pPr marL="457200" lvl="0">
              <a:lnSpc>
                <a:spcPct val="150000"/>
              </a:lnSpc>
              <a:spcBef>
                <a:spcPts val="0"/>
              </a:spcBef>
            </a:pPr>
            <a:r>
              <a:rPr lang="en" dirty="0" smtClean="0"/>
              <a:t>Phonetic &amp; Orthographic similarity</a:t>
            </a:r>
          </a:p>
          <a:p>
            <a:pPr marL="457200" lvl="0">
              <a:lnSpc>
                <a:spcPct val="150000"/>
              </a:lnSpc>
              <a:spcBef>
                <a:spcPts val="0"/>
              </a:spcBef>
            </a:pPr>
            <a:r>
              <a:rPr lang="en" dirty="0" smtClean="0"/>
              <a:t>Cognate Identification</a:t>
            </a:r>
          </a:p>
          <a:p>
            <a:pPr marL="457200" lvl="0">
              <a:lnSpc>
                <a:spcPct val="150000"/>
              </a:lnSpc>
              <a:spcBef>
                <a:spcPts val="0"/>
              </a:spcBef>
            </a:pPr>
            <a:r>
              <a:rPr lang="en" dirty="0" smtClean="0"/>
              <a:t>Transliteration</a:t>
            </a:r>
          </a:p>
        </p:txBody>
      </p:sp>
      <p:sp>
        <p:nvSpPr>
          <p:cNvPr id="4" name="Content Placeholder 3"/>
          <p:cNvSpPr>
            <a:spLocks noGrp="1"/>
          </p:cNvSpPr>
          <p:nvPr>
            <p:ph sz="half" idx="2"/>
          </p:nvPr>
        </p:nvSpPr>
        <p:spPr>
          <a:xfrm>
            <a:off x="6220326" y="2316513"/>
            <a:ext cx="5734251" cy="4351338"/>
          </a:xfrm>
        </p:spPr>
        <p:txBody>
          <a:bodyPr>
            <a:normAutofit/>
          </a:bodyPr>
          <a:lstStyle/>
          <a:p>
            <a:pPr marL="457200" lvl="0">
              <a:lnSpc>
                <a:spcPct val="150000"/>
              </a:lnSpc>
              <a:spcBef>
                <a:spcPts val="0"/>
              </a:spcBef>
            </a:pPr>
            <a:r>
              <a:rPr lang="en" dirty="0" smtClean="0"/>
              <a:t>Confusion networks &amp; Word lattices representations</a:t>
            </a:r>
          </a:p>
          <a:p>
            <a:pPr marL="457200" lvl="0">
              <a:lnSpc>
                <a:spcPct val="150000"/>
              </a:lnSpc>
              <a:spcBef>
                <a:spcPts val="0"/>
              </a:spcBef>
            </a:pPr>
            <a:r>
              <a:rPr lang="en" dirty="0" smtClean="0"/>
              <a:t>Pivot-based MT</a:t>
            </a:r>
          </a:p>
          <a:p>
            <a:pPr marL="457200" lvl="0">
              <a:lnSpc>
                <a:spcPct val="150000"/>
              </a:lnSpc>
              <a:spcBef>
                <a:spcPts val="0"/>
              </a:spcBef>
            </a:pPr>
            <a:r>
              <a:rPr lang="en" dirty="0" smtClean="0"/>
              <a:t>Combining  SMT models/outputs</a:t>
            </a:r>
          </a:p>
          <a:p>
            <a:endParaRPr lang="en-IN" dirty="0"/>
          </a:p>
        </p:txBody>
      </p:sp>
      <p:sp>
        <p:nvSpPr>
          <p:cNvPr id="6" name="Slide Number Placeholder 5"/>
          <p:cNvSpPr>
            <a:spLocks noGrp="1"/>
          </p:cNvSpPr>
          <p:nvPr>
            <p:ph type="sldNum" sz="quarter" idx="12"/>
          </p:nvPr>
        </p:nvSpPr>
        <p:spPr/>
        <p:txBody>
          <a:bodyPr/>
          <a:lstStyle/>
          <a:p>
            <a:fld id="{AB46BF2D-FAAA-41D2-92AF-638820F22A2B}" type="slidenum">
              <a:rPr lang="en-IN" smtClean="0">
                <a:solidFill>
                  <a:prstClr val="black">
                    <a:tint val="75000"/>
                  </a:prstClr>
                </a:solidFill>
              </a:rPr>
              <a:pPr/>
              <a:t>142</a:t>
            </a:fld>
            <a:endParaRPr lang="en-IN">
              <a:solidFill>
                <a:prstClr val="black">
                  <a:tint val="75000"/>
                </a:prstClr>
              </a:solidFill>
            </a:endParaRPr>
          </a:p>
        </p:txBody>
      </p:sp>
      <p:sp>
        <p:nvSpPr>
          <p:cNvPr id="7" name="Footer Placeholder 6"/>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403084296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Related Work that might be of interest</a:t>
            </a:r>
            <a:endParaRPr lang="en-IN" dirty="0"/>
          </a:p>
        </p:txBody>
      </p:sp>
      <p:sp>
        <p:nvSpPr>
          <p:cNvPr id="5" name="Content Placeholder 4"/>
          <p:cNvSpPr>
            <a:spLocks noGrp="1"/>
          </p:cNvSpPr>
          <p:nvPr>
            <p:ph sz="half" idx="1"/>
          </p:nvPr>
        </p:nvSpPr>
        <p:spPr>
          <a:xfrm>
            <a:off x="915202" y="1758248"/>
            <a:ext cx="10692866" cy="4351338"/>
          </a:xfrm>
        </p:spPr>
        <p:txBody>
          <a:bodyPr>
            <a:normAutofit/>
          </a:bodyPr>
          <a:lstStyle/>
          <a:p>
            <a:pPr fontAlgn="base"/>
            <a:r>
              <a:rPr lang="en-IN" dirty="0"/>
              <a:t>Study of </a:t>
            </a:r>
            <a:r>
              <a:rPr lang="en-IN" dirty="0" smtClean="0"/>
              <a:t>Linguistic </a:t>
            </a:r>
            <a:r>
              <a:rPr lang="en-IN" dirty="0"/>
              <a:t>T</a:t>
            </a:r>
            <a:r>
              <a:rPr lang="en-IN" dirty="0" smtClean="0"/>
              <a:t>ypology</a:t>
            </a:r>
            <a:endParaRPr lang="en-IN" dirty="0"/>
          </a:p>
          <a:p>
            <a:pPr fontAlgn="base"/>
            <a:r>
              <a:rPr lang="en-IN" dirty="0"/>
              <a:t>Historical/Comparative </a:t>
            </a:r>
            <a:r>
              <a:rPr lang="en-IN" dirty="0" smtClean="0"/>
              <a:t>Linguistics</a:t>
            </a:r>
            <a:endParaRPr lang="en-IN" dirty="0"/>
          </a:p>
          <a:p>
            <a:pPr fontAlgn="base"/>
            <a:r>
              <a:rPr lang="en-IN" dirty="0"/>
              <a:t>Mining bilingual </a:t>
            </a:r>
            <a:r>
              <a:rPr lang="en-IN" dirty="0" smtClean="0"/>
              <a:t>dictionaries, named entities &amp; parallel corpora</a:t>
            </a:r>
            <a:endParaRPr lang="en-IN" dirty="0"/>
          </a:p>
          <a:p>
            <a:pPr fontAlgn="base"/>
            <a:r>
              <a:rPr lang="en-IN" dirty="0" smtClean="0"/>
              <a:t>Word alignment using bridge languages</a:t>
            </a:r>
            <a:endParaRPr lang="en-IN" dirty="0"/>
          </a:p>
          <a:p>
            <a:r>
              <a:rPr lang="en-IN" dirty="0" smtClean="0"/>
              <a:t>Rule-based and Example-based MT in the light of linguistic similarities</a:t>
            </a:r>
          </a:p>
          <a:p>
            <a:r>
              <a:rPr lang="en-IN" dirty="0" smtClean="0"/>
              <a:t>Multilingual Neural Machine Translation</a:t>
            </a:r>
          </a:p>
          <a:p>
            <a:r>
              <a:rPr lang="en-IN" dirty="0" smtClean="0"/>
              <a:t>Character-level Neural Machine Translation</a:t>
            </a:r>
          </a:p>
          <a:p>
            <a:endParaRPr lang="en-IN" dirty="0"/>
          </a:p>
        </p:txBody>
      </p:sp>
      <p:sp>
        <p:nvSpPr>
          <p:cNvPr id="3" name="Slide Number Placeholder 2"/>
          <p:cNvSpPr>
            <a:spLocks noGrp="1"/>
          </p:cNvSpPr>
          <p:nvPr>
            <p:ph type="sldNum" sz="quarter" idx="12"/>
          </p:nvPr>
        </p:nvSpPr>
        <p:spPr/>
        <p:txBody>
          <a:bodyPr/>
          <a:lstStyle/>
          <a:p>
            <a:fld id="{AB46BF2D-FAAA-41D2-92AF-638820F22A2B}" type="slidenum">
              <a:rPr lang="en-IN" smtClean="0">
                <a:solidFill>
                  <a:prstClr val="black">
                    <a:tint val="75000"/>
                  </a:prstClr>
                </a:solidFill>
              </a:rPr>
              <a:pPr/>
              <a:t>143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67565374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Tools &amp; Resources</a:t>
            </a:r>
            <a:endParaRPr lang="en-IN" dirty="0"/>
          </a:p>
        </p:txBody>
      </p:sp>
      <p:sp>
        <p:nvSpPr>
          <p:cNvPr id="4" name="Text Placeholder 3"/>
          <p:cNvSpPr>
            <a:spLocks noGrp="1"/>
          </p:cNvSpPr>
          <p:nvPr>
            <p:ph type="body" idx="1"/>
          </p:nvPr>
        </p:nvSpPr>
        <p:spPr/>
        <p:txBody>
          <a:bodyPr/>
          <a:lstStyle/>
          <a:p>
            <a:endParaRPr lang="en-IN"/>
          </a:p>
        </p:txBody>
      </p:sp>
      <p:sp>
        <p:nvSpPr>
          <p:cNvPr id="5" name="Slide Number Placeholder 4"/>
          <p:cNvSpPr>
            <a:spLocks noGrp="1"/>
          </p:cNvSpPr>
          <p:nvPr>
            <p:ph type="sldNum" sz="quarter" idx="12"/>
          </p:nvPr>
        </p:nvSpPr>
        <p:spPr/>
        <p:txBody>
          <a:bodyPr/>
          <a:lstStyle/>
          <a:p>
            <a:fld id="{AB46BF2D-FAAA-41D2-92AF-638820F22A2B}" type="slidenum">
              <a:rPr lang="en-IN" smtClean="0">
                <a:solidFill>
                  <a:prstClr val="black">
                    <a:tint val="75000"/>
                  </a:prstClr>
                </a:solidFill>
              </a:rPr>
              <a:pPr/>
              <a:t>144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76857302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Language &amp; Variation</a:t>
            </a:r>
            <a:endParaRPr lang="en-IN" dirty="0"/>
          </a:p>
        </p:txBody>
      </p:sp>
      <p:sp>
        <p:nvSpPr>
          <p:cNvPr id="5" name="Content Placeholder 4"/>
          <p:cNvSpPr>
            <a:spLocks noGrp="1"/>
          </p:cNvSpPr>
          <p:nvPr>
            <p:ph idx="1"/>
          </p:nvPr>
        </p:nvSpPr>
        <p:spPr/>
        <p:txBody>
          <a:bodyPr/>
          <a:lstStyle/>
          <a:p>
            <a:pPr fontAlgn="base">
              <a:lnSpc>
                <a:spcPct val="100000"/>
              </a:lnSpc>
            </a:pPr>
            <a:r>
              <a:rPr lang="en-IN" u="sng" dirty="0" err="1">
                <a:hlinkClick r:id="rId2"/>
              </a:rPr>
              <a:t>Ethnologue</a:t>
            </a:r>
            <a:r>
              <a:rPr lang="en-IN" dirty="0"/>
              <a:t>: Catalogue of all the world’s living languages (www.ethnologue.com)</a:t>
            </a:r>
          </a:p>
          <a:p>
            <a:pPr fontAlgn="base">
              <a:lnSpc>
                <a:spcPct val="100000"/>
              </a:lnSpc>
            </a:pPr>
            <a:r>
              <a:rPr lang="en-IN" u="sng" dirty="0">
                <a:hlinkClick r:id="rId3"/>
              </a:rPr>
              <a:t>World Atlas of Linguistic Structures</a:t>
            </a:r>
            <a:r>
              <a:rPr lang="en-IN" dirty="0"/>
              <a:t>: Large database of structural (phonological, grammatical, lexical) properties of languages (wals.info)</a:t>
            </a:r>
          </a:p>
          <a:p>
            <a:pPr fontAlgn="base">
              <a:lnSpc>
                <a:spcPct val="100000"/>
              </a:lnSpc>
            </a:pPr>
            <a:r>
              <a:rPr lang="en-IN" dirty="0" err="1"/>
              <a:t>Comrie</a:t>
            </a:r>
            <a:r>
              <a:rPr lang="en-IN" dirty="0"/>
              <a:t>, </a:t>
            </a:r>
            <a:r>
              <a:rPr lang="en-IN" dirty="0" err="1"/>
              <a:t>Polinsky</a:t>
            </a:r>
            <a:r>
              <a:rPr lang="en-IN" dirty="0"/>
              <a:t> &amp; Mathews. </a:t>
            </a:r>
            <a:r>
              <a:rPr lang="en-IN" i="1" dirty="0"/>
              <a:t>The Atlas of Languages: The Origin and Development of Languages Throughout the World</a:t>
            </a:r>
            <a:endParaRPr lang="en-IN" dirty="0"/>
          </a:p>
          <a:p>
            <a:pPr fontAlgn="base">
              <a:lnSpc>
                <a:spcPct val="100000"/>
              </a:lnSpc>
            </a:pPr>
            <a:r>
              <a:rPr lang="en-IN" dirty="0"/>
              <a:t>Daniels &amp; Bright. </a:t>
            </a:r>
            <a:r>
              <a:rPr lang="en-IN" i="1" dirty="0"/>
              <a:t>The World’s Writing </a:t>
            </a:r>
            <a:r>
              <a:rPr lang="en-IN" i="1" dirty="0" smtClean="0"/>
              <a:t>systems</a:t>
            </a:r>
            <a:endParaRPr lang="en-IN" dirty="0"/>
          </a:p>
        </p:txBody>
      </p:sp>
      <p:sp>
        <p:nvSpPr>
          <p:cNvPr id="3" name="Slide Number Placeholder 2"/>
          <p:cNvSpPr>
            <a:spLocks noGrp="1"/>
          </p:cNvSpPr>
          <p:nvPr>
            <p:ph type="sldNum" sz="quarter" idx="12"/>
          </p:nvPr>
        </p:nvSpPr>
        <p:spPr/>
        <p:txBody>
          <a:bodyPr/>
          <a:lstStyle/>
          <a:p>
            <a:fld id="{AB46BF2D-FAAA-41D2-92AF-638820F22A2B}" type="slidenum">
              <a:rPr lang="en-IN" smtClean="0">
                <a:solidFill>
                  <a:prstClr val="black">
                    <a:tint val="75000"/>
                  </a:prstClr>
                </a:solidFill>
              </a:rPr>
              <a:pPr/>
              <a:t>145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1234359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a:t>
            </a:r>
            <a:endParaRPr lang="en-IN" dirty="0"/>
          </a:p>
        </p:txBody>
      </p:sp>
      <p:sp>
        <p:nvSpPr>
          <p:cNvPr id="3" name="Content Placeholder 2"/>
          <p:cNvSpPr>
            <a:spLocks noGrp="1"/>
          </p:cNvSpPr>
          <p:nvPr>
            <p:ph idx="1"/>
          </p:nvPr>
        </p:nvSpPr>
        <p:spPr/>
        <p:txBody>
          <a:bodyPr/>
          <a:lstStyle/>
          <a:p>
            <a:pPr fontAlgn="base">
              <a:lnSpc>
                <a:spcPct val="150000"/>
              </a:lnSpc>
            </a:pPr>
            <a:r>
              <a:rPr lang="en-IN" dirty="0"/>
              <a:t>Pivot-based SMT: </a:t>
            </a:r>
            <a:r>
              <a:rPr lang="en-IN" u="sng" dirty="0">
                <a:hlinkClick r:id="rId2"/>
              </a:rPr>
              <a:t>https://github.com/tamhd/MultiMT</a:t>
            </a:r>
            <a:r>
              <a:rPr lang="en-IN" dirty="0"/>
              <a:t> </a:t>
            </a:r>
          </a:p>
          <a:p>
            <a:pPr fontAlgn="base">
              <a:lnSpc>
                <a:spcPct val="150000"/>
              </a:lnSpc>
            </a:pPr>
            <a:r>
              <a:rPr lang="en-IN" dirty="0"/>
              <a:t>System Combination: </a:t>
            </a:r>
            <a:r>
              <a:rPr lang="en-IN" u="sng" dirty="0">
                <a:hlinkClick r:id="rId3"/>
              </a:rPr>
              <a:t>MEMT</a:t>
            </a:r>
            <a:endParaRPr lang="en-IN" dirty="0"/>
          </a:p>
          <a:p>
            <a:pPr fontAlgn="base">
              <a:lnSpc>
                <a:spcPct val="150000"/>
              </a:lnSpc>
            </a:pPr>
            <a:r>
              <a:rPr lang="en-IN" dirty="0"/>
              <a:t>Moses </a:t>
            </a:r>
            <a:r>
              <a:rPr lang="en-IN" dirty="0" err="1"/>
              <a:t>contrib</a:t>
            </a:r>
            <a:r>
              <a:rPr lang="en-IN" dirty="0"/>
              <a:t> has tools for combining phrase tables</a:t>
            </a:r>
          </a:p>
          <a:p>
            <a:pPr fontAlgn="base">
              <a:lnSpc>
                <a:spcPct val="150000"/>
              </a:lnSpc>
            </a:pPr>
            <a:r>
              <a:rPr lang="en-IN" dirty="0"/>
              <a:t>Moses can take confusion network as input</a:t>
            </a:r>
          </a:p>
          <a:p>
            <a:pPr fontAlgn="base">
              <a:lnSpc>
                <a:spcPct val="150000"/>
              </a:lnSpc>
            </a:pPr>
            <a:r>
              <a:rPr lang="en-IN" dirty="0"/>
              <a:t>Multiple Decoding Paths is implemented in </a:t>
            </a:r>
            <a:r>
              <a:rPr lang="en-IN" dirty="0" smtClean="0"/>
              <a:t>Moses</a:t>
            </a:r>
            <a:endParaRPr lang="en-IN" dirty="0"/>
          </a:p>
        </p:txBody>
      </p:sp>
      <p:sp>
        <p:nvSpPr>
          <p:cNvPr id="5" name="Slide Number Placeholder 4"/>
          <p:cNvSpPr>
            <a:spLocks noGrp="1"/>
          </p:cNvSpPr>
          <p:nvPr>
            <p:ph type="sldNum" sz="quarter" idx="12"/>
          </p:nvPr>
        </p:nvSpPr>
        <p:spPr/>
        <p:txBody>
          <a:bodyPr/>
          <a:lstStyle/>
          <a:p>
            <a:fld id="{AB46BF2D-FAAA-41D2-92AF-638820F22A2B}" type="slidenum">
              <a:rPr lang="en-IN" smtClean="0">
                <a:solidFill>
                  <a:prstClr val="black">
                    <a:tint val="75000"/>
                  </a:prstClr>
                </a:solidFill>
              </a:rPr>
              <a:pPr/>
              <a:t>146</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97561446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of Reading Material</a:t>
            </a:r>
            <a:endParaRPr lang="en-IN" dirty="0"/>
          </a:p>
        </p:txBody>
      </p:sp>
      <p:sp>
        <p:nvSpPr>
          <p:cNvPr id="4" name="Slide Number Placeholder 3"/>
          <p:cNvSpPr>
            <a:spLocks noGrp="1"/>
          </p:cNvSpPr>
          <p:nvPr>
            <p:ph type="sldNum" sz="quarter" idx="12"/>
          </p:nvPr>
        </p:nvSpPr>
        <p:spPr/>
        <p:txBody>
          <a:bodyPr/>
          <a:lstStyle/>
          <a:p>
            <a:fld id="{AB46BF2D-FAAA-41D2-92AF-638820F22A2B}" type="slidenum">
              <a:rPr lang="en-IN" smtClean="0">
                <a:solidFill>
                  <a:prstClr val="black">
                    <a:tint val="75000"/>
                  </a:prstClr>
                </a:solidFill>
              </a:rPr>
              <a:pPr/>
              <a:t>147</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059471734"/>
              </p:ext>
            </p:extLst>
          </p:nvPr>
        </p:nvGraphicFramePr>
        <p:xfrm>
          <a:off x="838200" y="2579639"/>
          <a:ext cx="10766136" cy="1854200"/>
        </p:xfrm>
        <a:graphic>
          <a:graphicData uri="http://schemas.openxmlformats.org/drawingml/2006/table">
            <a:tbl>
              <a:tblPr bandRow="1">
                <a:tableStyleId>{5C22544A-7EE6-4342-B048-85BDC9FD1C3A}</a:tableStyleId>
              </a:tblPr>
              <a:tblGrid>
                <a:gridCol w="2726459"/>
                <a:gridCol w="8039677"/>
              </a:tblGrid>
              <a:tr h="370840">
                <a:tc>
                  <a:txBody>
                    <a:bodyPr/>
                    <a:lstStyle/>
                    <a:p>
                      <a:r>
                        <a:rPr lang="en-US" dirty="0" smtClean="0"/>
                        <a:t>Language Relatedness: </a:t>
                      </a:r>
                      <a:endParaRPr lang="en-US" dirty="0"/>
                    </a:p>
                  </a:txBody>
                  <a:tcPr/>
                </a:tc>
                <a:tc>
                  <a:txBody>
                    <a:bodyPr/>
                    <a:lstStyle/>
                    <a:p>
                      <a:r>
                        <a:rPr lang="en-US" dirty="0" smtClean="0"/>
                        <a:t>1,7,15,16,49,53,56</a:t>
                      </a:r>
                      <a:endParaRPr lang="en-US" dirty="0"/>
                    </a:p>
                  </a:txBody>
                  <a:tcPr/>
                </a:tc>
              </a:tr>
              <a:tr h="370840">
                <a:tc>
                  <a:txBody>
                    <a:bodyPr/>
                    <a:lstStyle/>
                    <a:p>
                      <a:r>
                        <a:rPr lang="en-US" dirty="0" smtClean="0"/>
                        <a:t>Lexical Similarity: </a:t>
                      </a:r>
                      <a:endParaRPr lang="en-US" dirty="0"/>
                    </a:p>
                  </a:txBody>
                  <a:tcPr/>
                </a:tc>
                <a:tc>
                  <a:txBody>
                    <a:bodyPr/>
                    <a:lstStyle/>
                    <a:p>
                      <a:r>
                        <a:rPr lang="en-US" dirty="0" smtClean="0"/>
                        <a:t>9,18,20,22,23,24,29,31,32,46,63</a:t>
                      </a:r>
                      <a:endParaRPr lang="en-US" dirty="0"/>
                    </a:p>
                  </a:txBody>
                  <a:tcPr/>
                </a:tc>
              </a:tr>
              <a:tr h="370840">
                <a:tc>
                  <a:txBody>
                    <a:bodyPr/>
                    <a:lstStyle/>
                    <a:p>
                      <a:r>
                        <a:rPr lang="en-US" dirty="0" smtClean="0"/>
                        <a:t>Adapting</a:t>
                      </a:r>
                      <a:r>
                        <a:rPr lang="en-US" baseline="0" dirty="0" smtClean="0"/>
                        <a:t> word-level SMT</a:t>
                      </a:r>
                      <a:endParaRPr lang="en-US" dirty="0"/>
                    </a:p>
                  </a:txBody>
                  <a:tcPr/>
                </a:tc>
                <a:tc>
                  <a:txBody>
                    <a:bodyPr/>
                    <a:lstStyle/>
                    <a:p>
                      <a:r>
                        <a:rPr lang="en-US" dirty="0" smtClean="0"/>
                        <a:t>8,12,13,14,24,26,28,34,41,47,55,59,60</a:t>
                      </a:r>
                      <a:endParaRPr lang="en-US" dirty="0"/>
                    </a:p>
                  </a:txBody>
                  <a:tcPr/>
                </a:tc>
              </a:tr>
              <a:tr h="370840">
                <a:tc>
                  <a:txBody>
                    <a:bodyPr/>
                    <a:lstStyle/>
                    <a:p>
                      <a:r>
                        <a:rPr lang="en-US" dirty="0" smtClean="0"/>
                        <a:t>Character-level SMT</a:t>
                      </a:r>
                      <a:endParaRPr lang="en-US" dirty="0"/>
                    </a:p>
                  </a:txBody>
                  <a:tcPr/>
                </a:tc>
                <a:tc>
                  <a:txBody>
                    <a:bodyPr/>
                    <a:lstStyle/>
                    <a:p>
                      <a:r>
                        <a:rPr lang="en-US" dirty="0" smtClean="0"/>
                        <a:t>36,37,38,39,57,58</a:t>
                      </a:r>
                      <a:endParaRPr lang="en-US" dirty="0"/>
                    </a:p>
                  </a:txBody>
                  <a:tcPr/>
                </a:tc>
              </a:tr>
              <a:tr h="370840">
                <a:tc>
                  <a:txBody>
                    <a:bodyPr/>
                    <a:lstStyle/>
                    <a:p>
                      <a:r>
                        <a:rPr lang="en-US" dirty="0" smtClean="0"/>
                        <a:t>Pivot-based</a:t>
                      </a:r>
                      <a:r>
                        <a:rPr lang="en-US" baseline="0" dirty="0" smtClean="0"/>
                        <a:t> SMT</a:t>
                      </a:r>
                      <a:endParaRPr lang="en-US" dirty="0"/>
                    </a:p>
                  </a:txBody>
                  <a:tcPr/>
                </a:tc>
                <a:tc>
                  <a:txBody>
                    <a:bodyPr/>
                    <a:lstStyle/>
                    <a:p>
                      <a:r>
                        <a:rPr lang="en-US" dirty="0" smtClean="0"/>
                        <a:t>5,10,11,25,30,33,35,37,43,44,61,62,64,65,66</a:t>
                      </a:r>
                      <a:endParaRPr lang="en-US" dirty="0"/>
                    </a:p>
                  </a:txBody>
                  <a:tcPr/>
                </a:tc>
              </a:tr>
            </a:tbl>
          </a:graphicData>
        </a:graphic>
      </p:graphicFrame>
      <p:sp>
        <p:nvSpPr>
          <p:cNvPr id="3" name="TextBox 2"/>
          <p:cNvSpPr txBox="1"/>
          <p:nvPr/>
        </p:nvSpPr>
        <p:spPr>
          <a:xfrm>
            <a:off x="4038600" y="4607772"/>
            <a:ext cx="2490216" cy="307777"/>
          </a:xfrm>
          <a:prstGeom prst="rect">
            <a:avLst/>
          </a:prstGeom>
          <a:noFill/>
        </p:spPr>
        <p:txBody>
          <a:bodyPr wrap="square" rtlCol="0">
            <a:spAutoFit/>
          </a:bodyPr>
          <a:lstStyle/>
          <a:p>
            <a:r>
              <a:rPr lang="en-US" sz="1400" i="1" dirty="0" smtClean="0"/>
              <a:t>List of papers at </a:t>
            </a:r>
            <a:r>
              <a:rPr lang="en-US" sz="1400" i="1" smtClean="0"/>
              <a:t>the end</a:t>
            </a:r>
            <a:endParaRPr lang="en-US" sz="1400" i="1" dirty="0"/>
          </a:p>
        </p:txBody>
      </p:sp>
    </p:spTree>
    <p:extLst>
      <p:ext uri="{BB962C8B-B14F-4D97-AF65-F5344CB8AC3E}">
        <p14:creationId xmlns:p14="http://schemas.microsoft.com/office/powerpoint/2010/main" val="3152938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Thank You! 	</a:t>
            </a:r>
            <a:endParaRPr lang="en-IN" dirty="0"/>
          </a:p>
        </p:txBody>
      </p:sp>
      <p:sp>
        <p:nvSpPr>
          <p:cNvPr id="6" name="Text Placeholder 5"/>
          <p:cNvSpPr>
            <a:spLocks noGrp="1"/>
          </p:cNvSpPr>
          <p:nvPr>
            <p:ph type="body" idx="1"/>
          </p:nvPr>
        </p:nvSpPr>
        <p:spPr/>
        <p:txBody>
          <a:bodyPr/>
          <a:lstStyle/>
          <a:p>
            <a:r>
              <a:rPr lang="en-IN" dirty="0" smtClean="0"/>
              <a:t>Questions?</a:t>
            </a:r>
            <a:endParaRPr lang="en-IN" dirty="0"/>
          </a:p>
        </p:txBody>
      </p:sp>
      <p:sp>
        <p:nvSpPr>
          <p:cNvPr id="3" name="Slide Number Placeholder 2"/>
          <p:cNvSpPr>
            <a:spLocks noGrp="1"/>
          </p:cNvSpPr>
          <p:nvPr>
            <p:ph type="sldNum" sz="quarter" idx="12"/>
          </p:nvPr>
        </p:nvSpPr>
        <p:spPr/>
        <p:txBody>
          <a:bodyPr/>
          <a:lstStyle/>
          <a:p>
            <a:fld id="{AB46BF2D-FAAA-41D2-92AF-638820F22A2B}" type="slidenum">
              <a:rPr lang="en-IN" smtClean="0">
                <a:solidFill>
                  <a:prstClr val="black">
                    <a:tint val="75000"/>
                  </a:prstClr>
                </a:solidFill>
              </a:rPr>
              <a:pPr/>
              <a:t>148</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28545772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5" name="Content Placeholder 4"/>
          <p:cNvSpPr>
            <a:spLocks noGrp="1"/>
          </p:cNvSpPr>
          <p:nvPr>
            <p:ph idx="1"/>
          </p:nvPr>
        </p:nvSpPr>
        <p:spPr/>
        <p:txBody>
          <a:bodyPr>
            <a:normAutofit fontScale="47500" lnSpcReduction="20000"/>
          </a:bodyPr>
          <a:lstStyle/>
          <a:p>
            <a:pPr marL="514350" indent="-514350" fontAlgn="base">
              <a:buFont typeface="+mj-lt"/>
              <a:buAutoNum type="arabicPeriod"/>
            </a:pPr>
            <a:r>
              <a:rPr lang="en-IN" dirty="0" err="1"/>
              <a:t>Anvita</a:t>
            </a:r>
            <a:r>
              <a:rPr lang="en-IN" dirty="0"/>
              <a:t> </a:t>
            </a:r>
            <a:r>
              <a:rPr lang="en-IN" dirty="0" err="1"/>
              <a:t>Abbi</a:t>
            </a:r>
            <a:r>
              <a:rPr lang="en-IN" dirty="0"/>
              <a:t>. </a:t>
            </a:r>
            <a:r>
              <a:rPr lang="en-IN" i="1" dirty="0"/>
              <a:t>Languages of India and India and as a Linguistic Area</a:t>
            </a:r>
            <a:r>
              <a:rPr lang="en-IN" dirty="0"/>
              <a:t>. 2012. Retrieved November 15, 2015, from</a:t>
            </a:r>
            <a:r>
              <a:rPr lang="en-IN" dirty="0">
                <a:hlinkClick r:id="rId2"/>
              </a:rPr>
              <a:t> </a:t>
            </a:r>
            <a:r>
              <a:rPr lang="en-IN" u="sng" dirty="0">
                <a:hlinkClick r:id="rId2"/>
              </a:rPr>
              <a:t>http://www.andamanese.net/Languages</a:t>
            </a:r>
            <a:r>
              <a:rPr lang="en-IN" dirty="0"/>
              <a:t> of India and India as a linguistic area.pdf </a:t>
            </a:r>
          </a:p>
          <a:p>
            <a:pPr marL="514350" indent="-514350" fontAlgn="base">
              <a:buFont typeface="+mj-lt"/>
              <a:buAutoNum type="arabicPeriod"/>
            </a:pPr>
            <a:r>
              <a:rPr lang="en-IN" dirty="0"/>
              <a:t>Y. Al-</a:t>
            </a:r>
            <a:r>
              <a:rPr lang="en-IN" dirty="0" err="1"/>
              <a:t>Onaizan</a:t>
            </a:r>
            <a:r>
              <a:rPr lang="en-IN" dirty="0"/>
              <a:t>, J. </a:t>
            </a:r>
            <a:r>
              <a:rPr lang="en-IN" dirty="0" err="1"/>
              <a:t>Curin</a:t>
            </a:r>
            <a:r>
              <a:rPr lang="en-IN" dirty="0"/>
              <a:t>, M. </a:t>
            </a:r>
            <a:r>
              <a:rPr lang="en-IN" dirty="0" err="1"/>
              <a:t>Jahr</a:t>
            </a:r>
            <a:r>
              <a:rPr lang="en-IN" dirty="0"/>
              <a:t>, K. Knight, J. Lafferty, D. </a:t>
            </a:r>
            <a:r>
              <a:rPr lang="en-IN" dirty="0" err="1"/>
              <a:t>Melamed</a:t>
            </a:r>
            <a:r>
              <a:rPr lang="en-IN" dirty="0"/>
              <a:t>, F. </a:t>
            </a:r>
            <a:r>
              <a:rPr lang="en-IN" dirty="0" err="1"/>
              <a:t>Och</a:t>
            </a:r>
            <a:r>
              <a:rPr lang="en-IN" dirty="0"/>
              <a:t>, D. Purdy, N. Smith, and D. </a:t>
            </a:r>
            <a:r>
              <a:rPr lang="en-IN" dirty="0" err="1"/>
              <a:t>Yarowsky</a:t>
            </a:r>
            <a:r>
              <a:rPr lang="en-IN" dirty="0"/>
              <a:t>. </a:t>
            </a:r>
            <a:r>
              <a:rPr lang="en-IN" i="1" dirty="0"/>
              <a:t>Statistical machine translation</a:t>
            </a:r>
            <a:r>
              <a:rPr lang="en-IN" dirty="0"/>
              <a:t>. Technical report, Johns Hopkins University. 1999 </a:t>
            </a:r>
          </a:p>
          <a:p>
            <a:pPr marL="514350" indent="-514350" fontAlgn="base">
              <a:buFont typeface="+mj-lt"/>
              <a:buAutoNum type="arabicPeriod"/>
            </a:pPr>
            <a:r>
              <a:rPr lang="en-US" dirty="0"/>
              <a:t>Emily </a:t>
            </a:r>
            <a:r>
              <a:rPr lang="en-US" dirty="0" smtClean="0"/>
              <a:t>Bender. </a:t>
            </a:r>
            <a:r>
              <a:rPr lang="en-US" i="1" dirty="0"/>
              <a:t>On achieving and evaluating language-independence in NLP</a:t>
            </a:r>
            <a:r>
              <a:rPr lang="en-US" dirty="0"/>
              <a:t>. Linguistic Issues in Language Technology. 2011</a:t>
            </a:r>
            <a:r>
              <a:rPr lang="en-US" dirty="0" smtClean="0"/>
              <a:t>.</a:t>
            </a:r>
          </a:p>
          <a:p>
            <a:pPr marL="514350" indent="-514350" fontAlgn="base">
              <a:buFont typeface="+mj-lt"/>
              <a:buAutoNum type="arabicPeriod"/>
            </a:pPr>
            <a:r>
              <a:rPr lang="en-IN" dirty="0" smtClean="0"/>
              <a:t>Shane </a:t>
            </a:r>
            <a:r>
              <a:rPr lang="en-IN" dirty="0"/>
              <a:t>Bergsma, </a:t>
            </a:r>
            <a:r>
              <a:rPr lang="en-IN" dirty="0" err="1"/>
              <a:t>Grzegorz</a:t>
            </a:r>
            <a:r>
              <a:rPr lang="en-IN" dirty="0"/>
              <a:t> </a:t>
            </a:r>
            <a:r>
              <a:rPr lang="en-IN" dirty="0" err="1"/>
              <a:t>Kondrak</a:t>
            </a:r>
            <a:r>
              <a:rPr lang="en-IN" dirty="0"/>
              <a:t>. </a:t>
            </a:r>
            <a:r>
              <a:rPr lang="en-IN" i="1" dirty="0"/>
              <a:t>Alignment-based discriminative string similarity</a:t>
            </a:r>
            <a:r>
              <a:rPr lang="en-IN" dirty="0"/>
              <a:t>. Annual meeting-Association for Computational Linguistics. 2007. </a:t>
            </a:r>
          </a:p>
          <a:p>
            <a:pPr marL="514350" indent="-514350" fontAlgn="base">
              <a:buFont typeface="+mj-lt"/>
              <a:buAutoNum type="arabicPeriod"/>
            </a:pPr>
            <a:r>
              <a:rPr lang="en-IN" dirty="0"/>
              <a:t>N. </a:t>
            </a:r>
            <a:r>
              <a:rPr lang="en-IN" dirty="0" err="1"/>
              <a:t>Bertoldi</a:t>
            </a:r>
            <a:r>
              <a:rPr lang="en-IN" dirty="0"/>
              <a:t>, M. </a:t>
            </a:r>
            <a:r>
              <a:rPr lang="en-IN" dirty="0" err="1"/>
              <a:t>Barbaiani</a:t>
            </a:r>
            <a:r>
              <a:rPr lang="en-IN" dirty="0"/>
              <a:t>, M. Federico, R. </a:t>
            </a:r>
            <a:r>
              <a:rPr lang="en-IN" dirty="0" err="1"/>
              <a:t>Cattoni</a:t>
            </a:r>
            <a:r>
              <a:rPr lang="en-IN" dirty="0"/>
              <a:t>. </a:t>
            </a:r>
            <a:r>
              <a:rPr lang="en-IN" i="1" dirty="0"/>
              <a:t>Phrase-based statistical machine translation with pivot languages</a:t>
            </a:r>
            <a:r>
              <a:rPr lang="en-IN" dirty="0"/>
              <a:t>. IWSLT. 2008. </a:t>
            </a:r>
          </a:p>
          <a:p>
            <a:pPr marL="514350" indent="-514350" fontAlgn="base">
              <a:buFont typeface="+mj-lt"/>
              <a:buAutoNum type="arabicPeriod"/>
            </a:pPr>
            <a:r>
              <a:rPr lang="en-IN" dirty="0"/>
              <a:t>Alexandra Birch, Miles Osborne, and Philipp Koehn. </a:t>
            </a:r>
            <a:r>
              <a:rPr lang="en-IN" i="1" dirty="0"/>
              <a:t>Predicting success in machine translation</a:t>
            </a:r>
            <a:r>
              <a:rPr lang="en-IN" dirty="0"/>
              <a:t>. Proceedings of the Conference on Empirical Methods in Natural Language Processing. Association for Computational Linguistics, 2008. </a:t>
            </a:r>
          </a:p>
          <a:p>
            <a:pPr marL="514350" indent="-514350" fontAlgn="base">
              <a:buFont typeface="+mj-lt"/>
              <a:buAutoNum type="arabicPeriod"/>
            </a:pPr>
            <a:r>
              <a:rPr lang="en-IN" dirty="0"/>
              <a:t>Peter Daniels  and William Bright. </a:t>
            </a:r>
            <a:r>
              <a:rPr lang="en-IN" i="1" dirty="0"/>
              <a:t>The world's writing systems</a:t>
            </a:r>
            <a:r>
              <a:rPr lang="en-IN" dirty="0"/>
              <a:t>. Oxford University Press, 1996. </a:t>
            </a:r>
          </a:p>
          <a:p>
            <a:pPr marL="514350" indent="-514350" fontAlgn="base">
              <a:buFont typeface="+mj-lt"/>
              <a:buAutoNum type="arabicPeriod"/>
            </a:pPr>
            <a:r>
              <a:rPr lang="en-IN" dirty="0"/>
              <a:t>Peter Brown, Vincent J. Della </a:t>
            </a:r>
            <a:r>
              <a:rPr lang="en-IN" dirty="0" err="1"/>
              <a:t>Pietra</a:t>
            </a:r>
            <a:r>
              <a:rPr lang="en-IN" dirty="0"/>
              <a:t>, Stephen A. Della </a:t>
            </a:r>
            <a:r>
              <a:rPr lang="en-IN" dirty="0" err="1"/>
              <a:t>Pietra</a:t>
            </a:r>
            <a:r>
              <a:rPr lang="en-IN" dirty="0"/>
              <a:t>, and Robert L. Mercer. </a:t>
            </a:r>
            <a:r>
              <a:rPr lang="en-IN" i="1" dirty="0"/>
              <a:t>The mathematics of statistical machine translation: Parameter estimation</a:t>
            </a:r>
            <a:r>
              <a:rPr lang="en-IN" dirty="0"/>
              <a:t>. Computational linguistics. 1993. </a:t>
            </a:r>
          </a:p>
          <a:p>
            <a:pPr marL="514350" indent="-514350" fontAlgn="base">
              <a:buFont typeface="+mj-lt"/>
              <a:buAutoNum type="arabicPeriod"/>
            </a:pPr>
            <a:r>
              <a:rPr lang="en-IN" dirty="0"/>
              <a:t>Michael Covington.  </a:t>
            </a:r>
            <a:r>
              <a:rPr lang="en-IN" i="1" dirty="0"/>
              <a:t>An algorithm to align words for historical comparison</a:t>
            </a:r>
            <a:r>
              <a:rPr lang="en-IN" dirty="0"/>
              <a:t>. Computational linguistics. 1996. </a:t>
            </a:r>
          </a:p>
          <a:p>
            <a:pPr marL="514350" indent="-514350" fontAlgn="base">
              <a:buFont typeface="+mj-lt"/>
              <a:buAutoNum type="arabicPeriod"/>
            </a:pPr>
            <a:r>
              <a:rPr lang="en-IN" dirty="0"/>
              <a:t>Raj </a:t>
            </a:r>
            <a:r>
              <a:rPr lang="en-IN" dirty="0" err="1"/>
              <a:t>Dabre</a:t>
            </a:r>
            <a:r>
              <a:rPr lang="en-IN" dirty="0"/>
              <a:t>, </a:t>
            </a:r>
            <a:r>
              <a:rPr lang="en-IN" dirty="0" err="1"/>
              <a:t>Fabrien</a:t>
            </a:r>
            <a:r>
              <a:rPr lang="en-IN" dirty="0"/>
              <a:t> </a:t>
            </a:r>
            <a:r>
              <a:rPr lang="en-IN" dirty="0" err="1"/>
              <a:t>Cromiers</a:t>
            </a:r>
            <a:r>
              <a:rPr lang="en-IN" dirty="0"/>
              <a:t>, </a:t>
            </a:r>
            <a:r>
              <a:rPr lang="en-IN" dirty="0" err="1"/>
              <a:t>Sadao</a:t>
            </a:r>
            <a:r>
              <a:rPr lang="en-IN" dirty="0"/>
              <a:t> </a:t>
            </a:r>
            <a:r>
              <a:rPr lang="en-IN" dirty="0" err="1"/>
              <a:t>Kurohashi</a:t>
            </a:r>
            <a:r>
              <a:rPr lang="en-IN" dirty="0"/>
              <a:t>, and </a:t>
            </a:r>
            <a:r>
              <a:rPr lang="en-IN" dirty="0" err="1"/>
              <a:t>Pushpak</a:t>
            </a:r>
            <a:r>
              <a:rPr lang="en-IN" dirty="0"/>
              <a:t> Bhattacharyya. </a:t>
            </a:r>
            <a:r>
              <a:rPr lang="en-IN" i="1" dirty="0"/>
              <a:t>Leveraging small multilingual corpora for SMT using many pivot languages</a:t>
            </a:r>
            <a:r>
              <a:rPr lang="en-IN" dirty="0"/>
              <a:t>. Proceedings of the 2015 Conference of the North American Chapter of the Association for Computational Linguistics: Human Language Technologies. 2015. </a:t>
            </a:r>
          </a:p>
          <a:p>
            <a:pPr marL="514350" indent="-514350">
              <a:buFont typeface="+mj-lt"/>
              <a:buAutoNum type="arabicPeriod"/>
            </a:pPr>
            <a:r>
              <a:rPr lang="en-IN" dirty="0" err="1"/>
              <a:t>Adri`a</a:t>
            </a:r>
            <a:r>
              <a:rPr lang="en-IN" dirty="0"/>
              <a:t> De </a:t>
            </a:r>
            <a:r>
              <a:rPr lang="en-IN" dirty="0" err="1"/>
              <a:t>Gispert</a:t>
            </a:r>
            <a:r>
              <a:rPr lang="en-IN" dirty="0"/>
              <a:t>, Jose B Marino.</a:t>
            </a:r>
            <a:r>
              <a:rPr lang="en-IN" i="1" dirty="0"/>
              <a:t> Catalan-</a:t>
            </a:r>
            <a:r>
              <a:rPr lang="en-IN" i="1" dirty="0" err="1"/>
              <a:t>english</a:t>
            </a:r>
            <a:r>
              <a:rPr lang="en-IN" i="1" dirty="0"/>
              <a:t> statistical machine translation without parallel corpus: bridging through </a:t>
            </a:r>
            <a:r>
              <a:rPr lang="en-IN" i="1" dirty="0" err="1"/>
              <a:t>spanish</a:t>
            </a:r>
            <a:r>
              <a:rPr lang="en-IN" dirty="0"/>
              <a:t>. In Proc. of 5th International Conference on Language Resources and Evaluation (LREC). 2006. </a:t>
            </a:r>
          </a:p>
        </p:txBody>
      </p:sp>
      <p:sp>
        <p:nvSpPr>
          <p:cNvPr id="4" name="Slide Number Placeholder 3"/>
          <p:cNvSpPr>
            <a:spLocks noGrp="1"/>
          </p:cNvSpPr>
          <p:nvPr>
            <p:ph type="sldNum" sz="quarter" idx="12"/>
          </p:nvPr>
        </p:nvSpPr>
        <p:spPr/>
        <p:txBody>
          <a:bodyPr/>
          <a:lstStyle/>
          <a:p>
            <a:fld id="{AB46BF2D-FAAA-41D2-92AF-638820F22A2B}" type="slidenum">
              <a:rPr lang="en-IN" smtClean="0">
                <a:solidFill>
                  <a:prstClr val="black">
                    <a:tint val="75000"/>
                  </a:prstClr>
                </a:solidFill>
              </a:rPr>
              <a:pPr/>
              <a:t>149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6501636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1541" y="240292"/>
            <a:ext cx="10094110" cy="523220"/>
          </a:xfrm>
          <a:prstGeom prst="rect">
            <a:avLst/>
          </a:prstGeom>
          <a:noFill/>
        </p:spPr>
        <p:txBody>
          <a:bodyPr wrap="none" rtlCol="0">
            <a:spAutoFit/>
          </a:bodyPr>
          <a:lstStyle/>
          <a:p>
            <a:r>
              <a:rPr lang="en-US" sz="2800" i="1" dirty="0">
                <a:solidFill>
                  <a:prstClr val="black"/>
                </a:solidFill>
              </a:rPr>
              <a:t>Malayalam is a </a:t>
            </a:r>
            <a:r>
              <a:rPr lang="en-US" sz="2800" i="1" u="sng" dirty="0">
                <a:solidFill>
                  <a:prstClr val="black"/>
                </a:solidFill>
              </a:rPr>
              <a:t>highly agglutinative</a:t>
            </a:r>
            <a:r>
              <a:rPr lang="en-US" sz="2800" i="1" dirty="0">
                <a:solidFill>
                  <a:prstClr val="black"/>
                </a:solidFill>
              </a:rPr>
              <a:t>, predominantly </a:t>
            </a:r>
            <a:r>
              <a:rPr lang="en-US" sz="2800" i="1" u="sng" dirty="0">
                <a:solidFill>
                  <a:prstClr val="black"/>
                </a:solidFill>
              </a:rPr>
              <a:t>S-O-V</a:t>
            </a:r>
            <a:r>
              <a:rPr lang="en-US" sz="2800" i="1" dirty="0">
                <a:solidFill>
                  <a:prstClr val="black"/>
                </a:solidFill>
              </a:rPr>
              <a:t> language </a:t>
            </a:r>
          </a:p>
        </p:txBody>
      </p:sp>
      <p:cxnSp>
        <p:nvCxnSpPr>
          <p:cNvPr id="8" name="Straight Arrow Connector 7"/>
          <p:cNvCxnSpPr>
            <a:endCxn id="10" idx="0"/>
          </p:cNvCxnSpPr>
          <p:nvPr/>
        </p:nvCxnSpPr>
        <p:spPr>
          <a:xfrm>
            <a:off x="4912788" y="1663008"/>
            <a:ext cx="0" cy="393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260316" y="2056089"/>
            <a:ext cx="3304944" cy="523220"/>
          </a:xfrm>
          <a:prstGeom prst="rect">
            <a:avLst/>
          </a:prstGeom>
          <a:noFill/>
        </p:spPr>
        <p:txBody>
          <a:bodyPr wrap="none" rtlCol="0">
            <a:spAutoFit/>
          </a:bodyPr>
          <a:lstStyle/>
          <a:p>
            <a:r>
              <a:rPr lang="en-US" sz="2800" i="1" dirty="0">
                <a:solidFill>
                  <a:prstClr val="black"/>
                </a:solidFill>
              </a:rPr>
              <a:t>too many word forms</a:t>
            </a:r>
          </a:p>
        </p:txBody>
      </p:sp>
      <p:cxnSp>
        <p:nvCxnSpPr>
          <p:cNvPr id="13" name="Straight Arrow Connector 12"/>
          <p:cNvCxnSpPr>
            <a:stCxn id="10" idx="2"/>
          </p:cNvCxnSpPr>
          <p:nvPr/>
        </p:nvCxnSpPr>
        <p:spPr>
          <a:xfrm>
            <a:off x="4912788" y="2579309"/>
            <a:ext cx="12211" cy="385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85316" y="2964844"/>
            <a:ext cx="5879366" cy="954107"/>
          </a:xfrm>
          <a:prstGeom prst="rect">
            <a:avLst/>
          </a:prstGeom>
          <a:noFill/>
        </p:spPr>
        <p:txBody>
          <a:bodyPr wrap="none" rtlCol="0">
            <a:spAutoFit/>
          </a:bodyPr>
          <a:lstStyle/>
          <a:p>
            <a:pPr algn="ctr"/>
            <a:r>
              <a:rPr lang="en-US" sz="2800" i="1" dirty="0">
                <a:solidFill>
                  <a:prstClr val="black"/>
                </a:solidFill>
              </a:rPr>
              <a:t>leads to data sparsity</a:t>
            </a:r>
          </a:p>
          <a:p>
            <a:r>
              <a:rPr lang="en-US" sz="2800" i="1" dirty="0">
                <a:solidFill>
                  <a:prstClr val="black"/>
                </a:solidFill>
              </a:rPr>
              <a:t>(not enough counts for all word forms)</a:t>
            </a:r>
          </a:p>
        </p:txBody>
      </p:sp>
      <p:cxnSp>
        <p:nvCxnSpPr>
          <p:cNvPr id="19" name="Straight Arrow Connector 18"/>
          <p:cNvCxnSpPr>
            <a:stCxn id="14" idx="2"/>
          </p:cNvCxnSpPr>
          <p:nvPr/>
        </p:nvCxnSpPr>
        <p:spPr>
          <a:xfrm>
            <a:off x="4924999" y="3918951"/>
            <a:ext cx="5651" cy="451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724877" y="4241333"/>
            <a:ext cx="4400244" cy="523220"/>
          </a:xfrm>
          <a:prstGeom prst="rect">
            <a:avLst/>
          </a:prstGeom>
          <a:noFill/>
        </p:spPr>
        <p:txBody>
          <a:bodyPr wrap="none" rtlCol="0">
            <a:spAutoFit/>
          </a:bodyPr>
          <a:lstStyle/>
          <a:p>
            <a:pPr algn="ctr"/>
            <a:r>
              <a:rPr lang="en-US" sz="2800" i="1" dirty="0">
                <a:solidFill>
                  <a:prstClr val="black"/>
                </a:solidFill>
              </a:rPr>
              <a:t>bad word/phrase alignments</a:t>
            </a:r>
          </a:p>
        </p:txBody>
      </p:sp>
      <p:cxnSp>
        <p:nvCxnSpPr>
          <p:cNvPr id="22" name="Straight Arrow Connector 21"/>
          <p:cNvCxnSpPr/>
          <p:nvPr/>
        </p:nvCxnSpPr>
        <p:spPr>
          <a:xfrm>
            <a:off x="9183512" y="662945"/>
            <a:ext cx="2121" cy="498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7531040" y="1240568"/>
            <a:ext cx="4105611" cy="523220"/>
          </a:xfrm>
          <a:prstGeom prst="rect">
            <a:avLst/>
          </a:prstGeom>
          <a:noFill/>
        </p:spPr>
        <p:txBody>
          <a:bodyPr wrap="none" rtlCol="0">
            <a:spAutoFit/>
          </a:bodyPr>
          <a:lstStyle/>
          <a:p>
            <a:r>
              <a:rPr lang="en-US" sz="2800" i="1" dirty="0">
                <a:solidFill>
                  <a:prstClr val="black"/>
                </a:solidFill>
              </a:rPr>
              <a:t>harder reordering problem</a:t>
            </a:r>
          </a:p>
        </p:txBody>
      </p:sp>
      <p:sp>
        <p:nvSpPr>
          <p:cNvPr id="24" name="Rectangle 23"/>
          <p:cNvSpPr/>
          <p:nvPr/>
        </p:nvSpPr>
        <p:spPr>
          <a:xfrm>
            <a:off x="845183" y="4954302"/>
            <a:ext cx="10602684" cy="1815882"/>
          </a:xfrm>
          <a:prstGeom prst="rect">
            <a:avLst/>
          </a:prstGeom>
        </p:spPr>
        <p:txBody>
          <a:bodyPr wrap="square">
            <a:spAutoFit/>
          </a:bodyPr>
          <a:lstStyle/>
          <a:p>
            <a:r>
              <a:rPr lang="en-US" sz="2800" i="1" u="sng" dirty="0">
                <a:solidFill>
                  <a:prstClr val="black"/>
                </a:solidFill>
              </a:rPr>
              <a:t>Solution</a:t>
            </a:r>
          </a:p>
          <a:p>
            <a:pPr marL="457200" indent="-457200">
              <a:buFontTx/>
              <a:buChar char="-"/>
            </a:pPr>
            <a:r>
              <a:rPr lang="en-US" sz="2800" i="1" dirty="0">
                <a:solidFill>
                  <a:prstClr val="black"/>
                </a:solidFill>
              </a:rPr>
              <a:t>Add more parallel data</a:t>
            </a:r>
          </a:p>
          <a:p>
            <a:pPr marL="457200" indent="-457200">
              <a:buFontTx/>
              <a:buChar char="-"/>
            </a:pPr>
            <a:r>
              <a:rPr lang="en-US" sz="2800" i="1" dirty="0">
                <a:solidFill>
                  <a:prstClr val="black"/>
                </a:solidFill>
              </a:rPr>
              <a:t>More linguistic processing (morphological analysis, parsing, etc.)</a:t>
            </a:r>
          </a:p>
          <a:p>
            <a:endParaRPr lang="en-US" sz="2800" i="1" dirty="0">
              <a:solidFill>
                <a:prstClr val="black"/>
              </a:solidFill>
            </a:endParaRPr>
          </a:p>
        </p:txBody>
      </p:sp>
      <p:sp>
        <p:nvSpPr>
          <p:cNvPr id="25" name="TextBox 24"/>
          <p:cNvSpPr txBox="1"/>
          <p:nvPr/>
        </p:nvSpPr>
        <p:spPr>
          <a:xfrm>
            <a:off x="3298023" y="6265927"/>
            <a:ext cx="4473148" cy="523220"/>
          </a:xfrm>
          <a:prstGeom prst="rect">
            <a:avLst/>
          </a:prstGeom>
          <a:noFill/>
        </p:spPr>
        <p:txBody>
          <a:bodyPr wrap="none" rtlCol="0">
            <a:spAutoFit/>
          </a:bodyPr>
          <a:lstStyle/>
          <a:p>
            <a:pPr algn="ctr"/>
            <a:r>
              <a:rPr lang="en-US" sz="2800" i="1" dirty="0">
                <a:solidFill>
                  <a:prstClr val="black"/>
                </a:solidFill>
              </a:rPr>
              <a:t>Not possible for all languages</a:t>
            </a:r>
          </a:p>
        </p:txBody>
      </p:sp>
      <p:sp>
        <p:nvSpPr>
          <p:cNvPr id="28" name="Rectangle 27"/>
          <p:cNvSpPr/>
          <p:nvPr/>
        </p:nvSpPr>
        <p:spPr>
          <a:xfrm>
            <a:off x="3003745" y="903514"/>
            <a:ext cx="3952877" cy="769441"/>
          </a:xfrm>
          <a:prstGeom prst="rect">
            <a:avLst/>
          </a:prstGeom>
        </p:spPr>
        <p:txBody>
          <a:bodyPr wrap="none">
            <a:spAutoFit/>
          </a:bodyPr>
          <a:lstStyle/>
          <a:p>
            <a:r>
              <a:rPr lang="en-IN" sz="2400" dirty="0" err="1">
                <a:solidFill>
                  <a:srgbClr val="FF0000"/>
                </a:solidFill>
              </a:rPr>
              <a:t>mazhA</a:t>
            </a:r>
            <a:r>
              <a:rPr lang="en-IN" sz="2400" dirty="0">
                <a:solidFill>
                  <a:srgbClr val="FF0000"/>
                </a:solidFill>
              </a:rPr>
              <a:t>      </a:t>
            </a:r>
            <a:r>
              <a:rPr lang="en-IN" sz="2400" dirty="0" err="1">
                <a:solidFill>
                  <a:srgbClr val="FF0000"/>
                </a:solidFill>
              </a:rPr>
              <a:t>p.eyyutil.e~Ngillu.m</a:t>
            </a:r>
            <a:endParaRPr lang="en-IN" sz="2400" dirty="0">
              <a:solidFill>
                <a:srgbClr val="FF0000"/>
              </a:solidFill>
            </a:endParaRPr>
          </a:p>
          <a:p>
            <a:r>
              <a:rPr lang="en-IN" sz="2000" dirty="0" err="1">
                <a:solidFill>
                  <a:srgbClr val="FF0000"/>
                </a:solidFill>
              </a:rPr>
              <a:t>rain_NN</a:t>
            </a:r>
            <a:r>
              <a:rPr lang="en-IN" sz="2000" dirty="0">
                <a:solidFill>
                  <a:srgbClr val="FF0000"/>
                </a:solidFill>
              </a:rPr>
              <a:t>         </a:t>
            </a:r>
            <a:r>
              <a:rPr lang="en-IN" sz="2000" dirty="0" err="1">
                <a:solidFill>
                  <a:srgbClr val="FF0000"/>
                </a:solidFill>
              </a:rPr>
              <a:t>rain_VB+not+even_if</a:t>
            </a:r>
            <a:endParaRPr lang="en-IN" sz="2000" dirty="0">
              <a:solidFill>
                <a:srgbClr val="FF0000"/>
              </a:solidFill>
            </a:endParaRPr>
          </a:p>
        </p:txBody>
      </p:sp>
      <p:sp>
        <p:nvSpPr>
          <p:cNvPr id="3" name="Rectangle 2"/>
          <p:cNvSpPr/>
          <p:nvPr/>
        </p:nvSpPr>
        <p:spPr>
          <a:xfrm>
            <a:off x="215435" y="1024304"/>
            <a:ext cx="1992212" cy="830997"/>
          </a:xfrm>
          <a:prstGeom prst="rect">
            <a:avLst/>
          </a:prstGeom>
        </p:spPr>
        <p:txBody>
          <a:bodyPr wrap="none">
            <a:spAutoFit/>
          </a:bodyPr>
          <a:lstStyle/>
          <a:p>
            <a:r>
              <a:rPr lang="en-IN" sz="2400" dirty="0">
                <a:solidFill>
                  <a:srgbClr val="FF0000"/>
                </a:solidFill>
              </a:rPr>
              <a:t>Even if it does </a:t>
            </a:r>
          </a:p>
          <a:p>
            <a:r>
              <a:rPr lang="en-IN" sz="2400" dirty="0">
                <a:solidFill>
                  <a:srgbClr val="FF0000"/>
                </a:solidFill>
              </a:rPr>
              <a:t>not rain</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1CA5B9D-F41A-446D-86B5-B9FFFF0F93BD}"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414564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20" grpId="0"/>
      <p:bldP spid="23" grpId="0"/>
      <p:bldP spid="24" grpId="0"/>
      <p:bldP spid="25" grpId="0"/>
      <p:bldP spid="28" grpId="0"/>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47500" lnSpcReduction="20000"/>
          </a:bodyPr>
          <a:lstStyle/>
          <a:p>
            <a:pPr marL="514350" indent="-514350" fontAlgn="base">
              <a:buFont typeface="+mj-lt"/>
              <a:buAutoNum type="arabicPeriod" startAt="12"/>
            </a:pPr>
            <a:r>
              <a:rPr lang="en-IN" dirty="0"/>
              <a:t>Nadir </a:t>
            </a:r>
            <a:r>
              <a:rPr lang="en-IN" dirty="0" err="1"/>
              <a:t>Durrani</a:t>
            </a:r>
            <a:r>
              <a:rPr lang="en-IN" dirty="0"/>
              <a:t>, Hassan </a:t>
            </a:r>
            <a:r>
              <a:rPr lang="en-IN" dirty="0" err="1"/>
              <a:t>Sajjad</a:t>
            </a:r>
            <a:r>
              <a:rPr lang="en-IN" dirty="0"/>
              <a:t>, </a:t>
            </a:r>
            <a:r>
              <a:rPr lang="en-IN" dirty="0" err="1"/>
              <a:t>Hieu</a:t>
            </a:r>
            <a:r>
              <a:rPr lang="en-IN" dirty="0"/>
              <a:t> Hoang and Philipp Koehn. </a:t>
            </a:r>
            <a:r>
              <a:rPr lang="en-IN" i="1" dirty="0"/>
              <a:t>Integrating an unsupervised transliteration model into statistical machine translation</a:t>
            </a:r>
            <a:r>
              <a:rPr lang="en-IN" dirty="0"/>
              <a:t>. EACL. 2014. </a:t>
            </a:r>
          </a:p>
          <a:p>
            <a:pPr marL="514350" indent="-514350" fontAlgn="base">
              <a:buFont typeface="+mj-lt"/>
              <a:buAutoNum type="arabicPeriod" startAt="12"/>
            </a:pPr>
            <a:r>
              <a:rPr lang="en-IN" dirty="0"/>
              <a:t>Nadir </a:t>
            </a:r>
            <a:r>
              <a:rPr lang="en-IN" dirty="0" err="1"/>
              <a:t>Durrani</a:t>
            </a:r>
            <a:r>
              <a:rPr lang="en-IN" dirty="0"/>
              <a:t>, Hassan </a:t>
            </a:r>
            <a:r>
              <a:rPr lang="en-IN" dirty="0" err="1"/>
              <a:t>Sajjad</a:t>
            </a:r>
            <a:r>
              <a:rPr lang="en-IN" dirty="0"/>
              <a:t>, Alexander Fraser, and Helmut </a:t>
            </a:r>
            <a:r>
              <a:rPr lang="en-IN" dirty="0" err="1"/>
              <a:t>Schmid</a:t>
            </a:r>
            <a:r>
              <a:rPr lang="en-IN" dirty="0"/>
              <a:t>. </a:t>
            </a:r>
            <a:r>
              <a:rPr lang="en-IN" i="1" dirty="0"/>
              <a:t>Hindi-to-Urdu machine translation through transliteration.</a:t>
            </a:r>
            <a:r>
              <a:rPr lang="en-IN" dirty="0"/>
              <a:t> In Proceedings of the 48th Annual meeting of the Association for Computational Linguistics. 2010. </a:t>
            </a:r>
          </a:p>
          <a:p>
            <a:pPr marL="514350" indent="-514350" fontAlgn="base">
              <a:buFont typeface="+mj-lt"/>
              <a:buAutoNum type="arabicPeriod" startAt="12"/>
            </a:pPr>
            <a:r>
              <a:rPr lang="en-IN" dirty="0"/>
              <a:t>Nadir </a:t>
            </a:r>
            <a:r>
              <a:rPr lang="en-IN" dirty="0" err="1"/>
              <a:t>Durrani</a:t>
            </a:r>
            <a:r>
              <a:rPr lang="en-IN" dirty="0"/>
              <a:t>, Barry </a:t>
            </a:r>
            <a:r>
              <a:rPr lang="en-IN" dirty="0" err="1"/>
              <a:t>Haddow</a:t>
            </a:r>
            <a:r>
              <a:rPr lang="en-IN" dirty="0"/>
              <a:t>, Phillip Koehn, Kenneth </a:t>
            </a:r>
            <a:r>
              <a:rPr lang="en-IN" dirty="0" err="1"/>
              <a:t>Heafield</a:t>
            </a:r>
            <a:r>
              <a:rPr lang="en-IN" dirty="0"/>
              <a:t>. </a:t>
            </a:r>
            <a:r>
              <a:rPr lang="en-IN" i="1" dirty="0"/>
              <a:t>Edinburgh’s phrase-based machine translation systems for WMT-14</a:t>
            </a:r>
            <a:r>
              <a:rPr lang="en-IN" dirty="0"/>
              <a:t>. Proceedings of the ACL 2014 Ninth Workshop on Statistical Machine Translation. 2014. </a:t>
            </a:r>
          </a:p>
          <a:p>
            <a:pPr marL="514350" indent="-514350" fontAlgn="base">
              <a:buFont typeface="+mj-lt"/>
              <a:buAutoNum type="arabicPeriod" startAt="12"/>
            </a:pPr>
            <a:r>
              <a:rPr lang="en-IN" dirty="0" err="1"/>
              <a:t>Halvor</a:t>
            </a:r>
            <a:r>
              <a:rPr lang="en-IN" dirty="0"/>
              <a:t> </a:t>
            </a:r>
            <a:r>
              <a:rPr lang="en-IN" dirty="0" err="1"/>
              <a:t>Eifring</a:t>
            </a:r>
            <a:r>
              <a:rPr lang="en-IN" dirty="0"/>
              <a:t>, </a:t>
            </a:r>
            <a:r>
              <a:rPr lang="en-IN" dirty="0" err="1"/>
              <a:t>Bøyesen</a:t>
            </a:r>
            <a:r>
              <a:rPr lang="en-IN" dirty="0"/>
              <a:t> Rolf </a:t>
            </a:r>
            <a:r>
              <a:rPr lang="en-IN" dirty="0" err="1"/>
              <a:t>Theil</a:t>
            </a:r>
            <a:r>
              <a:rPr lang="en-IN" dirty="0"/>
              <a:t>. </a:t>
            </a:r>
            <a:r>
              <a:rPr lang="en-IN" i="1" dirty="0"/>
              <a:t>Linguistics for students of Asian and African languages.</a:t>
            </a:r>
            <a:r>
              <a:rPr lang="en-IN" dirty="0"/>
              <a:t> </a:t>
            </a:r>
            <a:r>
              <a:rPr lang="en-IN" dirty="0" err="1"/>
              <a:t>Institutt</a:t>
            </a:r>
            <a:r>
              <a:rPr lang="en-IN" dirty="0"/>
              <a:t> for </a:t>
            </a:r>
            <a:r>
              <a:rPr lang="en-IN" dirty="0" err="1"/>
              <a:t>østeuropeiske</a:t>
            </a:r>
            <a:r>
              <a:rPr lang="en-IN" dirty="0"/>
              <a:t> </a:t>
            </a:r>
            <a:r>
              <a:rPr lang="en-IN" dirty="0" err="1"/>
              <a:t>og</a:t>
            </a:r>
            <a:r>
              <a:rPr lang="en-IN" dirty="0"/>
              <a:t> </a:t>
            </a:r>
            <a:r>
              <a:rPr lang="en-IN" dirty="0" err="1"/>
              <a:t>orientalske</a:t>
            </a:r>
            <a:r>
              <a:rPr lang="en-IN" dirty="0"/>
              <a:t> studier. 2005. Retrieved November 15 2015, from</a:t>
            </a:r>
            <a:r>
              <a:rPr lang="en-IN" dirty="0">
                <a:hlinkClick r:id="rId2"/>
              </a:rPr>
              <a:t>  </a:t>
            </a:r>
            <a:r>
              <a:rPr lang="en-IN" u="sng" dirty="0">
                <a:hlinkClick r:id="rId2"/>
              </a:rPr>
              <a:t>https://www.uio.no/studier/emner/hf/ikos/EXFAC03-AAS/h05/larestoff/linguistics/</a:t>
            </a:r>
            <a:r>
              <a:rPr lang="en-IN" dirty="0">
                <a:hlinkClick r:id="rId2"/>
              </a:rPr>
              <a:t> </a:t>
            </a:r>
            <a:endParaRPr lang="en-IN" dirty="0"/>
          </a:p>
          <a:p>
            <a:pPr marL="514350" indent="-514350" fontAlgn="base">
              <a:buFont typeface="+mj-lt"/>
              <a:buAutoNum type="arabicPeriod" startAt="12"/>
            </a:pPr>
            <a:r>
              <a:rPr lang="en-IN" dirty="0"/>
              <a:t>Murray </a:t>
            </a:r>
            <a:r>
              <a:rPr lang="en-IN" dirty="0" err="1"/>
              <a:t>Emeneau</a:t>
            </a:r>
            <a:r>
              <a:rPr lang="en-IN" dirty="0"/>
              <a:t>. </a:t>
            </a:r>
            <a:r>
              <a:rPr lang="en-IN" i="1" dirty="0"/>
              <a:t>India as a linguistic area</a:t>
            </a:r>
            <a:r>
              <a:rPr lang="en-IN" dirty="0"/>
              <a:t>. Language. 1956. </a:t>
            </a:r>
          </a:p>
          <a:p>
            <a:pPr marL="514350" indent="-514350" fontAlgn="base">
              <a:buFont typeface="+mj-lt"/>
              <a:buAutoNum type="arabicPeriod" startAt="12"/>
            </a:pPr>
            <a:r>
              <a:rPr lang="en-IN" dirty="0"/>
              <a:t>Kenneth </a:t>
            </a:r>
            <a:r>
              <a:rPr lang="en-IN" dirty="0" err="1"/>
              <a:t>Heafield</a:t>
            </a:r>
            <a:r>
              <a:rPr lang="en-IN" dirty="0"/>
              <a:t>, </a:t>
            </a:r>
            <a:r>
              <a:rPr lang="en-IN" dirty="0" err="1"/>
              <a:t>Alon</a:t>
            </a:r>
            <a:r>
              <a:rPr lang="en-IN" dirty="0"/>
              <a:t> </a:t>
            </a:r>
            <a:r>
              <a:rPr lang="en-IN" dirty="0" err="1"/>
              <a:t>Lavie</a:t>
            </a:r>
            <a:r>
              <a:rPr lang="en-IN" dirty="0"/>
              <a:t>. </a:t>
            </a:r>
            <a:r>
              <a:rPr lang="en-IN" i="1" dirty="0"/>
              <a:t>Combining Machine Translation Output with Open Source: The Carnegie Mellon Multi-Engine Machine Translation Scheme. </a:t>
            </a:r>
            <a:r>
              <a:rPr lang="en-IN" dirty="0"/>
              <a:t>The Prague Bulletin of Mathematical Linguistics. 2010. </a:t>
            </a:r>
          </a:p>
          <a:p>
            <a:pPr marL="514350" indent="-514350" fontAlgn="base">
              <a:buFont typeface="+mj-lt"/>
              <a:buAutoNum type="arabicPeriod" startAt="12"/>
            </a:pPr>
            <a:r>
              <a:rPr lang="en-IN" dirty="0"/>
              <a:t>Diana </a:t>
            </a:r>
            <a:r>
              <a:rPr lang="en-IN" dirty="0" err="1"/>
              <a:t>Inkpen</a:t>
            </a:r>
            <a:r>
              <a:rPr lang="en-IN" dirty="0"/>
              <a:t>, </a:t>
            </a:r>
            <a:r>
              <a:rPr lang="en-IN" dirty="0" err="1"/>
              <a:t>Oana</a:t>
            </a:r>
            <a:r>
              <a:rPr lang="en-IN" dirty="0"/>
              <a:t> </a:t>
            </a:r>
            <a:r>
              <a:rPr lang="en-IN" dirty="0" err="1"/>
              <a:t>Frunza</a:t>
            </a:r>
            <a:r>
              <a:rPr lang="en-IN" dirty="0"/>
              <a:t>, and </a:t>
            </a:r>
            <a:r>
              <a:rPr lang="en-IN" dirty="0" err="1"/>
              <a:t>Grzegorz</a:t>
            </a:r>
            <a:r>
              <a:rPr lang="en-IN" dirty="0"/>
              <a:t> </a:t>
            </a:r>
            <a:r>
              <a:rPr lang="en-IN" dirty="0" err="1"/>
              <a:t>Kondrak</a:t>
            </a:r>
            <a:r>
              <a:rPr lang="en-IN" dirty="0"/>
              <a:t>. </a:t>
            </a:r>
            <a:r>
              <a:rPr lang="en-IN" i="1" dirty="0"/>
              <a:t>Automatic identification of cognates and false friends in French and English. </a:t>
            </a:r>
            <a:r>
              <a:rPr lang="en-IN" dirty="0"/>
              <a:t>Proceedings of the International Conference Recent Advances in Natural Language Processing. 2005. </a:t>
            </a:r>
          </a:p>
          <a:p>
            <a:pPr marL="514350" indent="-514350" fontAlgn="base">
              <a:buFont typeface="+mj-lt"/>
              <a:buAutoNum type="arabicPeriod" startAt="12"/>
            </a:pPr>
            <a:r>
              <a:rPr lang="en-IN" dirty="0" err="1"/>
              <a:t>Mitesh</a:t>
            </a:r>
            <a:r>
              <a:rPr lang="en-IN" dirty="0"/>
              <a:t> </a:t>
            </a:r>
            <a:r>
              <a:rPr lang="en-IN" dirty="0" err="1"/>
              <a:t>Khapra</a:t>
            </a:r>
            <a:r>
              <a:rPr lang="en-IN" dirty="0"/>
              <a:t>, A. </a:t>
            </a:r>
            <a:r>
              <a:rPr lang="en-IN" dirty="0" err="1"/>
              <a:t>Kumaran</a:t>
            </a:r>
            <a:r>
              <a:rPr lang="en-IN" dirty="0"/>
              <a:t> and </a:t>
            </a:r>
            <a:r>
              <a:rPr lang="en-IN" dirty="0" err="1"/>
              <a:t>Pushpak</a:t>
            </a:r>
            <a:r>
              <a:rPr lang="en-IN" dirty="0"/>
              <a:t> Bhattacharyya. </a:t>
            </a:r>
            <a:r>
              <a:rPr lang="en-IN" i="1" dirty="0"/>
              <a:t>Everybody loves a rich cousin: An empirical study of transliteration through bridge languages</a:t>
            </a:r>
            <a:r>
              <a:rPr lang="en-IN" dirty="0"/>
              <a:t>. Human Language Technologies: The 2010 Annual Conference of the North American Chapter of the Association for Computational Linguistics. Association for Computational Linguistics. 2010. </a:t>
            </a:r>
          </a:p>
          <a:p>
            <a:pPr marL="514350" indent="-514350" fontAlgn="base">
              <a:buFont typeface="+mj-lt"/>
              <a:buAutoNum type="arabicPeriod" startAt="12"/>
            </a:pPr>
            <a:r>
              <a:rPr lang="en-IN" dirty="0" err="1"/>
              <a:t>Alexandre</a:t>
            </a:r>
            <a:r>
              <a:rPr lang="en-IN" dirty="0"/>
              <a:t> </a:t>
            </a:r>
            <a:r>
              <a:rPr lang="en-IN" dirty="0" err="1"/>
              <a:t>Klementiev</a:t>
            </a:r>
            <a:r>
              <a:rPr lang="en-IN" dirty="0"/>
              <a:t>, Dan Roth. </a:t>
            </a:r>
            <a:r>
              <a:rPr lang="en-IN" i="1" dirty="0"/>
              <a:t>Weakly supervised named entity transliteration and discovery from multilingual comparable corpora.</a:t>
            </a:r>
            <a:r>
              <a:rPr lang="en-IN" dirty="0"/>
              <a:t> Proceedings of the 21st International Conference on Computational Linguistics and the 44th annual meeting of the Association for Computational Linguistics. 2006. </a:t>
            </a:r>
          </a:p>
          <a:p>
            <a:pPr marL="514350" indent="-514350" fontAlgn="base">
              <a:buFont typeface="+mj-lt"/>
              <a:buAutoNum type="arabicPeriod" startAt="12"/>
            </a:pPr>
            <a:r>
              <a:rPr lang="en-IN" dirty="0"/>
              <a:t>Philipp Koehn.</a:t>
            </a:r>
            <a:r>
              <a:rPr lang="en-IN" i="1" dirty="0"/>
              <a:t> Statistical machine translation</a:t>
            </a:r>
            <a:r>
              <a:rPr lang="en-IN" dirty="0"/>
              <a:t>. Cambridge University Press. 2009. </a:t>
            </a:r>
          </a:p>
        </p:txBody>
      </p:sp>
      <p:sp>
        <p:nvSpPr>
          <p:cNvPr id="5" name="Slide Number Placeholder 4"/>
          <p:cNvSpPr>
            <a:spLocks noGrp="1"/>
          </p:cNvSpPr>
          <p:nvPr>
            <p:ph type="sldNum" sz="quarter" idx="12"/>
          </p:nvPr>
        </p:nvSpPr>
        <p:spPr/>
        <p:txBody>
          <a:bodyPr/>
          <a:lstStyle/>
          <a:p>
            <a:fld id="{AB46BF2D-FAAA-41D2-92AF-638820F22A2B}" type="slidenum">
              <a:rPr lang="en-IN" smtClean="0">
                <a:solidFill>
                  <a:prstClr val="black">
                    <a:tint val="75000"/>
                  </a:prstClr>
                </a:solidFill>
              </a:rPr>
              <a:pPr/>
              <a:t>150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73133572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55000" lnSpcReduction="20000"/>
          </a:bodyPr>
          <a:lstStyle/>
          <a:p>
            <a:pPr marL="514350" indent="-514350" fontAlgn="base">
              <a:buFont typeface="+mj-lt"/>
              <a:buAutoNum type="arabicPeriod" startAt="22"/>
            </a:pPr>
            <a:r>
              <a:rPr lang="en-IN" dirty="0"/>
              <a:t>Greg </a:t>
            </a:r>
            <a:r>
              <a:rPr lang="en-IN" dirty="0" err="1"/>
              <a:t>Kondrak</a:t>
            </a:r>
            <a:r>
              <a:rPr lang="en-IN" dirty="0"/>
              <a:t>. </a:t>
            </a:r>
            <a:r>
              <a:rPr lang="en-IN" i="1" dirty="0"/>
              <a:t>Cognates and word alignment in </a:t>
            </a:r>
            <a:r>
              <a:rPr lang="en-IN" i="1" dirty="0" err="1"/>
              <a:t>bitexts</a:t>
            </a:r>
            <a:r>
              <a:rPr lang="en-IN" dirty="0"/>
              <a:t>. MT Summit. 2005. </a:t>
            </a:r>
          </a:p>
          <a:p>
            <a:pPr marL="514350" indent="-514350" fontAlgn="base">
              <a:buFont typeface="+mj-lt"/>
              <a:buAutoNum type="arabicPeriod" startAt="22"/>
            </a:pPr>
            <a:r>
              <a:rPr lang="en-IN" dirty="0" err="1"/>
              <a:t>Grzegorz</a:t>
            </a:r>
            <a:r>
              <a:rPr lang="en-IN" dirty="0"/>
              <a:t> </a:t>
            </a:r>
            <a:r>
              <a:rPr lang="en-IN" dirty="0" err="1"/>
              <a:t>Kondrak</a:t>
            </a:r>
            <a:r>
              <a:rPr lang="en-IN" dirty="0"/>
              <a:t>. </a:t>
            </a:r>
            <a:r>
              <a:rPr lang="en-IN" i="1" dirty="0"/>
              <a:t>A new algorithm for the alignment of phonetic sequences</a:t>
            </a:r>
            <a:r>
              <a:rPr lang="en-IN" dirty="0"/>
              <a:t>. Proceedings of the 1st North American chapter of the Association for Computational Linguistics conference. 2000. </a:t>
            </a:r>
          </a:p>
          <a:p>
            <a:pPr marL="514350" indent="-514350" fontAlgn="base">
              <a:buFont typeface="+mj-lt"/>
              <a:buAutoNum type="arabicPeriod" startAt="22"/>
            </a:pPr>
            <a:r>
              <a:rPr lang="en-IN" dirty="0"/>
              <a:t>Greg </a:t>
            </a:r>
            <a:r>
              <a:rPr lang="en-IN" dirty="0" err="1"/>
              <a:t>Kondrak</a:t>
            </a:r>
            <a:r>
              <a:rPr lang="en-IN" dirty="0"/>
              <a:t>, Daniel </a:t>
            </a:r>
            <a:r>
              <a:rPr lang="en-IN" dirty="0" err="1"/>
              <a:t>Marcu</a:t>
            </a:r>
            <a:r>
              <a:rPr lang="en-IN" dirty="0"/>
              <a:t> and Kevin Knight. </a:t>
            </a:r>
            <a:r>
              <a:rPr lang="en-IN" i="1" dirty="0"/>
              <a:t>Cognates can improve statistical translation models</a:t>
            </a:r>
            <a:r>
              <a:rPr lang="en-IN" dirty="0"/>
              <a:t>.  In Proceedings of the Conference of the North American Chapter of the Association for Computational Linguistics on Human Language Technology. 2003. </a:t>
            </a:r>
          </a:p>
          <a:p>
            <a:pPr marL="514350" indent="-514350" fontAlgn="base">
              <a:buFont typeface="+mj-lt"/>
              <a:buAutoNum type="arabicPeriod" startAt="22"/>
            </a:pPr>
            <a:r>
              <a:rPr lang="en-IN" dirty="0"/>
              <a:t>S. Kumar, </a:t>
            </a:r>
            <a:r>
              <a:rPr lang="en-IN" dirty="0" err="1"/>
              <a:t>Och</a:t>
            </a:r>
            <a:r>
              <a:rPr lang="en-IN" dirty="0"/>
              <a:t>, F. J., </a:t>
            </a:r>
            <a:r>
              <a:rPr lang="en-IN" dirty="0" err="1"/>
              <a:t>Macherey</a:t>
            </a:r>
            <a:r>
              <a:rPr lang="en-IN" dirty="0"/>
              <a:t>, W.</a:t>
            </a:r>
            <a:r>
              <a:rPr lang="en-IN" i="1" dirty="0"/>
              <a:t> Improving word alignment with bridge language</a:t>
            </a:r>
            <a:r>
              <a:rPr lang="en-IN" dirty="0"/>
              <a:t>s. In Proceedings of the Joint Conference on Empirical Methods in Natural Language Processing and Computational Natural Language Learning. 2007. </a:t>
            </a:r>
          </a:p>
          <a:p>
            <a:pPr marL="514350" indent="-514350" fontAlgn="base">
              <a:buFont typeface="+mj-lt"/>
              <a:buAutoNum type="arabicPeriod" startAt="22"/>
            </a:pPr>
            <a:r>
              <a:rPr lang="en-IN" dirty="0" smtClean="0"/>
              <a:t>Anoop </a:t>
            </a:r>
            <a:r>
              <a:rPr lang="en-IN" dirty="0"/>
              <a:t>Kunchukuttan, </a:t>
            </a:r>
            <a:r>
              <a:rPr lang="en-IN" dirty="0" err="1"/>
              <a:t>Ratish</a:t>
            </a:r>
            <a:r>
              <a:rPr lang="en-IN" dirty="0"/>
              <a:t> </a:t>
            </a:r>
            <a:r>
              <a:rPr lang="en-IN" dirty="0" err="1"/>
              <a:t>Puduppully</a:t>
            </a:r>
            <a:r>
              <a:rPr lang="en-IN" dirty="0"/>
              <a:t>, and Pushpak Bhattacharyya. </a:t>
            </a:r>
            <a:r>
              <a:rPr lang="en-IN" i="1" dirty="0" err="1"/>
              <a:t>Brahmi</a:t>
            </a:r>
            <a:r>
              <a:rPr lang="en-IN" i="1" dirty="0"/>
              <a:t>-Net: A transliteration and script conversion system for languages of the Indian subcontinent.</a:t>
            </a:r>
            <a:r>
              <a:rPr lang="en-IN" dirty="0"/>
              <a:t> Conference of the North American Chapter of the Association for Computational Linguistics: Demonstrations. 2015. </a:t>
            </a:r>
          </a:p>
          <a:p>
            <a:pPr marL="514350" indent="-514350" fontAlgn="base">
              <a:buFont typeface="+mj-lt"/>
              <a:buAutoNum type="arabicPeriod" startAt="22"/>
            </a:pPr>
            <a:r>
              <a:rPr lang="en-IN" dirty="0"/>
              <a:t>Anoop Kunchukuttan, </a:t>
            </a:r>
            <a:r>
              <a:rPr lang="en-IN" dirty="0" err="1"/>
              <a:t>Abhijit</a:t>
            </a:r>
            <a:r>
              <a:rPr lang="en-IN" dirty="0"/>
              <a:t> Mishra, </a:t>
            </a:r>
            <a:r>
              <a:rPr lang="en-IN" dirty="0" err="1"/>
              <a:t>Rajen</a:t>
            </a:r>
            <a:r>
              <a:rPr lang="en-IN" dirty="0"/>
              <a:t> Chatterjee, </a:t>
            </a:r>
            <a:r>
              <a:rPr lang="en-IN" dirty="0" err="1"/>
              <a:t>Ritesh</a:t>
            </a:r>
            <a:r>
              <a:rPr lang="en-IN" dirty="0"/>
              <a:t> Shah, </a:t>
            </a:r>
            <a:r>
              <a:rPr lang="en-IN" dirty="0" err="1"/>
              <a:t>Pushpak</a:t>
            </a:r>
            <a:r>
              <a:rPr lang="en-IN" dirty="0"/>
              <a:t> Bhattacharyya. </a:t>
            </a:r>
            <a:r>
              <a:rPr lang="en-IN" i="1" dirty="0" err="1"/>
              <a:t>Sata-Anuvadak</a:t>
            </a:r>
            <a:r>
              <a:rPr lang="en-IN" i="1" dirty="0"/>
              <a:t>: Tackling </a:t>
            </a:r>
            <a:r>
              <a:rPr lang="en-IN" i="1" dirty="0" err="1"/>
              <a:t>Multiway</a:t>
            </a:r>
            <a:r>
              <a:rPr lang="en-IN" i="1" dirty="0"/>
              <a:t> Translation of Indian Languages</a:t>
            </a:r>
            <a:r>
              <a:rPr lang="en-IN" dirty="0"/>
              <a:t>. Language Resources and Evaluation Conference. 2014. </a:t>
            </a:r>
          </a:p>
          <a:p>
            <a:pPr marL="514350" indent="-514350" fontAlgn="base">
              <a:buFont typeface="+mj-lt"/>
              <a:buAutoNum type="arabicPeriod" startAt="22"/>
            </a:pPr>
            <a:r>
              <a:rPr lang="en-IN" dirty="0"/>
              <a:t>Anoop Kunchukuttan, </a:t>
            </a:r>
            <a:r>
              <a:rPr lang="en-IN" dirty="0" err="1"/>
              <a:t>Ratish</a:t>
            </a:r>
            <a:r>
              <a:rPr lang="en-IN" dirty="0"/>
              <a:t> </a:t>
            </a:r>
            <a:r>
              <a:rPr lang="en-IN" dirty="0" err="1"/>
              <a:t>Pudupully</a:t>
            </a:r>
            <a:r>
              <a:rPr lang="en-IN" dirty="0"/>
              <a:t>, </a:t>
            </a:r>
            <a:r>
              <a:rPr lang="en-IN" dirty="0" err="1"/>
              <a:t>Rajen</a:t>
            </a:r>
            <a:r>
              <a:rPr lang="en-IN" dirty="0"/>
              <a:t> Chatterjee, </a:t>
            </a:r>
            <a:r>
              <a:rPr lang="en-IN" dirty="0" err="1"/>
              <a:t>Abhijit</a:t>
            </a:r>
            <a:r>
              <a:rPr lang="en-IN" dirty="0"/>
              <a:t> Mishra, </a:t>
            </a:r>
            <a:r>
              <a:rPr lang="en-IN" dirty="0" err="1"/>
              <a:t>Pushpak</a:t>
            </a:r>
            <a:r>
              <a:rPr lang="en-IN" dirty="0"/>
              <a:t> Bhattacharyya. 2014. </a:t>
            </a:r>
            <a:r>
              <a:rPr lang="en-IN" i="1" dirty="0"/>
              <a:t>The IIT Bombay SMT System for ICON 2014 Tools Contest </a:t>
            </a:r>
            <a:r>
              <a:rPr lang="en-IN" dirty="0"/>
              <a:t>. NLP Tools Contest at ICON 2014.</a:t>
            </a:r>
          </a:p>
          <a:p>
            <a:pPr marL="514350" indent="-514350" fontAlgn="base">
              <a:buFont typeface="+mj-lt"/>
              <a:buAutoNum type="arabicPeriod" startAt="22"/>
            </a:pPr>
            <a:r>
              <a:rPr lang="en-IN" dirty="0"/>
              <a:t>G. Mann, David </a:t>
            </a:r>
            <a:r>
              <a:rPr lang="en-IN" dirty="0" err="1"/>
              <a:t>Yarowsky</a:t>
            </a:r>
            <a:r>
              <a:rPr lang="en-IN" dirty="0"/>
              <a:t>. </a:t>
            </a:r>
            <a:r>
              <a:rPr lang="en-IN" i="1" dirty="0"/>
              <a:t>Multipath translation lexicon induction via bridge languages.</a:t>
            </a:r>
            <a:r>
              <a:rPr lang="en-IN" dirty="0"/>
              <a:t> In Proceedings of the second meeting of the North American Chapter of the Association for Computational Linguistics on Language technologies. 2001. </a:t>
            </a:r>
          </a:p>
          <a:p>
            <a:pPr marL="514350" indent="-514350" fontAlgn="base">
              <a:buFont typeface="+mj-lt"/>
              <a:buAutoNum type="arabicPeriod" startAt="22"/>
            </a:pPr>
            <a:r>
              <a:rPr lang="en-IN" dirty="0" err="1"/>
              <a:t>Evgeny</a:t>
            </a:r>
            <a:r>
              <a:rPr lang="en-IN" dirty="0"/>
              <a:t> </a:t>
            </a:r>
            <a:r>
              <a:rPr lang="en-IN" dirty="0" err="1"/>
              <a:t>Matusov</a:t>
            </a:r>
            <a:r>
              <a:rPr lang="en-IN" dirty="0"/>
              <a:t>, Nicola </a:t>
            </a:r>
            <a:r>
              <a:rPr lang="en-IN" dirty="0" err="1"/>
              <a:t>Ueffing</a:t>
            </a:r>
            <a:r>
              <a:rPr lang="en-IN" dirty="0"/>
              <a:t>, and Hermann Ney.</a:t>
            </a:r>
            <a:r>
              <a:rPr lang="en-IN" i="1" dirty="0"/>
              <a:t> Computing Consensus Translation for Multiple Machine Translation Systems Using Enhanced Hypothesis Alignment.</a:t>
            </a:r>
            <a:r>
              <a:rPr lang="en-IN" dirty="0"/>
              <a:t> EACL. 2006. </a:t>
            </a:r>
          </a:p>
        </p:txBody>
      </p:sp>
      <p:sp>
        <p:nvSpPr>
          <p:cNvPr id="5" name="Slide Number Placeholder 4"/>
          <p:cNvSpPr>
            <a:spLocks noGrp="1"/>
          </p:cNvSpPr>
          <p:nvPr>
            <p:ph type="sldNum" sz="quarter" idx="12"/>
          </p:nvPr>
        </p:nvSpPr>
        <p:spPr/>
        <p:txBody>
          <a:bodyPr/>
          <a:lstStyle/>
          <a:p>
            <a:fld id="{AB46BF2D-FAAA-41D2-92AF-638820F22A2B}" type="slidenum">
              <a:rPr lang="en-IN" smtClean="0">
                <a:solidFill>
                  <a:prstClr val="black">
                    <a:tint val="75000"/>
                  </a:prstClr>
                </a:solidFill>
              </a:rPr>
              <a:pPr/>
              <a:t>151</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75600710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55000" lnSpcReduction="20000"/>
          </a:bodyPr>
          <a:lstStyle/>
          <a:p>
            <a:pPr marL="514350" indent="-514350" fontAlgn="base">
              <a:buFont typeface="+mj-lt"/>
              <a:buAutoNum type="arabicPeriod" startAt="31"/>
            </a:pPr>
            <a:r>
              <a:rPr lang="en-IN" dirty="0"/>
              <a:t>Dan </a:t>
            </a:r>
            <a:r>
              <a:rPr lang="en-IN" dirty="0" err="1"/>
              <a:t>Melamed</a:t>
            </a:r>
            <a:r>
              <a:rPr lang="en-IN" dirty="0"/>
              <a:t>. </a:t>
            </a:r>
            <a:r>
              <a:rPr lang="en-IN" i="1" dirty="0"/>
              <a:t>Automatic Evaluation and Uniform Filter Cascades for Inducing N-best     Translation Lexicons</a:t>
            </a:r>
            <a:r>
              <a:rPr lang="en-IN" dirty="0"/>
              <a:t>. Third Workshop on Very Large Corpora. 1995. </a:t>
            </a:r>
          </a:p>
          <a:p>
            <a:pPr marL="514350" indent="-514350" fontAlgn="base">
              <a:buFont typeface="+mj-lt"/>
              <a:buAutoNum type="arabicPeriod" startAt="31"/>
            </a:pPr>
            <a:r>
              <a:rPr lang="en-IN" dirty="0"/>
              <a:t>Dan </a:t>
            </a:r>
            <a:r>
              <a:rPr lang="en-IN" dirty="0" err="1"/>
              <a:t>Melamed</a:t>
            </a:r>
            <a:r>
              <a:rPr lang="en-IN" dirty="0"/>
              <a:t>. </a:t>
            </a:r>
            <a:r>
              <a:rPr lang="en-IN" i="1" dirty="0"/>
              <a:t>Models of translational equivalence among words</a:t>
            </a:r>
            <a:r>
              <a:rPr lang="en-IN" dirty="0"/>
              <a:t>. Computational Linguistics. 2000.</a:t>
            </a:r>
          </a:p>
          <a:p>
            <a:pPr marL="514350" indent="-514350" fontAlgn="base">
              <a:buFont typeface="+mj-lt"/>
              <a:buAutoNum type="arabicPeriod" startAt="31"/>
            </a:pPr>
            <a:r>
              <a:rPr lang="en-IN" dirty="0" err="1"/>
              <a:t>Akiva</a:t>
            </a:r>
            <a:r>
              <a:rPr lang="en-IN" dirty="0"/>
              <a:t> Miura, Graham </a:t>
            </a:r>
            <a:r>
              <a:rPr lang="en-IN" dirty="0" err="1"/>
              <a:t>Neubig</a:t>
            </a:r>
            <a:r>
              <a:rPr lang="en-IN" dirty="0"/>
              <a:t>, </a:t>
            </a:r>
            <a:r>
              <a:rPr lang="en-IN" dirty="0" err="1"/>
              <a:t>Sakriani</a:t>
            </a:r>
            <a:r>
              <a:rPr lang="en-IN" dirty="0"/>
              <a:t> </a:t>
            </a:r>
            <a:r>
              <a:rPr lang="en-IN" dirty="0" err="1"/>
              <a:t>Sakti</a:t>
            </a:r>
            <a:r>
              <a:rPr lang="en-IN" dirty="0"/>
              <a:t>, Tomoki Toda, Satoshi Nakamura. </a:t>
            </a:r>
            <a:r>
              <a:rPr lang="en-IN" i="1" dirty="0"/>
              <a:t>Improving Pivot Translation by Remembering the Pivo</a:t>
            </a:r>
            <a:r>
              <a:rPr lang="en-IN" dirty="0"/>
              <a:t>t. Association for Computational Linguistics.  2015. </a:t>
            </a:r>
          </a:p>
          <a:p>
            <a:pPr marL="514350" indent="-514350" fontAlgn="base">
              <a:buFont typeface="+mj-lt"/>
              <a:buAutoNum type="arabicPeriod" startAt="31"/>
            </a:pPr>
            <a:r>
              <a:rPr lang="en-IN" dirty="0"/>
              <a:t>Robert Moore. </a:t>
            </a:r>
            <a:r>
              <a:rPr lang="en-IN" i="1" dirty="0"/>
              <a:t>A discriminative framework for bilingual word alignment.</a:t>
            </a:r>
            <a:r>
              <a:rPr lang="en-IN" dirty="0"/>
              <a:t> Proceedings of the conference on Human Language Technology and Empirical Methods in Natural Language Processing. Association for Computational Linguistics, 2005. </a:t>
            </a:r>
          </a:p>
          <a:p>
            <a:pPr marL="514350" indent="-514350" fontAlgn="base">
              <a:buFont typeface="+mj-lt"/>
              <a:buAutoNum type="arabicPeriod" startAt="31"/>
            </a:pPr>
            <a:r>
              <a:rPr lang="en-IN" dirty="0" err="1" smtClean="0"/>
              <a:t>Rohit</a:t>
            </a:r>
            <a:r>
              <a:rPr lang="en-IN" dirty="0" smtClean="0"/>
              <a:t> </a:t>
            </a:r>
            <a:r>
              <a:rPr lang="en-IN" dirty="0"/>
              <a:t>More, Anoop Kunchukuttan, Raj Dabre, Pushpak Bhattacharyya. </a:t>
            </a:r>
            <a:r>
              <a:rPr lang="en-IN" i="1" dirty="0"/>
              <a:t>Augmenting Pivot based SMT with word segmentation</a:t>
            </a:r>
            <a:r>
              <a:rPr lang="en-IN" dirty="0"/>
              <a:t>. International Conference on Natural Language Processing. 2015. </a:t>
            </a:r>
          </a:p>
          <a:p>
            <a:pPr marL="514350" indent="-514350" fontAlgn="base">
              <a:buFont typeface="+mj-lt"/>
              <a:buAutoNum type="arabicPeriod" startAt="31"/>
            </a:pPr>
            <a:r>
              <a:rPr lang="en-IN" dirty="0" err="1"/>
              <a:t>Preslav</a:t>
            </a:r>
            <a:r>
              <a:rPr lang="en-IN" dirty="0"/>
              <a:t> </a:t>
            </a:r>
            <a:r>
              <a:rPr lang="en-IN" dirty="0" err="1"/>
              <a:t>Nakov</a:t>
            </a:r>
            <a:r>
              <a:rPr lang="en-IN" dirty="0"/>
              <a:t>, </a:t>
            </a:r>
            <a:r>
              <a:rPr lang="en-IN" dirty="0" err="1"/>
              <a:t>Hwee</a:t>
            </a:r>
            <a:r>
              <a:rPr lang="en-IN" dirty="0"/>
              <a:t> </a:t>
            </a:r>
            <a:r>
              <a:rPr lang="en-IN" dirty="0" err="1"/>
              <a:t>Tou</a:t>
            </a:r>
            <a:r>
              <a:rPr lang="en-IN" dirty="0"/>
              <a:t> Ng. </a:t>
            </a:r>
            <a:r>
              <a:rPr lang="en-IN" i="1" dirty="0"/>
              <a:t>Improving statistical machine translation for a resource-poor language using related resource-rich languages</a:t>
            </a:r>
            <a:r>
              <a:rPr lang="en-IN" dirty="0"/>
              <a:t>. Journal of Artificial Intelligence Research. 2012. </a:t>
            </a:r>
          </a:p>
          <a:p>
            <a:pPr marL="514350" indent="-514350" fontAlgn="base">
              <a:buFont typeface="+mj-lt"/>
              <a:buAutoNum type="arabicPeriod" startAt="31"/>
            </a:pPr>
            <a:r>
              <a:rPr lang="en-IN" dirty="0" err="1"/>
              <a:t>Preslav</a:t>
            </a:r>
            <a:r>
              <a:rPr lang="en-IN" dirty="0"/>
              <a:t> </a:t>
            </a:r>
            <a:r>
              <a:rPr lang="en-IN" dirty="0" err="1"/>
              <a:t>Nakov</a:t>
            </a:r>
            <a:r>
              <a:rPr lang="en-IN" dirty="0"/>
              <a:t>, and </a:t>
            </a:r>
            <a:r>
              <a:rPr lang="en-IN" dirty="0" err="1"/>
              <a:t>Jörg</a:t>
            </a:r>
            <a:r>
              <a:rPr lang="en-IN" dirty="0"/>
              <a:t> Tiedemann. </a:t>
            </a:r>
            <a:r>
              <a:rPr lang="en-IN" i="1" dirty="0"/>
              <a:t>Combining word-level and character-level models for machine translation between closely-related languages</a:t>
            </a:r>
            <a:r>
              <a:rPr lang="en-IN" dirty="0"/>
              <a:t>. Proceedings of the 50th Annual Meeting of the Association for Computational Linguistics. 2012. </a:t>
            </a:r>
          </a:p>
          <a:p>
            <a:pPr marL="514350" indent="-514350" fontAlgn="base">
              <a:buFont typeface="+mj-lt"/>
              <a:buAutoNum type="arabicPeriod" startAt="31"/>
            </a:pPr>
            <a:r>
              <a:rPr lang="en-IN" dirty="0" err="1"/>
              <a:t>Preslav</a:t>
            </a:r>
            <a:r>
              <a:rPr lang="en-IN" dirty="0"/>
              <a:t> </a:t>
            </a:r>
            <a:r>
              <a:rPr lang="en-IN" dirty="0" err="1"/>
              <a:t>Nakov</a:t>
            </a:r>
            <a:r>
              <a:rPr lang="en-IN" dirty="0"/>
              <a:t>, </a:t>
            </a:r>
            <a:r>
              <a:rPr lang="en-IN" dirty="0" err="1"/>
              <a:t>Hwee</a:t>
            </a:r>
            <a:r>
              <a:rPr lang="en-IN" dirty="0"/>
              <a:t> </a:t>
            </a:r>
            <a:r>
              <a:rPr lang="en-IN" dirty="0" err="1"/>
              <a:t>Tou</a:t>
            </a:r>
            <a:r>
              <a:rPr lang="en-IN" dirty="0"/>
              <a:t> Ng. </a:t>
            </a:r>
            <a:r>
              <a:rPr lang="en-IN" i="1" dirty="0"/>
              <a:t>Improved statistical machine translation for resource-poor languages using related resource-rich languages.</a:t>
            </a:r>
            <a:r>
              <a:rPr lang="en-IN" dirty="0"/>
              <a:t> Proceedings of the 2009 Conference on Empirical Methods in Natural Language Processing. 2009.</a:t>
            </a:r>
          </a:p>
          <a:p>
            <a:pPr marL="514350" indent="-514350" fontAlgn="base">
              <a:buFont typeface="+mj-lt"/>
              <a:buAutoNum type="arabicPeriod" startAt="31"/>
            </a:pPr>
            <a:r>
              <a:rPr lang="en-IN" dirty="0"/>
              <a:t>Graham </a:t>
            </a:r>
            <a:r>
              <a:rPr lang="en-IN" dirty="0" err="1"/>
              <a:t>Neubig</a:t>
            </a:r>
            <a:r>
              <a:rPr lang="en-IN" dirty="0"/>
              <a:t>, Taro Watanabe, </a:t>
            </a:r>
            <a:r>
              <a:rPr lang="en-IN" dirty="0" err="1"/>
              <a:t>Shinsuke</a:t>
            </a:r>
            <a:r>
              <a:rPr lang="en-IN" dirty="0"/>
              <a:t> Mori, Tatsuya Kawahara. </a:t>
            </a:r>
            <a:r>
              <a:rPr lang="en-IN" i="1" dirty="0"/>
              <a:t>Machine Translation without Words through Substring Alignment. </a:t>
            </a:r>
            <a:r>
              <a:rPr lang="en-IN" dirty="0"/>
              <a:t>Proceedings of the 50th Annual Meeting of the Association for Computational Linguistics. 2012. </a:t>
            </a:r>
          </a:p>
        </p:txBody>
      </p:sp>
      <p:sp>
        <p:nvSpPr>
          <p:cNvPr id="5" name="Slide Number Placeholder 4"/>
          <p:cNvSpPr>
            <a:spLocks noGrp="1"/>
          </p:cNvSpPr>
          <p:nvPr>
            <p:ph type="sldNum" sz="quarter" idx="12"/>
          </p:nvPr>
        </p:nvSpPr>
        <p:spPr/>
        <p:txBody>
          <a:bodyPr/>
          <a:lstStyle/>
          <a:p>
            <a:fld id="{AB46BF2D-FAAA-41D2-92AF-638820F22A2B}" type="slidenum">
              <a:rPr lang="en-IN" smtClean="0">
                <a:solidFill>
                  <a:prstClr val="black">
                    <a:tint val="75000"/>
                  </a:prstClr>
                </a:solidFill>
              </a:rPr>
              <a:pPr/>
              <a:t>152</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409114545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55000" lnSpcReduction="20000"/>
          </a:bodyPr>
          <a:lstStyle/>
          <a:p>
            <a:pPr marL="514350" indent="-514350" fontAlgn="base">
              <a:buFont typeface="+mj-lt"/>
              <a:buAutoNum type="arabicPeriod" startAt="40"/>
            </a:pPr>
            <a:r>
              <a:rPr lang="en-IN" dirty="0"/>
              <a:t>Franz </a:t>
            </a:r>
            <a:r>
              <a:rPr lang="en-IN" dirty="0" err="1"/>
              <a:t>Och</a:t>
            </a:r>
            <a:r>
              <a:rPr lang="en-IN" dirty="0"/>
              <a:t> and Hermann Ney. </a:t>
            </a:r>
            <a:r>
              <a:rPr lang="en-IN" i="1" dirty="0"/>
              <a:t>Statistical multi-source translation</a:t>
            </a:r>
            <a:r>
              <a:rPr lang="en-IN" dirty="0"/>
              <a:t>. In Proceedings of MT Summit VIII. Machine Translation in the Information Age , MT Summit. 2001. </a:t>
            </a:r>
          </a:p>
          <a:p>
            <a:pPr marL="514350" indent="-514350" fontAlgn="base">
              <a:buFont typeface="+mj-lt"/>
              <a:buAutoNum type="arabicPeriod" startAt="40"/>
            </a:pPr>
            <a:r>
              <a:rPr lang="en-IN" dirty="0"/>
              <a:t>Franz </a:t>
            </a:r>
            <a:r>
              <a:rPr lang="en-IN" dirty="0" err="1"/>
              <a:t>Och</a:t>
            </a:r>
            <a:r>
              <a:rPr lang="en-IN" dirty="0"/>
              <a:t>, and Hermann Ney. </a:t>
            </a:r>
            <a:r>
              <a:rPr lang="en-IN" i="1" dirty="0"/>
              <a:t>A systematic comparison of various statistical alignment models</a:t>
            </a:r>
            <a:r>
              <a:rPr lang="en-IN" dirty="0"/>
              <a:t>." Computational linguistics. 2003.</a:t>
            </a:r>
          </a:p>
          <a:p>
            <a:pPr marL="514350" indent="-514350" fontAlgn="base">
              <a:buFont typeface="+mj-lt"/>
              <a:buAutoNum type="arabicPeriod" startAt="40"/>
            </a:pPr>
            <a:r>
              <a:rPr lang="en-IN" dirty="0"/>
              <a:t>Raj </a:t>
            </a:r>
            <a:r>
              <a:rPr lang="en-IN" dirty="0" err="1"/>
              <a:t>Nath</a:t>
            </a:r>
            <a:r>
              <a:rPr lang="en-IN" dirty="0"/>
              <a:t> Patel, </a:t>
            </a:r>
            <a:r>
              <a:rPr lang="en-IN" dirty="0" err="1"/>
              <a:t>Rohit</a:t>
            </a:r>
            <a:r>
              <a:rPr lang="en-IN" dirty="0"/>
              <a:t> Gupta, and Prakash B. </a:t>
            </a:r>
            <a:r>
              <a:rPr lang="en-IN" dirty="0" err="1"/>
              <a:t>Pimpale</a:t>
            </a:r>
            <a:r>
              <a:rPr lang="en-IN" dirty="0"/>
              <a:t>. </a:t>
            </a:r>
            <a:r>
              <a:rPr lang="en-IN" i="1" dirty="0"/>
              <a:t>Reordering rules for English-Hindi SMT</a:t>
            </a:r>
            <a:r>
              <a:rPr lang="en-IN" dirty="0"/>
              <a:t>. HYTRA. 2013.</a:t>
            </a:r>
          </a:p>
          <a:p>
            <a:pPr marL="514350" indent="-514350" fontAlgn="base">
              <a:buFont typeface="+mj-lt"/>
              <a:buAutoNum type="arabicPeriod" startAt="40"/>
            </a:pPr>
            <a:r>
              <a:rPr lang="en-IN" dirty="0"/>
              <a:t>Deepak </a:t>
            </a:r>
            <a:r>
              <a:rPr lang="en-IN" dirty="0" err="1"/>
              <a:t>Patil</a:t>
            </a:r>
            <a:r>
              <a:rPr lang="en-IN" dirty="0"/>
              <a:t>, </a:t>
            </a:r>
            <a:r>
              <a:rPr lang="en-IN" dirty="0" err="1"/>
              <a:t>Harshad</a:t>
            </a:r>
            <a:r>
              <a:rPr lang="en-IN" dirty="0"/>
              <a:t> </a:t>
            </a:r>
            <a:r>
              <a:rPr lang="en-IN" dirty="0" err="1"/>
              <a:t>Chavan</a:t>
            </a:r>
            <a:r>
              <a:rPr lang="en-IN" dirty="0"/>
              <a:t> and </a:t>
            </a:r>
            <a:r>
              <a:rPr lang="en-IN" dirty="0" err="1"/>
              <a:t>Pushpak</a:t>
            </a:r>
            <a:r>
              <a:rPr lang="en-IN" dirty="0"/>
              <a:t> Bhattacharyya. </a:t>
            </a:r>
            <a:r>
              <a:rPr lang="en-IN" i="1" dirty="0"/>
              <a:t>Triangulation of Reordering Tables: An Advancement Over Phrase Table Triangulation in Pivot-Based SMT</a:t>
            </a:r>
            <a:r>
              <a:rPr lang="en-IN" dirty="0"/>
              <a:t>. International Conference on Natural Language Processing. 2015. </a:t>
            </a:r>
          </a:p>
          <a:p>
            <a:pPr marL="514350" indent="-514350" fontAlgn="base">
              <a:buFont typeface="+mj-lt"/>
              <a:buAutoNum type="arabicPeriod" startAt="40"/>
            </a:pPr>
            <a:r>
              <a:rPr lang="en-IN" dirty="0"/>
              <a:t>Michael Paul, Andrew Finch, and </a:t>
            </a:r>
            <a:r>
              <a:rPr lang="en-IN" dirty="0" err="1"/>
              <a:t>Eiichrio</a:t>
            </a:r>
            <a:r>
              <a:rPr lang="en-IN" dirty="0"/>
              <a:t> </a:t>
            </a:r>
            <a:r>
              <a:rPr lang="en-IN" dirty="0" err="1"/>
              <a:t>Sumita</a:t>
            </a:r>
            <a:r>
              <a:rPr lang="en-IN" dirty="0"/>
              <a:t>. </a:t>
            </a:r>
            <a:r>
              <a:rPr lang="en-IN" i="1" dirty="0"/>
              <a:t>How to choose the best pivot language for automatic translation of low-resource languages</a:t>
            </a:r>
            <a:r>
              <a:rPr lang="en-IN" dirty="0"/>
              <a:t>. ACM Transactions on Asian Language Information Processing (TALIP). 2013. </a:t>
            </a:r>
          </a:p>
          <a:p>
            <a:pPr marL="514350" indent="-514350" fontAlgn="base">
              <a:buFont typeface="+mj-lt"/>
              <a:buAutoNum type="arabicPeriod" startAt="40"/>
            </a:pPr>
            <a:r>
              <a:rPr lang="en-IN" dirty="0"/>
              <a:t>R. </a:t>
            </a:r>
            <a:r>
              <a:rPr lang="en-IN" dirty="0" err="1"/>
              <a:t>Ananthakrishnan</a:t>
            </a:r>
            <a:r>
              <a:rPr lang="en-IN" dirty="0"/>
              <a:t>, </a:t>
            </a:r>
            <a:r>
              <a:rPr lang="en-IN" dirty="0" err="1"/>
              <a:t>Jayprasad</a:t>
            </a:r>
            <a:r>
              <a:rPr lang="en-IN" dirty="0"/>
              <a:t> </a:t>
            </a:r>
            <a:r>
              <a:rPr lang="en-IN" dirty="0" err="1"/>
              <a:t>Hegde</a:t>
            </a:r>
            <a:r>
              <a:rPr lang="en-IN" dirty="0"/>
              <a:t>, </a:t>
            </a:r>
            <a:r>
              <a:rPr lang="en-IN" dirty="0" err="1"/>
              <a:t>Pushpak</a:t>
            </a:r>
            <a:r>
              <a:rPr lang="en-IN" dirty="0"/>
              <a:t> Bhattacharyya and M. </a:t>
            </a:r>
            <a:r>
              <a:rPr lang="en-IN" dirty="0" err="1"/>
              <a:t>Sasikumar</a:t>
            </a:r>
            <a:r>
              <a:rPr lang="en-IN" dirty="0"/>
              <a:t>, </a:t>
            </a:r>
            <a:r>
              <a:rPr lang="en-IN" i="1" dirty="0"/>
              <a:t>Simple Syntactic and Morphological Processing Can Help English-Hindi Statistical Machine Translation</a:t>
            </a:r>
            <a:r>
              <a:rPr lang="en-IN" dirty="0"/>
              <a:t>, International Joint Conference on NLP. 2008.</a:t>
            </a:r>
          </a:p>
          <a:p>
            <a:pPr marL="514350" indent="-514350" fontAlgn="base">
              <a:buFont typeface="+mj-lt"/>
              <a:buAutoNum type="arabicPeriod" startAt="40"/>
            </a:pPr>
            <a:r>
              <a:rPr lang="en-IN" dirty="0"/>
              <a:t>E. </a:t>
            </a:r>
            <a:r>
              <a:rPr lang="en-IN" dirty="0" err="1"/>
              <a:t>Ristad</a:t>
            </a:r>
            <a:r>
              <a:rPr lang="en-IN" dirty="0"/>
              <a:t>, P. </a:t>
            </a:r>
            <a:r>
              <a:rPr lang="en-IN" dirty="0" err="1"/>
              <a:t>Yianilos</a:t>
            </a:r>
            <a:r>
              <a:rPr lang="en-IN" dirty="0"/>
              <a:t>. </a:t>
            </a:r>
            <a:r>
              <a:rPr lang="en-IN" i="1" dirty="0"/>
              <a:t>Learning string-edit distance.</a:t>
            </a:r>
            <a:r>
              <a:rPr lang="en-IN" dirty="0"/>
              <a:t> IEEE Trans. Pattern Anal. Mach. </a:t>
            </a:r>
            <a:r>
              <a:rPr lang="en-IN" dirty="0" err="1"/>
              <a:t>Intell</a:t>
            </a:r>
            <a:r>
              <a:rPr lang="en-IN" dirty="0"/>
              <a:t>., 20(5):522–532, 1998. </a:t>
            </a:r>
          </a:p>
          <a:p>
            <a:pPr marL="514350" indent="-514350" fontAlgn="base">
              <a:buFont typeface="+mj-lt"/>
              <a:buAutoNum type="arabicPeriod" startAt="40"/>
            </a:pPr>
            <a:r>
              <a:rPr lang="en-IN" dirty="0"/>
              <a:t>Hassan </a:t>
            </a:r>
            <a:r>
              <a:rPr lang="en-IN" dirty="0" err="1"/>
              <a:t>Sajjad</a:t>
            </a:r>
            <a:r>
              <a:rPr lang="en-IN" dirty="0"/>
              <a:t>, Alexander Fraser, and Helmut </a:t>
            </a:r>
            <a:r>
              <a:rPr lang="en-IN" dirty="0" err="1"/>
              <a:t>Schmid</a:t>
            </a:r>
            <a:r>
              <a:rPr lang="en-IN" dirty="0"/>
              <a:t>. </a:t>
            </a:r>
            <a:r>
              <a:rPr lang="en-IN" i="1" dirty="0"/>
              <a:t>A statistical model for unsupervised and semi-supervised transliteration mining. </a:t>
            </a:r>
            <a:r>
              <a:rPr lang="en-IN" dirty="0"/>
              <a:t>Proceedings of the 50th Annual Meeting of the Association for Computational Linguistics. 2012. </a:t>
            </a:r>
          </a:p>
          <a:p>
            <a:pPr marL="514350" indent="-514350" fontAlgn="base">
              <a:buFont typeface="+mj-lt"/>
              <a:buAutoNum type="arabicPeriod" startAt="40"/>
            </a:pPr>
            <a:r>
              <a:rPr lang="en-IN" dirty="0"/>
              <a:t>J. Schroeder, Cohn, T., and Koehn, P. </a:t>
            </a:r>
            <a:r>
              <a:rPr lang="en-IN" i="1" dirty="0"/>
              <a:t>Word lattices for multi-source translation</a:t>
            </a:r>
            <a:r>
              <a:rPr lang="en-IN" dirty="0"/>
              <a:t>. In Proceedings of the 12th Conference of the European Chapter of the Association for Computational Linguistics. 2009. </a:t>
            </a:r>
          </a:p>
          <a:p>
            <a:pPr marL="514350" indent="-514350" fontAlgn="base">
              <a:buFont typeface="+mj-lt"/>
              <a:buAutoNum type="arabicPeriod" startAt="40"/>
            </a:pPr>
            <a:r>
              <a:rPr lang="en-IN" dirty="0"/>
              <a:t>Anil Kumar Singh. </a:t>
            </a:r>
            <a:r>
              <a:rPr lang="en-IN" i="1" dirty="0"/>
              <a:t>A Computational Phonetic Model for Indian Language Scripts.</a:t>
            </a:r>
            <a:r>
              <a:rPr lang="en-IN" dirty="0"/>
              <a:t> In proceedings of Constraints on Spelling Changes: Fifth International Workshop on Writing Systems. 2006</a:t>
            </a:r>
            <a:r>
              <a:rPr lang="en-IN" dirty="0" smtClean="0"/>
              <a:t>.</a:t>
            </a:r>
            <a:endParaRPr lang="en-IN" dirty="0"/>
          </a:p>
        </p:txBody>
      </p:sp>
      <p:sp>
        <p:nvSpPr>
          <p:cNvPr id="5" name="Slide Number Placeholder 4"/>
          <p:cNvSpPr>
            <a:spLocks noGrp="1"/>
          </p:cNvSpPr>
          <p:nvPr>
            <p:ph type="sldNum" sz="quarter" idx="12"/>
          </p:nvPr>
        </p:nvSpPr>
        <p:spPr/>
        <p:txBody>
          <a:bodyPr/>
          <a:lstStyle/>
          <a:p>
            <a:fld id="{AB46BF2D-FAAA-41D2-92AF-638820F22A2B}" type="slidenum">
              <a:rPr lang="en-IN" smtClean="0">
                <a:solidFill>
                  <a:prstClr val="black">
                    <a:tint val="75000"/>
                  </a:prstClr>
                </a:solidFill>
              </a:rPr>
              <a:pPr/>
              <a:t>153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71626058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fontScale="47500" lnSpcReduction="20000"/>
          </a:bodyPr>
          <a:lstStyle/>
          <a:p>
            <a:pPr marL="514350" indent="-514350" fontAlgn="base">
              <a:buFont typeface="+mj-lt"/>
              <a:buAutoNum type="arabicPeriod" startAt="50"/>
            </a:pPr>
            <a:r>
              <a:rPr lang="en-IN" dirty="0"/>
              <a:t>Harshit </a:t>
            </a:r>
            <a:r>
              <a:rPr lang="en-IN" dirty="0" err="1"/>
              <a:t>Surana</a:t>
            </a:r>
            <a:r>
              <a:rPr lang="en-IN" dirty="0"/>
              <a:t> and Anil Kumar Singh.</a:t>
            </a:r>
            <a:r>
              <a:rPr lang="en-IN" i="1" dirty="0"/>
              <a:t> A More Discerning and Adaptable Multilingual Transliteration Mechanism for Indian Languages.</a:t>
            </a:r>
            <a:r>
              <a:rPr lang="en-IN" dirty="0"/>
              <a:t> In proceedings of the Third International Joint Conference on Natural Language Processing. 2008. </a:t>
            </a:r>
          </a:p>
          <a:p>
            <a:pPr marL="514350" indent="-514350" fontAlgn="base">
              <a:buFont typeface="+mj-lt"/>
              <a:buAutoNum type="arabicPeriod" startAt="50"/>
            </a:pPr>
            <a:r>
              <a:rPr lang="en-IN" dirty="0"/>
              <a:t>R. Sinha, </a:t>
            </a:r>
            <a:r>
              <a:rPr lang="en-IN" dirty="0" err="1"/>
              <a:t>Sivaraman</a:t>
            </a:r>
            <a:r>
              <a:rPr lang="en-IN" dirty="0"/>
              <a:t>, K., Agrawal, A., Jain, R., Srivastava, R., and Jain, A.. </a:t>
            </a:r>
            <a:r>
              <a:rPr lang="en-IN" i="1" dirty="0"/>
              <a:t>ANGLABHARTI: a multilingual machine aided translation project on translation from English to Indian languages. </a:t>
            </a:r>
            <a:r>
              <a:rPr lang="en-IN" dirty="0"/>
              <a:t>In IEEE International Conference on Systems, Man and Cybernetics. 1995. </a:t>
            </a:r>
          </a:p>
          <a:p>
            <a:pPr marL="514350" indent="-514350" fontAlgn="base">
              <a:buFont typeface="+mj-lt"/>
              <a:buAutoNum type="arabicPeriod" startAt="50"/>
            </a:pPr>
            <a:r>
              <a:rPr lang="en-IN" dirty="0"/>
              <a:t>David Steele, Lucia </a:t>
            </a:r>
            <a:r>
              <a:rPr lang="en-IN" dirty="0" err="1"/>
              <a:t>Specia</a:t>
            </a:r>
            <a:r>
              <a:rPr lang="en-IN" dirty="0"/>
              <a:t>. </a:t>
            </a:r>
            <a:r>
              <a:rPr lang="en-IN" i="1" dirty="0"/>
              <a:t>WA-Continuum: Visualising Word Alignments across Multiple Parallel Sentences Simultaneously</a:t>
            </a:r>
            <a:r>
              <a:rPr lang="en-IN" dirty="0"/>
              <a:t>. ACL-IJCNLP. 2015. </a:t>
            </a:r>
          </a:p>
          <a:p>
            <a:pPr marL="514350" indent="-514350" fontAlgn="base">
              <a:buFont typeface="+mj-lt"/>
              <a:buAutoNum type="arabicPeriod" startAt="50"/>
            </a:pPr>
            <a:r>
              <a:rPr lang="en-IN" dirty="0" err="1"/>
              <a:t>Karumuri</a:t>
            </a:r>
            <a:r>
              <a:rPr lang="en-IN" dirty="0"/>
              <a:t> </a:t>
            </a:r>
            <a:r>
              <a:rPr lang="en-IN" dirty="0" err="1"/>
              <a:t>Subbarao</a:t>
            </a:r>
            <a:r>
              <a:rPr lang="en-IN" dirty="0"/>
              <a:t>. </a:t>
            </a:r>
            <a:r>
              <a:rPr lang="en-IN" i="1" dirty="0"/>
              <a:t>South Asian languages : a syntactic typology</a:t>
            </a:r>
            <a:r>
              <a:rPr lang="en-IN" dirty="0"/>
              <a:t>. Cambridge University Press. 2012. </a:t>
            </a:r>
          </a:p>
          <a:p>
            <a:pPr marL="514350" indent="-514350" fontAlgn="base">
              <a:buFont typeface="+mj-lt"/>
              <a:buAutoNum type="arabicPeriod" startAt="50"/>
            </a:pPr>
            <a:r>
              <a:rPr lang="en-IN" dirty="0"/>
              <a:t>Anil Kumar Singh and Harshit </a:t>
            </a:r>
            <a:r>
              <a:rPr lang="en-IN" dirty="0" err="1"/>
              <a:t>Surana</a:t>
            </a:r>
            <a:r>
              <a:rPr lang="en-IN" dirty="0"/>
              <a:t>.</a:t>
            </a:r>
            <a:r>
              <a:rPr lang="en-IN" i="1" dirty="0"/>
              <a:t> Multilingual </a:t>
            </a:r>
            <a:r>
              <a:rPr lang="en-IN" i="1" dirty="0" err="1"/>
              <a:t>Akshar</a:t>
            </a:r>
            <a:r>
              <a:rPr lang="en-IN" i="1" dirty="0"/>
              <a:t> Based Transducer for South and South East Asian Languages which Use Indic Scripts</a:t>
            </a:r>
            <a:r>
              <a:rPr lang="en-IN" dirty="0"/>
              <a:t>. In Proceedings of the Seventh International Symposium on Natural Language Processing. </a:t>
            </a:r>
            <a:r>
              <a:rPr lang="en-IN" dirty="0" err="1"/>
              <a:t>Pattaya</a:t>
            </a:r>
            <a:r>
              <a:rPr lang="en-IN" dirty="0"/>
              <a:t>, Thailand. 2007. </a:t>
            </a:r>
          </a:p>
          <a:p>
            <a:pPr marL="514350" indent="-514350" fontAlgn="base">
              <a:buFont typeface="+mj-lt"/>
              <a:buAutoNum type="arabicPeriod" startAt="50"/>
            </a:pPr>
            <a:r>
              <a:rPr lang="en-IN" dirty="0"/>
              <a:t>Ben </a:t>
            </a:r>
            <a:r>
              <a:rPr lang="en-IN" dirty="0" err="1"/>
              <a:t>Taskar</a:t>
            </a:r>
            <a:r>
              <a:rPr lang="en-IN" dirty="0"/>
              <a:t>, Simon Lacoste-Julien, and Dan Klein. </a:t>
            </a:r>
            <a:r>
              <a:rPr lang="en-IN" i="1" dirty="0"/>
              <a:t>A discriminative matching approach to word alignment</a:t>
            </a:r>
            <a:r>
              <a:rPr lang="en-IN" dirty="0"/>
              <a:t>. Proceedings of the conference on Human Language Technology and Empirical Methods in Natural Language Processing. Association for Computational Linguistics. 2005. </a:t>
            </a:r>
          </a:p>
          <a:p>
            <a:pPr marL="514350" indent="-514350" fontAlgn="base">
              <a:buFont typeface="+mj-lt"/>
              <a:buAutoNum type="arabicPeriod" startAt="50"/>
            </a:pPr>
            <a:r>
              <a:rPr lang="en-IN" dirty="0"/>
              <a:t>Sarah Thomason. </a:t>
            </a:r>
            <a:r>
              <a:rPr lang="en-IN" i="1" dirty="0"/>
              <a:t>Linguistic Areas and Language History</a:t>
            </a:r>
            <a:r>
              <a:rPr lang="en-IN" dirty="0"/>
              <a:t>. Studies in Slavic and General Linguistics. 2000. </a:t>
            </a:r>
          </a:p>
          <a:p>
            <a:pPr marL="514350" indent="-514350" fontAlgn="base">
              <a:buFont typeface="+mj-lt"/>
              <a:buAutoNum type="arabicPeriod" startAt="50"/>
            </a:pPr>
            <a:r>
              <a:rPr lang="en-IN" dirty="0"/>
              <a:t>Jorge Tiedemann. </a:t>
            </a:r>
            <a:r>
              <a:rPr lang="en-IN" i="1" dirty="0"/>
              <a:t>Character-based PSMT for closely related languages</a:t>
            </a:r>
            <a:r>
              <a:rPr lang="en-IN" dirty="0"/>
              <a:t>. In Proceedings of the 13th Annual Conference of the European Association for Machine Translation. 2009. </a:t>
            </a:r>
          </a:p>
          <a:p>
            <a:pPr marL="514350" indent="-514350" fontAlgn="base">
              <a:buFont typeface="+mj-lt"/>
              <a:buAutoNum type="arabicPeriod" startAt="50"/>
            </a:pPr>
            <a:r>
              <a:rPr lang="en-IN" dirty="0" err="1"/>
              <a:t>Jörg</a:t>
            </a:r>
            <a:r>
              <a:rPr lang="en-IN" dirty="0"/>
              <a:t> Tiedemann. </a:t>
            </a:r>
            <a:r>
              <a:rPr lang="en-IN" i="1" dirty="0"/>
              <a:t>Character-based pivot translation for under-resourced languages and domains</a:t>
            </a:r>
            <a:r>
              <a:rPr lang="en-IN" dirty="0"/>
              <a:t>. Proceedings of the 13th Conference of the European Chapter of the Association for Computational Linguistics. 2012. </a:t>
            </a:r>
            <a:endParaRPr lang="en-IN" dirty="0" smtClean="0"/>
          </a:p>
          <a:p>
            <a:pPr marL="514350" indent="-514350" fontAlgn="base">
              <a:buFont typeface="+mj-lt"/>
              <a:buAutoNum type="arabicPeriod" startAt="50"/>
            </a:pPr>
            <a:r>
              <a:rPr lang="en-US" dirty="0" smtClean="0"/>
              <a:t>Yulia </a:t>
            </a:r>
            <a:r>
              <a:rPr lang="en-US" dirty="0" err="1"/>
              <a:t>Tsvetkov</a:t>
            </a:r>
            <a:r>
              <a:rPr lang="en-US" dirty="0"/>
              <a:t>, Waleed Ammar, and Chris </a:t>
            </a:r>
            <a:r>
              <a:rPr lang="en-US" dirty="0" smtClean="0"/>
              <a:t>Dyer. </a:t>
            </a:r>
            <a:r>
              <a:rPr lang="en-US" i="1" dirty="0" smtClean="0"/>
              <a:t>Constraint-Based </a:t>
            </a:r>
            <a:r>
              <a:rPr lang="en-US" i="1" dirty="0"/>
              <a:t>Models of Lexical Borrowing</a:t>
            </a:r>
            <a:r>
              <a:rPr lang="en-US" b="1" dirty="0" smtClean="0"/>
              <a:t>.</a:t>
            </a:r>
            <a:r>
              <a:rPr lang="en-US" dirty="0"/>
              <a:t> </a:t>
            </a:r>
            <a:r>
              <a:rPr lang="en-US" dirty="0" smtClean="0"/>
              <a:t>In </a:t>
            </a:r>
            <a:r>
              <a:rPr lang="en-US" i="1" dirty="0" smtClean="0"/>
              <a:t>Proc</a:t>
            </a:r>
            <a:r>
              <a:rPr lang="en-US" i="1" dirty="0"/>
              <a:t>. </a:t>
            </a:r>
            <a:r>
              <a:rPr lang="en-US" i="1" dirty="0" smtClean="0"/>
              <a:t>NAACL'15. </a:t>
            </a:r>
          </a:p>
        </p:txBody>
      </p:sp>
      <p:sp>
        <p:nvSpPr>
          <p:cNvPr id="5" name="Slide Number Placeholder 4"/>
          <p:cNvSpPr>
            <a:spLocks noGrp="1"/>
          </p:cNvSpPr>
          <p:nvPr>
            <p:ph type="sldNum" sz="quarter" idx="12"/>
          </p:nvPr>
        </p:nvSpPr>
        <p:spPr/>
        <p:txBody>
          <a:bodyPr/>
          <a:lstStyle/>
          <a:p>
            <a:fld id="{AB46BF2D-FAAA-41D2-92AF-638820F22A2B}" type="slidenum">
              <a:rPr lang="en-IN" smtClean="0">
                <a:solidFill>
                  <a:prstClr val="black">
                    <a:tint val="75000"/>
                  </a:prstClr>
                </a:solidFill>
              </a:rPr>
              <a:pPr/>
              <a:t>154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47678644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a:xfrm>
            <a:off x="838200" y="1825625"/>
            <a:ext cx="10515600" cy="2673947"/>
          </a:xfrm>
        </p:spPr>
        <p:txBody>
          <a:bodyPr>
            <a:normAutofit fontScale="47500" lnSpcReduction="20000"/>
          </a:bodyPr>
          <a:lstStyle/>
          <a:p>
            <a:pPr marL="514350" indent="-514350" fontAlgn="base">
              <a:buFont typeface="+mj-lt"/>
              <a:buAutoNum type="arabicPeriod" startAt="61"/>
            </a:pPr>
            <a:endParaRPr lang="en-IN" dirty="0" smtClean="0"/>
          </a:p>
          <a:p>
            <a:pPr marL="514350" indent="-514350" fontAlgn="base">
              <a:buFont typeface="+mj-lt"/>
              <a:buAutoNum type="arabicPeriod" startAt="60"/>
            </a:pPr>
            <a:r>
              <a:rPr lang="en-US" dirty="0"/>
              <a:t>Yulia </a:t>
            </a:r>
            <a:r>
              <a:rPr lang="en-US" dirty="0" err="1"/>
              <a:t>Tsvetkov</a:t>
            </a:r>
            <a:r>
              <a:rPr lang="en-US" dirty="0"/>
              <a:t> and Chris Dyer. Lexicon Stratification for Translating Out-of-Vocabulary Words. In Proc. ACL'15.</a:t>
            </a:r>
            <a:endParaRPr lang="en-IN" dirty="0" smtClean="0"/>
          </a:p>
          <a:p>
            <a:pPr marL="514350" indent="-514350" fontAlgn="base">
              <a:buFont typeface="+mj-lt"/>
              <a:buAutoNum type="arabicPeriod" startAt="60"/>
            </a:pPr>
            <a:r>
              <a:rPr lang="en-IN" dirty="0" smtClean="0"/>
              <a:t>Masao </a:t>
            </a:r>
            <a:r>
              <a:rPr lang="en-IN" dirty="0" err="1" smtClean="0"/>
              <a:t>Utiyama</a:t>
            </a:r>
            <a:r>
              <a:rPr lang="en-IN" dirty="0" smtClean="0"/>
              <a:t>, Hitoshi </a:t>
            </a:r>
            <a:r>
              <a:rPr lang="en-IN" dirty="0" err="1" smtClean="0"/>
              <a:t>Isahara</a:t>
            </a:r>
            <a:r>
              <a:rPr lang="en-IN" dirty="0" smtClean="0"/>
              <a:t>. A</a:t>
            </a:r>
            <a:r>
              <a:rPr lang="en-IN" i="1" dirty="0" smtClean="0"/>
              <a:t> comparison of pivot methods for phrase-based statistical machine translation.</a:t>
            </a:r>
            <a:r>
              <a:rPr lang="en-IN" dirty="0" smtClean="0"/>
              <a:t> In HLT-NAACL, pages 484–491, 2007. </a:t>
            </a:r>
          </a:p>
          <a:p>
            <a:pPr marL="514350" indent="-514350" fontAlgn="base">
              <a:buFont typeface="+mj-lt"/>
              <a:buAutoNum type="arabicPeriod" startAt="60"/>
            </a:pPr>
            <a:r>
              <a:rPr lang="en-IN" dirty="0" smtClean="0"/>
              <a:t>D</a:t>
            </a:r>
            <a:r>
              <a:rPr lang="en-IN" dirty="0"/>
              <a:t>. </a:t>
            </a:r>
            <a:r>
              <a:rPr lang="en-IN" dirty="0" err="1"/>
              <a:t>Vilar</a:t>
            </a:r>
            <a:r>
              <a:rPr lang="en-IN" dirty="0"/>
              <a:t>, Peter, J.-T., &amp; Ney, H.. </a:t>
            </a:r>
            <a:r>
              <a:rPr lang="en-IN" i="1" dirty="0"/>
              <a:t>Can we translate letters?.</a:t>
            </a:r>
            <a:r>
              <a:rPr lang="en-IN" dirty="0"/>
              <a:t> In Proceedings of the Second Workshop on Statistical Machine Translation. 2007.</a:t>
            </a:r>
          </a:p>
          <a:p>
            <a:pPr marL="514350" indent="-514350" fontAlgn="base">
              <a:buFont typeface="+mj-lt"/>
              <a:buAutoNum type="arabicPeriod" startAt="60"/>
            </a:pPr>
            <a:r>
              <a:rPr lang="en-IN" dirty="0"/>
              <a:t>Robert Wagner, Michael J. Fischer. </a:t>
            </a:r>
            <a:r>
              <a:rPr lang="en-IN" i="1" dirty="0"/>
              <a:t>The string-to-string correction problem</a:t>
            </a:r>
            <a:r>
              <a:rPr lang="en-IN" dirty="0"/>
              <a:t>. Journal of the ACM. 1974. </a:t>
            </a:r>
          </a:p>
          <a:p>
            <a:pPr marL="514350" indent="-514350" fontAlgn="base">
              <a:buFont typeface="+mj-lt"/>
              <a:buAutoNum type="arabicPeriod" startAt="60"/>
            </a:pPr>
            <a:r>
              <a:rPr lang="en-IN" dirty="0" err="1"/>
              <a:t>Haifeng</a:t>
            </a:r>
            <a:r>
              <a:rPr lang="en-IN" dirty="0"/>
              <a:t> Wang, Hua Wu, and </a:t>
            </a:r>
            <a:r>
              <a:rPr lang="en-IN" dirty="0" err="1"/>
              <a:t>Zhanyi</a:t>
            </a:r>
            <a:r>
              <a:rPr lang="en-IN" dirty="0"/>
              <a:t> Liu. </a:t>
            </a:r>
            <a:r>
              <a:rPr lang="en-IN" i="1" dirty="0"/>
              <a:t>Word alignment for languages with scarce resources using bilingual corpora of other language pairs.</a:t>
            </a:r>
            <a:r>
              <a:rPr lang="en-IN" dirty="0"/>
              <a:t> COLING-ACL. 2006. </a:t>
            </a:r>
          </a:p>
          <a:p>
            <a:pPr marL="514350" indent="-514350" fontAlgn="base">
              <a:buFont typeface="+mj-lt"/>
              <a:buAutoNum type="arabicPeriod" startAt="60"/>
            </a:pPr>
            <a:r>
              <a:rPr lang="en-IN" dirty="0"/>
              <a:t>Hua Wu, </a:t>
            </a:r>
            <a:r>
              <a:rPr lang="en-IN" dirty="0" err="1"/>
              <a:t>Haifeng</a:t>
            </a:r>
            <a:r>
              <a:rPr lang="en-IN" dirty="0"/>
              <a:t> Wang. </a:t>
            </a:r>
            <a:r>
              <a:rPr lang="en-IN" i="1" dirty="0"/>
              <a:t>Pivot language approach for phrase-based statistical machine translation.</a:t>
            </a:r>
            <a:r>
              <a:rPr lang="en-IN" dirty="0"/>
              <a:t> Machine Translation. 2007. </a:t>
            </a:r>
          </a:p>
          <a:p>
            <a:pPr marL="514350" indent="-514350" fontAlgn="base">
              <a:buFont typeface="+mj-lt"/>
              <a:buAutoNum type="arabicPeriod" startAt="60"/>
            </a:pPr>
            <a:r>
              <a:rPr lang="en-IN" dirty="0"/>
              <a:t>Robert </a:t>
            </a:r>
            <a:r>
              <a:rPr lang="en-IN" dirty="0" err="1"/>
              <a:t>Östling</a:t>
            </a:r>
            <a:r>
              <a:rPr lang="en-IN" dirty="0"/>
              <a:t>. </a:t>
            </a:r>
            <a:r>
              <a:rPr lang="en-IN" i="1" dirty="0"/>
              <a:t>Bayesian word alignment for massively parallel texts</a:t>
            </a:r>
            <a:r>
              <a:rPr lang="en-IN" dirty="0"/>
              <a:t>. 14th Conference of the European Chapter of the Association for Computational Linguistics. 2014</a:t>
            </a:r>
            <a:r>
              <a:rPr lang="en-IN" dirty="0" smtClean="0"/>
              <a:t>.</a:t>
            </a:r>
            <a:endParaRPr lang="en-IN" dirty="0"/>
          </a:p>
        </p:txBody>
      </p:sp>
      <p:sp>
        <p:nvSpPr>
          <p:cNvPr id="5" name="Slide Number Placeholder 4"/>
          <p:cNvSpPr>
            <a:spLocks noGrp="1"/>
          </p:cNvSpPr>
          <p:nvPr>
            <p:ph type="sldNum" sz="quarter" idx="12"/>
          </p:nvPr>
        </p:nvSpPr>
        <p:spPr/>
        <p:txBody>
          <a:bodyPr/>
          <a:lstStyle/>
          <a:p>
            <a:fld id="{AB46BF2D-FAAA-41D2-92AF-638820F22A2B}" type="slidenum">
              <a:rPr lang="en-IN" smtClean="0">
                <a:solidFill>
                  <a:prstClr val="black">
                    <a:tint val="75000"/>
                  </a:prstClr>
                </a:solidFill>
              </a:rPr>
              <a:pPr/>
              <a:t>155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4905525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6680" y="1005103"/>
            <a:ext cx="11898642" cy="4401205"/>
          </a:xfrm>
          <a:prstGeom prst="rect">
            <a:avLst/>
          </a:prstGeom>
        </p:spPr>
        <p:txBody>
          <a:bodyPr wrap="none">
            <a:spAutoFit/>
          </a:bodyPr>
          <a:lstStyle/>
          <a:p>
            <a:pPr algn="ctr"/>
            <a:r>
              <a:rPr lang="en-US" sz="2800" i="1" dirty="0">
                <a:solidFill>
                  <a:prstClr val="black"/>
                </a:solidFill>
              </a:rPr>
              <a:t>A more practical definition of language independent technology should include:</a:t>
            </a:r>
          </a:p>
          <a:p>
            <a:pPr marL="457200" indent="-457200">
              <a:buFont typeface="Arial" panose="020B0604020202020204" pitchFamily="34" charset="0"/>
              <a:buChar char="•"/>
            </a:pPr>
            <a:r>
              <a:rPr lang="en-US" sz="2800" i="1" dirty="0">
                <a:solidFill>
                  <a:prstClr val="black"/>
                </a:solidFill>
              </a:rPr>
              <a:t> </a:t>
            </a:r>
            <a:r>
              <a:rPr lang="en-US" sz="2800" i="1" strike="sngStrike" dirty="0">
                <a:solidFill>
                  <a:prstClr val="black"/>
                </a:solidFill>
              </a:rPr>
              <a:t>appropriate</a:t>
            </a:r>
            <a:r>
              <a:rPr lang="en-US" sz="2800" i="1" dirty="0">
                <a:solidFill>
                  <a:prstClr val="black"/>
                </a:solidFill>
              </a:rPr>
              <a:t> less or reusable data</a:t>
            </a:r>
          </a:p>
          <a:p>
            <a:pPr marL="457200" indent="-457200">
              <a:buFont typeface="Arial" panose="020B0604020202020204" pitchFamily="34" charset="0"/>
              <a:buChar char="•"/>
            </a:pPr>
            <a:r>
              <a:rPr lang="en-US" sz="2800" i="1" dirty="0">
                <a:solidFill>
                  <a:prstClr val="black"/>
                </a:solidFill>
              </a:rPr>
              <a:t> </a:t>
            </a:r>
            <a:r>
              <a:rPr lang="en-US" sz="2800" i="1" strike="sngStrike" dirty="0">
                <a:solidFill>
                  <a:prstClr val="black"/>
                </a:solidFill>
              </a:rPr>
              <a:t>appropriate</a:t>
            </a:r>
            <a:r>
              <a:rPr lang="en-US" sz="2800" i="1" dirty="0">
                <a:solidFill>
                  <a:prstClr val="black"/>
                </a:solidFill>
              </a:rPr>
              <a:t> less or portable linguistic resources</a:t>
            </a:r>
          </a:p>
          <a:p>
            <a:pPr marL="457200" indent="-457200">
              <a:buFont typeface="Arial" panose="020B0604020202020204" pitchFamily="34" charset="0"/>
              <a:buChar char="•"/>
            </a:pPr>
            <a:endParaRPr lang="en-US" sz="2800" i="1" dirty="0">
              <a:solidFill>
                <a:prstClr val="black"/>
              </a:solidFill>
            </a:endParaRPr>
          </a:p>
          <a:p>
            <a:r>
              <a:rPr lang="en-US" sz="2800" i="1" dirty="0">
                <a:solidFill>
                  <a:prstClr val="black"/>
                </a:solidFill>
              </a:rPr>
              <a:t>Obviously, this cannot be achieved when porting SMT to arbitrary language pairs</a:t>
            </a:r>
          </a:p>
          <a:p>
            <a:endParaRPr lang="en-US" sz="2800" i="1" dirty="0">
              <a:solidFill>
                <a:prstClr val="black"/>
              </a:solidFill>
            </a:endParaRPr>
          </a:p>
          <a:p>
            <a:r>
              <a:rPr lang="en-US" sz="2800" i="1" dirty="0">
                <a:solidFill>
                  <a:prstClr val="black"/>
                </a:solidFill>
              </a:rPr>
              <a:t>But can this be achieved for some language pairs?</a:t>
            </a:r>
          </a:p>
          <a:p>
            <a:pPr marL="457200" indent="-457200">
              <a:buFont typeface="Arial" panose="020B0604020202020204" pitchFamily="34" charset="0"/>
              <a:buChar char="•"/>
            </a:pPr>
            <a:r>
              <a:rPr lang="en-US" sz="2800" i="1" dirty="0">
                <a:solidFill>
                  <a:prstClr val="black"/>
                </a:solidFill>
              </a:rPr>
              <a:t>Yes, for “related” languages</a:t>
            </a:r>
            <a:endParaRPr lang="en-US" sz="2800" i="1" strike="sngStrike" dirty="0">
              <a:solidFill>
                <a:prstClr val="black"/>
              </a:solidFill>
            </a:endParaRPr>
          </a:p>
          <a:p>
            <a:pPr algn="ctr"/>
            <a:endParaRPr lang="en-US" sz="2800" i="1" dirty="0">
              <a:solidFill>
                <a:prstClr val="black"/>
              </a:solidFill>
            </a:endParaRPr>
          </a:p>
          <a:p>
            <a:pPr marL="457200" indent="-457200" algn="ctr">
              <a:buFont typeface="Arial" panose="020B0604020202020204" pitchFamily="34" charset="0"/>
              <a:buChar char="•"/>
            </a:pPr>
            <a:endParaRPr lang="en-US" sz="2800" i="1" dirty="0">
              <a:solidFill>
                <a:prstClr val="black"/>
              </a:solidFill>
            </a:endParaRPr>
          </a:p>
        </p:txBody>
      </p:sp>
      <p:sp>
        <p:nvSpPr>
          <p:cNvPr id="2" name="Oval Callout 1"/>
          <p:cNvSpPr/>
          <p:nvPr/>
        </p:nvSpPr>
        <p:spPr>
          <a:xfrm>
            <a:off x="3148406" y="5218640"/>
            <a:ext cx="2947595" cy="1043492"/>
          </a:xfrm>
          <a:prstGeom prst="wedgeEllipseCallout">
            <a:avLst>
              <a:gd name="adj1" fmla="val -64629"/>
              <a:gd name="adj2" fmla="val -1137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prstClr val="white"/>
                </a:solidFill>
              </a:rPr>
              <a:t>The focus of this tutorial </a:t>
            </a: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258814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74345" y="2627074"/>
            <a:ext cx="9869048" cy="1384995"/>
          </a:xfrm>
          <a:prstGeom prst="rect">
            <a:avLst/>
          </a:prstGeom>
        </p:spPr>
        <p:txBody>
          <a:bodyPr wrap="none">
            <a:spAutoFit/>
          </a:bodyPr>
          <a:lstStyle/>
          <a:p>
            <a:pPr algn="ctr"/>
            <a:r>
              <a:rPr lang="en-US" sz="2800" i="1" dirty="0">
                <a:solidFill>
                  <a:prstClr val="black"/>
                </a:solidFill>
              </a:rPr>
              <a:t>Lets consider the case of  Marathi </a:t>
            </a:r>
            <a:r>
              <a:rPr lang="en-US" sz="2800" i="1" dirty="0">
                <a:solidFill>
                  <a:prstClr val="black"/>
                </a:solidFill>
                <a:sym typeface="Wingdings" panose="05000000000000000000" pitchFamily="2" charset="2"/>
              </a:rPr>
              <a:t> Hindi </a:t>
            </a:r>
            <a:r>
              <a:rPr lang="en-US" sz="2800" i="1" dirty="0">
                <a:solidFill>
                  <a:prstClr val="black"/>
                </a:solidFill>
              </a:rPr>
              <a:t>SMT to motivate this ….</a:t>
            </a:r>
          </a:p>
          <a:p>
            <a:pPr algn="ctr"/>
            <a:endParaRPr lang="en-US" sz="2800" i="1" dirty="0">
              <a:solidFill>
                <a:prstClr val="black"/>
              </a:solidFill>
            </a:endParaRPr>
          </a:p>
          <a:p>
            <a:pPr marL="457200" indent="-457200" algn="ctr">
              <a:buFont typeface="Arial" panose="020B0604020202020204" pitchFamily="34" charset="0"/>
              <a:buChar char="•"/>
            </a:pPr>
            <a:endParaRPr lang="en-US" sz="2800" i="1"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1CA5B9D-F41A-446D-86B5-B9FFFF0F93BD}"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32780078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354541" y="294720"/>
            <a:ext cx="6337312" cy="523220"/>
          </a:xfrm>
          <a:prstGeom prst="rect">
            <a:avLst/>
          </a:prstGeom>
          <a:noFill/>
        </p:spPr>
        <p:txBody>
          <a:bodyPr wrap="none" rtlCol="0">
            <a:spAutoFit/>
          </a:bodyPr>
          <a:lstStyle/>
          <a:p>
            <a:pPr algn="ctr"/>
            <a:r>
              <a:rPr lang="en-US" sz="2800" i="1" dirty="0">
                <a:solidFill>
                  <a:prstClr val="black"/>
                </a:solidFill>
              </a:rPr>
              <a:t>What’s so special about this language pair</a:t>
            </a:r>
          </a:p>
        </p:txBody>
      </p:sp>
      <p:sp>
        <p:nvSpPr>
          <p:cNvPr id="9" name="Shape 305"/>
          <p:cNvSpPr txBox="1">
            <a:spLocks/>
          </p:cNvSpPr>
          <p:nvPr/>
        </p:nvSpPr>
        <p:spPr>
          <a:xfrm>
            <a:off x="730996" y="1167265"/>
            <a:ext cx="5105359" cy="1384024"/>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ctr">
              <a:lnSpc>
                <a:spcPct val="115000"/>
              </a:lnSpc>
              <a:spcBef>
                <a:spcPts val="0"/>
              </a:spcBef>
              <a:spcAft>
                <a:spcPts val="1000"/>
              </a:spcAft>
              <a:buFont typeface="Arial" panose="020B0604020202020204" pitchFamily="34" charset="0"/>
              <a:buNone/>
            </a:pPr>
            <a:r>
              <a:rPr lang="en-US" i="1" dirty="0">
                <a:solidFill>
                  <a:prstClr val="black"/>
                </a:solidFill>
              </a:rPr>
              <a:t>Related by evolution</a:t>
            </a:r>
          </a:p>
          <a:p>
            <a:pPr algn="ctr">
              <a:lnSpc>
                <a:spcPct val="115000"/>
              </a:lnSpc>
              <a:spcBef>
                <a:spcPts val="0"/>
              </a:spcBef>
              <a:buFont typeface="Arial" panose="020B0604020202020204" pitchFamily="34" charset="0"/>
              <a:buNone/>
            </a:pPr>
            <a:r>
              <a:rPr lang="en-US" sz="2000" i="1" dirty="0">
                <a:solidFill>
                  <a:prstClr val="black"/>
                </a:solidFill>
              </a:rPr>
              <a:t>Belong to the same language family </a:t>
            </a:r>
          </a:p>
          <a:p>
            <a:pPr algn="ctr">
              <a:lnSpc>
                <a:spcPct val="115000"/>
              </a:lnSpc>
              <a:spcBef>
                <a:spcPts val="0"/>
              </a:spcBef>
              <a:buFont typeface="Arial" panose="020B0604020202020204" pitchFamily="34" charset="0"/>
              <a:buNone/>
            </a:pPr>
            <a:r>
              <a:rPr lang="en-US" sz="2000" i="1" dirty="0">
                <a:solidFill>
                  <a:prstClr val="black"/>
                </a:solidFill>
              </a:rPr>
              <a:t>(Indo-Aryan branch of the IE language family)</a:t>
            </a:r>
          </a:p>
          <a:p>
            <a:pPr algn="ctr">
              <a:spcBef>
                <a:spcPts val="0"/>
              </a:spcBef>
              <a:buFont typeface="Arial" panose="020B0604020202020204" pitchFamily="34" charset="0"/>
              <a:buNone/>
            </a:pPr>
            <a:endParaRPr lang="en-US" dirty="0">
              <a:solidFill>
                <a:prstClr val="black"/>
              </a:solidFill>
            </a:endParaRPr>
          </a:p>
          <a:p>
            <a:pPr algn="ctr">
              <a:spcBef>
                <a:spcPts val="0"/>
              </a:spcBef>
              <a:buFont typeface="Arial" panose="020B0604020202020204" pitchFamily="34" charset="0"/>
              <a:buNone/>
            </a:pPr>
            <a:endParaRPr lang="en-US" sz="1400" dirty="0">
              <a:solidFill>
                <a:prstClr val="black"/>
              </a:solidFill>
            </a:endParaRPr>
          </a:p>
        </p:txBody>
      </p:sp>
      <p:sp>
        <p:nvSpPr>
          <p:cNvPr id="10" name="Shape 308"/>
          <p:cNvSpPr txBox="1">
            <a:spLocks/>
          </p:cNvSpPr>
          <p:nvPr/>
        </p:nvSpPr>
        <p:spPr>
          <a:xfrm>
            <a:off x="6286311" y="1167265"/>
            <a:ext cx="5257161" cy="1384024"/>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ctr">
              <a:lnSpc>
                <a:spcPct val="115000"/>
              </a:lnSpc>
              <a:spcBef>
                <a:spcPts val="0"/>
              </a:spcBef>
              <a:spcAft>
                <a:spcPts val="1000"/>
              </a:spcAft>
              <a:buFont typeface="Arial" panose="020B0604020202020204" pitchFamily="34" charset="0"/>
              <a:buNone/>
            </a:pPr>
            <a:r>
              <a:rPr lang="en-US" i="1" dirty="0">
                <a:solidFill>
                  <a:prstClr val="black"/>
                </a:solidFill>
              </a:rPr>
              <a:t>Related by contact</a:t>
            </a:r>
          </a:p>
          <a:p>
            <a:pPr algn="ctr">
              <a:lnSpc>
                <a:spcPct val="115000"/>
              </a:lnSpc>
              <a:spcBef>
                <a:spcPts val="0"/>
              </a:spcBef>
              <a:buFont typeface="Arial" panose="020B0604020202020204" pitchFamily="34" charset="0"/>
              <a:buNone/>
            </a:pPr>
            <a:r>
              <a:rPr lang="en-US" sz="2000" i="1" dirty="0">
                <a:solidFill>
                  <a:prstClr val="black"/>
                </a:solidFill>
              </a:rPr>
              <a:t>Constant exchange between these languages</a:t>
            </a:r>
          </a:p>
          <a:p>
            <a:pPr algn="ctr">
              <a:lnSpc>
                <a:spcPct val="115000"/>
              </a:lnSpc>
              <a:spcBef>
                <a:spcPts val="0"/>
              </a:spcBef>
              <a:buFont typeface="Arial" panose="020B0604020202020204" pitchFamily="34" charset="0"/>
              <a:buNone/>
            </a:pPr>
            <a:r>
              <a:rPr lang="en-US" sz="2000" i="1" dirty="0">
                <a:solidFill>
                  <a:prstClr val="black"/>
                </a:solidFill>
              </a:rPr>
              <a:t>(Both are spoken in the Indian subcontinent)</a:t>
            </a:r>
          </a:p>
          <a:p>
            <a:pPr algn="ctr">
              <a:spcBef>
                <a:spcPts val="0"/>
              </a:spcBef>
              <a:buFont typeface="Arial" panose="020B0604020202020204" pitchFamily="34" charset="0"/>
              <a:buNone/>
            </a:pPr>
            <a:endParaRPr lang="en-US" sz="1400" dirty="0">
              <a:solidFill>
                <a:prstClr val="black"/>
              </a:solidFill>
            </a:endParaRPr>
          </a:p>
          <a:p>
            <a:pPr algn="ctr">
              <a:lnSpc>
                <a:spcPct val="115000"/>
              </a:lnSpc>
              <a:spcBef>
                <a:spcPts val="0"/>
              </a:spcBef>
              <a:buFont typeface="Arial" panose="020B0604020202020204" pitchFamily="34" charset="0"/>
              <a:buNone/>
            </a:pPr>
            <a:endParaRPr lang="en-US" b="1" dirty="0">
              <a:solidFill>
                <a:prstClr val="black"/>
              </a:solidFill>
            </a:endParaRPr>
          </a:p>
          <a:p>
            <a:pPr algn="ctr">
              <a:spcBef>
                <a:spcPts val="0"/>
              </a:spcBef>
              <a:buFont typeface="Arial" panose="020B0604020202020204" pitchFamily="34" charset="0"/>
              <a:buNone/>
            </a:pPr>
            <a:endParaRPr lang="en-US" dirty="0">
              <a:solidFill>
                <a:prstClr val="black"/>
              </a:solidFill>
            </a:endParaRPr>
          </a:p>
          <a:p>
            <a:pPr algn="ctr">
              <a:spcBef>
                <a:spcPts val="0"/>
              </a:spcBef>
              <a:buFont typeface="Arial" panose="020B0604020202020204" pitchFamily="34" charset="0"/>
              <a:buNone/>
            </a:pPr>
            <a:endParaRPr lang="en-US" sz="1400" dirty="0">
              <a:solidFill>
                <a:prstClr val="black"/>
              </a:solidFill>
            </a:endParaRPr>
          </a:p>
        </p:txBody>
      </p:sp>
      <p:cxnSp>
        <p:nvCxnSpPr>
          <p:cNvPr id="11" name="Shape 309"/>
          <p:cNvCxnSpPr/>
          <p:nvPr/>
        </p:nvCxnSpPr>
        <p:spPr>
          <a:xfrm rot="10800000" flipH="1">
            <a:off x="6055183" y="1167265"/>
            <a:ext cx="12300" cy="1674900"/>
          </a:xfrm>
          <a:prstGeom prst="straightConnector1">
            <a:avLst/>
          </a:prstGeom>
          <a:noFill/>
          <a:ln w="9525" cap="flat" cmpd="sng">
            <a:solidFill>
              <a:schemeClr val="dk2"/>
            </a:solidFill>
            <a:prstDash val="solid"/>
            <a:round/>
            <a:headEnd type="none" w="lg" len="lg"/>
            <a:tailEnd type="none" w="lg" len="lg"/>
          </a:ln>
        </p:spPr>
      </p:cxnSp>
      <p:sp>
        <p:nvSpPr>
          <p:cNvPr id="12" name="Shape 307"/>
          <p:cNvSpPr txBox="1">
            <a:spLocks/>
          </p:cNvSpPr>
          <p:nvPr/>
        </p:nvSpPr>
        <p:spPr>
          <a:xfrm>
            <a:off x="412044" y="3380924"/>
            <a:ext cx="10848621" cy="205110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ctr">
              <a:lnSpc>
                <a:spcPct val="115000"/>
              </a:lnSpc>
              <a:spcBef>
                <a:spcPts val="0"/>
              </a:spcBef>
              <a:spcAft>
                <a:spcPts val="1000"/>
              </a:spcAft>
              <a:buFont typeface="Arial" panose="020B0604020202020204" pitchFamily="34" charset="0"/>
              <a:buNone/>
            </a:pPr>
            <a:r>
              <a:rPr lang="en" i="1" dirty="0">
                <a:solidFill>
                  <a:prstClr val="black"/>
                </a:solidFill>
              </a:rPr>
              <a:t>… leading to linguistic similarities and prior knowledge that can be used</a:t>
            </a:r>
          </a:p>
          <a:p>
            <a:pPr indent="-457200">
              <a:lnSpc>
                <a:spcPct val="115000"/>
              </a:lnSpc>
              <a:spcBef>
                <a:spcPts val="0"/>
              </a:spcBef>
              <a:spcAft>
                <a:spcPts val="1000"/>
              </a:spcAft>
            </a:pPr>
            <a:r>
              <a:rPr lang="en" b="1" i="1" dirty="0">
                <a:solidFill>
                  <a:prstClr val="black"/>
                </a:solidFill>
              </a:rPr>
              <a:t>Lexical</a:t>
            </a:r>
            <a:r>
              <a:rPr lang="en" i="1" dirty="0">
                <a:solidFill>
                  <a:prstClr val="black"/>
                </a:solidFill>
              </a:rPr>
              <a:t>: share significant vocabulary (cognates &amp; loanwords)</a:t>
            </a:r>
          </a:p>
          <a:p>
            <a:pPr indent="-457200">
              <a:lnSpc>
                <a:spcPct val="115000"/>
              </a:lnSpc>
              <a:spcBef>
                <a:spcPts val="0"/>
              </a:spcBef>
              <a:spcAft>
                <a:spcPts val="1000"/>
              </a:spcAft>
            </a:pPr>
            <a:r>
              <a:rPr lang="en" b="1" i="1" dirty="0">
                <a:solidFill>
                  <a:prstClr val="black"/>
                </a:solidFill>
              </a:rPr>
              <a:t>Morphological</a:t>
            </a:r>
            <a:r>
              <a:rPr lang="en" i="1" dirty="0">
                <a:solidFill>
                  <a:prstClr val="black"/>
                </a:solidFill>
              </a:rPr>
              <a:t>: correspondence between suffixes/post-positions</a:t>
            </a:r>
          </a:p>
          <a:p>
            <a:pPr indent="-457200">
              <a:lnSpc>
                <a:spcPct val="115000"/>
              </a:lnSpc>
              <a:spcBef>
                <a:spcPts val="0"/>
              </a:spcBef>
              <a:spcAft>
                <a:spcPts val="1000"/>
              </a:spcAft>
            </a:pPr>
            <a:r>
              <a:rPr lang="en" b="1" i="1" dirty="0">
                <a:solidFill>
                  <a:prstClr val="black"/>
                </a:solidFill>
              </a:rPr>
              <a:t>Syntactic</a:t>
            </a:r>
            <a:r>
              <a:rPr lang="en" i="1" dirty="0">
                <a:solidFill>
                  <a:prstClr val="black"/>
                </a:solidFill>
              </a:rPr>
              <a:t>: share the same basic word order </a:t>
            </a: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1CA5B9D-F41A-446D-86B5-B9FFFF0F93BD}"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263107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266" y="306191"/>
            <a:ext cx="10532533" cy="369332"/>
          </a:xfrm>
          <a:prstGeom prst="rect">
            <a:avLst/>
          </a:prstGeom>
        </p:spPr>
        <p:txBody>
          <a:bodyPr wrap="square">
            <a:spAutoFit/>
          </a:bodyPr>
          <a:lstStyle/>
          <a:p>
            <a:r>
              <a:rPr lang="en" i="1" dirty="0">
                <a:solidFill>
                  <a:prstClr val="black"/>
                </a:solidFill>
              </a:rPr>
              <a:t>En: On the occasion of India’s Independence day, a program was organized in American city of Los Angeles</a:t>
            </a:r>
          </a:p>
        </p:txBody>
      </p:sp>
      <p:sp>
        <p:nvSpPr>
          <p:cNvPr id="5" name="Rectangle 4"/>
          <p:cNvSpPr/>
          <p:nvPr/>
        </p:nvSpPr>
        <p:spPr>
          <a:xfrm>
            <a:off x="4222044" y="1233269"/>
            <a:ext cx="2291645" cy="3554819"/>
          </a:xfrm>
          <a:prstGeom prst="rect">
            <a:avLst/>
          </a:prstGeom>
        </p:spPr>
        <p:txBody>
          <a:bodyPr wrap="square">
            <a:spAutoFit/>
          </a:bodyPr>
          <a:lstStyle/>
          <a:p>
            <a:pPr>
              <a:spcBef>
                <a:spcPts val="600"/>
              </a:spcBef>
            </a:pPr>
            <a:r>
              <a:rPr lang="en" dirty="0">
                <a:solidFill>
                  <a:prstClr val="black"/>
                </a:solidFill>
                <a:latin typeface="Mangal"/>
                <a:ea typeface="Mangal"/>
                <a:cs typeface="Mangal"/>
                <a:sym typeface="Mangal"/>
              </a:rPr>
              <a:t>भारताच्या </a:t>
            </a:r>
          </a:p>
          <a:p>
            <a:pPr>
              <a:spcBef>
                <a:spcPts val="600"/>
              </a:spcBef>
            </a:pPr>
            <a:r>
              <a:rPr lang="en" dirty="0">
                <a:solidFill>
                  <a:prstClr val="black"/>
                </a:solidFill>
                <a:latin typeface="Mangal"/>
                <a:ea typeface="Mangal"/>
                <a:cs typeface="Mangal"/>
                <a:sym typeface="Mangal"/>
              </a:rPr>
              <a:t>स्वातंत्र्यदिनानिमित्त </a:t>
            </a:r>
          </a:p>
          <a:p>
            <a:pPr>
              <a:spcBef>
                <a:spcPts val="600"/>
              </a:spcBef>
            </a:pPr>
            <a:r>
              <a:rPr lang="en" dirty="0">
                <a:solidFill>
                  <a:prstClr val="black"/>
                </a:solidFill>
                <a:latin typeface="Mangal"/>
                <a:ea typeface="Mangal"/>
                <a:cs typeface="Mangal"/>
                <a:sym typeface="Mangal"/>
              </a:rPr>
              <a:t>अमेरिकेतील </a:t>
            </a:r>
          </a:p>
          <a:p>
            <a:pPr>
              <a:spcBef>
                <a:spcPts val="600"/>
              </a:spcBef>
            </a:pPr>
            <a:r>
              <a:rPr lang="en" dirty="0">
                <a:solidFill>
                  <a:prstClr val="black"/>
                </a:solidFill>
                <a:latin typeface="Mangal"/>
                <a:ea typeface="Mangal"/>
                <a:cs typeface="Mangal"/>
                <a:sym typeface="Mangal"/>
              </a:rPr>
              <a:t>लॉस </a:t>
            </a:r>
          </a:p>
          <a:p>
            <a:pPr>
              <a:spcBef>
                <a:spcPts val="600"/>
              </a:spcBef>
            </a:pPr>
            <a:r>
              <a:rPr lang="en" dirty="0">
                <a:solidFill>
                  <a:prstClr val="black"/>
                </a:solidFill>
                <a:latin typeface="Mangal"/>
                <a:ea typeface="Mangal"/>
                <a:cs typeface="Mangal"/>
                <a:sym typeface="Mangal"/>
              </a:rPr>
              <a:t>एन्जल्स </a:t>
            </a:r>
          </a:p>
          <a:p>
            <a:pPr>
              <a:spcBef>
                <a:spcPts val="600"/>
              </a:spcBef>
            </a:pPr>
            <a:r>
              <a:rPr lang="en" dirty="0">
                <a:solidFill>
                  <a:prstClr val="black"/>
                </a:solidFill>
                <a:latin typeface="Mangal"/>
                <a:ea typeface="Mangal"/>
                <a:cs typeface="Mangal"/>
                <a:sym typeface="Mangal"/>
              </a:rPr>
              <a:t>शहरात </a:t>
            </a:r>
          </a:p>
          <a:p>
            <a:pPr>
              <a:spcBef>
                <a:spcPts val="600"/>
              </a:spcBef>
            </a:pPr>
            <a:r>
              <a:rPr lang="en" dirty="0">
                <a:solidFill>
                  <a:prstClr val="black"/>
                </a:solidFill>
                <a:latin typeface="Mangal"/>
                <a:ea typeface="Mangal"/>
                <a:cs typeface="Mangal"/>
                <a:sym typeface="Mangal"/>
              </a:rPr>
              <a:t>कार्यक्रम </a:t>
            </a:r>
          </a:p>
          <a:p>
            <a:pPr>
              <a:spcBef>
                <a:spcPts val="600"/>
              </a:spcBef>
            </a:pPr>
            <a:r>
              <a:rPr lang="en" dirty="0">
                <a:solidFill>
                  <a:prstClr val="black"/>
                </a:solidFill>
                <a:latin typeface="Mangal"/>
                <a:ea typeface="Mangal"/>
                <a:cs typeface="Mangal"/>
                <a:sym typeface="Mangal"/>
              </a:rPr>
              <a:t>आयोजित </a:t>
            </a:r>
          </a:p>
          <a:p>
            <a:pPr>
              <a:spcBef>
                <a:spcPts val="600"/>
              </a:spcBef>
            </a:pPr>
            <a:r>
              <a:rPr lang="en" dirty="0">
                <a:solidFill>
                  <a:prstClr val="black"/>
                </a:solidFill>
                <a:latin typeface="Mangal"/>
                <a:ea typeface="Mangal"/>
                <a:cs typeface="Mangal"/>
                <a:sym typeface="Mangal"/>
              </a:rPr>
              <a:t>करण्यात </a:t>
            </a:r>
          </a:p>
          <a:p>
            <a:pPr>
              <a:spcBef>
                <a:spcPts val="600"/>
              </a:spcBef>
            </a:pPr>
            <a:r>
              <a:rPr lang="en" dirty="0">
                <a:solidFill>
                  <a:prstClr val="black"/>
                </a:solidFill>
                <a:latin typeface="Mangal"/>
                <a:ea typeface="Mangal"/>
                <a:cs typeface="Mangal"/>
                <a:sym typeface="Mangal"/>
              </a:rPr>
              <a:t>आला</a:t>
            </a:r>
          </a:p>
        </p:txBody>
      </p:sp>
      <p:sp>
        <p:nvSpPr>
          <p:cNvPr id="6" name="Rectangle 5"/>
          <p:cNvSpPr/>
          <p:nvPr/>
        </p:nvSpPr>
        <p:spPr>
          <a:xfrm>
            <a:off x="530578" y="1233269"/>
            <a:ext cx="4312355" cy="3554819"/>
          </a:xfrm>
          <a:prstGeom prst="rect">
            <a:avLst/>
          </a:prstGeom>
        </p:spPr>
        <p:txBody>
          <a:bodyPr wrap="square">
            <a:spAutoFit/>
          </a:bodyPr>
          <a:lstStyle/>
          <a:p>
            <a:pPr>
              <a:spcAft>
                <a:spcPts val="600"/>
              </a:spcAft>
            </a:pPr>
            <a:r>
              <a:rPr lang="en" i="1" dirty="0">
                <a:solidFill>
                  <a:srgbClr val="434343"/>
                </a:solidFill>
              </a:rPr>
              <a:t>India+of  </a:t>
            </a:r>
          </a:p>
          <a:p>
            <a:pPr>
              <a:spcAft>
                <a:spcPts val="600"/>
              </a:spcAft>
            </a:pPr>
            <a:r>
              <a:rPr lang="en" i="1" dirty="0">
                <a:solidFill>
                  <a:srgbClr val="434343"/>
                </a:solidFill>
              </a:rPr>
              <a:t>Independence_day+on_occasion_of  </a:t>
            </a:r>
          </a:p>
          <a:p>
            <a:pPr>
              <a:spcAft>
                <a:spcPts val="600"/>
              </a:spcAft>
            </a:pPr>
            <a:r>
              <a:rPr lang="en" i="1" dirty="0">
                <a:solidFill>
                  <a:srgbClr val="434343"/>
                </a:solidFill>
              </a:rPr>
              <a:t>America_in </a:t>
            </a:r>
          </a:p>
          <a:p>
            <a:pPr>
              <a:spcAft>
                <a:spcPts val="600"/>
              </a:spcAft>
            </a:pPr>
            <a:r>
              <a:rPr lang="en" i="1" dirty="0">
                <a:solidFill>
                  <a:srgbClr val="434343"/>
                </a:solidFill>
              </a:rPr>
              <a:t>Los </a:t>
            </a:r>
          </a:p>
          <a:p>
            <a:pPr>
              <a:spcAft>
                <a:spcPts val="600"/>
              </a:spcAft>
            </a:pPr>
            <a:r>
              <a:rPr lang="en" i="1" dirty="0">
                <a:solidFill>
                  <a:srgbClr val="434343"/>
                </a:solidFill>
              </a:rPr>
              <a:t>Angeles </a:t>
            </a:r>
          </a:p>
          <a:p>
            <a:pPr>
              <a:spcAft>
                <a:spcPts val="600"/>
              </a:spcAft>
            </a:pPr>
            <a:r>
              <a:rPr lang="en" i="1" dirty="0">
                <a:solidFill>
                  <a:srgbClr val="434343"/>
                </a:solidFill>
              </a:rPr>
              <a:t>city+in  </a:t>
            </a:r>
          </a:p>
          <a:p>
            <a:pPr>
              <a:spcAft>
                <a:spcPts val="600"/>
              </a:spcAft>
            </a:pPr>
            <a:r>
              <a:rPr lang="en" i="1" dirty="0">
                <a:solidFill>
                  <a:srgbClr val="434343"/>
                </a:solidFill>
              </a:rPr>
              <a:t>program </a:t>
            </a:r>
          </a:p>
          <a:p>
            <a:pPr>
              <a:spcAft>
                <a:spcPts val="600"/>
              </a:spcAft>
            </a:pPr>
            <a:r>
              <a:rPr lang="en" i="1" dirty="0">
                <a:solidFill>
                  <a:srgbClr val="434343"/>
                </a:solidFill>
              </a:rPr>
              <a:t>organized </a:t>
            </a:r>
          </a:p>
          <a:p>
            <a:pPr>
              <a:spcAft>
                <a:spcPts val="600"/>
              </a:spcAft>
            </a:pPr>
            <a:r>
              <a:rPr lang="en" i="1" dirty="0">
                <a:solidFill>
                  <a:srgbClr val="434343"/>
                </a:solidFill>
              </a:rPr>
              <a:t>+verbalizer </a:t>
            </a:r>
          </a:p>
          <a:p>
            <a:pPr>
              <a:spcAft>
                <a:spcPts val="600"/>
              </a:spcAft>
            </a:pPr>
            <a:r>
              <a:rPr lang="en" i="1" dirty="0">
                <a:solidFill>
                  <a:srgbClr val="434343"/>
                </a:solidFill>
              </a:rPr>
              <a:t>come+past</a:t>
            </a: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1CA5B9D-F41A-446D-86B5-B9FFFF0F93BD}"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1266205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t>Tutorial Outline</a:t>
            </a:r>
            <a:endParaRPr lang="en-US" b="1" dirty="0"/>
          </a:p>
        </p:txBody>
      </p:sp>
      <p:sp>
        <p:nvSpPr>
          <p:cNvPr id="5" name="Content Placeholder 4"/>
          <p:cNvSpPr>
            <a:spLocks noGrp="1"/>
          </p:cNvSpPr>
          <p:nvPr>
            <p:ph idx="1"/>
          </p:nvPr>
        </p:nvSpPr>
        <p:spPr/>
        <p:txBody>
          <a:bodyPr/>
          <a:lstStyle/>
          <a:p>
            <a:pPr>
              <a:lnSpc>
                <a:spcPct val="150000"/>
              </a:lnSpc>
            </a:pPr>
            <a:r>
              <a:rPr lang="en-US" dirty="0" smtClean="0"/>
              <a:t>Introduction &amp; Motivation</a:t>
            </a:r>
          </a:p>
          <a:p>
            <a:pPr>
              <a:lnSpc>
                <a:spcPct val="150000"/>
              </a:lnSpc>
            </a:pPr>
            <a:r>
              <a:rPr lang="en-US" dirty="0" smtClean="0"/>
              <a:t>Language Relatedness</a:t>
            </a:r>
          </a:p>
          <a:p>
            <a:pPr>
              <a:lnSpc>
                <a:spcPct val="150000"/>
              </a:lnSpc>
            </a:pPr>
            <a:r>
              <a:rPr lang="en-US" dirty="0" smtClean="0"/>
              <a:t>Translation within related languages</a:t>
            </a:r>
          </a:p>
          <a:p>
            <a:pPr>
              <a:lnSpc>
                <a:spcPct val="150000"/>
              </a:lnSpc>
            </a:pPr>
            <a:r>
              <a:rPr lang="en-US" dirty="0" smtClean="0"/>
              <a:t>Translation from related languages to another language</a:t>
            </a:r>
          </a:p>
          <a:p>
            <a:pPr>
              <a:lnSpc>
                <a:spcPct val="150000"/>
              </a:lnSpc>
            </a:pPr>
            <a:r>
              <a:rPr lang="en-US" dirty="0" smtClean="0"/>
              <a:t>Summary</a:t>
            </a:r>
            <a:endParaRPr lang="en-US" dirty="0"/>
          </a:p>
        </p:txBody>
      </p:sp>
      <p:sp>
        <p:nvSpPr>
          <p:cNvPr id="7" name="Footer Placeholder 6"/>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31CA5B9D-F41A-446D-86B5-B9FFFF0F93BD}"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2579840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266" y="306191"/>
            <a:ext cx="10532533" cy="369332"/>
          </a:xfrm>
          <a:prstGeom prst="rect">
            <a:avLst/>
          </a:prstGeom>
        </p:spPr>
        <p:txBody>
          <a:bodyPr wrap="square">
            <a:spAutoFit/>
          </a:bodyPr>
          <a:lstStyle/>
          <a:p>
            <a:r>
              <a:rPr lang="en" i="1" dirty="0">
                <a:solidFill>
                  <a:prstClr val="black"/>
                </a:solidFill>
              </a:rPr>
              <a:t>En: On the occasion of India’s Independence day, a program was organized in American city of Los Angeles</a:t>
            </a:r>
          </a:p>
        </p:txBody>
      </p:sp>
      <p:sp>
        <p:nvSpPr>
          <p:cNvPr id="5" name="Rectangle 4"/>
          <p:cNvSpPr/>
          <p:nvPr/>
        </p:nvSpPr>
        <p:spPr>
          <a:xfrm>
            <a:off x="3330222" y="1233268"/>
            <a:ext cx="2291645" cy="5324535"/>
          </a:xfrm>
          <a:prstGeom prst="rect">
            <a:avLst/>
          </a:prstGeom>
        </p:spPr>
        <p:txBody>
          <a:bodyPr wrap="square">
            <a:spAutoFit/>
          </a:bodyPr>
          <a:lstStyle/>
          <a:p>
            <a:pPr>
              <a:spcBef>
                <a:spcPts val="600"/>
              </a:spcBef>
            </a:pPr>
            <a:r>
              <a:rPr lang="en" dirty="0">
                <a:solidFill>
                  <a:prstClr val="black"/>
                </a:solidFill>
                <a:latin typeface="Mangal"/>
                <a:ea typeface="Mangal"/>
                <a:cs typeface="Mangal"/>
                <a:sym typeface="Mangal"/>
              </a:rPr>
              <a:t>भारता</a:t>
            </a:r>
          </a:p>
          <a:p>
            <a:pPr>
              <a:spcBef>
                <a:spcPts val="600"/>
              </a:spcBef>
            </a:pPr>
            <a:r>
              <a:rPr lang="en" dirty="0">
                <a:solidFill>
                  <a:prstClr val="black"/>
                </a:solidFill>
                <a:latin typeface="Mangal"/>
                <a:ea typeface="Mangal"/>
                <a:cs typeface="Mangal"/>
                <a:sym typeface="Mangal"/>
              </a:rPr>
              <a:t>च्या </a:t>
            </a:r>
          </a:p>
          <a:p>
            <a:pPr>
              <a:spcBef>
                <a:spcPts val="600"/>
              </a:spcBef>
            </a:pPr>
            <a:r>
              <a:rPr lang="en" dirty="0">
                <a:solidFill>
                  <a:prstClr val="black"/>
                </a:solidFill>
                <a:latin typeface="Mangal"/>
                <a:ea typeface="Mangal"/>
                <a:cs typeface="Mangal"/>
                <a:sym typeface="Mangal"/>
              </a:rPr>
              <a:t>स्वातंत्र्य</a:t>
            </a:r>
          </a:p>
          <a:p>
            <a:pPr>
              <a:spcBef>
                <a:spcPts val="600"/>
              </a:spcBef>
            </a:pPr>
            <a:r>
              <a:rPr lang="en" dirty="0">
                <a:solidFill>
                  <a:prstClr val="black"/>
                </a:solidFill>
                <a:latin typeface="Mangal"/>
                <a:ea typeface="Mangal"/>
                <a:cs typeface="Mangal"/>
                <a:sym typeface="Mangal"/>
              </a:rPr>
              <a:t>दिना</a:t>
            </a:r>
          </a:p>
          <a:p>
            <a:pPr>
              <a:spcBef>
                <a:spcPts val="600"/>
              </a:spcBef>
            </a:pPr>
            <a:r>
              <a:rPr lang="en" dirty="0">
                <a:solidFill>
                  <a:prstClr val="black"/>
                </a:solidFill>
                <a:latin typeface="Mangal"/>
                <a:ea typeface="Mangal"/>
                <a:cs typeface="Mangal"/>
                <a:sym typeface="Mangal"/>
              </a:rPr>
              <a:t>निमित्त </a:t>
            </a:r>
          </a:p>
          <a:p>
            <a:pPr>
              <a:spcBef>
                <a:spcPts val="600"/>
              </a:spcBef>
            </a:pPr>
            <a:r>
              <a:rPr lang="en" dirty="0">
                <a:solidFill>
                  <a:prstClr val="black"/>
                </a:solidFill>
                <a:latin typeface="Mangal"/>
                <a:ea typeface="Mangal"/>
                <a:cs typeface="Mangal"/>
                <a:sym typeface="Mangal"/>
              </a:rPr>
              <a:t>अमेरिके</a:t>
            </a:r>
          </a:p>
          <a:p>
            <a:pPr>
              <a:spcBef>
                <a:spcPts val="600"/>
              </a:spcBef>
            </a:pPr>
            <a:r>
              <a:rPr lang="en" dirty="0">
                <a:solidFill>
                  <a:prstClr val="black"/>
                </a:solidFill>
                <a:latin typeface="Mangal"/>
                <a:ea typeface="Mangal"/>
                <a:cs typeface="Mangal"/>
                <a:sym typeface="Mangal"/>
              </a:rPr>
              <a:t>तील </a:t>
            </a:r>
          </a:p>
          <a:p>
            <a:pPr>
              <a:spcBef>
                <a:spcPts val="600"/>
              </a:spcBef>
            </a:pPr>
            <a:r>
              <a:rPr lang="en" dirty="0">
                <a:solidFill>
                  <a:prstClr val="black"/>
                </a:solidFill>
                <a:latin typeface="Mangal"/>
                <a:ea typeface="Mangal"/>
                <a:cs typeface="Mangal"/>
                <a:sym typeface="Mangal"/>
              </a:rPr>
              <a:t>लॉस </a:t>
            </a:r>
          </a:p>
          <a:p>
            <a:pPr>
              <a:spcBef>
                <a:spcPts val="600"/>
              </a:spcBef>
            </a:pPr>
            <a:r>
              <a:rPr lang="en" dirty="0">
                <a:solidFill>
                  <a:prstClr val="black"/>
                </a:solidFill>
                <a:latin typeface="Mangal"/>
                <a:ea typeface="Mangal"/>
                <a:cs typeface="Mangal"/>
                <a:sym typeface="Mangal"/>
              </a:rPr>
              <a:t>एन्जल्स </a:t>
            </a:r>
          </a:p>
          <a:p>
            <a:pPr>
              <a:spcBef>
                <a:spcPts val="600"/>
              </a:spcBef>
            </a:pPr>
            <a:r>
              <a:rPr lang="en" dirty="0">
                <a:solidFill>
                  <a:prstClr val="black"/>
                </a:solidFill>
                <a:latin typeface="Mangal"/>
                <a:ea typeface="Mangal"/>
                <a:cs typeface="Mangal"/>
                <a:sym typeface="Mangal"/>
              </a:rPr>
              <a:t>शहरा</a:t>
            </a:r>
          </a:p>
          <a:p>
            <a:pPr>
              <a:spcBef>
                <a:spcPts val="600"/>
              </a:spcBef>
            </a:pPr>
            <a:r>
              <a:rPr lang="en" dirty="0">
                <a:solidFill>
                  <a:prstClr val="black"/>
                </a:solidFill>
                <a:latin typeface="Mangal"/>
                <a:ea typeface="Mangal"/>
                <a:cs typeface="Mangal"/>
                <a:sym typeface="Mangal"/>
              </a:rPr>
              <a:t>त </a:t>
            </a:r>
          </a:p>
          <a:p>
            <a:pPr>
              <a:spcBef>
                <a:spcPts val="600"/>
              </a:spcBef>
            </a:pPr>
            <a:r>
              <a:rPr lang="en" dirty="0">
                <a:solidFill>
                  <a:prstClr val="black"/>
                </a:solidFill>
                <a:latin typeface="Mangal"/>
                <a:ea typeface="Mangal"/>
                <a:cs typeface="Mangal"/>
                <a:sym typeface="Mangal"/>
              </a:rPr>
              <a:t>कार्यक्रम </a:t>
            </a:r>
          </a:p>
          <a:p>
            <a:pPr>
              <a:spcBef>
                <a:spcPts val="600"/>
              </a:spcBef>
            </a:pPr>
            <a:r>
              <a:rPr lang="en" dirty="0">
                <a:solidFill>
                  <a:prstClr val="black"/>
                </a:solidFill>
                <a:latin typeface="Mangal"/>
                <a:ea typeface="Mangal"/>
                <a:cs typeface="Mangal"/>
                <a:sym typeface="Mangal"/>
              </a:rPr>
              <a:t>आयोजित </a:t>
            </a:r>
          </a:p>
          <a:p>
            <a:pPr>
              <a:spcBef>
                <a:spcPts val="600"/>
              </a:spcBef>
            </a:pPr>
            <a:r>
              <a:rPr lang="en" dirty="0">
                <a:solidFill>
                  <a:prstClr val="black"/>
                </a:solidFill>
                <a:latin typeface="Mangal"/>
                <a:ea typeface="Mangal"/>
                <a:cs typeface="Mangal"/>
                <a:sym typeface="Mangal"/>
              </a:rPr>
              <a:t>करण्यात </a:t>
            </a:r>
          </a:p>
          <a:p>
            <a:pPr>
              <a:spcBef>
                <a:spcPts val="600"/>
              </a:spcBef>
            </a:pPr>
            <a:r>
              <a:rPr lang="en" dirty="0">
                <a:solidFill>
                  <a:prstClr val="black"/>
                </a:solidFill>
                <a:latin typeface="Mangal"/>
                <a:ea typeface="Mangal"/>
                <a:cs typeface="Mangal"/>
                <a:sym typeface="Mangal"/>
              </a:rPr>
              <a:t>आला</a:t>
            </a:r>
          </a:p>
        </p:txBody>
      </p:sp>
      <p:sp>
        <p:nvSpPr>
          <p:cNvPr id="6" name="Rectangle 5"/>
          <p:cNvSpPr/>
          <p:nvPr/>
        </p:nvSpPr>
        <p:spPr>
          <a:xfrm>
            <a:off x="530578" y="1233269"/>
            <a:ext cx="4312355" cy="5324535"/>
          </a:xfrm>
          <a:prstGeom prst="rect">
            <a:avLst/>
          </a:prstGeom>
        </p:spPr>
        <p:txBody>
          <a:bodyPr wrap="square">
            <a:spAutoFit/>
          </a:bodyPr>
          <a:lstStyle/>
          <a:p>
            <a:pPr>
              <a:spcAft>
                <a:spcPts val="600"/>
              </a:spcAft>
            </a:pPr>
            <a:r>
              <a:rPr lang="en" i="1" dirty="0">
                <a:solidFill>
                  <a:srgbClr val="434343"/>
                </a:solidFill>
              </a:rPr>
              <a:t>India</a:t>
            </a:r>
          </a:p>
          <a:p>
            <a:pPr>
              <a:spcAft>
                <a:spcPts val="600"/>
              </a:spcAft>
            </a:pPr>
            <a:r>
              <a:rPr lang="en" i="1" dirty="0">
                <a:solidFill>
                  <a:srgbClr val="434343"/>
                </a:solidFill>
              </a:rPr>
              <a:t>+of  </a:t>
            </a:r>
          </a:p>
          <a:p>
            <a:pPr>
              <a:spcAft>
                <a:spcPts val="600"/>
              </a:spcAft>
            </a:pPr>
            <a:r>
              <a:rPr lang="en" i="1" dirty="0">
                <a:solidFill>
                  <a:srgbClr val="434343"/>
                </a:solidFill>
              </a:rPr>
              <a:t>Independence</a:t>
            </a:r>
          </a:p>
          <a:p>
            <a:pPr>
              <a:spcAft>
                <a:spcPts val="600"/>
              </a:spcAft>
            </a:pPr>
            <a:r>
              <a:rPr lang="en-US" i="1" dirty="0">
                <a:solidFill>
                  <a:srgbClr val="434343"/>
                </a:solidFill>
              </a:rPr>
              <a:t>D</a:t>
            </a:r>
            <a:r>
              <a:rPr lang="en" i="1" dirty="0">
                <a:solidFill>
                  <a:srgbClr val="434343"/>
                </a:solidFill>
              </a:rPr>
              <a:t>ay</a:t>
            </a:r>
          </a:p>
          <a:p>
            <a:pPr>
              <a:spcAft>
                <a:spcPts val="600"/>
              </a:spcAft>
            </a:pPr>
            <a:r>
              <a:rPr lang="en" i="1" dirty="0">
                <a:solidFill>
                  <a:srgbClr val="434343"/>
                </a:solidFill>
              </a:rPr>
              <a:t>+on_occasion_of  </a:t>
            </a:r>
          </a:p>
          <a:p>
            <a:pPr>
              <a:spcAft>
                <a:spcPts val="600"/>
              </a:spcAft>
            </a:pPr>
            <a:r>
              <a:rPr lang="en" i="1" dirty="0">
                <a:solidFill>
                  <a:srgbClr val="434343"/>
                </a:solidFill>
              </a:rPr>
              <a:t>America</a:t>
            </a:r>
          </a:p>
          <a:p>
            <a:pPr>
              <a:spcAft>
                <a:spcPts val="600"/>
              </a:spcAft>
            </a:pPr>
            <a:r>
              <a:rPr lang="en" i="1" dirty="0">
                <a:solidFill>
                  <a:srgbClr val="434343"/>
                </a:solidFill>
              </a:rPr>
              <a:t>in </a:t>
            </a:r>
          </a:p>
          <a:p>
            <a:pPr>
              <a:spcAft>
                <a:spcPts val="600"/>
              </a:spcAft>
            </a:pPr>
            <a:r>
              <a:rPr lang="en" i="1" dirty="0">
                <a:solidFill>
                  <a:srgbClr val="434343"/>
                </a:solidFill>
              </a:rPr>
              <a:t>Los </a:t>
            </a:r>
          </a:p>
          <a:p>
            <a:pPr>
              <a:spcAft>
                <a:spcPts val="600"/>
              </a:spcAft>
            </a:pPr>
            <a:r>
              <a:rPr lang="en" i="1" dirty="0">
                <a:solidFill>
                  <a:srgbClr val="434343"/>
                </a:solidFill>
              </a:rPr>
              <a:t>Angeles </a:t>
            </a:r>
          </a:p>
          <a:p>
            <a:pPr>
              <a:spcAft>
                <a:spcPts val="600"/>
              </a:spcAft>
            </a:pPr>
            <a:r>
              <a:rPr lang="en-US" i="1" dirty="0">
                <a:solidFill>
                  <a:srgbClr val="434343"/>
                </a:solidFill>
              </a:rPr>
              <a:t>c</a:t>
            </a:r>
            <a:r>
              <a:rPr lang="en" i="1" dirty="0">
                <a:solidFill>
                  <a:srgbClr val="434343"/>
                </a:solidFill>
              </a:rPr>
              <a:t>ity</a:t>
            </a:r>
          </a:p>
          <a:p>
            <a:pPr>
              <a:spcAft>
                <a:spcPts val="600"/>
              </a:spcAft>
            </a:pPr>
            <a:r>
              <a:rPr lang="en" i="1" dirty="0">
                <a:solidFill>
                  <a:srgbClr val="434343"/>
                </a:solidFill>
              </a:rPr>
              <a:t>in  </a:t>
            </a:r>
          </a:p>
          <a:p>
            <a:pPr>
              <a:spcAft>
                <a:spcPts val="600"/>
              </a:spcAft>
            </a:pPr>
            <a:r>
              <a:rPr lang="en" i="1" dirty="0">
                <a:solidFill>
                  <a:srgbClr val="434343"/>
                </a:solidFill>
              </a:rPr>
              <a:t>program </a:t>
            </a:r>
          </a:p>
          <a:p>
            <a:pPr>
              <a:spcAft>
                <a:spcPts val="600"/>
              </a:spcAft>
            </a:pPr>
            <a:r>
              <a:rPr lang="en" i="1" dirty="0">
                <a:solidFill>
                  <a:srgbClr val="434343"/>
                </a:solidFill>
              </a:rPr>
              <a:t>organized </a:t>
            </a:r>
          </a:p>
          <a:p>
            <a:pPr>
              <a:spcAft>
                <a:spcPts val="600"/>
              </a:spcAft>
            </a:pPr>
            <a:r>
              <a:rPr lang="en" i="1" dirty="0">
                <a:solidFill>
                  <a:srgbClr val="434343"/>
                </a:solidFill>
              </a:rPr>
              <a:t>+verbalizer </a:t>
            </a:r>
          </a:p>
          <a:p>
            <a:pPr>
              <a:spcAft>
                <a:spcPts val="600"/>
              </a:spcAft>
            </a:pPr>
            <a:r>
              <a:rPr lang="en" i="1" dirty="0">
                <a:solidFill>
                  <a:srgbClr val="434343"/>
                </a:solidFill>
              </a:rPr>
              <a:t>come+past</a:t>
            </a:r>
          </a:p>
        </p:txBody>
      </p:sp>
      <p:sp>
        <p:nvSpPr>
          <p:cNvPr id="2" name="TextBox 1"/>
          <p:cNvSpPr txBox="1"/>
          <p:nvPr/>
        </p:nvSpPr>
        <p:spPr>
          <a:xfrm>
            <a:off x="8579559" y="1241777"/>
            <a:ext cx="3003386" cy="369332"/>
          </a:xfrm>
          <a:prstGeom prst="rect">
            <a:avLst/>
          </a:prstGeom>
          <a:noFill/>
        </p:spPr>
        <p:txBody>
          <a:bodyPr wrap="none" rtlCol="0">
            <a:spAutoFit/>
          </a:bodyPr>
          <a:lstStyle/>
          <a:p>
            <a:r>
              <a:rPr lang="en-US" dirty="0">
                <a:solidFill>
                  <a:prstClr val="black"/>
                </a:solidFill>
              </a:rPr>
              <a:t>1. Segment the Marathi input </a:t>
            </a: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31CA5B9D-F41A-446D-86B5-B9FFFF0F93BD}"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15892541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266" y="306191"/>
            <a:ext cx="10532533" cy="369332"/>
          </a:xfrm>
          <a:prstGeom prst="rect">
            <a:avLst/>
          </a:prstGeom>
        </p:spPr>
        <p:txBody>
          <a:bodyPr wrap="square">
            <a:spAutoFit/>
          </a:bodyPr>
          <a:lstStyle/>
          <a:p>
            <a:r>
              <a:rPr lang="en" i="1" dirty="0">
                <a:solidFill>
                  <a:prstClr val="black"/>
                </a:solidFill>
              </a:rPr>
              <a:t>En: On the occasion of India’s Independence day, a program was organized in American city of Los Angeles</a:t>
            </a:r>
          </a:p>
        </p:txBody>
      </p:sp>
      <p:sp>
        <p:nvSpPr>
          <p:cNvPr id="5" name="Rectangle 4"/>
          <p:cNvSpPr/>
          <p:nvPr/>
        </p:nvSpPr>
        <p:spPr>
          <a:xfrm>
            <a:off x="3330222" y="1233268"/>
            <a:ext cx="2291645" cy="5324535"/>
          </a:xfrm>
          <a:prstGeom prst="rect">
            <a:avLst/>
          </a:prstGeom>
        </p:spPr>
        <p:txBody>
          <a:bodyPr wrap="square">
            <a:spAutoFit/>
          </a:bodyPr>
          <a:lstStyle/>
          <a:p>
            <a:pPr>
              <a:spcBef>
                <a:spcPts val="600"/>
              </a:spcBef>
            </a:pPr>
            <a:r>
              <a:rPr lang="en" dirty="0">
                <a:solidFill>
                  <a:prstClr val="black"/>
                </a:solidFill>
                <a:latin typeface="Mangal"/>
                <a:ea typeface="Mangal"/>
                <a:cs typeface="Mangal"/>
                <a:sym typeface="Mangal"/>
              </a:rPr>
              <a:t>भारता</a:t>
            </a:r>
          </a:p>
          <a:p>
            <a:pPr>
              <a:spcBef>
                <a:spcPts val="600"/>
              </a:spcBef>
            </a:pPr>
            <a:r>
              <a:rPr lang="en" dirty="0">
                <a:solidFill>
                  <a:prstClr val="black"/>
                </a:solidFill>
                <a:latin typeface="Mangal"/>
                <a:ea typeface="Mangal"/>
                <a:cs typeface="Mangal"/>
                <a:sym typeface="Mangal"/>
              </a:rPr>
              <a:t>च्या </a:t>
            </a:r>
          </a:p>
          <a:p>
            <a:pPr>
              <a:spcBef>
                <a:spcPts val="600"/>
              </a:spcBef>
            </a:pPr>
            <a:r>
              <a:rPr lang="en" dirty="0">
                <a:solidFill>
                  <a:prstClr val="black"/>
                </a:solidFill>
                <a:latin typeface="Mangal"/>
                <a:ea typeface="Mangal"/>
                <a:cs typeface="Mangal"/>
                <a:sym typeface="Mangal"/>
              </a:rPr>
              <a:t>स्वातंत्र्य</a:t>
            </a:r>
          </a:p>
          <a:p>
            <a:pPr>
              <a:spcBef>
                <a:spcPts val="600"/>
              </a:spcBef>
            </a:pPr>
            <a:r>
              <a:rPr lang="en" dirty="0">
                <a:solidFill>
                  <a:prstClr val="black"/>
                </a:solidFill>
                <a:latin typeface="Mangal"/>
                <a:ea typeface="Mangal"/>
                <a:cs typeface="Mangal"/>
                <a:sym typeface="Mangal"/>
              </a:rPr>
              <a:t>दिना</a:t>
            </a:r>
          </a:p>
          <a:p>
            <a:pPr>
              <a:spcBef>
                <a:spcPts val="600"/>
              </a:spcBef>
            </a:pPr>
            <a:r>
              <a:rPr lang="en" dirty="0">
                <a:solidFill>
                  <a:prstClr val="black"/>
                </a:solidFill>
                <a:latin typeface="Mangal"/>
                <a:ea typeface="Mangal"/>
                <a:cs typeface="Mangal"/>
                <a:sym typeface="Mangal"/>
              </a:rPr>
              <a:t>निमित्त </a:t>
            </a:r>
          </a:p>
          <a:p>
            <a:pPr>
              <a:spcBef>
                <a:spcPts val="600"/>
              </a:spcBef>
            </a:pPr>
            <a:r>
              <a:rPr lang="en" dirty="0">
                <a:solidFill>
                  <a:prstClr val="black"/>
                </a:solidFill>
                <a:latin typeface="Mangal"/>
                <a:ea typeface="Mangal"/>
                <a:cs typeface="Mangal"/>
                <a:sym typeface="Mangal"/>
              </a:rPr>
              <a:t>अमेरिके</a:t>
            </a:r>
          </a:p>
          <a:p>
            <a:pPr>
              <a:spcBef>
                <a:spcPts val="600"/>
              </a:spcBef>
            </a:pPr>
            <a:r>
              <a:rPr lang="en" dirty="0">
                <a:solidFill>
                  <a:prstClr val="black"/>
                </a:solidFill>
                <a:latin typeface="Mangal"/>
                <a:ea typeface="Mangal"/>
                <a:cs typeface="Mangal"/>
                <a:sym typeface="Mangal"/>
              </a:rPr>
              <a:t>तील </a:t>
            </a:r>
          </a:p>
          <a:p>
            <a:pPr>
              <a:spcBef>
                <a:spcPts val="600"/>
              </a:spcBef>
            </a:pPr>
            <a:r>
              <a:rPr lang="en" dirty="0">
                <a:solidFill>
                  <a:prstClr val="black"/>
                </a:solidFill>
                <a:latin typeface="Mangal"/>
                <a:ea typeface="Mangal"/>
                <a:cs typeface="Mangal"/>
                <a:sym typeface="Mangal"/>
              </a:rPr>
              <a:t>लॉस </a:t>
            </a:r>
          </a:p>
          <a:p>
            <a:pPr>
              <a:spcBef>
                <a:spcPts val="600"/>
              </a:spcBef>
            </a:pPr>
            <a:r>
              <a:rPr lang="en" dirty="0">
                <a:solidFill>
                  <a:prstClr val="black"/>
                </a:solidFill>
                <a:latin typeface="Mangal"/>
                <a:ea typeface="Mangal"/>
                <a:cs typeface="Mangal"/>
                <a:sym typeface="Mangal"/>
              </a:rPr>
              <a:t>एन्जल्स </a:t>
            </a:r>
          </a:p>
          <a:p>
            <a:pPr>
              <a:spcBef>
                <a:spcPts val="600"/>
              </a:spcBef>
            </a:pPr>
            <a:r>
              <a:rPr lang="en" dirty="0">
                <a:solidFill>
                  <a:prstClr val="black"/>
                </a:solidFill>
                <a:latin typeface="Mangal"/>
                <a:ea typeface="Mangal"/>
                <a:cs typeface="Mangal"/>
                <a:sym typeface="Mangal"/>
              </a:rPr>
              <a:t>शहरा</a:t>
            </a:r>
          </a:p>
          <a:p>
            <a:pPr>
              <a:spcBef>
                <a:spcPts val="600"/>
              </a:spcBef>
            </a:pPr>
            <a:r>
              <a:rPr lang="en" dirty="0">
                <a:solidFill>
                  <a:prstClr val="black"/>
                </a:solidFill>
                <a:latin typeface="Mangal"/>
                <a:ea typeface="Mangal"/>
                <a:cs typeface="Mangal"/>
                <a:sym typeface="Mangal"/>
              </a:rPr>
              <a:t>त </a:t>
            </a:r>
          </a:p>
          <a:p>
            <a:pPr>
              <a:spcBef>
                <a:spcPts val="600"/>
              </a:spcBef>
            </a:pPr>
            <a:r>
              <a:rPr lang="en" dirty="0">
                <a:solidFill>
                  <a:prstClr val="black"/>
                </a:solidFill>
                <a:latin typeface="Mangal"/>
                <a:ea typeface="Mangal"/>
                <a:cs typeface="Mangal"/>
                <a:sym typeface="Mangal"/>
              </a:rPr>
              <a:t>कार्यक्रम </a:t>
            </a:r>
          </a:p>
          <a:p>
            <a:pPr>
              <a:spcBef>
                <a:spcPts val="600"/>
              </a:spcBef>
            </a:pPr>
            <a:r>
              <a:rPr lang="en" dirty="0">
                <a:solidFill>
                  <a:prstClr val="black"/>
                </a:solidFill>
                <a:latin typeface="Mangal"/>
                <a:ea typeface="Mangal"/>
                <a:cs typeface="Mangal"/>
                <a:sym typeface="Mangal"/>
              </a:rPr>
              <a:t>आयोजित </a:t>
            </a:r>
          </a:p>
          <a:p>
            <a:pPr>
              <a:spcBef>
                <a:spcPts val="600"/>
              </a:spcBef>
            </a:pPr>
            <a:r>
              <a:rPr lang="en" dirty="0">
                <a:solidFill>
                  <a:prstClr val="black"/>
                </a:solidFill>
                <a:latin typeface="Mangal"/>
                <a:ea typeface="Mangal"/>
                <a:cs typeface="Mangal"/>
                <a:sym typeface="Mangal"/>
              </a:rPr>
              <a:t>करण्यात </a:t>
            </a:r>
          </a:p>
          <a:p>
            <a:pPr>
              <a:spcBef>
                <a:spcPts val="600"/>
              </a:spcBef>
            </a:pPr>
            <a:r>
              <a:rPr lang="en" dirty="0">
                <a:solidFill>
                  <a:prstClr val="black"/>
                </a:solidFill>
                <a:latin typeface="Mangal"/>
                <a:ea typeface="Mangal"/>
                <a:cs typeface="Mangal"/>
                <a:sym typeface="Mangal"/>
              </a:rPr>
              <a:t>आला</a:t>
            </a:r>
          </a:p>
        </p:txBody>
      </p:sp>
      <p:sp>
        <p:nvSpPr>
          <p:cNvPr id="6" name="Rectangle 5"/>
          <p:cNvSpPr/>
          <p:nvPr/>
        </p:nvSpPr>
        <p:spPr>
          <a:xfrm>
            <a:off x="530578" y="1233269"/>
            <a:ext cx="4312355" cy="5324535"/>
          </a:xfrm>
          <a:prstGeom prst="rect">
            <a:avLst/>
          </a:prstGeom>
        </p:spPr>
        <p:txBody>
          <a:bodyPr wrap="square">
            <a:spAutoFit/>
          </a:bodyPr>
          <a:lstStyle/>
          <a:p>
            <a:pPr>
              <a:spcAft>
                <a:spcPts val="600"/>
              </a:spcAft>
            </a:pPr>
            <a:r>
              <a:rPr lang="en" i="1" dirty="0">
                <a:solidFill>
                  <a:srgbClr val="FF0000"/>
                </a:solidFill>
              </a:rPr>
              <a:t>India</a:t>
            </a:r>
          </a:p>
          <a:p>
            <a:pPr>
              <a:spcAft>
                <a:spcPts val="600"/>
              </a:spcAft>
            </a:pPr>
            <a:r>
              <a:rPr lang="en" i="1" dirty="0">
                <a:solidFill>
                  <a:srgbClr val="434343"/>
                </a:solidFill>
              </a:rPr>
              <a:t>+of  </a:t>
            </a:r>
          </a:p>
          <a:p>
            <a:pPr>
              <a:spcAft>
                <a:spcPts val="600"/>
              </a:spcAft>
            </a:pPr>
            <a:r>
              <a:rPr lang="en" i="1" dirty="0">
                <a:solidFill>
                  <a:srgbClr val="434343"/>
                </a:solidFill>
              </a:rPr>
              <a:t>Independence</a:t>
            </a:r>
          </a:p>
          <a:p>
            <a:pPr>
              <a:spcAft>
                <a:spcPts val="600"/>
              </a:spcAft>
            </a:pPr>
            <a:r>
              <a:rPr lang="en-US" i="1" dirty="0">
                <a:solidFill>
                  <a:srgbClr val="434343"/>
                </a:solidFill>
              </a:rPr>
              <a:t>D</a:t>
            </a:r>
            <a:r>
              <a:rPr lang="en" i="1" dirty="0">
                <a:solidFill>
                  <a:srgbClr val="434343"/>
                </a:solidFill>
              </a:rPr>
              <a:t>ay</a:t>
            </a:r>
          </a:p>
          <a:p>
            <a:pPr>
              <a:spcAft>
                <a:spcPts val="600"/>
              </a:spcAft>
            </a:pPr>
            <a:r>
              <a:rPr lang="en" i="1" dirty="0">
                <a:solidFill>
                  <a:srgbClr val="434343"/>
                </a:solidFill>
              </a:rPr>
              <a:t>+on_occasion_of  </a:t>
            </a:r>
          </a:p>
          <a:p>
            <a:pPr>
              <a:spcAft>
                <a:spcPts val="600"/>
              </a:spcAft>
            </a:pPr>
            <a:r>
              <a:rPr lang="en" i="1" dirty="0">
                <a:solidFill>
                  <a:srgbClr val="FF0000"/>
                </a:solidFill>
              </a:rPr>
              <a:t>America</a:t>
            </a:r>
          </a:p>
          <a:p>
            <a:pPr>
              <a:spcAft>
                <a:spcPts val="600"/>
              </a:spcAft>
            </a:pPr>
            <a:r>
              <a:rPr lang="en" i="1" dirty="0">
                <a:solidFill>
                  <a:srgbClr val="434343"/>
                </a:solidFill>
              </a:rPr>
              <a:t>in </a:t>
            </a:r>
          </a:p>
          <a:p>
            <a:pPr>
              <a:spcAft>
                <a:spcPts val="600"/>
              </a:spcAft>
            </a:pPr>
            <a:r>
              <a:rPr lang="en" i="1" dirty="0">
                <a:solidFill>
                  <a:srgbClr val="FF0000"/>
                </a:solidFill>
              </a:rPr>
              <a:t>Los</a:t>
            </a:r>
            <a:r>
              <a:rPr lang="en" i="1" dirty="0">
                <a:solidFill>
                  <a:srgbClr val="434343"/>
                </a:solidFill>
              </a:rPr>
              <a:t> </a:t>
            </a:r>
          </a:p>
          <a:p>
            <a:pPr>
              <a:spcAft>
                <a:spcPts val="600"/>
              </a:spcAft>
            </a:pPr>
            <a:r>
              <a:rPr lang="en" i="1" dirty="0">
                <a:solidFill>
                  <a:srgbClr val="FF0000"/>
                </a:solidFill>
              </a:rPr>
              <a:t>Angeles</a:t>
            </a:r>
            <a:r>
              <a:rPr lang="en" i="1" dirty="0">
                <a:solidFill>
                  <a:srgbClr val="434343"/>
                </a:solidFill>
              </a:rPr>
              <a:t> </a:t>
            </a:r>
          </a:p>
          <a:p>
            <a:pPr>
              <a:spcAft>
                <a:spcPts val="600"/>
              </a:spcAft>
            </a:pPr>
            <a:r>
              <a:rPr lang="en-US" i="1" dirty="0">
                <a:solidFill>
                  <a:srgbClr val="434343"/>
                </a:solidFill>
              </a:rPr>
              <a:t>c</a:t>
            </a:r>
            <a:r>
              <a:rPr lang="en" i="1" dirty="0">
                <a:solidFill>
                  <a:srgbClr val="434343"/>
                </a:solidFill>
              </a:rPr>
              <a:t>ity</a:t>
            </a:r>
          </a:p>
          <a:p>
            <a:pPr>
              <a:spcAft>
                <a:spcPts val="600"/>
              </a:spcAft>
            </a:pPr>
            <a:r>
              <a:rPr lang="en" i="1" dirty="0">
                <a:solidFill>
                  <a:srgbClr val="434343"/>
                </a:solidFill>
              </a:rPr>
              <a:t>in  </a:t>
            </a:r>
          </a:p>
          <a:p>
            <a:pPr>
              <a:spcAft>
                <a:spcPts val="600"/>
              </a:spcAft>
            </a:pPr>
            <a:r>
              <a:rPr lang="en" i="1" dirty="0">
                <a:solidFill>
                  <a:srgbClr val="434343"/>
                </a:solidFill>
              </a:rPr>
              <a:t>program </a:t>
            </a:r>
          </a:p>
          <a:p>
            <a:pPr>
              <a:spcAft>
                <a:spcPts val="600"/>
              </a:spcAft>
            </a:pPr>
            <a:r>
              <a:rPr lang="en" i="1" dirty="0">
                <a:solidFill>
                  <a:srgbClr val="434343"/>
                </a:solidFill>
              </a:rPr>
              <a:t>organized </a:t>
            </a:r>
          </a:p>
          <a:p>
            <a:pPr>
              <a:spcAft>
                <a:spcPts val="600"/>
              </a:spcAft>
            </a:pPr>
            <a:r>
              <a:rPr lang="en" i="1" dirty="0">
                <a:solidFill>
                  <a:srgbClr val="434343"/>
                </a:solidFill>
              </a:rPr>
              <a:t>+verbalizer </a:t>
            </a:r>
          </a:p>
          <a:p>
            <a:pPr>
              <a:spcAft>
                <a:spcPts val="600"/>
              </a:spcAft>
            </a:pPr>
            <a:r>
              <a:rPr lang="en" i="1" dirty="0">
                <a:solidFill>
                  <a:srgbClr val="434343"/>
                </a:solidFill>
              </a:rPr>
              <a:t>come+past</a:t>
            </a:r>
          </a:p>
        </p:txBody>
      </p:sp>
      <p:sp>
        <p:nvSpPr>
          <p:cNvPr id="2" name="TextBox 1"/>
          <p:cNvSpPr txBox="1"/>
          <p:nvPr/>
        </p:nvSpPr>
        <p:spPr>
          <a:xfrm>
            <a:off x="8579559" y="1241777"/>
            <a:ext cx="3179717" cy="646331"/>
          </a:xfrm>
          <a:prstGeom prst="rect">
            <a:avLst/>
          </a:prstGeom>
          <a:noFill/>
        </p:spPr>
        <p:txBody>
          <a:bodyPr wrap="none" rtlCol="0">
            <a:spAutoFit/>
          </a:bodyPr>
          <a:lstStyle/>
          <a:p>
            <a:pPr marL="342900" indent="-342900">
              <a:buFontTx/>
              <a:buAutoNum type="arabicPeriod"/>
            </a:pPr>
            <a:r>
              <a:rPr lang="en-US" dirty="0">
                <a:solidFill>
                  <a:prstClr val="black"/>
                </a:solidFill>
              </a:rPr>
              <a:t>Segment the Marathi input </a:t>
            </a:r>
          </a:p>
          <a:p>
            <a:pPr marL="342900" indent="-342900">
              <a:buFontTx/>
              <a:buAutoNum type="arabicPeriod"/>
            </a:pPr>
            <a:r>
              <a:rPr lang="en-US" dirty="0">
                <a:solidFill>
                  <a:prstClr val="black"/>
                </a:solidFill>
              </a:rPr>
              <a:t>Transliterate </a:t>
            </a:r>
            <a:r>
              <a:rPr lang="en-US" dirty="0">
                <a:solidFill>
                  <a:srgbClr val="FF0000"/>
                </a:solidFill>
              </a:rPr>
              <a:t>Named Entities</a:t>
            </a:r>
          </a:p>
        </p:txBody>
      </p:sp>
      <p:sp>
        <p:nvSpPr>
          <p:cNvPr id="9" name="Rectangle 8"/>
          <p:cNvSpPr/>
          <p:nvPr/>
        </p:nvSpPr>
        <p:spPr>
          <a:xfrm>
            <a:off x="5542840" y="1233268"/>
            <a:ext cx="2523066" cy="5678478"/>
          </a:xfrm>
          <a:prstGeom prst="rect">
            <a:avLst/>
          </a:prstGeom>
        </p:spPr>
        <p:txBody>
          <a:bodyPr wrap="square">
            <a:spAutoFit/>
          </a:bodyPr>
          <a:lstStyle/>
          <a:p>
            <a:pPr>
              <a:spcBef>
                <a:spcPts val="600"/>
              </a:spcBef>
            </a:pPr>
            <a:r>
              <a:rPr lang="en" dirty="0">
                <a:solidFill>
                  <a:srgbClr val="FF0000"/>
                </a:solidFill>
                <a:latin typeface="Mangal"/>
                <a:ea typeface="Mangal"/>
                <a:cs typeface="Mangal"/>
                <a:sym typeface="Mangal"/>
              </a:rPr>
              <a:t>भारत</a:t>
            </a:r>
          </a:p>
          <a:p>
            <a:pPr>
              <a:spcBef>
                <a:spcPts val="600"/>
              </a:spcBef>
            </a:pPr>
            <a:r>
              <a:rPr lang="en" dirty="0">
                <a:solidFill>
                  <a:prstClr val="black"/>
                </a:solidFill>
                <a:latin typeface="Mangal"/>
                <a:ea typeface="Mangal"/>
                <a:cs typeface="Mangal"/>
                <a:sym typeface="Mangal"/>
              </a:rPr>
              <a:t> </a:t>
            </a:r>
          </a:p>
          <a:p>
            <a:pPr>
              <a:spcBef>
                <a:spcPts val="600"/>
              </a:spcBef>
            </a:pPr>
            <a:r>
              <a:rPr lang="en" dirty="0">
                <a:solidFill>
                  <a:prstClr val="black"/>
                </a:solidFill>
                <a:latin typeface="Mangal"/>
                <a:ea typeface="Mangal"/>
                <a:cs typeface="Mangal"/>
                <a:sym typeface="Mangal"/>
              </a:rPr>
              <a:t> </a:t>
            </a:r>
          </a:p>
          <a:p>
            <a:pPr>
              <a:spcBef>
                <a:spcPts val="600"/>
              </a:spcBef>
            </a:pPr>
            <a:endParaRPr lang="en" dirty="0">
              <a:solidFill>
                <a:prstClr val="black"/>
              </a:solidFill>
              <a:latin typeface="Mangal"/>
              <a:ea typeface="Mangal"/>
              <a:cs typeface="Mangal"/>
              <a:sym typeface="Mangal"/>
            </a:endParaRPr>
          </a:p>
          <a:p>
            <a:pPr>
              <a:spcBef>
                <a:spcPts val="600"/>
              </a:spcBef>
            </a:pPr>
            <a:r>
              <a:rPr lang="en" dirty="0">
                <a:solidFill>
                  <a:prstClr val="black"/>
                </a:solidFill>
                <a:latin typeface="Mangal"/>
                <a:ea typeface="Mangal"/>
                <a:cs typeface="Mangal"/>
                <a:sym typeface="Mangal"/>
              </a:rPr>
              <a:t> </a:t>
            </a:r>
          </a:p>
          <a:p>
            <a:pPr>
              <a:spcBef>
                <a:spcPts val="600"/>
              </a:spcBef>
            </a:pPr>
            <a:r>
              <a:rPr lang="en" dirty="0">
                <a:solidFill>
                  <a:srgbClr val="FF0000"/>
                </a:solidFill>
                <a:latin typeface="Mangal"/>
                <a:ea typeface="Mangal"/>
                <a:cs typeface="Mangal"/>
                <a:sym typeface="Mangal"/>
              </a:rPr>
              <a:t>अमरीका</a:t>
            </a:r>
            <a:r>
              <a:rPr lang="en" dirty="0">
                <a:solidFill>
                  <a:prstClr val="black"/>
                </a:solidFill>
                <a:latin typeface="Mangal"/>
                <a:ea typeface="Mangal"/>
                <a:cs typeface="Mangal"/>
                <a:sym typeface="Mangal"/>
              </a:rPr>
              <a:t> </a:t>
            </a:r>
          </a:p>
          <a:p>
            <a:pPr>
              <a:spcBef>
                <a:spcPts val="600"/>
              </a:spcBef>
            </a:pPr>
            <a:r>
              <a:rPr lang="en" dirty="0">
                <a:solidFill>
                  <a:prstClr val="black"/>
                </a:solidFill>
                <a:latin typeface="Mangal"/>
                <a:ea typeface="Mangal"/>
                <a:cs typeface="Mangal"/>
                <a:sym typeface="Mangal"/>
              </a:rPr>
              <a:t> </a:t>
            </a:r>
          </a:p>
          <a:p>
            <a:pPr>
              <a:spcBef>
                <a:spcPts val="600"/>
              </a:spcBef>
            </a:pPr>
            <a:r>
              <a:rPr lang="en" dirty="0">
                <a:solidFill>
                  <a:srgbClr val="FF0000"/>
                </a:solidFill>
                <a:latin typeface="Mangal"/>
                <a:ea typeface="Mangal"/>
                <a:cs typeface="Mangal"/>
                <a:sym typeface="Mangal"/>
              </a:rPr>
              <a:t>लॉस </a:t>
            </a:r>
          </a:p>
          <a:p>
            <a:pPr>
              <a:spcBef>
                <a:spcPts val="600"/>
              </a:spcBef>
            </a:pPr>
            <a:r>
              <a:rPr lang="en" dirty="0">
                <a:solidFill>
                  <a:srgbClr val="FF0000"/>
                </a:solidFill>
                <a:latin typeface="Mangal"/>
                <a:ea typeface="Mangal"/>
                <a:cs typeface="Mangal"/>
                <a:sym typeface="Mangal"/>
              </a:rPr>
              <a:t>एन्जल्स</a:t>
            </a:r>
            <a:r>
              <a:rPr lang="en" dirty="0">
                <a:solidFill>
                  <a:prstClr val="black"/>
                </a:solidFill>
                <a:latin typeface="Mangal"/>
                <a:ea typeface="Mangal"/>
                <a:cs typeface="Mangal"/>
                <a:sym typeface="Mangal"/>
              </a:rPr>
              <a:t> </a:t>
            </a:r>
          </a:p>
          <a:p>
            <a:pPr>
              <a:spcBef>
                <a:spcPts val="600"/>
              </a:spcBef>
            </a:pPr>
            <a:r>
              <a:rPr lang="en" dirty="0">
                <a:solidFill>
                  <a:prstClr val="black"/>
                </a:solidFill>
                <a:latin typeface="Mangal"/>
                <a:ea typeface="Mangal"/>
                <a:cs typeface="Mangal"/>
                <a:sym typeface="Mangal"/>
              </a:rPr>
              <a:t> </a:t>
            </a:r>
          </a:p>
          <a:p>
            <a:pPr>
              <a:spcBef>
                <a:spcPts val="600"/>
              </a:spcBef>
            </a:pPr>
            <a:r>
              <a:rPr lang="en" dirty="0">
                <a:solidFill>
                  <a:prstClr val="black"/>
                </a:solidFill>
                <a:latin typeface="Mangal"/>
                <a:ea typeface="Mangal"/>
                <a:cs typeface="Mangal"/>
                <a:sym typeface="Mangal"/>
              </a:rPr>
              <a:t> </a:t>
            </a:r>
          </a:p>
          <a:p>
            <a:pPr>
              <a:spcBef>
                <a:spcPts val="600"/>
              </a:spcBef>
            </a:pPr>
            <a:r>
              <a:rPr lang="en" dirty="0">
                <a:solidFill>
                  <a:srgbClr val="0000FF"/>
                </a:solidFill>
                <a:latin typeface="Mangal"/>
                <a:ea typeface="Mangal"/>
                <a:cs typeface="Mangal"/>
                <a:sym typeface="Mangal"/>
              </a:rPr>
              <a:t> </a:t>
            </a:r>
          </a:p>
          <a:p>
            <a:pPr>
              <a:spcBef>
                <a:spcPts val="600"/>
              </a:spcBef>
            </a:pPr>
            <a:r>
              <a:rPr lang="en" dirty="0">
                <a:solidFill>
                  <a:prstClr val="black"/>
                </a:solidFill>
                <a:latin typeface="Mangal"/>
                <a:ea typeface="Mangal"/>
                <a:cs typeface="Mangal"/>
                <a:sym typeface="Mangal"/>
              </a:rPr>
              <a:t> </a:t>
            </a:r>
          </a:p>
          <a:p>
            <a:pPr>
              <a:spcBef>
                <a:spcPts val="600"/>
              </a:spcBef>
            </a:pPr>
            <a:r>
              <a:rPr lang="en" dirty="0">
                <a:solidFill>
                  <a:prstClr val="black"/>
                </a:solidFill>
                <a:latin typeface="Mangal"/>
                <a:ea typeface="Mangal"/>
                <a:cs typeface="Mangal"/>
                <a:sym typeface="Mangal"/>
              </a:rPr>
              <a:t> </a:t>
            </a:r>
          </a:p>
          <a:p>
            <a:pPr>
              <a:spcBef>
                <a:spcPts val="600"/>
              </a:spcBef>
            </a:pPr>
            <a:endParaRPr lang="en" dirty="0">
              <a:solidFill>
                <a:prstClr val="black"/>
              </a:solidFill>
              <a:latin typeface="Mangal"/>
              <a:ea typeface="Mangal"/>
              <a:cs typeface="Mangal"/>
              <a:sym typeface="Mangal"/>
            </a:endParaRPr>
          </a:p>
          <a:p>
            <a:pPr>
              <a:spcBef>
                <a:spcPts val="600"/>
              </a:spcBef>
            </a:pPr>
            <a:endParaRPr lang="en" dirty="0">
              <a:solidFill>
                <a:prstClr val="black"/>
              </a:solidFill>
              <a:latin typeface="Mangal"/>
              <a:ea typeface="Mangal"/>
              <a:cs typeface="Mangal"/>
              <a:sym typeface="Manga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8" name="Slide Number Placeholder 7"/>
          <p:cNvSpPr>
            <a:spLocks noGrp="1"/>
          </p:cNvSpPr>
          <p:nvPr>
            <p:ph type="sldNum" sz="quarter" idx="12"/>
          </p:nvPr>
        </p:nvSpPr>
        <p:spPr/>
        <p:txBody>
          <a:bodyPr/>
          <a:lstStyle/>
          <a:p>
            <a:fld id="{31CA5B9D-F41A-446D-86B5-B9FFFF0F93BD}"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6464469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266" y="306191"/>
            <a:ext cx="10532533" cy="369332"/>
          </a:xfrm>
          <a:prstGeom prst="rect">
            <a:avLst/>
          </a:prstGeom>
        </p:spPr>
        <p:txBody>
          <a:bodyPr wrap="square">
            <a:spAutoFit/>
          </a:bodyPr>
          <a:lstStyle/>
          <a:p>
            <a:r>
              <a:rPr lang="en" i="1" dirty="0">
                <a:solidFill>
                  <a:prstClr val="black"/>
                </a:solidFill>
              </a:rPr>
              <a:t>En: On the occasion of India’s Independence day, a program was organized in American city of Los Angeles</a:t>
            </a:r>
          </a:p>
        </p:txBody>
      </p:sp>
      <p:sp>
        <p:nvSpPr>
          <p:cNvPr id="5" name="Rectangle 4"/>
          <p:cNvSpPr/>
          <p:nvPr/>
        </p:nvSpPr>
        <p:spPr>
          <a:xfrm>
            <a:off x="3330222" y="1233268"/>
            <a:ext cx="2291645" cy="5324535"/>
          </a:xfrm>
          <a:prstGeom prst="rect">
            <a:avLst/>
          </a:prstGeom>
        </p:spPr>
        <p:txBody>
          <a:bodyPr wrap="square">
            <a:spAutoFit/>
          </a:bodyPr>
          <a:lstStyle/>
          <a:p>
            <a:pPr>
              <a:spcBef>
                <a:spcPts val="600"/>
              </a:spcBef>
            </a:pPr>
            <a:r>
              <a:rPr lang="en" dirty="0">
                <a:solidFill>
                  <a:prstClr val="black"/>
                </a:solidFill>
                <a:latin typeface="Mangal"/>
                <a:ea typeface="Mangal"/>
                <a:cs typeface="Mangal"/>
                <a:sym typeface="Mangal"/>
              </a:rPr>
              <a:t>भारता</a:t>
            </a:r>
          </a:p>
          <a:p>
            <a:pPr>
              <a:spcBef>
                <a:spcPts val="600"/>
              </a:spcBef>
            </a:pPr>
            <a:r>
              <a:rPr lang="en" dirty="0">
                <a:solidFill>
                  <a:prstClr val="black"/>
                </a:solidFill>
                <a:latin typeface="Mangal"/>
                <a:ea typeface="Mangal"/>
                <a:cs typeface="Mangal"/>
                <a:sym typeface="Mangal"/>
              </a:rPr>
              <a:t>च्या </a:t>
            </a:r>
          </a:p>
          <a:p>
            <a:pPr>
              <a:spcBef>
                <a:spcPts val="600"/>
              </a:spcBef>
            </a:pPr>
            <a:r>
              <a:rPr lang="en" dirty="0">
                <a:solidFill>
                  <a:prstClr val="black"/>
                </a:solidFill>
                <a:latin typeface="Mangal"/>
                <a:ea typeface="Mangal"/>
                <a:cs typeface="Mangal"/>
                <a:sym typeface="Mangal"/>
              </a:rPr>
              <a:t>स्वातंत्र्य</a:t>
            </a:r>
          </a:p>
          <a:p>
            <a:pPr>
              <a:spcBef>
                <a:spcPts val="600"/>
              </a:spcBef>
            </a:pPr>
            <a:r>
              <a:rPr lang="en" dirty="0">
                <a:solidFill>
                  <a:prstClr val="black"/>
                </a:solidFill>
                <a:latin typeface="Mangal"/>
                <a:ea typeface="Mangal"/>
                <a:cs typeface="Mangal"/>
                <a:sym typeface="Mangal"/>
              </a:rPr>
              <a:t>दिना</a:t>
            </a:r>
          </a:p>
          <a:p>
            <a:pPr>
              <a:spcBef>
                <a:spcPts val="600"/>
              </a:spcBef>
            </a:pPr>
            <a:r>
              <a:rPr lang="en" dirty="0">
                <a:solidFill>
                  <a:prstClr val="black"/>
                </a:solidFill>
                <a:latin typeface="Mangal"/>
                <a:ea typeface="Mangal"/>
                <a:cs typeface="Mangal"/>
                <a:sym typeface="Mangal"/>
              </a:rPr>
              <a:t>निमित्त </a:t>
            </a:r>
          </a:p>
          <a:p>
            <a:pPr>
              <a:spcBef>
                <a:spcPts val="600"/>
              </a:spcBef>
            </a:pPr>
            <a:r>
              <a:rPr lang="en" dirty="0">
                <a:solidFill>
                  <a:prstClr val="black"/>
                </a:solidFill>
                <a:latin typeface="Mangal"/>
                <a:ea typeface="Mangal"/>
                <a:cs typeface="Mangal"/>
                <a:sym typeface="Mangal"/>
              </a:rPr>
              <a:t>अमेरिके</a:t>
            </a:r>
          </a:p>
          <a:p>
            <a:pPr>
              <a:spcBef>
                <a:spcPts val="600"/>
              </a:spcBef>
            </a:pPr>
            <a:r>
              <a:rPr lang="en" dirty="0">
                <a:solidFill>
                  <a:prstClr val="black"/>
                </a:solidFill>
                <a:latin typeface="Mangal"/>
                <a:ea typeface="Mangal"/>
                <a:cs typeface="Mangal"/>
                <a:sym typeface="Mangal"/>
              </a:rPr>
              <a:t>तील </a:t>
            </a:r>
          </a:p>
          <a:p>
            <a:pPr>
              <a:spcBef>
                <a:spcPts val="600"/>
              </a:spcBef>
            </a:pPr>
            <a:r>
              <a:rPr lang="en" dirty="0">
                <a:solidFill>
                  <a:prstClr val="black"/>
                </a:solidFill>
                <a:latin typeface="Mangal"/>
                <a:ea typeface="Mangal"/>
                <a:cs typeface="Mangal"/>
                <a:sym typeface="Mangal"/>
              </a:rPr>
              <a:t>लॉस </a:t>
            </a:r>
          </a:p>
          <a:p>
            <a:pPr>
              <a:spcBef>
                <a:spcPts val="600"/>
              </a:spcBef>
            </a:pPr>
            <a:r>
              <a:rPr lang="en" dirty="0">
                <a:solidFill>
                  <a:prstClr val="black"/>
                </a:solidFill>
                <a:latin typeface="Mangal"/>
                <a:ea typeface="Mangal"/>
                <a:cs typeface="Mangal"/>
                <a:sym typeface="Mangal"/>
              </a:rPr>
              <a:t>एन्जल्स </a:t>
            </a:r>
          </a:p>
          <a:p>
            <a:pPr>
              <a:spcBef>
                <a:spcPts val="600"/>
              </a:spcBef>
            </a:pPr>
            <a:r>
              <a:rPr lang="en" dirty="0">
                <a:solidFill>
                  <a:prstClr val="black"/>
                </a:solidFill>
                <a:latin typeface="Mangal"/>
                <a:ea typeface="Mangal"/>
                <a:cs typeface="Mangal"/>
                <a:sym typeface="Mangal"/>
              </a:rPr>
              <a:t>शहरा</a:t>
            </a:r>
          </a:p>
          <a:p>
            <a:pPr>
              <a:spcBef>
                <a:spcPts val="600"/>
              </a:spcBef>
            </a:pPr>
            <a:r>
              <a:rPr lang="en" dirty="0">
                <a:solidFill>
                  <a:prstClr val="black"/>
                </a:solidFill>
                <a:latin typeface="Mangal"/>
                <a:ea typeface="Mangal"/>
                <a:cs typeface="Mangal"/>
                <a:sym typeface="Mangal"/>
              </a:rPr>
              <a:t>त </a:t>
            </a:r>
          </a:p>
          <a:p>
            <a:pPr>
              <a:spcBef>
                <a:spcPts val="600"/>
              </a:spcBef>
            </a:pPr>
            <a:r>
              <a:rPr lang="en" dirty="0">
                <a:solidFill>
                  <a:prstClr val="black"/>
                </a:solidFill>
                <a:latin typeface="Mangal"/>
                <a:ea typeface="Mangal"/>
                <a:cs typeface="Mangal"/>
                <a:sym typeface="Mangal"/>
              </a:rPr>
              <a:t>कार्यक्रम </a:t>
            </a:r>
          </a:p>
          <a:p>
            <a:pPr>
              <a:spcBef>
                <a:spcPts val="600"/>
              </a:spcBef>
            </a:pPr>
            <a:r>
              <a:rPr lang="en" dirty="0">
                <a:solidFill>
                  <a:prstClr val="black"/>
                </a:solidFill>
                <a:latin typeface="Mangal"/>
                <a:ea typeface="Mangal"/>
                <a:cs typeface="Mangal"/>
                <a:sym typeface="Mangal"/>
              </a:rPr>
              <a:t>आयोजित </a:t>
            </a:r>
          </a:p>
          <a:p>
            <a:pPr>
              <a:spcBef>
                <a:spcPts val="600"/>
              </a:spcBef>
            </a:pPr>
            <a:r>
              <a:rPr lang="en" dirty="0">
                <a:solidFill>
                  <a:prstClr val="black"/>
                </a:solidFill>
                <a:latin typeface="Mangal"/>
                <a:ea typeface="Mangal"/>
                <a:cs typeface="Mangal"/>
                <a:sym typeface="Mangal"/>
              </a:rPr>
              <a:t>करण्यात </a:t>
            </a:r>
          </a:p>
          <a:p>
            <a:pPr>
              <a:spcBef>
                <a:spcPts val="600"/>
              </a:spcBef>
            </a:pPr>
            <a:r>
              <a:rPr lang="en" dirty="0">
                <a:solidFill>
                  <a:prstClr val="black"/>
                </a:solidFill>
                <a:latin typeface="Mangal"/>
                <a:ea typeface="Mangal"/>
                <a:cs typeface="Mangal"/>
                <a:sym typeface="Mangal"/>
              </a:rPr>
              <a:t>आला</a:t>
            </a:r>
          </a:p>
        </p:txBody>
      </p:sp>
      <p:sp>
        <p:nvSpPr>
          <p:cNvPr id="6" name="Rectangle 5"/>
          <p:cNvSpPr/>
          <p:nvPr/>
        </p:nvSpPr>
        <p:spPr>
          <a:xfrm>
            <a:off x="530578" y="1233269"/>
            <a:ext cx="4312355" cy="5324535"/>
          </a:xfrm>
          <a:prstGeom prst="rect">
            <a:avLst/>
          </a:prstGeom>
        </p:spPr>
        <p:txBody>
          <a:bodyPr wrap="square">
            <a:spAutoFit/>
          </a:bodyPr>
          <a:lstStyle/>
          <a:p>
            <a:pPr>
              <a:spcAft>
                <a:spcPts val="600"/>
              </a:spcAft>
            </a:pPr>
            <a:r>
              <a:rPr lang="en" i="1" dirty="0">
                <a:solidFill>
                  <a:srgbClr val="FF0000"/>
                </a:solidFill>
              </a:rPr>
              <a:t>India</a:t>
            </a:r>
          </a:p>
          <a:p>
            <a:pPr>
              <a:spcAft>
                <a:spcPts val="600"/>
              </a:spcAft>
            </a:pPr>
            <a:r>
              <a:rPr lang="en" i="1" dirty="0">
                <a:solidFill>
                  <a:srgbClr val="434343"/>
                </a:solidFill>
              </a:rPr>
              <a:t>+of  </a:t>
            </a:r>
          </a:p>
          <a:p>
            <a:pPr>
              <a:spcAft>
                <a:spcPts val="600"/>
              </a:spcAft>
            </a:pPr>
            <a:r>
              <a:rPr lang="en" i="1" dirty="0">
                <a:solidFill>
                  <a:srgbClr val="0000FF"/>
                </a:solidFill>
              </a:rPr>
              <a:t>Independence</a:t>
            </a:r>
          </a:p>
          <a:p>
            <a:pPr>
              <a:spcAft>
                <a:spcPts val="600"/>
              </a:spcAft>
            </a:pPr>
            <a:r>
              <a:rPr lang="en-US" i="1" dirty="0">
                <a:solidFill>
                  <a:srgbClr val="434343"/>
                </a:solidFill>
              </a:rPr>
              <a:t>D</a:t>
            </a:r>
            <a:r>
              <a:rPr lang="en" i="1" dirty="0">
                <a:solidFill>
                  <a:srgbClr val="434343"/>
                </a:solidFill>
              </a:rPr>
              <a:t>ay</a:t>
            </a:r>
          </a:p>
          <a:p>
            <a:pPr>
              <a:spcAft>
                <a:spcPts val="600"/>
              </a:spcAft>
            </a:pPr>
            <a:r>
              <a:rPr lang="en" i="1" dirty="0">
                <a:solidFill>
                  <a:srgbClr val="434343"/>
                </a:solidFill>
              </a:rPr>
              <a:t>+on_occasion_of  </a:t>
            </a:r>
          </a:p>
          <a:p>
            <a:pPr>
              <a:spcAft>
                <a:spcPts val="600"/>
              </a:spcAft>
            </a:pPr>
            <a:r>
              <a:rPr lang="en" i="1" dirty="0">
                <a:solidFill>
                  <a:srgbClr val="FF0000"/>
                </a:solidFill>
              </a:rPr>
              <a:t>America</a:t>
            </a:r>
          </a:p>
          <a:p>
            <a:pPr>
              <a:spcAft>
                <a:spcPts val="600"/>
              </a:spcAft>
            </a:pPr>
            <a:r>
              <a:rPr lang="en" i="1" dirty="0">
                <a:solidFill>
                  <a:srgbClr val="434343"/>
                </a:solidFill>
              </a:rPr>
              <a:t>in </a:t>
            </a:r>
          </a:p>
          <a:p>
            <a:pPr>
              <a:spcAft>
                <a:spcPts val="600"/>
              </a:spcAft>
            </a:pPr>
            <a:r>
              <a:rPr lang="en" i="1" dirty="0">
                <a:solidFill>
                  <a:srgbClr val="FF0000"/>
                </a:solidFill>
              </a:rPr>
              <a:t>Los</a:t>
            </a:r>
            <a:r>
              <a:rPr lang="en" i="1" dirty="0">
                <a:solidFill>
                  <a:srgbClr val="434343"/>
                </a:solidFill>
              </a:rPr>
              <a:t> </a:t>
            </a:r>
          </a:p>
          <a:p>
            <a:pPr>
              <a:spcAft>
                <a:spcPts val="600"/>
              </a:spcAft>
            </a:pPr>
            <a:r>
              <a:rPr lang="en" i="1" dirty="0">
                <a:solidFill>
                  <a:srgbClr val="FF0000"/>
                </a:solidFill>
              </a:rPr>
              <a:t>Angeles</a:t>
            </a:r>
            <a:r>
              <a:rPr lang="en" i="1" dirty="0">
                <a:solidFill>
                  <a:srgbClr val="434343"/>
                </a:solidFill>
              </a:rPr>
              <a:t> </a:t>
            </a:r>
          </a:p>
          <a:p>
            <a:pPr>
              <a:spcAft>
                <a:spcPts val="600"/>
              </a:spcAft>
            </a:pPr>
            <a:r>
              <a:rPr lang="en-US" i="1" dirty="0">
                <a:solidFill>
                  <a:srgbClr val="0000FF"/>
                </a:solidFill>
              </a:rPr>
              <a:t>c</a:t>
            </a:r>
            <a:r>
              <a:rPr lang="en" i="1" dirty="0">
                <a:solidFill>
                  <a:srgbClr val="0000FF"/>
                </a:solidFill>
              </a:rPr>
              <a:t>ity</a:t>
            </a:r>
          </a:p>
          <a:p>
            <a:pPr>
              <a:spcAft>
                <a:spcPts val="600"/>
              </a:spcAft>
            </a:pPr>
            <a:r>
              <a:rPr lang="en" i="1" dirty="0">
                <a:solidFill>
                  <a:srgbClr val="434343"/>
                </a:solidFill>
              </a:rPr>
              <a:t>in  </a:t>
            </a:r>
          </a:p>
          <a:p>
            <a:pPr>
              <a:spcAft>
                <a:spcPts val="600"/>
              </a:spcAft>
            </a:pPr>
            <a:r>
              <a:rPr lang="en" i="1" dirty="0">
                <a:solidFill>
                  <a:srgbClr val="0000FF"/>
                </a:solidFill>
              </a:rPr>
              <a:t>program</a:t>
            </a:r>
            <a:r>
              <a:rPr lang="en" i="1" dirty="0">
                <a:solidFill>
                  <a:srgbClr val="434343"/>
                </a:solidFill>
              </a:rPr>
              <a:t> </a:t>
            </a:r>
          </a:p>
          <a:p>
            <a:pPr>
              <a:spcAft>
                <a:spcPts val="600"/>
              </a:spcAft>
            </a:pPr>
            <a:r>
              <a:rPr lang="en" i="1" dirty="0">
                <a:solidFill>
                  <a:srgbClr val="0000FF"/>
                </a:solidFill>
              </a:rPr>
              <a:t>organized</a:t>
            </a:r>
            <a:r>
              <a:rPr lang="en" i="1" dirty="0">
                <a:solidFill>
                  <a:srgbClr val="434343"/>
                </a:solidFill>
              </a:rPr>
              <a:t> </a:t>
            </a:r>
          </a:p>
          <a:p>
            <a:pPr>
              <a:spcAft>
                <a:spcPts val="600"/>
              </a:spcAft>
            </a:pPr>
            <a:r>
              <a:rPr lang="en" i="1" dirty="0">
                <a:solidFill>
                  <a:srgbClr val="434343"/>
                </a:solidFill>
              </a:rPr>
              <a:t>+verbalizer </a:t>
            </a:r>
          </a:p>
          <a:p>
            <a:pPr>
              <a:spcAft>
                <a:spcPts val="600"/>
              </a:spcAft>
            </a:pPr>
            <a:r>
              <a:rPr lang="en" i="1" dirty="0">
                <a:solidFill>
                  <a:srgbClr val="434343"/>
                </a:solidFill>
              </a:rPr>
              <a:t>come+past</a:t>
            </a:r>
          </a:p>
        </p:txBody>
      </p:sp>
      <p:sp>
        <p:nvSpPr>
          <p:cNvPr id="2" name="TextBox 1"/>
          <p:cNvSpPr txBox="1"/>
          <p:nvPr/>
        </p:nvSpPr>
        <p:spPr>
          <a:xfrm>
            <a:off x="8006739" y="1202180"/>
            <a:ext cx="4151393" cy="923330"/>
          </a:xfrm>
          <a:prstGeom prst="rect">
            <a:avLst/>
          </a:prstGeom>
          <a:noFill/>
        </p:spPr>
        <p:txBody>
          <a:bodyPr wrap="none" rtlCol="0">
            <a:spAutoFit/>
          </a:bodyPr>
          <a:lstStyle/>
          <a:p>
            <a:pPr marL="342900" indent="-342900">
              <a:buFontTx/>
              <a:buAutoNum type="arabicPeriod"/>
            </a:pPr>
            <a:r>
              <a:rPr lang="en-US" dirty="0">
                <a:solidFill>
                  <a:prstClr val="black"/>
                </a:solidFill>
              </a:rPr>
              <a:t>Segment the Marathi input </a:t>
            </a:r>
          </a:p>
          <a:p>
            <a:pPr marL="342900" indent="-342900">
              <a:buFontTx/>
              <a:buAutoNum type="arabicPeriod"/>
            </a:pPr>
            <a:r>
              <a:rPr lang="en-US" dirty="0">
                <a:solidFill>
                  <a:prstClr val="black"/>
                </a:solidFill>
              </a:rPr>
              <a:t>Transliterate </a:t>
            </a:r>
            <a:r>
              <a:rPr lang="en-US" dirty="0">
                <a:solidFill>
                  <a:srgbClr val="FF0000"/>
                </a:solidFill>
              </a:rPr>
              <a:t>Named Entities</a:t>
            </a:r>
          </a:p>
          <a:p>
            <a:pPr marL="342900" indent="-342900">
              <a:buFontTx/>
              <a:buAutoNum type="arabicPeriod"/>
            </a:pPr>
            <a:r>
              <a:rPr lang="en-US" dirty="0">
                <a:solidFill>
                  <a:prstClr val="black"/>
                </a:solidFill>
              </a:rPr>
              <a:t>Transliterate </a:t>
            </a:r>
            <a:r>
              <a:rPr lang="en-US" dirty="0">
                <a:solidFill>
                  <a:srgbClr val="0000FF"/>
                </a:solidFill>
              </a:rPr>
              <a:t>Cognates and Loan words</a:t>
            </a:r>
          </a:p>
        </p:txBody>
      </p:sp>
      <p:sp>
        <p:nvSpPr>
          <p:cNvPr id="8" name="Rectangle 7"/>
          <p:cNvSpPr/>
          <p:nvPr/>
        </p:nvSpPr>
        <p:spPr>
          <a:xfrm>
            <a:off x="5542840" y="1233268"/>
            <a:ext cx="2523066" cy="5678478"/>
          </a:xfrm>
          <a:prstGeom prst="rect">
            <a:avLst/>
          </a:prstGeom>
        </p:spPr>
        <p:txBody>
          <a:bodyPr wrap="square">
            <a:spAutoFit/>
          </a:bodyPr>
          <a:lstStyle/>
          <a:p>
            <a:pPr>
              <a:spcBef>
                <a:spcPts val="600"/>
              </a:spcBef>
            </a:pPr>
            <a:r>
              <a:rPr lang="en" dirty="0">
                <a:solidFill>
                  <a:srgbClr val="FF0000"/>
                </a:solidFill>
                <a:latin typeface="Mangal"/>
                <a:ea typeface="Mangal"/>
                <a:cs typeface="Mangal"/>
                <a:sym typeface="Mangal"/>
              </a:rPr>
              <a:t>भारत</a:t>
            </a:r>
          </a:p>
          <a:p>
            <a:pPr>
              <a:spcBef>
                <a:spcPts val="600"/>
              </a:spcBef>
            </a:pPr>
            <a:r>
              <a:rPr lang="en" dirty="0">
                <a:solidFill>
                  <a:prstClr val="black"/>
                </a:solidFill>
                <a:latin typeface="Mangal"/>
                <a:ea typeface="Mangal"/>
                <a:cs typeface="Mangal"/>
                <a:sym typeface="Mangal"/>
              </a:rPr>
              <a:t> </a:t>
            </a:r>
          </a:p>
          <a:p>
            <a:pPr>
              <a:spcBef>
                <a:spcPts val="600"/>
              </a:spcBef>
            </a:pPr>
            <a:r>
              <a:rPr lang="en" dirty="0">
                <a:solidFill>
                  <a:srgbClr val="0000FF"/>
                </a:solidFill>
                <a:latin typeface="Mangal"/>
                <a:ea typeface="Mangal"/>
                <a:cs typeface="Mangal"/>
                <a:sym typeface="Mangal"/>
              </a:rPr>
              <a:t>स्वतंत्रता</a:t>
            </a:r>
            <a:r>
              <a:rPr lang="en" dirty="0">
                <a:solidFill>
                  <a:prstClr val="black"/>
                </a:solidFill>
                <a:latin typeface="Mangal"/>
                <a:ea typeface="Mangal"/>
                <a:cs typeface="Mangal"/>
                <a:sym typeface="Mangal"/>
              </a:rPr>
              <a:t> </a:t>
            </a:r>
          </a:p>
          <a:p>
            <a:pPr>
              <a:spcBef>
                <a:spcPts val="600"/>
              </a:spcBef>
            </a:pPr>
            <a:endParaRPr lang="en" dirty="0">
              <a:solidFill>
                <a:prstClr val="black"/>
              </a:solidFill>
              <a:latin typeface="Mangal"/>
              <a:ea typeface="Mangal"/>
              <a:cs typeface="Mangal"/>
              <a:sym typeface="Mangal"/>
            </a:endParaRPr>
          </a:p>
          <a:p>
            <a:pPr>
              <a:spcBef>
                <a:spcPts val="600"/>
              </a:spcBef>
            </a:pPr>
            <a:r>
              <a:rPr lang="en" dirty="0">
                <a:solidFill>
                  <a:prstClr val="black"/>
                </a:solidFill>
                <a:latin typeface="Mangal"/>
                <a:ea typeface="Mangal"/>
                <a:cs typeface="Mangal"/>
                <a:sym typeface="Mangal"/>
              </a:rPr>
              <a:t> </a:t>
            </a:r>
          </a:p>
          <a:p>
            <a:pPr>
              <a:spcBef>
                <a:spcPts val="600"/>
              </a:spcBef>
            </a:pPr>
            <a:r>
              <a:rPr lang="en" dirty="0">
                <a:solidFill>
                  <a:srgbClr val="FF0000"/>
                </a:solidFill>
                <a:latin typeface="Mangal"/>
                <a:ea typeface="Mangal"/>
                <a:cs typeface="Mangal"/>
                <a:sym typeface="Mangal"/>
              </a:rPr>
              <a:t>अमरीका</a:t>
            </a:r>
            <a:r>
              <a:rPr lang="en" dirty="0">
                <a:solidFill>
                  <a:prstClr val="black"/>
                </a:solidFill>
                <a:latin typeface="Mangal"/>
                <a:ea typeface="Mangal"/>
                <a:cs typeface="Mangal"/>
                <a:sym typeface="Mangal"/>
              </a:rPr>
              <a:t> </a:t>
            </a:r>
          </a:p>
          <a:p>
            <a:pPr>
              <a:spcBef>
                <a:spcPts val="600"/>
              </a:spcBef>
            </a:pPr>
            <a:r>
              <a:rPr lang="en" dirty="0">
                <a:solidFill>
                  <a:prstClr val="black"/>
                </a:solidFill>
                <a:latin typeface="Mangal"/>
                <a:ea typeface="Mangal"/>
                <a:cs typeface="Mangal"/>
                <a:sym typeface="Mangal"/>
              </a:rPr>
              <a:t> </a:t>
            </a:r>
          </a:p>
          <a:p>
            <a:pPr>
              <a:spcBef>
                <a:spcPts val="600"/>
              </a:spcBef>
            </a:pPr>
            <a:r>
              <a:rPr lang="en" dirty="0">
                <a:solidFill>
                  <a:srgbClr val="FF0000"/>
                </a:solidFill>
                <a:latin typeface="Mangal"/>
                <a:ea typeface="Mangal"/>
                <a:cs typeface="Mangal"/>
                <a:sym typeface="Mangal"/>
              </a:rPr>
              <a:t>लॉस </a:t>
            </a:r>
          </a:p>
          <a:p>
            <a:pPr>
              <a:spcBef>
                <a:spcPts val="600"/>
              </a:spcBef>
            </a:pPr>
            <a:r>
              <a:rPr lang="en" dirty="0">
                <a:solidFill>
                  <a:srgbClr val="FF0000"/>
                </a:solidFill>
                <a:latin typeface="Mangal"/>
                <a:ea typeface="Mangal"/>
                <a:cs typeface="Mangal"/>
                <a:sym typeface="Mangal"/>
              </a:rPr>
              <a:t>एन्जल्स</a:t>
            </a:r>
            <a:r>
              <a:rPr lang="en" dirty="0">
                <a:solidFill>
                  <a:prstClr val="black"/>
                </a:solidFill>
                <a:latin typeface="Mangal"/>
                <a:ea typeface="Mangal"/>
                <a:cs typeface="Mangal"/>
                <a:sym typeface="Mangal"/>
              </a:rPr>
              <a:t> </a:t>
            </a:r>
          </a:p>
          <a:p>
            <a:pPr>
              <a:spcBef>
                <a:spcPts val="600"/>
              </a:spcBef>
            </a:pPr>
            <a:r>
              <a:rPr lang="en" dirty="0">
                <a:solidFill>
                  <a:srgbClr val="0000FF"/>
                </a:solidFill>
                <a:latin typeface="Mangal"/>
                <a:ea typeface="Mangal"/>
                <a:cs typeface="Mangal"/>
                <a:sym typeface="Mangal"/>
              </a:rPr>
              <a:t>शहर</a:t>
            </a:r>
            <a:r>
              <a:rPr lang="en" dirty="0">
                <a:solidFill>
                  <a:prstClr val="black"/>
                </a:solidFill>
                <a:latin typeface="Mangal"/>
                <a:ea typeface="Mangal"/>
                <a:cs typeface="Mangal"/>
                <a:sym typeface="Mangal"/>
              </a:rPr>
              <a:t> </a:t>
            </a:r>
          </a:p>
          <a:p>
            <a:pPr>
              <a:spcBef>
                <a:spcPts val="600"/>
              </a:spcBef>
            </a:pPr>
            <a:r>
              <a:rPr lang="en" dirty="0">
                <a:solidFill>
                  <a:prstClr val="black"/>
                </a:solidFill>
                <a:latin typeface="Mangal"/>
                <a:ea typeface="Mangal"/>
                <a:cs typeface="Mangal"/>
                <a:sym typeface="Mangal"/>
              </a:rPr>
              <a:t> </a:t>
            </a:r>
          </a:p>
          <a:p>
            <a:pPr>
              <a:spcBef>
                <a:spcPts val="600"/>
              </a:spcBef>
            </a:pPr>
            <a:r>
              <a:rPr lang="en" dirty="0">
                <a:solidFill>
                  <a:srgbClr val="0000FF"/>
                </a:solidFill>
                <a:latin typeface="Mangal"/>
                <a:ea typeface="Mangal"/>
                <a:cs typeface="Mangal"/>
                <a:sym typeface="Mangal"/>
              </a:rPr>
              <a:t>कार्यक्रम </a:t>
            </a:r>
          </a:p>
          <a:p>
            <a:pPr>
              <a:spcBef>
                <a:spcPts val="600"/>
              </a:spcBef>
            </a:pPr>
            <a:r>
              <a:rPr lang="en" dirty="0">
                <a:solidFill>
                  <a:srgbClr val="0000FF"/>
                </a:solidFill>
                <a:latin typeface="Mangal"/>
                <a:ea typeface="Mangal"/>
                <a:cs typeface="Mangal"/>
                <a:sym typeface="Mangal"/>
              </a:rPr>
              <a:t>आयोजित</a:t>
            </a:r>
            <a:r>
              <a:rPr lang="en" dirty="0">
                <a:solidFill>
                  <a:prstClr val="black"/>
                </a:solidFill>
                <a:latin typeface="Mangal"/>
                <a:ea typeface="Mangal"/>
                <a:cs typeface="Mangal"/>
                <a:sym typeface="Mangal"/>
              </a:rPr>
              <a:t> </a:t>
            </a:r>
          </a:p>
          <a:p>
            <a:pPr>
              <a:spcBef>
                <a:spcPts val="600"/>
              </a:spcBef>
            </a:pPr>
            <a:r>
              <a:rPr lang="en" dirty="0">
                <a:solidFill>
                  <a:prstClr val="black"/>
                </a:solidFill>
                <a:latin typeface="Mangal"/>
                <a:ea typeface="Mangal"/>
                <a:cs typeface="Mangal"/>
                <a:sym typeface="Mangal"/>
              </a:rPr>
              <a:t> </a:t>
            </a:r>
          </a:p>
          <a:p>
            <a:pPr>
              <a:spcBef>
                <a:spcPts val="600"/>
              </a:spcBef>
            </a:pPr>
            <a:endParaRPr lang="en" dirty="0">
              <a:solidFill>
                <a:prstClr val="black"/>
              </a:solidFill>
              <a:latin typeface="Mangal"/>
              <a:ea typeface="Mangal"/>
              <a:cs typeface="Mangal"/>
              <a:sym typeface="Mangal"/>
            </a:endParaRPr>
          </a:p>
          <a:p>
            <a:pPr>
              <a:spcBef>
                <a:spcPts val="600"/>
              </a:spcBef>
            </a:pPr>
            <a:endParaRPr lang="en" dirty="0">
              <a:solidFill>
                <a:prstClr val="black"/>
              </a:solidFill>
              <a:latin typeface="Mangal"/>
              <a:ea typeface="Mangal"/>
              <a:cs typeface="Mangal"/>
              <a:sym typeface="Mangal"/>
            </a:endParaRPr>
          </a:p>
        </p:txBody>
      </p:sp>
      <p:sp>
        <p:nvSpPr>
          <p:cNvPr id="7" name="Footer Placeholder 6"/>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31CA5B9D-F41A-446D-86B5-B9FFFF0F93BD}"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1154572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266" y="306191"/>
            <a:ext cx="10532533" cy="369332"/>
          </a:xfrm>
          <a:prstGeom prst="rect">
            <a:avLst/>
          </a:prstGeom>
        </p:spPr>
        <p:txBody>
          <a:bodyPr wrap="square">
            <a:spAutoFit/>
          </a:bodyPr>
          <a:lstStyle/>
          <a:p>
            <a:r>
              <a:rPr lang="en" i="1" dirty="0">
                <a:solidFill>
                  <a:prstClr val="black"/>
                </a:solidFill>
              </a:rPr>
              <a:t>En: On the occasion of India’s Independence day, a program was organized in American city of Los Angeles</a:t>
            </a:r>
          </a:p>
        </p:txBody>
      </p:sp>
      <p:sp>
        <p:nvSpPr>
          <p:cNvPr id="5" name="Rectangle 4"/>
          <p:cNvSpPr/>
          <p:nvPr/>
        </p:nvSpPr>
        <p:spPr>
          <a:xfrm>
            <a:off x="3330222" y="1233268"/>
            <a:ext cx="2291645" cy="5324535"/>
          </a:xfrm>
          <a:prstGeom prst="rect">
            <a:avLst/>
          </a:prstGeom>
        </p:spPr>
        <p:txBody>
          <a:bodyPr wrap="square">
            <a:spAutoFit/>
          </a:bodyPr>
          <a:lstStyle/>
          <a:p>
            <a:pPr>
              <a:spcBef>
                <a:spcPts val="600"/>
              </a:spcBef>
            </a:pPr>
            <a:r>
              <a:rPr lang="en" dirty="0">
                <a:solidFill>
                  <a:prstClr val="black"/>
                </a:solidFill>
                <a:latin typeface="Mangal"/>
                <a:ea typeface="Mangal"/>
                <a:cs typeface="Mangal"/>
                <a:sym typeface="Mangal"/>
              </a:rPr>
              <a:t>भारता</a:t>
            </a:r>
          </a:p>
          <a:p>
            <a:pPr>
              <a:spcBef>
                <a:spcPts val="600"/>
              </a:spcBef>
            </a:pPr>
            <a:r>
              <a:rPr lang="en" dirty="0">
                <a:solidFill>
                  <a:prstClr val="black"/>
                </a:solidFill>
                <a:latin typeface="Mangal"/>
                <a:ea typeface="Mangal"/>
                <a:cs typeface="Mangal"/>
                <a:sym typeface="Mangal"/>
              </a:rPr>
              <a:t>च्या </a:t>
            </a:r>
          </a:p>
          <a:p>
            <a:pPr>
              <a:spcBef>
                <a:spcPts val="600"/>
              </a:spcBef>
            </a:pPr>
            <a:r>
              <a:rPr lang="en" dirty="0">
                <a:solidFill>
                  <a:prstClr val="black"/>
                </a:solidFill>
                <a:latin typeface="Mangal"/>
                <a:ea typeface="Mangal"/>
                <a:cs typeface="Mangal"/>
                <a:sym typeface="Mangal"/>
              </a:rPr>
              <a:t>स्वातंत्र्य</a:t>
            </a:r>
          </a:p>
          <a:p>
            <a:pPr>
              <a:spcBef>
                <a:spcPts val="600"/>
              </a:spcBef>
            </a:pPr>
            <a:r>
              <a:rPr lang="en" dirty="0">
                <a:solidFill>
                  <a:prstClr val="black"/>
                </a:solidFill>
                <a:latin typeface="Mangal"/>
                <a:ea typeface="Mangal"/>
                <a:cs typeface="Mangal"/>
                <a:sym typeface="Mangal"/>
              </a:rPr>
              <a:t>दिना</a:t>
            </a:r>
          </a:p>
          <a:p>
            <a:pPr>
              <a:spcBef>
                <a:spcPts val="600"/>
              </a:spcBef>
            </a:pPr>
            <a:r>
              <a:rPr lang="en" dirty="0">
                <a:solidFill>
                  <a:prstClr val="black"/>
                </a:solidFill>
                <a:latin typeface="Mangal"/>
                <a:ea typeface="Mangal"/>
                <a:cs typeface="Mangal"/>
                <a:sym typeface="Mangal"/>
              </a:rPr>
              <a:t>निमित्त </a:t>
            </a:r>
          </a:p>
          <a:p>
            <a:pPr>
              <a:spcBef>
                <a:spcPts val="600"/>
              </a:spcBef>
            </a:pPr>
            <a:r>
              <a:rPr lang="en" dirty="0">
                <a:solidFill>
                  <a:prstClr val="black"/>
                </a:solidFill>
                <a:latin typeface="Mangal"/>
                <a:ea typeface="Mangal"/>
                <a:cs typeface="Mangal"/>
                <a:sym typeface="Mangal"/>
              </a:rPr>
              <a:t>अमेरिके</a:t>
            </a:r>
          </a:p>
          <a:p>
            <a:pPr>
              <a:spcBef>
                <a:spcPts val="600"/>
              </a:spcBef>
            </a:pPr>
            <a:r>
              <a:rPr lang="en" dirty="0">
                <a:solidFill>
                  <a:prstClr val="black"/>
                </a:solidFill>
                <a:latin typeface="Mangal"/>
                <a:ea typeface="Mangal"/>
                <a:cs typeface="Mangal"/>
                <a:sym typeface="Mangal"/>
              </a:rPr>
              <a:t>तील </a:t>
            </a:r>
          </a:p>
          <a:p>
            <a:pPr>
              <a:spcBef>
                <a:spcPts val="600"/>
              </a:spcBef>
            </a:pPr>
            <a:r>
              <a:rPr lang="en" dirty="0">
                <a:solidFill>
                  <a:prstClr val="black"/>
                </a:solidFill>
                <a:latin typeface="Mangal"/>
                <a:ea typeface="Mangal"/>
                <a:cs typeface="Mangal"/>
                <a:sym typeface="Mangal"/>
              </a:rPr>
              <a:t>लॉस </a:t>
            </a:r>
          </a:p>
          <a:p>
            <a:pPr>
              <a:spcBef>
                <a:spcPts val="600"/>
              </a:spcBef>
            </a:pPr>
            <a:r>
              <a:rPr lang="en" dirty="0">
                <a:solidFill>
                  <a:prstClr val="black"/>
                </a:solidFill>
                <a:latin typeface="Mangal"/>
                <a:ea typeface="Mangal"/>
                <a:cs typeface="Mangal"/>
                <a:sym typeface="Mangal"/>
              </a:rPr>
              <a:t>एन्जल्स </a:t>
            </a:r>
          </a:p>
          <a:p>
            <a:pPr>
              <a:spcBef>
                <a:spcPts val="600"/>
              </a:spcBef>
            </a:pPr>
            <a:r>
              <a:rPr lang="en" dirty="0">
                <a:solidFill>
                  <a:prstClr val="black"/>
                </a:solidFill>
                <a:latin typeface="Mangal"/>
                <a:ea typeface="Mangal"/>
                <a:cs typeface="Mangal"/>
                <a:sym typeface="Mangal"/>
              </a:rPr>
              <a:t>शहरा</a:t>
            </a:r>
          </a:p>
          <a:p>
            <a:pPr>
              <a:spcBef>
                <a:spcPts val="600"/>
              </a:spcBef>
            </a:pPr>
            <a:r>
              <a:rPr lang="en" dirty="0">
                <a:solidFill>
                  <a:prstClr val="black"/>
                </a:solidFill>
                <a:latin typeface="Mangal"/>
                <a:ea typeface="Mangal"/>
                <a:cs typeface="Mangal"/>
                <a:sym typeface="Mangal"/>
              </a:rPr>
              <a:t>त </a:t>
            </a:r>
          </a:p>
          <a:p>
            <a:pPr>
              <a:spcBef>
                <a:spcPts val="600"/>
              </a:spcBef>
            </a:pPr>
            <a:r>
              <a:rPr lang="en" dirty="0">
                <a:solidFill>
                  <a:prstClr val="black"/>
                </a:solidFill>
                <a:latin typeface="Mangal"/>
                <a:ea typeface="Mangal"/>
                <a:cs typeface="Mangal"/>
                <a:sym typeface="Mangal"/>
              </a:rPr>
              <a:t>कार्यक्रम </a:t>
            </a:r>
          </a:p>
          <a:p>
            <a:pPr>
              <a:spcBef>
                <a:spcPts val="600"/>
              </a:spcBef>
            </a:pPr>
            <a:r>
              <a:rPr lang="en" dirty="0">
                <a:solidFill>
                  <a:prstClr val="black"/>
                </a:solidFill>
                <a:latin typeface="Mangal"/>
                <a:ea typeface="Mangal"/>
                <a:cs typeface="Mangal"/>
                <a:sym typeface="Mangal"/>
              </a:rPr>
              <a:t>आयोजित </a:t>
            </a:r>
          </a:p>
          <a:p>
            <a:pPr>
              <a:spcBef>
                <a:spcPts val="600"/>
              </a:spcBef>
            </a:pPr>
            <a:r>
              <a:rPr lang="en" dirty="0">
                <a:solidFill>
                  <a:prstClr val="black"/>
                </a:solidFill>
                <a:latin typeface="Mangal"/>
                <a:ea typeface="Mangal"/>
                <a:cs typeface="Mangal"/>
                <a:sym typeface="Mangal"/>
              </a:rPr>
              <a:t>करण्यात </a:t>
            </a:r>
          </a:p>
          <a:p>
            <a:pPr>
              <a:spcBef>
                <a:spcPts val="600"/>
              </a:spcBef>
            </a:pPr>
            <a:r>
              <a:rPr lang="en" dirty="0">
                <a:solidFill>
                  <a:prstClr val="black"/>
                </a:solidFill>
                <a:latin typeface="Mangal"/>
                <a:ea typeface="Mangal"/>
                <a:cs typeface="Mangal"/>
                <a:sym typeface="Mangal"/>
              </a:rPr>
              <a:t>आला</a:t>
            </a:r>
          </a:p>
        </p:txBody>
      </p:sp>
      <p:sp>
        <p:nvSpPr>
          <p:cNvPr id="2" name="TextBox 1"/>
          <p:cNvSpPr txBox="1"/>
          <p:nvPr/>
        </p:nvSpPr>
        <p:spPr>
          <a:xfrm>
            <a:off x="8006739" y="1202180"/>
            <a:ext cx="4151393" cy="1200329"/>
          </a:xfrm>
          <a:prstGeom prst="rect">
            <a:avLst/>
          </a:prstGeom>
          <a:noFill/>
        </p:spPr>
        <p:txBody>
          <a:bodyPr wrap="none" rtlCol="0">
            <a:spAutoFit/>
          </a:bodyPr>
          <a:lstStyle/>
          <a:p>
            <a:pPr marL="342900" indent="-342900">
              <a:buFontTx/>
              <a:buAutoNum type="arabicPeriod"/>
            </a:pPr>
            <a:r>
              <a:rPr lang="en-US" dirty="0">
                <a:solidFill>
                  <a:prstClr val="black"/>
                </a:solidFill>
              </a:rPr>
              <a:t>Segment the Marathi input </a:t>
            </a:r>
          </a:p>
          <a:p>
            <a:pPr marL="342900" indent="-342900">
              <a:buFontTx/>
              <a:buAutoNum type="arabicPeriod"/>
            </a:pPr>
            <a:r>
              <a:rPr lang="en-US" dirty="0">
                <a:solidFill>
                  <a:prstClr val="black"/>
                </a:solidFill>
              </a:rPr>
              <a:t>Transliterate </a:t>
            </a:r>
            <a:r>
              <a:rPr lang="en-US" dirty="0">
                <a:solidFill>
                  <a:srgbClr val="FF0000"/>
                </a:solidFill>
              </a:rPr>
              <a:t>Named Entities</a:t>
            </a:r>
          </a:p>
          <a:p>
            <a:pPr marL="342900" indent="-342900">
              <a:buFontTx/>
              <a:buAutoNum type="arabicPeriod"/>
            </a:pPr>
            <a:r>
              <a:rPr lang="en-US" dirty="0">
                <a:solidFill>
                  <a:prstClr val="black"/>
                </a:solidFill>
              </a:rPr>
              <a:t>Transliterate </a:t>
            </a:r>
            <a:r>
              <a:rPr lang="en-US" dirty="0">
                <a:solidFill>
                  <a:srgbClr val="0000FF"/>
                </a:solidFill>
              </a:rPr>
              <a:t>Cognates and Loan words</a:t>
            </a:r>
          </a:p>
          <a:p>
            <a:pPr marL="342900" indent="-342900">
              <a:buFontTx/>
              <a:buAutoNum type="arabicPeriod"/>
            </a:pPr>
            <a:r>
              <a:rPr lang="en-US" dirty="0">
                <a:solidFill>
                  <a:prstClr val="black"/>
                </a:solidFill>
              </a:rPr>
              <a:t>Some </a:t>
            </a:r>
            <a:r>
              <a:rPr lang="en-US" dirty="0">
                <a:solidFill>
                  <a:srgbClr val="A64D79"/>
                </a:solidFill>
                <a:ea typeface="Mangal"/>
                <a:cs typeface="Mangal"/>
              </a:rPr>
              <a:t>more loan words</a:t>
            </a:r>
          </a:p>
        </p:txBody>
      </p:sp>
      <p:sp>
        <p:nvSpPr>
          <p:cNvPr id="9" name="Rectangle 8"/>
          <p:cNvSpPr/>
          <p:nvPr/>
        </p:nvSpPr>
        <p:spPr>
          <a:xfrm>
            <a:off x="5542840" y="1217817"/>
            <a:ext cx="2291645" cy="5678478"/>
          </a:xfrm>
          <a:prstGeom prst="rect">
            <a:avLst/>
          </a:prstGeom>
        </p:spPr>
        <p:txBody>
          <a:bodyPr wrap="square">
            <a:spAutoFit/>
          </a:bodyPr>
          <a:lstStyle/>
          <a:p>
            <a:pPr>
              <a:spcBef>
                <a:spcPts val="600"/>
              </a:spcBef>
            </a:pPr>
            <a:r>
              <a:rPr lang="en" dirty="0">
                <a:solidFill>
                  <a:srgbClr val="FF0000"/>
                </a:solidFill>
                <a:latin typeface="Mangal"/>
                <a:ea typeface="Mangal"/>
                <a:cs typeface="Mangal"/>
                <a:sym typeface="Mangal"/>
              </a:rPr>
              <a:t>भारत</a:t>
            </a:r>
          </a:p>
          <a:p>
            <a:pPr>
              <a:spcBef>
                <a:spcPts val="600"/>
              </a:spcBef>
            </a:pPr>
            <a:r>
              <a:rPr lang="en" dirty="0">
                <a:solidFill>
                  <a:prstClr val="black"/>
                </a:solidFill>
                <a:latin typeface="Mangal"/>
                <a:ea typeface="Mangal"/>
                <a:cs typeface="Mangal"/>
                <a:sym typeface="Mangal"/>
              </a:rPr>
              <a:t> </a:t>
            </a:r>
          </a:p>
          <a:p>
            <a:pPr>
              <a:spcBef>
                <a:spcPts val="600"/>
              </a:spcBef>
            </a:pPr>
            <a:r>
              <a:rPr lang="en" dirty="0">
                <a:solidFill>
                  <a:srgbClr val="0000FF"/>
                </a:solidFill>
                <a:latin typeface="Mangal"/>
                <a:ea typeface="Mangal"/>
                <a:cs typeface="Mangal"/>
                <a:sym typeface="Mangal"/>
              </a:rPr>
              <a:t>स्वतंत्रता</a:t>
            </a:r>
            <a:r>
              <a:rPr lang="en" dirty="0">
                <a:solidFill>
                  <a:prstClr val="black"/>
                </a:solidFill>
                <a:latin typeface="Mangal"/>
                <a:ea typeface="Mangal"/>
                <a:cs typeface="Mangal"/>
                <a:sym typeface="Mangal"/>
              </a:rPr>
              <a:t> </a:t>
            </a:r>
          </a:p>
          <a:p>
            <a:pPr>
              <a:spcBef>
                <a:spcPts val="600"/>
              </a:spcBef>
            </a:pPr>
            <a:r>
              <a:rPr lang="en" dirty="0">
                <a:solidFill>
                  <a:srgbClr val="A64D79"/>
                </a:solidFill>
                <a:latin typeface="Mangal"/>
                <a:ea typeface="Mangal"/>
                <a:cs typeface="Mangal"/>
                <a:sym typeface="Mangal"/>
              </a:rPr>
              <a:t>दिवस</a:t>
            </a:r>
            <a:r>
              <a:rPr lang="en" dirty="0">
                <a:solidFill>
                  <a:prstClr val="black"/>
                </a:solidFill>
                <a:latin typeface="Mangal"/>
                <a:ea typeface="Mangal"/>
                <a:cs typeface="Mangal"/>
                <a:sym typeface="Mangal"/>
              </a:rPr>
              <a:t> </a:t>
            </a:r>
          </a:p>
          <a:p>
            <a:pPr>
              <a:spcBef>
                <a:spcPts val="600"/>
              </a:spcBef>
            </a:pPr>
            <a:r>
              <a:rPr lang="en" dirty="0">
                <a:solidFill>
                  <a:prstClr val="black"/>
                </a:solidFill>
                <a:latin typeface="Mangal"/>
                <a:ea typeface="Mangal"/>
                <a:cs typeface="Mangal"/>
                <a:sym typeface="Mangal"/>
              </a:rPr>
              <a:t> </a:t>
            </a:r>
          </a:p>
          <a:p>
            <a:pPr>
              <a:spcBef>
                <a:spcPts val="600"/>
              </a:spcBef>
            </a:pPr>
            <a:r>
              <a:rPr lang="en" dirty="0">
                <a:solidFill>
                  <a:srgbClr val="FF0000"/>
                </a:solidFill>
                <a:latin typeface="Mangal"/>
                <a:ea typeface="Mangal"/>
                <a:cs typeface="Mangal"/>
                <a:sym typeface="Mangal"/>
              </a:rPr>
              <a:t>अमरीका</a:t>
            </a:r>
            <a:r>
              <a:rPr lang="en" dirty="0">
                <a:solidFill>
                  <a:prstClr val="black"/>
                </a:solidFill>
                <a:latin typeface="Mangal"/>
                <a:ea typeface="Mangal"/>
                <a:cs typeface="Mangal"/>
                <a:sym typeface="Mangal"/>
              </a:rPr>
              <a:t> </a:t>
            </a:r>
          </a:p>
          <a:p>
            <a:pPr>
              <a:spcBef>
                <a:spcPts val="600"/>
              </a:spcBef>
            </a:pPr>
            <a:r>
              <a:rPr lang="en" dirty="0">
                <a:solidFill>
                  <a:prstClr val="black"/>
                </a:solidFill>
                <a:latin typeface="Mangal"/>
                <a:ea typeface="Mangal"/>
                <a:cs typeface="Mangal"/>
                <a:sym typeface="Mangal"/>
              </a:rPr>
              <a:t> </a:t>
            </a:r>
          </a:p>
          <a:p>
            <a:pPr>
              <a:spcBef>
                <a:spcPts val="600"/>
              </a:spcBef>
            </a:pPr>
            <a:r>
              <a:rPr lang="en" dirty="0">
                <a:solidFill>
                  <a:srgbClr val="FF0000"/>
                </a:solidFill>
                <a:latin typeface="Mangal"/>
                <a:ea typeface="Mangal"/>
                <a:cs typeface="Mangal"/>
                <a:sym typeface="Mangal"/>
              </a:rPr>
              <a:t>लॉस </a:t>
            </a:r>
          </a:p>
          <a:p>
            <a:pPr>
              <a:spcBef>
                <a:spcPts val="600"/>
              </a:spcBef>
            </a:pPr>
            <a:r>
              <a:rPr lang="en" dirty="0">
                <a:solidFill>
                  <a:srgbClr val="FF0000"/>
                </a:solidFill>
                <a:latin typeface="Mangal"/>
                <a:ea typeface="Mangal"/>
                <a:cs typeface="Mangal"/>
                <a:sym typeface="Mangal"/>
              </a:rPr>
              <a:t>एन्जल्स</a:t>
            </a:r>
            <a:r>
              <a:rPr lang="en" dirty="0">
                <a:solidFill>
                  <a:prstClr val="black"/>
                </a:solidFill>
                <a:latin typeface="Mangal"/>
                <a:ea typeface="Mangal"/>
                <a:cs typeface="Mangal"/>
                <a:sym typeface="Mangal"/>
              </a:rPr>
              <a:t> </a:t>
            </a:r>
          </a:p>
          <a:p>
            <a:pPr>
              <a:spcBef>
                <a:spcPts val="600"/>
              </a:spcBef>
            </a:pPr>
            <a:r>
              <a:rPr lang="en" dirty="0">
                <a:solidFill>
                  <a:srgbClr val="0000FF"/>
                </a:solidFill>
                <a:latin typeface="Mangal"/>
                <a:ea typeface="Mangal"/>
                <a:cs typeface="Mangal"/>
                <a:sym typeface="Mangal"/>
              </a:rPr>
              <a:t>शहर</a:t>
            </a:r>
            <a:r>
              <a:rPr lang="en" dirty="0">
                <a:solidFill>
                  <a:prstClr val="black"/>
                </a:solidFill>
                <a:latin typeface="Mangal"/>
                <a:ea typeface="Mangal"/>
                <a:cs typeface="Mangal"/>
                <a:sym typeface="Mangal"/>
              </a:rPr>
              <a:t> </a:t>
            </a:r>
          </a:p>
          <a:p>
            <a:pPr>
              <a:spcBef>
                <a:spcPts val="600"/>
              </a:spcBef>
            </a:pPr>
            <a:r>
              <a:rPr lang="en" dirty="0">
                <a:solidFill>
                  <a:prstClr val="black"/>
                </a:solidFill>
                <a:latin typeface="Mangal"/>
                <a:ea typeface="Mangal"/>
                <a:cs typeface="Mangal"/>
                <a:sym typeface="Mangal"/>
              </a:rPr>
              <a:t> </a:t>
            </a:r>
          </a:p>
          <a:p>
            <a:pPr>
              <a:spcBef>
                <a:spcPts val="600"/>
              </a:spcBef>
            </a:pPr>
            <a:r>
              <a:rPr lang="en" dirty="0">
                <a:solidFill>
                  <a:srgbClr val="0000FF"/>
                </a:solidFill>
                <a:latin typeface="Mangal"/>
                <a:ea typeface="Mangal"/>
                <a:cs typeface="Mangal"/>
                <a:sym typeface="Mangal"/>
              </a:rPr>
              <a:t>कार्यक्रम </a:t>
            </a:r>
          </a:p>
          <a:p>
            <a:pPr>
              <a:spcBef>
                <a:spcPts val="600"/>
              </a:spcBef>
            </a:pPr>
            <a:r>
              <a:rPr lang="en" dirty="0">
                <a:solidFill>
                  <a:srgbClr val="0000FF"/>
                </a:solidFill>
                <a:latin typeface="Mangal"/>
                <a:ea typeface="Mangal"/>
                <a:cs typeface="Mangal"/>
                <a:sym typeface="Mangal"/>
              </a:rPr>
              <a:t>आयोजित</a:t>
            </a:r>
            <a:r>
              <a:rPr lang="en" dirty="0">
                <a:solidFill>
                  <a:prstClr val="black"/>
                </a:solidFill>
                <a:latin typeface="Mangal"/>
                <a:ea typeface="Mangal"/>
                <a:cs typeface="Mangal"/>
                <a:sym typeface="Mangal"/>
              </a:rPr>
              <a:t> </a:t>
            </a:r>
          </a:p>
          <a:p>
            <a:pPr>
              <a:spcBef>
                <a:spcPts val="600"/>
              </a:spcBef>
            </a:pPr>
            <a:r>
              <a:rPr lang="en" dirty="0">
                <a:solidFill>
                  <a:srgbClr val="A64D79"/>
                </a:solidFill>
                <a:latin typeface="Mangal"/>
                <a:ea typeface="Mangal"/>
                <a:cs typeface="Mangal"/>
                <a:sym typeface="Mangal"/>
              </a:rPr>
              <a:t>किया</a:t>
            </a:r>
            <a:r>
              <a:rPr lang="en" dirty="0">
                <a:solidFill>
                  <a:prstClr val="black"/>
                </a:solidFill>
                <a:latin typeface="Mangal"/>
                <a:ea typeface="Mangal"/>
                <a:cs typeface="Mangal"/>
                <a:sym typeface="Mangal"/>
              </a:rPr>
              <a:t> </a:t>
            </a:r>
          </a:p>
          <a:p>
            <a:pPr>
              <a:spcBef>
                <a:spcPts val="600"/>
              </a:spcBef>
            </a:pPr>
            <a:endParaRPr lang="en" dirty="0">
              <a:solidFill>
                <a:prstClr val="black"/>
              </a:solidFill>
              <a:latin typeface="Mangal"/>
              <a:ea typeface="Mangal"/>
              <a:cs typeface="Mangal"/>
              <a:sym typeface="Mangal"/>
            </a:endParaRPr>
          </a:p>
          <a:p>
            <a:pPr>
              <a:spcBef>
                <a:spcPts val="600"/>
              </a:spcBef>
            </a:pPr>
            <a:endParaRPr lang="en" dirty="0">
              <a:solidFill>
                <a:prstClr val="black"/>
              </a:solidFill>
              <a:latin typeface="Mangal"/>
              <a:ea typeface="Mangal"/>
              <a:cs typeface="Mangal"/>
              <a:sym typeface="Mangal"/>
            </a:endParaRPr>
          </a:p>
        </p:txBody>
      </p:sp>
      <p:sp>
        <p:nvSpPr>
          <p:cNvPr id="11" name="Rectangle 10"/>
          <p:cNvSpPr/>
          <p:nvPr/>
        </p:nvSpPr>
        <p:spPr>
          <a:xfrm>
            <a:off x="530574" y="1233265"/>
            <a:ext cx="4312355" cy="5324535"/>
          </a:xfrm>
          <a:prstGeom prst="rect">
            <a:avLst/>
          </a:prstGeom>
        </p:spPr>
        <p:txBody>
          <a:bodyPr wrap="square">
            <a:spAutoFit/>
          </a:bodyPr>
          <a:lstStyle/>
          <a:p>
            <a:pPr>
              <a:spcAft>
                <a:spcPts val="600"/>
              </a:spcAft>
            </a:pPr>
            <a:r>
              <a:rPr lang="en" i="1" dirty="0">
                <a:solidFill>
                  <a:srgbClr val="FF0000"/>
                </a:solidFill>
              </a:rPr>
              <a:t>India</a:t>
            </a:r>
          </a:p>
          <a:p>
            <a:pPr>
              <a:spcAft>
                <a:spcPts val="600"/>
              </a:spcAft>
            </a:pPr>
            <a:r>
              <a:rPr lang="en" i="1" dirty="0">
                <a:solidFill>
                  <a:srgbClr val="434343"/>
                </a:solidFill>
              </a:rPr>
              <a:t>+of  </a:t>
            </a:r>
          </a:p>
          <a:p>
            <a:pPr>
              <a:spcAft>
                <a:spcPts val="600"/>
              </a:spcAft>
            </a:pPr>
            <a:r>
              <a:rPr lang="en" i="1" dirty="0">
                <a:solidFill>
                  <a:srgbClr val="0000FF"/>
                </a:solidFill>
              </a:rPr>
              <a:t>Independence</a:t>
            </a:r>
          </a:p>
          <a:p>
            <a:pPr>
              <a:spcAft>
                <a:spcPts val="600"/>
              </a:spcAft>
            </a:pPr>
            <a:r>
              <a:rPr lang="en-US" dirty="0">
                <a:solidFill>
                  <a:srgbClr val="A64D79"/>
                </a:solidFill>
                <a:ea typeface="Mangal"/>
                <a:cs typeface="Mangal"/>
              </a:rPr>
              <a:t>D</a:t>
            </a:r>
            <a:r>
              <a:rPr lang="en" dirty="0">
                <a:solidFill>
                  <a:srgbClr val="A64D79"/>
                </a:solidFill>
                <a:ea typeface="Mangal"/>
                <a:cs typeface="Mangal"/>
              </a:rPr>
              <a:t>ay</a:t>
            </a:r>
          </a:p>
          <a:p>
            <a:pPr>
              <a:spcAft>
                <a:spcPts val="600"/>
              </a:spcAft>
            </a:pPr>
            <a:r>
              <a:rPr lang="en" i="1" dirty="0">
                <a:solidFill>
                  <a:srgbClr val="434343"/>
                </a:solidFill>
              </a:rPr>
              <a:t>+on_occasion_of  </a:t>
            </a:r>
          </a:p>
          <a:p>
            <a:pPr>
              <a:spcAft>
                <a:spcPts val="600"/>
              </a:spcAft>
            </a:pPr>
            <a:r>
              <a:rPr lang="en" i="1" dirty="0">
                <a:solidFill>
                  <a:srgbClr val="FF0000"/>
                </a:solidFill>
              </a:rPr>
              <a:t>America</a:t>
            </a:r>
          </a:p>
          <a:p>
            <a:pPr>
              <a:spcAft>
                <a:spcPts val="600"/>
              </a:spcAft>
            </a:pPr>
            <a:r>
              <a:rPr lang="en" i="1" dirty="0">
                <a:solidFill>
                  <a:srgbClr val="434343"/>
                </a:solidFill>
              </a:rPr>
              <a:t>in </a:t>
            </a:r>
          </a:p>
          <a:p>
            <a:pPr>
              <a:spcAft>
                <a:spcPts val="600"/>
              </a:spcAft>
            </a:pPr>
            <a:r>
              <a:rPr lang="en" i="1" dirty="0">
                <a:solidFill>
                  <a:srgbClr val="FF0000"/>
                </a:solidFill>
              </a:rPr>
              <a:t>Los</a:t>
            </a:r>
            <a:r>
              <a:rPr lang="en" i="1" dirty="0">
                <a:solidFill>
                  <a:srgbClr val="434343"/>
                </a:solidFill>
              </a:rPr>
              <a:t> </a:t>
            </a:r>
          </a:p>
          <a:p>
            <a:pPr>
              <a:spcAft>
                <a:spcPts val="600"/>
              </a:spcAft>
            </a:pPr>
            <a:r>
              <a:rPr lang="en" i="1" dirty="0">
                <a:solidFill>
                  <a:srgbClr val="FF0000"/>
                </a:solidFill>
              </a:rPr>
              <a:t>Angeles</a:t>
            </a:r>
            <a:r>
              <a:rPr lang="en" i="1" dirty="0">
                <a:solidFill>
                  <a:srgbClr val="434343"/>
                </a:solidFill>
              </a:rPr>
              <a:t> </a:t>
            </a:r>
          </a:p>
          <a:p>
            <a:pPr>
              <a:spcAft>
                <a:spcPts val="600"/>
              </a:spcAft>
            </a:pPr>
            <a:r>
              <a:rPr lang="en-US" i="1" dirty="0">
                <a:solidFill>
                  <a:srgbClr val="0000FF"/>
                </a:solidFill>
              </a:rPr>
              <a:t>c</a:t>
            </a:r>
            <a:r>
              <a:rPr lang="en" i="1" dirty="0">
                <a:solidFill>
                  <a:srgbClr val="0000FF"/>
                </a:solidFill>
              </a:rPr>
              <a:t>ity</a:t>
            </a:r>
          </a:p>
          <a:p>
            <a:pPr>
              <a:spcAft>
                <a:spcPts val="600"/>
              </a:spcAft>
            </a:pPr>
            <a:r>
              <a:rPr lang="en" i="1" dirty="0">
                <a:solidFill>
                  <a:srgbClr val="434343"/>
                </a:solidFill>
              </a:rPr>
              <a:t>in  </a:t>
            </a:r>
          </a:p>
          <a:p>
            <a:pPr>
              <a:spcAft>
                <a:spcPts val="600"/>
              </a:spcAft>
            </a:pPr>
            <a:r>
              <a:rPr lang="en" i="1" dirty="0">
                <a:solidFill>
                  <a:srgbClr val="0000FF"/>
                </a:solidFill>
              </a:rPr>
              <a:t>program</a:t>
            </a:r>
            <a:r>
              <a:rPr lang="en" i="1" dirty="0">
                <a:solidFill>
                  <a:srgbClr val="434343"/>
                </a:solidFill>
              </a:rPr>
              <a:t> </a:t>
            </a:r>
          </a:p>
          <a:p>
            <a:pPr>
              <a:spcAft>
                <a:spcPts val="600"/>
              </a:spcAft>
            </a:pPr>
            <a:r>
              <a:rPr lang="en" i="1" dirty="0">
                <a:solidFill>
                  <a:srgbClr val="0000FF"/>
                </a:solidFill>
              </a:rPr>
              <a:t>organized</a:t>
            </a:r>
            <a:r>
              <a:rPr lang="en" i="1" dirty="0">
                <a:solidFill>
                  <a:srgbClr val="434343"/>
                </a:solidFill>
              </a:rPr>
              <a:t> </a:t>
            </a:r>
          </a:p>
          <a:p>
            <a:pPr>
              <a:spcAft>
                <a:spcPts val="600"/>
              </a:spcAft>
            </a:pPr>
            <a:r>
              <a:rPr lang="en" i="1" dirty="0">
                <a:solidFill>
                  <a:srgbClr val="A64D79"/>
                </a:solidFill>
                <a:ea typeface="Mangal"/>
                <a:cs typeface="Mangal"/>
              </a:rPr>
              <a:t>+verbalizer </a:t>
            </a:r>
          </a:p>
          <a:p>
            <a:pPr>
              <a:spcAft>
                <a:spcPts val="600"/>
              </a:spcAft>
            </a:pPr>
            <a:r>
              <a:rPr lang="en" i="1" dirty="0">
                <a:solidFill>
                  <a:srgbClr val="434343"/>
                </a:solidFill>
              </a:rPr>
              <a:t>come+past</a:t>
            </a: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1CA5B9D-F41A-446D-86B5-B9FFFF0F93BD}"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4854861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266" y="306191"/>
            <a:ext cx="10532533" cy="369332"/>
          </a:xfrm>
          <a:prstGeom prst="rect">
            <a:avLst/>
          </a:prstGeom>
        </p:spPr>
        <p:txBody>
          <a:bodyPr wrap="square">
            <a:spAutoFit/>
          </a:bodyPr>
          <a:lstStyle/>
          <a:p>
            <a:r>
              <a:rPr lang="en" i="1" dirty="0">
                <a:solidFill>
                  <a:prstClr val="black"/>
                </a:solidFill>
              </a:rPr>
              <a:t>En: On the occasion of India’s Independence day, a program was organized in American city of Los Angeles</a:t>
            </a:r>
          </a:p>
        </p:txBody>
      </p:sp>
      <p:sp>
        <p:nvSpPr>
          <p:cNvPr id="5" name="Rectangle 4"/>
          <p:cNvSpPr/>
          <p:nvPr/>
        </p:nvSpPr>
        <p:spPr>
          <a:xfrm>
            <a:off x="3330222" y="1233268"/>
            <a:ext cx="2291645" cy="5324535"/>
          </a:xfrm>
          <a:prstGeom prst="rect">
            <a:avLst/>
          </a:prstGeom>
        </p:spPr>
        <p:txBody>
          <a:bodyPr wrap="square">
            <a:spAutoFit/>
          </a:bodyPr>
          <a:lstStyle/>
          <a:p>
            <a:pPr>
              <a:spcBef>
                <a:spcPts val="600"/>
              </a:spcBef>
            </a:pPr>
            <a:r>
              <a:rPr lang="en" dirty="0">
                <a:solidFill>
                  <a:prstClr val="black"/>
                </a:solidFill>
                <a:latin typeface="Mangal"/>
                <a:ea typeface="Mangal"/>
                <a:cs typeface="Mangal"/>
                <a:sym typeface="Mangal"/>
              </a:rPr>
              <a:t>भारता</a:t>
            </a:r>
          </a:p>
          <a:p>
            <a:pPr>
              <a:spcBef>
                <a:spcPts val="600"/>
              </a:spcBef>
            </a:pPr>
            <a:r>
              <a:rPr lang="en" dirty="0">
                <a:solidFill>
                  <a:prstClr val="black"/>
                </a:solidFill>
                <a:latin typeface="Mangal"/>
                <a:ea typeface="Mangal"/>
                <a:cs typeface="Mangal"/>
                <a:sym typeface="Mangal"/>
              </a:rPr>
              <a:t>च्या </a:t>
            </a:r>
          </a:p>
          <a:p>
            <a:pPr>
              <a:spcBef>
                <a:spcPts val="600"/>
              </a:spcBef>
            </a:pPr>
            <a:r>
              <a:rPr lang="en" dirty="0">
                <a:solidFill>
                  <a:prstClr val="black"/>
                </a:solidFill>
                <a:latin typeface="Mangal"/>
                <a:ea typeface="Mangal"/>
                <a:cs typeface="Mangal"/>
                <a:sym typeface="Mangal"/>
              </a:rPr>
              <a:t>स्वातंत्र्य</a:t>
            </a:r>
          </a:p>
          <a:p>
            <a:pPr>
              <a:spcBef>
                <a:spcPts val="600"/>
              </a:spcBef>
            </a:pPr>
            <a:r>
              <a:rPr lang="en" dirty="0">
                <a:solidFill>
                  <a:prstClr val="black"/>
                </a:solidFill>
                <a:latin typeface="Mangal"/>
                <a:ea typeface="Mangal"/>
                <a:cs typeface="Mangal"/>
                <a:sym typeface="Mangal"/>
              </a:rPr>
              <a:t>दिना</a:t>
            </a:r>
          </a:p>
          <a:p>
            <a:pPr>
              <a:spcBef>
                <a:spcPts val="600"/>
              </a:spcBef>
            </a:pPr>
            <a:r>
              <a:rPr lang="en" dirty="0">
                <a:solidFill>
                  <a:prstClr val="black"/>
                </a:solidFill>
                <a:latin typeface="Mangal"/>
                <a:ea typeface="Mangal"/>
                <a:cs typeface="Mangal"/>
                <a:sym typeface="Mangal"/>
              </a:rPr>
              <a:t>निमित्त </a:t>
            </a:r>
          </a:p>
          <a:p>
            <a:pPr>
              <a:spcBef>
                <a:spcPts val="600"/>
              </a:spcBef>
            </a:pPr>
            <a:r>
              <a:rPr lang="en" dirty="0">
                <a:solidFill>
                  <a:prstClr val="black"/>
                </a:solidFill>
                <a:latin typeface="Mangal"/>
                <a:ea typeface="Mangal"/>
                <a:cs typeface="Mangal"/>
                <a:sym typeface="Mangal"/>
              </a:rPr>
              <a:t>अमेरिके</a:t>
            </a:r>
          </a:p>
          <a:p>
            <a:pPr>
              <a:spcBef>
                <a:spcPts val="600"/>
              </a:spcBef>
            </a:pPr>
            <a:r>
              <a:rPr lang="en" dirty="0">
                <a:solidFill>
                  <a:prstClr val="black"/>
                </a:solidFill>
                <a:latin typeface="Mangal"/>
                <a:ea typeface="Mangal"/>
                <a:cs typeface="Mangal"/>
                <a:sym typeface="Mangal"/>
              </a:rPr>
              <a:t>तील </a:t>
            </a:r>
          </a:p>
          <a:p>
            <a:pPr>
              <a:spcBef>
                <a:spcPts val="600"/>
              </a:spcBef>
            </a:pPr>
            <a:r>
              <a:rPr lang="en" dirty="0">
                <a:solidFill>
                  <a:prstClr val="black"/>
                </a:solidFill>
                <a:latin typeface="Mangal"/>
                <a:ea typeface="Mangal"/>
                <a:cs typeface="Mangal"/>
                <a:sym typeface="Mangal"/>
              </a:rPr>
              <a:t>लॉस </a:t>
            </a:r>
          </a:p>
          <a:p>
            <a:pPr>
              <a:spcBef>
                <a:spcPts val="600"/>
              </a:spcBef>
            </a:pPr>
            <a:r>
              <a:rPr lang="en" dirty="0">
                <a:solidFill>
                  <a:prstClr val="black"/>
                </a:solidFill>
                <a:latin typeface="Mangal"/>
                <a:ea typeface="Mangal"/>
                <a:cs typeface="Mangal"/>
                <a:sym typeface="Mangal"/>
              </a:rPr>
              <a:t>एन्जल्स </a:t>
            </a:r>
          </a:p>
          <a:p>
            <a:pPr>
              <a:spcBef>
                <a:spcPts val="600"/>
              </a:spcBef>
            </a:pPr>
            <a:r>
              <a:rPr lang="en" dirty="0">
                <a:solidFill>
                  <a:prstClr val="black"/>
                </a:solidFill>
                <a:latin typeface="Mangal"/>
                <a:ea typeface="Mangal"/>
                <a:cs typeface="Mangal"/>
                <a:sym typeface="Mangal"/>
              </a:rPr>
              <a:t>शहरा</a:t>
            </a:r>
          </a:p>
          <a:p>
            <a:pPr>
              <a:spcBef>
                <a:spcPts val="600"/>
              </a:spcBef>
            </a:pPr>
            <a:r>
              <a:rPr lang="en" dirty="0">
                <a:solidFill>
                  <a:prstClr val="black"/>
                </a:solidFill>
                <a:latin typeface="Mangal"/>
                <a:ea typeface="Mangal"/>
                <a:cs typeface="Mangal"/>
                <a:sym typeface="Mangal"/>
              </a:rPr>
              <a:t>त </a:t>
            </a:r>
          </a:p>
          <a:p>
            <a:pPr>
              <a:spcBef>
                <a:spcPts val="600"/>
              </a:spcBef>
            </a:pPr>
            <a:r>
              <a:rPr lang="en" dirty="0">
                <a:solidFill>
                  <a:prstClr val="black"/>
                </a:solidFill>
                <a:latin typeface="Mangal"/>
                <a:ea typeface="Mangal"/>
                <a:cs typeface="Mangal"/>
                <a:sym typeface="Mangal"/>
              </a:rPr>
              <a:t>कार्यक्रम </a:t>
            </a:r>
          </a:p>
          <a:p>
            <a:pPr>
              <a:spcBef>
                <a:spcPts val="600"/>
              </a:spcBef>
            </a:pPr>
            <a:r>
              <a:rPr lang="en" dirty="0">
                <a:solidFill>
                  <a:prstClr val="black"/>
                </a:solidFill>
                <a:latin typeface="Mangal"/>
                <a:ea typeface="Mangal"/>
                <a:cs typeface="Mangal"/>
                <a:sym typeface="Mangal"/>
              </a:rPr>
              <a:t>आयोजित </a:t>
            </a:r>
          </a:p>
          <a:p>
            <a:pPr>
              <a:spcBef>
                <a:spcPts val="600"/>
              </a:spcBef>
            </a:pPr>
            <a:r>
              <a:rPr lang="en" dirty="0">
                <a:solidFill>
                  <a:prstClr val="black"/>
                </a:solidFill>
                <a:latin typeface="Mangal"/>
                <a:ea typeface="Mangal"/>
                <a:cs typeface="Mangal"/>
                <a:sym typeface="Mangal"/>
              </a:rPr>
              <a:t>करण्यात </a:t>
            </a:r>
          </a:p>
          <a:p>
            <a:pPr>
              <a:spcBef>
                <a:spcPts val="600"/>
              </a:spcBef>
            </a:pPr>
            <a:r>
              <a:rPr lang="en" dirty="0">
                <a:solidFill>
                  <a:prstClr val="black"/>
                </a:solidFill>
                <a:latin typeface="Mangal"/>
                <a:ea typeface="Mangal"/>
                <a:cs typeface="Mangal"/>
                <a:sym typeface="Mangal"/>
              </a:rPr>
              <a:t>आला</a:t>
            </a:r>
          </a:p>
        </p:txBody>
      </p:sp>
      <p:sp>
        <p:nvSpPr>
          <p:cNvPr id="2" name="TextBox 1"/>
          <p:cNvSpPr txBox="1"/>
          <p:nvPr/>
        </p:nvSpPr>
        <p:spPr>
          <a:xfrm>
            <a:off x="8006739" y="1202180"/>
            <a:ext cx="4151393" cy="1477328"/>
          </a:xfrm>
          <a:prstGeom prst="rect">
            <a:avLst/>
          </a:prstGeom>
          <a:noFill/>
        </p:spPr>
        <p:txBody>
          <a:bodyPr wrap="none" rtlCol="0">
            <a:spAutoFit/>
          </a:bodyPr>
          <a:lstStyle/>
          <a:p>
            <a:pPr marL="342900" indent="-342900">
              <a:buFontTx/>
              <a:buAutoNum type="arabicPeriod"/>
            </a:pPr>
            <a:r>
              <a:rPr lang="en-US" dirty="0">
                <a:solidFill>
                  <a:prstClr val="black"/>
                </a:solidFill>
              </a:rPr>
              <a:t>Segment the Marathi input </a:t>
            </a:r>
          </a:p>
          <a:p>
            <a:pPr marL="342900" indent="-342900">
              <a:buFontTx/>
              <a:buAutoNum type="arabicPeriod"/>
            </a:pPr>
            <a:r>
              <a:rPr lang="en-US" dirty="0">
                <a:solidFill>
                  <a:prstClr val="black"/>
                </a:solidFill>
              </a:rPr>
              <a:t>Transliterate </a:t>
            </a:r>
            <a:r>
              <a:rPr lang="en-US" dirty="0">
                <a:solidFill>
                  <a:srgbClr val="FF0000"/>
                </a:solidFill>
              </a:rPr>
              <a:t>Named Entities</a:t>
            </a:r>
          </a:p>
          <a:p>
            <a:pPr marL="342900" indent="-342900">
              <a:buFontTx/>
              <a:buAutoNum type="arabicPeriod"/>
            </a:pPr>
            <a:r>
              <a:rPr lang="en-US" dirty="0">
                <a:solidFill>
                  <a:prstClr val="black"/>
                </a:solidFill>
              </a:rPr>
              <a:t>Transliterate </a:t>
            </a:r>
            <a:r>
              <a:rPr lang="en-US" dirty="0">
                <a:solidFill>
                  <a:srgbClr val="0000FF"/>
                </a:solidFill>
              </a:rPr>
              <a:t>Cognates and Loan words</a:t>
            </a:r>
          </a:p>
          <a:p>
            <a:pPr marL="342900" indent="-342900">
              <a:buFontTx/>
              <a:buAutoNum type="arabicPeriod"/>
            </a:pPr>
            <a:r>
              <a:rPr lang="en-US" dirty="0">
                <a:solidFill>
                  <a:prstClr val="black"/>
                </a:solidFill>
              </a:rPr>
              <a:t>Some </a:t>
            </a:r>
            <a:r>
              <a:rPr lang="en-US" dirty="0">
                <a:solidFill>
                  <a:srgbClr val="A64D79"/>
                </a:solidFill>
                <a:ea typeface="Mangal"/>
                <a:cs typeface="Mangal"/>
              </a:rPr>
              <a:t>more loan words</a:t>
            </a:r>
          </a:p>
          <a:p>
            <a:pPr marL="342900" indent="-342900">
              <a:buFontTx/>
              <a:buAutoNum type="arabicPeriod"/>
            </a:pPr>
            <a:r>
              <a:rPr lang="en-US" dirty="0">
                <a:solidFill>
                  <a:prstClr val="black"/>
                </a:solidFill>
              </a:rPr>
              <a:t>Translate </a:t>
            </a:r>
            <a:r>
              <a:rPr lang="en-US" dirty="0">
                <a:solidFill>
                  <a:srgbClr val="00B050"/>
                </a:solidFill>
              </a:rPr>
              <a:t>function words</a:t>
            </a:r>
          </a:p>
        </p:txBody>
      </p:sp>
      <p:sp>
        <p:nvSpPr>
          <p:cNvPr id="8" name="Rectangle 7"/>
          <p:cNvSpPr/>
          <p:nvPr/>
        </p:nvSpPr>
        <p:spPr>
          <a:xfrm>
            <a:off x="5529144" y="1233268"/>
            <a:ext cx="2291645" cy="5678478"/>
          </a:xfrm>
          <a:prstGeom prst="rect">
            <a:avLst/>
          </a:prstGeom>
        </p:spPr>
        <p:txBody>
          <a:bodyPr wrap="square">
            <a:spAutoFit/>
          </a:bodyPr>
          <a:lstStyle/>
          <a:p>
            <a:pPr>
              <a:spcBef>
                <a:spcPts val="600"/>
              </a:spcBef>
            </a:pPr>
            <a:r>
              <a:rPr lang="en" dirty="0">
                <a:solidFill>
                  <a:srgbClr val="FF0000"/>
                </a:solidFill>
                <a:latin typeface="Mangal"/>
                <a:ea typeface="Mangal"/>
                <a:cs typeface="Mangal"/>
                <a:sym typeface="Mangal"/>
              </a:rPr>
              <a:t>भारत</a:t>
            </a:r>
          </a:p>
          <a:p>
            <a:pPr>
              <a:spcBef>
                <a:spcPts val="600"/>
              </a:spcBef>
            </a:pPr>
            <a:r>
              <a:rPr lang="en" dirty="0">
                <a:solidFill>
                  <a:srgbClr val="00B050"/>
                </a:solidFill>
                <a:latin typeface="Mangal"/>
                <a:ea typeface="Mangal"/>
                <a:cs typeface="Mangal"/>
                <a:sym typeface="Mangal"/>
              </a:rPr>
              <a:t>के</a:t>
            </a:r>
            <a:r>
              <a:rPr lang="en" dirty="0">
                <a:solidFill>
                  <a:prstClr val="black"/>
                </a:solidFill>
                <a:latin typeface="Mangal"/>
                <a:ea typeface="Mangal"/>
                <a:cs typeface="Mangal"/>
                <a:sym typeface="Mangal"/>
              </a:rPr>
              <a:t> </a:t>
            </a:r>
          </a:p>
          <a:p>
            <a:pPr>
              <a:spcBef>
                <a:spcPts val="600"/>
              </a:spcBef>
            </a:pPr>
            <a:r>
              <a:rPr lang="en" dirty="0">
                <a:solidFill>
                  <a:srgbClr val="0000FF"/>
                </a:solidFill>
                <a:latin typeface="Mangal"/>
                <a:ea typeface="Mangal"/>
                <a:cs typeface="Mangal"/>
                <a:sym typeface="Mangal"/>
              </a:rPr>
              <a:t>स्वतंत्रता</a:t>
            </a:r>
            <a:r>
              <a:rPr lang="en" dirty="0">
                <a:solidFill>
                  <a:prstClr val="black"/>
                </a:solidFill>
                <a:latin typeface="Mangal"/>
                <a:ea typeface="Mangal"/>
                <a:cs typeface="Mangal"/>
                <a:sym typeface="Mangal"/>
              </a:rPr>
              <a:t> </a:t>
            </a:r>
          </a:p>
          <a:p>
            <a:pPr>
              <a:spcBef>
                <a:spcPts val="600"/>
              </a:spcBef>
            </a:pPr>
            <a:r>
              <a:rPr lang="en" dirty="0">
                <a:solidFill>
                  <a:srgbClr val="A64D79"/>
                </a:solidFill>
                <a:latin typeface="Mangal"/>
                <a:ea typeface="Mangal"/>
                <a:cs typeface="Mangal"/>
                <a:sym typeface="Mangal"/>
              </a:rPr>
              <a:t>दिवस</a:t>
            </a:r>
            <a:r>
              <a:rPr lang="en" dirty="0">
                <a:solidFill>
                  <a:prstClr val="black"/>
                </a:solidFill>
                <a:latin typeface="Mangal"/>
                <a:ea typeface="Mangal"/>
                <a:cs typeface="Mangal"/>
                <a:sym typeface="Mangal"/>
              </a:rPr>
              <a:t> </a:t>
            </a:r>
          </a:p>
          <a:p>
            <a:pPr>
              <a:spcBef>
                <a:spcPts val="600"/>
              </a:spcBef>
            </a:pPr>
            <a:r>
              <a:rPr lang="en" dirty="0">
                <a:solidFill>
                  <a:srgbClr val="00B050"/>
                </a:solidFill>
                <a:latin typeface="Mangal"/>
                <a:ea typeface="Mangal"/>
                <a:cs typeface="Mangal"/>
                <a:sym typeface="Mangal"/>
              </a:rPr>
              <a:t>के</a:t>
            </a:r>
            <a:r>
              <a:rPr lang="en" dirty="0">
                <a:solidFill>
                  <a:prstClr val="black"/>
                </a:solidFill>
                <a:latin typeface="Mangal"/>
                <a:ea typeface="Mangal"/>
                <a:cs typeface="Mangal"/>
                <a:sym typeface="Mangal"/>
              </a:rPr>
              <a:t> [    ] </a:t>
            </a:r>
            <a:r>
              <a:rPr lang="en" dirty="0">
                <a:solidFill>
                  <a:srgbClr val="00B050"/>
                </a:solidFill>
                <a:latin typeface="Mangal"/>
                <a:ea typeface="Mangal"/>
                <a:cs typeface="Mangal"/>
                <a:sym typeface="Mangal"/>
              </a:rPr>
              <a:t>पर</a:t>
            </a:r>
            <a:r>
              <a:rPr lang="en" dirty="0">
                <a:solidFill>
                  <a:prstClr val="black"/>
                </a:solidFill>
                <a:latin typeface="Mangal"/>
                <a:ea typeface="Mangal"/>
                <a:cs typeface="Mangal"/>
                <a:sym typeface="Mangal"/>
              </a:rPr>
              <a:t> </a:t>
            </a:r>
          </a:p>
          <a:p>
            <a:pPr>
              <a:spcBef>
                <a:spcPts val="600"/>
              </a:spcBef>
            </a:pPr>
            <a:r>
              <a:rPr lang="en" dirty="0">
                <a:solidFill>
                  <a:srgbClr val="FF0000"/>
                </a:solidFill>
                <a:latin typeface="Mangal"/>
                <a:ea typeface="Mangal"/>
                <a:cs typeface="Mangal"/>
                <a:sym typeface="Mangal"/>
              </a:rPr>
              <a:t>अमरीका</a:t>
            </a:r>
            <a:r>
              <a:rPr lang="en" dirty="0">
                <a:solidFill>
                  <a:prstClr val="black"/>
                </a:solidFill>
                <a:latin typeface="Mangal"/>
                <a:ea typeface="Mangal"/>
                <a:cs typeface="Mangal"/>
                <a:sym typeface="Mangal"/>
              </a:rPr>
              <a:t> </a:t>
            </a:r>
          </a:p>
          <a:p>
            <a:pPr>
              <a:spcBef>
                <a:spcPts val="600"/>
              </a:spcBef>
            </a:pPr>
            <a:r>
              <a:rPr lang="en" dirty="0">
                <a:solidFill>
                  <a:srgbClr val="00B050"/>
                </a:solidFill>
                <a:latin typeface="Mangal"/>
                <a:ea typeface="Mangal"/>
                <a:cs typeface="Mangal"/>
                <a:sym typeface="Mangal"/>
              </a:rPr>
              <a:t>के</a:t>
            </a:r>
            <a:r>
              <a:rPr lang="en" dirty="0">
                <a:solidFill>
                  <a:prstClr val="black"/>
                </a:solidFill>
                <a:latin typeface="Mangal"/>
                <a:ea typeface="Mangal"/>
                <a:cs typeface="Mangal"/>
                <a:sym typeface="Mangal"/>
              </a:rPr>
              <a:t> </a:t>
            </a:r>
          </a:p>
          <a:p>
            <a:pPr>
              <a:spcBef>
                <a:spcPts val="600"/>
              </a:spcBef>
            </a:pPr>
            <a:r>
              <a:rPr lang="en" dirty="0">
                <a:solidFill>
                  <a:srgbClr val="FF0000"/>
                </a:solidFill>
                <a:latin typeface="Mangal"/>
                <a:ea typeface="Mangal"/>
                <a:cs typeface="Mangal"/>
                <a:sym typeface="Mangal"/>
              </a:rPr>
              <a:t>लॉस </a:t>
            </a:r>
          </a:p>
          <a:p>
            <a:pPr>
              <a:spcBef>
                <a:spcPts val="600"/>
              </a:spcBef>
            </a:pPr>
            <a:r>
              <a:rPr lang="en" dirty="0">
                <a:solidFill>
                  <a:srgbClr val="FF0000"/>
                </a:solidFill>
                <a:latin typeface="Mangal"/>
                <a:ea typeface="Mangal"/>
                <a:cs typeface="Mangal"/>
                <a:sym typeface="Mangal"/>
              </a:rPr>
              <a:t>एन्जल्स</a:t>
            </a:r>
            <a:r>
              <a:rPr lang="en" dirty="0">
                <a:solidFill>
                  <a:prstClr val="black"/>
                </a:solidFill>
                <a:latin typeface="Mangal"/>
                <a:ea typeface="Mangal"/>
                <a:cs typeface="Mangal"/>
                <a:sym typeface="Mangal"/>
              </a:rPr>
              <a:t> </a:t>
            </a:r>
          </a:p>
          <a:p>
            <a:pPr>
              <a:spcBef>
                <a:spcPts val="600"/>
              </a:spcBef>
            </a:pPr>
            <a:r>
              <a:rPr lang="en" dirty="0">
                <a:solidFill>
                  <a:srgbClr val="0000FF"/>
                </a:solidFill>
                <a:latin typeface="Mangal"/>
                <a:ea typeface="Mangal"/>
                <a:cs typeface="Mangal"/>
                <a:sym typeface="Mangal"/>
              </a:rPr>
              <a:t>शहर</a:t>
            </a:r>
            <a:r>
              <a:rPr lang="en" dirty="0">
                <a:solidFill>
                  <a:prstClr val="black"/>
                </a:solidFill>
                <a:latin typeface="Mangal"/>
                <a:ea typeface="Mangal"/>
                <a:cs typeface="Mangal"/>
                <a:sym typeface="Mangal"/>
              </a:rPr>
              <a:t> </a:t>
            </a:r>
          </a:p>
          <a:p>
            <a:pPr>
              <a:spcBef>
                <a:spcPts val="600"/>
              </a:spcBef>
            </a:pPr>
            <a:r>
              <a:rPr lang="en" dirty="0">
                <a:solidFill>
                  <a:srgbClr val="00B050"/>
                </a:solidFill>
                <a:latin typeface="Mangal"/>
                <a:ea typeface="Mangal"/>
                <a:cs typeface="Mangal"/>
                <a:sym typeface="Mangal"/>
              </a:rPr>
              <a:t>में</a:t>
            </a:r>
            <a:r>
              <a:rPr lang="en" dirty="0">
                <a:solidFill>
                  <a:prstClr val="black"/>
                </a:solidFill>
                <a:latin typeface="Mangal"/>
                <a:ea typeface="Mangal"/>
                <a:cs typeface="Mangal"/>
                <a:sym typeface="Mangal"/>
              </a:rPr>
              <a:t> </a:t>
            </a:r>
          </a:p>
          <a:p>
            <a:pPr>
              <a:spcBef>
                <a:spcPts val="600"/>
              </a:spcBef>
            </a:pPr>
            <a:r>
              <a:rPr lang="en" dirty="0">
                <a:solidFill>
                  <a:srgbClr val="0000FF"/>
                </a:solidFill>
                <a:latin typeface="Mangal"/>
                <a:ea typeface="Mangal"/>
                <a:cs typeface="Mangal"/>
                <a:sym typeface="Mangal"/>
              </a:rPr>
              <a:t>कार्यक्रम </a:t>
            </a:r>
          </a:p>
          <a:p>
            <a:pPr>
              <a:spcBef>
                <a:spcPts val="600"/>
              </a:spcBef>
            </a:pPr>
            <a:r>
              <a:rPr lang="en" dirty="0">
                <a:solidFill>
                  <a:srgbClr val="0000FF"/>
                </a:solidFill>
                <a:latin typeface="Mangal"/>
                <a:ea typeface="Mangal"/>
                <a:cs typeface="Mangal"/>
                <a:sym typeface="Mangal"/>
              </a:rPr>
              <a:t>आयोजित</a:t>
            </a:r>
            <a:r>
              <a:rPr lang="en" dirty="0">
                <a:solidFill>
                  <a:prstClr val="black"/>
                </a:solidFill>
                <a:latin typeface="Mangal"/>
                <a:ea typeface="Mangal"/>
                <a:cs typeface="Mangal"/>
                <a:sym typeface="Mangal"/>
              </a:rPr>
              <a:t> </a:t>
            </a:r>
          </a:p>
          <a:p>
            <a:pPr>
              <a:spcBef>
                <a:spcPts val="600"/>
              </a:spcBef>
            </a:pPr>
            <a:r>
              <a:rPr lang="en" dirty="0">
                <a:solidFill>
                  <a:srgbClr val="A64D79"/>
                </a:solidFill>
                <a:latin typeface="Mangal"/>
                <a:ea typeface="Mangal"/>
                <a:cs typeface="Mangal"/>
                <a:sym typeface="Mangal"/>
              </a:rPr>
              <a:t>किया</a:t>
            </a:r>
            <a:r>
              <a:rPr lang="en" dirty="0">
                <a:solidFill>
                  <a:prstClr val="black"/>
                </a:solidFill>
                <a:latin typeface="Mangal"/>
                <a:ea typeface="Mangal"/>
                <a:cs typeface="Mangal"/>
                <a:sym typeface="Mangal"/>
              </a:rPr>
              <a:t> </a:t>
            </a:r>
          </a:p>
          <a:p>
            <a:pPr>
              <a:spcBef>
                <a:spcPts val="600"/>
              </a:spcBef>
            </a:pPr>
            <a:endParaRPr lang="en" dirty="0">
              <a:solidFill>
                <a:prstClr val="black"/>
              </a:solidFill>
              <a:latin typeface="Mangal"/>
              <a:ea typeface="Mangal"/>
              <a:cs typeface="Mangal"/>
              <a:sym typeface="Mangal"/>
            </a:endParaRPr>
          </a:p>
          <a:p>
            <a:pPr>
              <a:spcBef>
                <a:spcPts val="600"/>
              </a:spcBef>
            </a:pPr>
            <a:endParaRPr lang="en" dirty="0">
              <a:solidFill>
                <a:prstClr val="black"/>
              </a:solidFill>
              <a:latin typeface="Mangal"/>
              <a:ea typeface="Mangal"/>
              <a:cs typeface="Mangal"/>
              <a:sym typeface="Mangal"/>
            </a:endParaRPr>
          </a:p>
        </p:txBody>
      </p:sp>
      <p:sp>
        <p:nvSpPr>
          <p:cNvPr id="13" name="Rectangle 12"/>
          <p:cNvSpPr/>
          <p:nvPr/>
        </p:nvSpPr>
        <p:spPr>
          <a:xfrm>
            <a:off x="530574" y="1233265"/>
            <a:ext cx="4312355" cy="5324535"/>
          </a:xfrm>
          <a:prstGeom prst="rect">
            <a:avLst/>
          </a:prstGeom>
        </p:spPr>
        <p:txBody>
          <a:bodyPr wrap="square">
            <a:spAutoFit/>
          </a:bodyPr>
          <a:lstStyle/>
          <a:p>
            <a:pPr>
              <a:spcAft>
                <a:spcPts val="600"/>
              </a:spcAft>
            </a:pPr>
            <a:r>
              <a:rPr lang="en" i="1" dirty="0">
                <a:solidFill>
                  <a:srgbClr val="FF0000"/>
                </a:solidFill>
              </a:rPr>
              <a:t>India</a:t>
            </a:r>
          </a:p>
          <a:p>
            <a:pPr>
              <a:spcAft>
                <a:spcPts val="600"/>
              </a:spcAft>
            </a:pPr>
            <a:r>
              <a:rPr lang="en" i="1" dirty="0">
                <a:solidFill>
                  <a:srgbClr val="00B050"/>
                </a:solidFill>
              </a:rPr>
              <a:t>+of  </a:t>
            </a:r>
          </a:p>
          <a:p>
            <a:pPr>
              <a:spcAft>
                <a:spcPts val="600"/>
              </a:spcAft>
            </a:pPr>
            <a:r>
              <a:rPr lang="en" i="1" dirty="0">
                <a:solidFill>
                  <a:srgbClr val="0000FF"/>
                </a:solidFill>
              </a:rPr>
              <a:t>Independence</a:t>
            </a:r>
          </a:p>
          <a:p>
            <a:pPr>
              <a:spcAft>
                <a:spcPts val="600"/>
              </a:spcAft>
            </a:pPr>
            <a:r>
              <a:rPr lang="en-US" dirty="0">
                <a:solidFill>
                  <a:srgbClr val="A64D79"/>
                </a:solidFill>
                <a:ea typeface="Mangal"/>
                <a:cs typeface="Mangal"/>
              </a:rPr>
              <a:t>D</a:t>
            </a:r>
            <a:r>
              <a:rPr lang="en" dirty="0">
                <a:solidFill>
                  <a:srgbClr val="A64D79"/>
                </a:solidFill>
                <a:ea typeface="Mangal"/>
                <a:cs typeface="Mangal"/>
              </a:rPr>
              <a:t>ay</a:t>
            </a:r>
          </a:p>
          <a:p>
            <a:pPr>
              <a:spcAft>
                <a:spcPts val="600"/>
              </a:spcAft>
            </a:pPr>
            <a:r>
              <a:rPr lang="en" i="1" dirty="0">
                <a:solidFill>
                  <a:srgbClr val="434343"/>
                </a:solidFill>
              </a:rPr>
              <a:t>+</a:t>
            </a:r>
            <a:r>
              <a:rPr lang="en" i="1" dirty="0">
                <a:solidFill>
                  <a:srgbClr val="00B050"/>
                </a:solidFill>
              </a:rPr>
              <a:t>on</a:t>
            </a:r>
            <a:r>
              <a:rPr lang="en" i="1" dirty="0">
                <a:solidFill>
                  <a:srgbClr val="434343"/>
                </a:solidFill>
              </a:rPr>
              <a:t>_occasion_</a:t>
            </a:r>
            <a:r>
              <a:rPr lang="en" i="1" dirty="0">
                <a:solidFill>
                  <a:srgbClr val="00B050"/>
                </a:solidFill>
              </a:rPr>
              <a:t>of</a:t>
            </a:r>
            <a:r>
              <a:rPr lang="en" i="1" dirty="0">
                <a:solidFill>
                  <a:srgbClr val="434343"/>
                </a:solidFill>
              </a:rPr>
              <a:t>  </a:t>
            </a:r>
          </a:p>
          <a:p>
            <a:pPr>
              <a:spcAft>
                <a:spcPts val="600"/>
              </a:spcAft>
            </a:pPr>
            <a:r>
              <a:rPr lang="en" i="1" dirty="0">
                <a:solidFill>
                  <a:srgbClr val="FF0000"/>
                </a:solidFill>
              </a:rPr>
              <a:t>America</a:t>
            </a:r>
          </a:p>
          <a:p>
            <a:pPr>
              <a:spcAft>
                <a:spcPts val="600"/>
              </a:spcAft>
            </a:pPr>
            <a:r>
              <a:rPr lang="en" i="1" dirty="0">
                <a:solidFill>
                  <a:srgbClr val="00B050"/>
                </a:solidFill>
              </a:rPr>
              <a:t>in</a:t>
            </a:r>
            <a:r>
              <a:rPr lang="en" i="1" dirty="0">
                <a:solidFill>
                  <a:srgbClr val="434343"/>
                </a:solidFill>
              </a:rPr>
              <a:t> </a:t>
            </a:r>
          </a:p>
          <a:p>
            <a:pPr>
              <a:spcAft>
                <a:spcPts val="600"/>
              </a:spcAft>
            </a:pPr>
            <a:r>
              <a:rPr lang="en" i="1" dirty="0">
                <a:solidFill>
                  <a:srgbClr val="FF0000"/>
                </a:solidFill>
              </a:rPr>
              <a:t>Los</a:t>
            </a:r>
            <a:r>
              <a:rPr lang="en" i="1" dirty="0">
                <a:solidFill>
                  <a:srgbClr val="434343"/>
                </a:solidFill>
              </a:rPr>
              <a:t> </a:t>
            </a:r>
          </a:p>
          <a:p>
            <a:pPr>
              <a:spcAft>
                <a:spcPts val="600"/>
              </a:spcAft>
            </a:pPr>
            <a:r>
              <a:rPr lang="en" i="1" dirty="0">
                <a:solidFill>
                  <a:srgbClr val="FF0000"/>
                </a:solidFill>
              </a:rPr>
              <a:t>Angeles</a:t>
            </a:r>
            <a:r>
              <a:rPr lang="en" i="1" dirty="0">
                <a:solidFill>
                  <a:srgbClr val="434343"/>
                </a:solidFill>
              </a:rPr>
              <a:t> </a:t>
            </a:r>
          </a:p>
          <a:p>
            <a:pPr>
              <a:spcAft>
                <a:spcPts val="600"/>
              </a:spcAft>
            </a:pPr>
            <a:r>
              <a:rPr lang="en-US" i="1" dirty="0">
                <a:solidFill>
                  <a:srgbClr val="0000FF"/>
                </a:solidFill>
              </a:rPr>
              <a:t>c</a:t>
            </a:r>
            <a:r>
              <a:rPr lang="en" i="1" dirty="0">
                <a:solidFill>
                  <a:srgbClr val="0000FF"/>
                </a:solidFill>
              </a:rPr>
              <a:t>ity</a:t>
            </a:r>
          </a:p>
          <a:p>
            <a:pPr>
              <a:spcAft>
                <a:spcPts val="600"/>
              </a:spcAft>
            </a:pPr>
            <a:r>
              <a:rPr lang="en" i="1" dirty="0">
                <a:solidFill>
                  <a:srgbClr val="00B050"/>
                </a:solidFill>
              </a:rPr>
              <a:t>in</a:t>
            </a:r>
            <a:r>
              <a:rPr lang="en" i="1" dirty="0">
                <a:solidFill>
                  <a:srgbClr val="434343"/>
                </a:solidFill>
              </a:rPr>
              <a:t>  </a:t>
            </a:r>
          </a:p>
          <a:p>
            <a:pPr>
              <a:spcAft>
                <a:spcPts val="600"/>
              </a:spcAft>
            </a:pPr>
            <a:r>
              <a:rPr lang="en" i="1" dirty="0">
                <a:solidFill>
                  <a:srgbClr val="0000FF"/>
                </a:solidFill>
              </a:rPr>
              <a:t>program</a:t>
            </a:r>
            <a:r>
              <a:rPr lang="en" i="1" dirty="0">
                <a:solidFill>
                  <a:srgbClr val="434343"/>
                </a:solidFill>
              </a:rPr>
              <a:t> </a:t>
            </a:r>
          </a:p>
          <a:p>
            <a:pPr>
              <a:spcAft>
                <a:spcPts val="600"/>
              </a:spcAft>
            </a:pPr>
            <a:r>
              <a:rPr lang="en" i="1" dirty="0">
                <a:solidFill>
                  <a:srgbClr val="0000FF"/>
                </a:solidFill>
              </a:rPr>
              <a:t>organized</a:t>
            </a:r>
            <a:r>
              <a:rPr lang="en" i="1" dirty="0">
                <a:solidFill>
                  <a:srgbClr val="434343"/>
                </a:solidFill>
              </a:rPr>
              <a:t> </a:t>
            </a:r>
          </a:p>
          <a:p>
            <a:pPr>
              <a:spcAft>
                <a:spcPts val="600"/>
              </a:spcAft>
            </a:pPr>
            <a:r>
              <a:rPr lang="en" i="1" dirty="0">
                <a:solidFill>
                  <a:srgbClr val="A64D79"/>
                </a:solidFill>
                <a:ea typeface="Mangal"/>
                <a:cs typeface="Mangal"/>
              </a:rPr>
              <a:t>+verbalizer </a:t>
            </a:r>
          </a:p>
          <a:p>
            <a:pPr>
              <a:spcAft>
                <a:spcPts val="600"/>
              </a:spcAft>
            </a:pPr>
            <a:r>
              <a:rPr lang="en" i="1" dirty="0">
                <a:solidFill>
                  <a:srgbClr val="434343"/>
                </a:solidFill>
              </a:rPr>
              <a:t>come+past</a:t>
            </a: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1CA5B9D-F41A-446D-86B5-B9FFFF0F93BD}"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8697911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266" y="306191"/>
            <a:ext cx="10532533" cy="369332"/>
          </a:xfrm>
          <a:prstGeom prst="rect">
            <a:avLst/>
          </a:prstGeom>
        </p:spPr>
        <p:txBody>
          <a:bodyPr wrap="square">
            <a:spAutoFit/>
          </a:bodyPr>
          <a:lstStyle/>
          <a:p>
            <a:r>
              <a:rPr lang="en" i="1" dirty="0">
                <a:solidFill>
                  <a:prstClr val="black"/>
                </a:solidFill>
              </a:rPr>
              <a:t>En: On the occasion of India’s Independence day, a program was organized in American city of Los Angeles</a:t>
            </a:r>
          </a:p>
        </p:txBody>
      </p:sp>
      <p:sp>
        <p:nvSpPr>
          <p:cNvPr id="5" name="Rectangle 4"/>
          <p:cNvSpPr/>
          <p:nvPr/>
        </p:nvSpPr>
        <p:spPr>
          <a:xfrm>
            <a:off x="3330222" y="1233268"/>
            <a:ext cx="2291645" cy="5324535"/>
          </a:xfrm>
          <a:prstGeom prst="rect">
            <a:avLst/>
          </a:prstGeom>
        </p:spPr>
        <p:txBody>
          <a:bodyPr wrap="square">
            <a:spAutoFit/>
          </a:bodyPr>
          <a:lstStyle/>
          <a:p>
            <a:pPr>
              <a:spcBef>
                <a:spcPts val="600"/>
              </a:spcBef>
            </a:pPr>
            <a:r>
              <a:rPr lang="en" dirty="0">
                <a:solidFill>
                  <a:prstClr val="black"/>
                </a:solidFill>
                <a:latin typeface="Mangal"/>
                <a:ea typeface="Mangal"/>
                <a:cs typeface="Mangal"/>
                <a:sym typeface="Mangal"/>
              </a:rPr>
              <a:t>भारता</a:t>
            </a:r>
          </a:p>
          <a:p>
            <a:pPr>
              <a:spcBef>
                <a:spcPts val="600"/>
              </a:spcBef>
            </a:pPr>
            <a:r>
              <a:rPr lang="en" dirty="0">
                <a:solidFill>
                  <a:prstClr val="black"/>
                </a:solidFill>
                <a:latin typeface="Mangal"/>
                <a:ea typeface="Mangal"/>
                <a:cs typeface="Mangal"/>
                <a:sym typeface="Mangal"/>
              </a:rPr>
              <a:t>च्या </a:t>
            </a:r>
          </a:p>
          <a:p>
            <a:pPr>
              <a:spcBef>
                <a:spcPts val="600"/>
              </a:spcBef>
            </a:pPr>
            <a:r>
              <a:rPr lang="en" dirty="0">
                <a:solidFill>
                  <a:prstClr val="black"/>
                </a:solidFill>
                <a:latin typeface="Mangal"/>
                <a:ea typeface="Mangal"/>
                <a:cs typeface="Mangal"/>
                <a:sym typeface="Mangal"/>
              </a:rPr>
              <a:t>स्वातंत्र्य</a:t>
            </a:r>
          </a:p>
          <a:p>
            <a:pPr>
              <a:spcBef>
                <a:spcPts val="600"/>
              </a:spcBef>
            </a:pPr>
            <a:r>
              <a:rPr lang="en" dirty="0">
                <a:solidFill>
                  <a:prstClr val="black"/>
                </a:solidFill>
                <a:latin typeface="Mangal"/>
                <a:ea typeface="Mangal"/>
                <a:cs typeface="Mangal"/>
                <a:sym typeface="Mangal"/>
              </a:rPr>
              <a:t>दिना</a:t>
            </a:r>
          </a:p>
          <a:p>
            <a:pPr>
              <a:spcBef>
                <a:spcPts val="600"/>
              </a:spcBef>
            </a:pPr>
            <a:r>
              <a:rPr lang="en" dirty="0">
                <a:solidFill>
                  <a:prstClr val="black"/>
                </a:solidFill>
                <a:latin typeface="Mangal"/>
                <a:ea typeface="Mangal"/>
                <a:cs typeface="Mangal"/>
                <a:sym typeface="Mangal"/>
              </a:rPr>
              <a:t>निमित्त </a:t>
            </a:r>
          </a:p>
          <a:p>
            <a:pPr>
              <a:spcBef>
                <a:spcPts val="600"/>
              </a:spcBef>
            </a:pPr>
            <a:r>
              <a:rPr lang="en" dirty="0">
                <a:solidFill>
                  <a:prstClr val="black"/>
                </a:solidFill>
                <a:latin typeface="Mangal"/>
                <a:ea typeface="Mangal"/>
                <a:cs typeface="Mangal"/>
                <a:sym typeface="Mangal"/>
              </a:rPr>
              <a:t>अमेरिके</a:t>
            </a:r>
          </a:p>
          <a:p>
            <a:pPr>
              <a:spcBef>
                <a:spcPts val="600"/>
              </a:spcBef>
            </a:pPr>
            <a:r>
              <a:rPr lang="en" dirty="0">
                <a:solidFill>
                  <a:prstClr val="black"/>
                </a:solidFill>
                <a:latin typeface="Mangal"/>
                <a:ea typeface="Mangal"/>
                <a:cs typeface="Mangal"/>
                <a:sym typeface="Mangal"/>
              </a:rPr>
              <a:t>तील </a:t>
            </a:r>
          </a:p>
          <a:p>
            <a:pPr>
              <a:spcBef>
                <a:spcPts val="600"/>
              </a:spcBef>
            </a:pPr>
            <a:r>
              <a:rPr lang="en" dirty="0">
                <a:solidFill>
                  <a:prstClr val="black"/>
                </a:solidFill>
                <a:latin typeface="Mangal"/>
                <a:ea typeface="Mangal"/>
                <a:cs typeface="Mangal"/>
                <a:sym typeface="Mangal"/>
              </a:rPr>
              <a:t>लॉस </a:t>
            </a:r>
          </a:p>
          <a:p>
            <a:pPr>
              <a:spcBef>
                <a:spcPts val="600"/>
              </a:spcBef>
            </a:pPr>
            <a:r>
              <a:rPr lang="en" dirty="0">
                <a:solidFill>
                  <a:prstClr val="black"/>
                </a:solidFill>
                <a:latin typeface="Mangal"/>
                <a:ea typeface="Mangal"/>
                <a:cs typeface="Mangal"/>
                <a:sym typeface="Mangal"/>
              </a:rPr>
              <a:t>एन्जल्स </a:t>
            </a:r>
          </a:p>
          <a:p>
            <a:pPr>
              <a:spcBef>
                <a:spcPts val="600"/>
              </a:spcBef>
            </a:pPr>
            <a:r>
              <a:rPr lang="en" dirty="0">
                <a:solidFill>
                  <a:prstClr val="black"/>
                </a:solidFill>
                <a:latin typeface="Mangal"/>
                <a:ea typeface="Mangal"/>
                <a:cs typeface="Mangal"/>
                <a:sym typeface="Mangal"/>
              </a:rPr>
              <a:t>शहरा</a:t>
            </a:r>
          </a:p>
          <a:p>
            <a:pPr>
              <a:spcBef>
                <a:spcPts val="600"/>
              </a:spcBef>
            </a:pPr>
            <a:r>
              <a:rPr lang="en" dirty="0">
                <a:solidFill>
                  <a:prstClr val="black"/>
                </a:solidFill>
                <a:latin typeface="Mangal"/>
                <a:ea typeface="Mangal"/>
                <a:cs typeface="Mangal"/>
                <a:sym typeface="Mangal"/>
              </a:rPr>
              <a:t>त </a:t>
            </a:r>
          </a:p>
          <a:p>
            <a:pPr>
              <a:spcBef>
                <a:spcPts val="600"/>
              </a:spcBef>
            </a:pPr>
            <a:r>
              <a:rPr lang="en" dirty="0">
                <a:solidFill>
                  <a:prstClr val="black"/>
                </a:solidFill>
                <a:latin typeface="Mangal"/>
                <a:ea typeface="Mangal"/>
                <a:cs typeface="Mangal"/>
                <a:sym typeface="Mangal"/>
              </a:rPr>
              <a:t>कार्यक्रम </a:t>
            </a:r>
          </a:p>
          <a:p>
            <a:pPr>
              <a:spcBef>
                <a:spcPts val="600"/>
              </a:spcBef>
            </a:pPr>
            <a:r>
              <a:rPr lang="en" dirty="0">
                <a:solidFill>
                  <a:prstClr val="black"/>
                </a:solidFill>
                <a:latin typeface="Mangal"/>
                <a:ea typeface="Mangal"/>
                <a:cs typeface="Mangal"/>
                <a:sym typeface="Mangal"/>
              </a:rPr>
              <a:t>आयोजित </a:t>
            </a:r>
          </a:p>
          <a:p>
            <a:pPr>
              <a:spcBef>
                <a:spcPts val="600"/>
              </a:spcBef>
            </a:pPr>
            <a:r>
              <a:rPr lang="en" dirty="0">
                <a:solidFill>
                  <a:prstClr val="black"/>
                </a:solidFill>
                <a:latin typeface="Mangal"/>
                <a:ea typeface="Mangal"/>
                <a:cs typeface="Mangal"/>
                <a:sym typeface="Mangal"/>
              </a:rPr>
              <a:t>करण्यात </a:t>
            </a:r>
          </a:p>
          <a:p>
            <a:pPr>
              <a:spcBef>
                <a:spcPts val="600"/>
              </a:spcBef>
            </a:pPr>
            <a:r>
              <a:rPr lang="en" dirty="0">
                <a:solidFill>
                  <a:prstClr val="black"/>
                </a:solidFill>
                <a:latin typeface="Mangal"/>
                <a:ea typeface="Mangal"/>
                <a:cs typeface="Mangal"/>
                <a:sym typeface="Mangal"/>
              </a:rPr>
              <a:t>आला</a:t>
            </a:r>
          </a:p>
        </p:txBody>
      </p:sp>
      <p:sp>
        <p:nvSpPr>
          <p:cNvPr id="2" name="TextBox 1"/>
          <p:cNvSpPr txBox="1"/>
          <p:nvPr/>
        </p:nvSpPr>
        <p:spPr>
          <a:xfrm>
            <a:off x="8006739" y="1202180"/>
            <a:ext cx="4151393" cy="1754326"/>
          </a:xfrm>
          <a:prstGeom prst="rect">
            <a:avLst/>
          </a:prstGeom>
          <a:noFill/>
        </p:spPr>
        <p:txBody>
          <a:bodyPr wrap="none" rtlCol="0">
            <a:spAutoFit/>
          </a:bodyPr>
          <a:lstStyle/>
          <a:p>
            <a:pPr marL="342900" indent="-342900">
              <a:buFontTx/>
              <a:buAutoNum type="arabicPeriod"/>
            </a:pPr>
            <a:r>
              <a:rPr lang="en-US" dirty="0">
                <a:solidFill>
                  <a:prstClr val="black"/>
                </a:solidFill>
              </a:rPr>
              <a:t>Segment the Marathi input </a:t>
            </a:r>
          </a:p>
          <a:p>
            <a:pPr marL="342900" indent="-342900">
              <a:buFontTx/>
              <a:buAutoNum type="arabicPeriod"/>
            </a:pPr>
            <a:r>
              <a:rPr lang="en-US" dirty="0">
                <a:solidFill>
                  <a:prstClr val="black"/>
                </a:solidFill>
              </a:rPr>
              <a:t>Transliterate </a:t>
            </a:r>
            <a:r>
              <a:rPr lang="en-US" dirty="0">
                <a:solidFill>
                  <a:srgbClr val="FF0000"/>
                </a:solidFill>
              </a:rPr>
              <a:t>Named Entities</a:t>
            </a:r>
          </a:p>
          <a:p>
            <a:pPr marL="342900" indent="-342900">
              <a:buFontTx/>
              <a:buAutoNum type="arabicPeriod"/>
            </a:pPr>
            <a:r>
              <a:rPr lang="en-US" dirty="0">
                <a:solidFill>
                  <a:prstClr val="black"/>
                </a:solidFill>
              </a:rPr>
              <a:t>Transliterate </a:t>
            </a:r>
            <a:r>
              <a:rPr lang="en-US" dirty="0">
                <a:solidFill>
                  <a:srgbClr val="0000FF"/>
                </a:solidFill>
              </a:rPr>
              <a:t>Cognates and Loan words</a:t>
            </a:r>
          </a:p>
          <a:p>
            <a:pPr marL="342900" indent="-342900">
              <a:buFontTx/>
              <a:buAutoNum type="arabicPeriod"/>
            </a:pPr>
            <a:r>
              <a:rPr lang="en-US" dirty="0">
                <a:solidFill>
                  <a:prstClr val="black"/>
                </a:solidFill>
              </a:rPr>
              <a:t>Some </a:t>
            </a:r>
            <a:r>
              <a:rPr lang="en-US" dirty="0">
                <a:solidFill>
                  <a:srgbClr val="A64D79"/>
                </a:solidFill>
                <a:ea typeface="Mangal"/>
                <a:cs typeface="Mangal"/>
              </a:rPr>
              <a:t>more loan words</a:t>
            </a:r>
          </a:p>
          <a:p>
            <a:pPr marL="342900" indent="-342900">
              <a:buFontTx/>
              <a:buAutoNum type="arabicPeriod"/>
            </a:pPr>
            <a:r>
              <a:rPr lang="en-US" dirty="0">
                <a:solidFill>
                  <a:prstClr val="black"/>
                </a:solidFill>
              </a:rPr>
              <a:t>Translate </a:t>
            </a:r>
            <a:r>
              <a:rPr lang="en-US" dirty="0">
                <a:solidFill>
                  <a:srgbClr val="00B050"/>
                </a:solidFill>
              </a:rPr>
              <a:t>function words</a:t>
            </a:r>
          </a:p>
          <a:p>
            <a:pPr marL="342900" indent="-342900">
              <a:buFontTx/>
              <a:buAutoNum type="arabicPeriod"/>
            </a:pPr>
            <a:r>
              <a:rPr lang="en-US" dirty="0">
                <a:solidFill>
                  <a:prstClr val="black"/>
                </a:solidFill>
              </a:rPr>
              <a:t>Translate remaining </a:t>
            </a:r>
            <a:r>
              <a:rPr lang="en-US" b="1" dirty="0">
                <a:solidFill>
                  <a:prstClr val="black"/>
                </a:solidFill>
              </a:rPr>
              <a:t>content words</a:t>
            </a:r>
          </a:p>
        </p:txBody>
      </p:sp>
      <p:sp>
        <p:nvSpPr>
          <p:cNvPr id="9" name="Rectangle 8"/>
          <p:cNvSpPr/>
          <p:nvPr/>
        </p:nvSpPr>
        <p:spPr>
          <a:xfrm>
            <a:off x="5518253" y="1233268"/>
            <a:ext cx="2291645" cy="5678478"/>
          </a:xfrm>
          <a:prstGeom prst="rect">
            <a:avLst/>
          </a:prstGeom>
        </p:spPr>
        <p:txBody>
          <a:bodyPr wrap="square">
            <a:spAutoFit/>
          </a:bodyPr>
          <a:lstStyle/>
          <a:p>
            <a:pPr>
              <a:spcBef>
                <a:spcPts val="600"/>
              </a:spcBef>
            </a:pPr>
            <a:r>
              <a:rPr lang="en" dirty="0">
                <a:solidFill>
                  <a:srgbClr val="FF0000"/>
                </a:solidFill>
                <a:latin typeface="Mangal"/>
                <a:ea typeface="Mangal"/>
                <a:cs typeface="Mangal"/>
                <a:sym typeface="Mangal"/>
              </a:rPr>
              <a:t>भारत</a:t>
            </a:r>
          </a:p>
          <a:p>
            <a:pPr>
              <a:spcBef>
                <a:spcPts val="600"/>
              </a:spcBef>
            </a:pPr>
            <a:r>
              <a:rPr lang="en" dirty="0">
                <a:solidFill>
                  <a:srgbClr val="00B050"/>
                </a:solidFill>
                <a:latin typeface="Mangal"/>
                <a:ea typeface="Mangal"/>
                <a:cs typeface="Mangal"/>
                <a:sym typeface="Mangal"/>
              </a:rPr>
              <a:t>के</a:t>
            </a:r>
            <a:r>
              <a:rPr lang="en" dirty="0">
                <a:solidFill>
                  <a:prstClr val="black"/>
                </a:solidFill>
                <a:latin typeface="Mangal"/>
                <a:ea typeface="Mangal"/>
                <a:cs typeface="Mangal"/>
                <a:sym typeface="Mangal"/>
              </a:rPr>
              <a:t> </a:t>
            </a:r>
          </a:p>
          <a:p>
            <a:pPr>
              <a:spcBef>
                <a:spcPts val="600"/>
              </a:spcBef>
            </a:pPr>
            <a:r>
              <a:rPr lang="en" dirty="0">
                <a:solidFill>
                  <a:srgbClr val="0000FF"/>
                </a:solidFill>
                <a:latin typeface="Mangal"/>
                <a:ea typeface="Mangal"/>
                <a:cs typeface="Mangal"/>
                <a:sym typeface="Mangal"/>
              </a:rPr>
              <a:t>स्वतंत्रता</a:t>
            </a:r>
            <a:r>
              <a:rPr lang="en" dirty="0">
                <a:solidFill>
                  <a:prstClr val="black"/>
                </a:solidFill>
                <a:latin typeface="Mangal"/>
                <a:ea typeface="Mangal"/>
                <a:cs typeface="Mangal"/>
                <a:sym typeface="Mangal"/>
              </a:rPr>
              <a:t> </a:t>
            </a:r>
          </a:p>
          <a:p>
            <a:pPr>
              <a:spcBef>
                <a:spcPts val="600"/>
              </a:spcBef>
            </a:pPr>
            <a:r>
              <a:rPr lang="en" dirty="0">
                <a:solidFill>
                  <a:srgbClr val="A64D79"/>
                </a:solidFill>
                <a:latin typeface="Mangal"/>
                <a:ea typeface="Mangal"/>
                <a:cs typeface="Mangal"/>
                <a:sym typeface="Mangal"/>
              </a:rPr>
              <a:t>दिवस</a:t>
            </a:r>
            <a:r>
              <a:rPr lang="en" dirty="0">
                <a:solidFill>
                  <a:prstClr val="black"/>
                </a:solidFill>
                <a:latin typeface="Mangal"/>
                <a:ea typeface="Mangal"/>
                <a:cs typeface="Mangal"/>
                <a:sym typeface="Mangal"/>
              </a:rPr>
              <a:t> </a:t>
            </a:r>
          </a:p>
          <a:p>
            <a:pPr>
              <a:spcBef>
                <a:spcPts val="600"/>
              </a:spcBef>
            </a:pPr>
            <a:r>
              <a:rPr lang="en" dirty="0">
                <a:solidFill>
                  <a:srgbClr val="00B050"/>
                </a:solidFill>
                <a:latin typeface="Mangal"/>
                <a:ea typeface="Mangal"/>
                <a:cs typeface="Mangal"/>
                <a:sym typeface="Mangal"/>
              </a:rPr>
              <a:t>के</a:t>
            </a:r>
            <a:r>
              <a:rPr lang="en" dirty="0">
                <a:solidFill>
                  <a:prstClr val="black"/>
                </a:solidFill>
                <a:latin typeface="Mangal"/>
                <a:ea typeface="Mangal"/>
                <a:cs typeface="Mangal"/>
                <a:sym typeface="Mangal"/>
              </a:rPr>
              <a:t> अवसर </a:t>
            </a:r>
            <a:r>
              <a:rPr lang="en" dirty="0">
                <a:solidFill>
                  <a:srgbClr val="00B050"/>
                </a:solidFill>
                <a:latin typeface="Mangal"/>
                <a:ea typeface="Mangal"/>
                <a:cs typeface="Mangal"/>
                <a:sym typeface="Mangal"/>
              </a:rPr>
              <a:t>पर</a:t>
            </a:r>
            <a:r>
              <a:rPr lang="en" dirty="0">
                <a:solidFill>
                  <a:prstClr val="black"/>
                </a:solidFill>
                <a:latin typeface="Mangal"/>
                <a:ea typeface="Mangal"/>
                <a:cs typeface="Mangal"/>
                <a:sym typeface="Mangal"/>
              </a:rPr>
              <a:t> </a:t>
            </a:r>
          </a:p>
          <a:p>
            <a:pPr>
              <a:spcBef>
                <a:spcPts val="600"/>
              </a:spcBef>
            </a:pPr>
            <a:r>
              <a:rPr lang="en" dirty="0">
                <a:solidFill>
                  <a:srgbClr val="FF0000"/>
                </a:solidFill>
                <a:latin typeface="Mangal"/>
                <a:ea typeface="Mangal"/>
                <a:cs typeface="Mangal"/>
                <a:sym typeface="Mangal"/>
              </a:rPr>
              <a:t>अमरीका</a:t>
            </a:r>
            <a:r>
              <a:rPr lang="en" dirty="0">
                <a:solidFill>
                  <a:prstClr val="black"/>
                </a:solidFill>
                <a:latin typeface="Mangal"/>
                <a:ea typeface="Mangal"/>
                <a:cs typeface="Mangal"/>
                <a:sym typeface="Mangal"/>
              </a:rPr>
              <a:t> </a:t>
            </a:r>
          </a:p>
          <a:p>
            <a:pPr>
              <a:spcBef>
                <a:spcPts val="600"/>
              </a:spcBef>
            </a:pPr>
            <a:r>
              <a:rPr lang="en" dirty="0">
                <a:solidFill>
                  <a:srgbClr val="00B050"/>
                </a:solidFill>
                <a:latin typeface="Mangal"/>
                <a:ea typeface="Mangal"/>
                <a:cs typeface="Mangal"/>
                <a:sym typeface="Mangal"/>
              </a:rPr>
              <a:t>के</a:t>
            </a:r>
            <a:r>
              <a:rPr lang="en" dirty="0">
                <a:solidFill>
                  <a:prstClr val="black"/>
                </a:solidFill>
                <a:latin typeface="Mangal"/>
                <a:ea typeface="Mangal"/>
                <a:cs typeface="Mangal"/>
                <a:sym typeface="Mangal"/>
              </a:rPr>
              <a:t> </a:t>
            </a:r>
          </a:p>
          <a:p>
            <a:pPr>
              <a:spcBef>
                <a:spcPts val="600"/>
              </a:spcBef>
            </a:pPr>
            <a:r>
              <a:rPr lang="en" dirty="0">
                <a:solidFill>
                  <a:srgbClr val="FF0000"/>
                </a:solidFill>
                <a:latin typeface="Mangal"/>
                <a:ea typeface="Mangal"/>
                <a:cs typeface="Mangal"/>
                <a:sym typeface="Mangal"/>
              </a:rPr>
              <a:t>लॉस </a:t>
            </a:r>
          </a:p>
          <a:p>
            <a:pPr>
              <a:spcBef>
                <a:spcPts val="600"/>
              </a:spcBef>
            </a:pPr>
            <a:r>
              <a:rPr lang="en" dirty="0">
                <a:solidFill>
                  <a:srgbClr val="FF0000"/>
                </a:solidFill>
                <a:latin typeface="Mangal"/>
                <a:ea typeface="Mangal"/>
                <a:cs typeface="Mangal"/>
                <a:sym typeface="Mangal"/>
              </a:rPr>
              <a:t>एन्जल्स</a:t>
            </a:r>
            <a:r>
              <a:rPr lang="en" dirty="0">
                <a:solidFill>
                  <a:prstClr val="black"/>
                </a:solidFill>
                <a:latin typeface="Mangal"/>
                <a:ea typeface="Mangal"/>
                <a:cs typeface="Mangal"/>
                <a:sym typeface="Mangal"/>
              </a:rPr>
              <a:t> </a:t>
            </a:r>
          </a:p>
          <a:p>
            <a:pPr>
              <a:spcBef>
                <a:spcPts val="600"/>
              </a:spcBef>
            </a:pPr>
            <a:r>
              <a:rPr lang="en" dirty="0">
                <a:solidFill>
                  <a:srgbClr val="0000FF"/>
                </a:solidFill>
                <a:latin typeface="Mangal"/>
                <a:ea typeface="Mangal"/>
                <a:cs typeface="Mangal"/>
                <a:sym typeface="Mangal"/>
              </a:rPr>
              <a:t>शहर</a:t>
            </a:r>
            <a:r>
              <a:rPr lang="en" dirty="0">
                <a:solidFill>
                  <a:prstClr val="black"/>
                </a:solidFill>
                <a:latin typeface="Mangal"/>
                <a:ea typeface="Mangal"/>
                <a:cs typeface="Mangal"/>
                <a:sym typeface="Mangal"/>
              </a:rPr>
              <a:t> </a:t>
            </a:r>
          </a:p>
          <a:p>
            <a:pPr>
              <a:spcBef>
                <a:spcPts val="600"/>
              </a:spcBef>
            </a:pPr>
            <a:r>
              <a:rPr lang="en" dirty="0">
                <a:solidFill>
                  <a:srgbClr val="00B050"/>
                </a:solidFill>
                <a:latin typeface="Mangal"/>
                <a:ea typeface="Mangal"/>
                <a:cs typeface="Mangal"/>
                <a:sym typeface="Mangal"/>
              </a:rPr>
              <a:t>में</a:t>
            </a:r>
            <a:r>
              <a:rPr lang="en" dirty="0">
                <a:solidFill>
                  <a:prstClr val="black"/>
                </a:solidFill>
                <a:latin typeface="Mangal"/>
                <a:ea typeface="Mangal"/>
                <a:cs typeface="Mangal"/>
                <a:sym typeface="Mangal"/>
              </a:rPr>
              <a:t> </a:t>
            </a:r>
          </a:p>
          <a:p>
            <a:pPr>
              <a:spcBef>
                <a:spcPts val="600"/>
              </a:spcBef>
            </a:pPr>
            <a:r>
              <a:rPr lang="en" dirty="0">
                <a:solidFill>
                  <a:srgbClr val="0000FF"/>
                </a:solidFill>
                <a:latin typeface="Mangal"/>
                <a:ea typeface="Mangal"/>
                <a:cs typeface="Mangal"/>
                <a:sym typeface="Mangal"/>
              </a:rPr>
              <a:t>कार्यक्रम </a:t>
            </a:r>
          </a:p>
          <a:p>
            <a:pPr>
              <a:spcBef>
                <a:spcPts val="600"/>
              </a:spcBef>
            </a:pPr>
            <a:r>
              <a:rPr lang="en" dirty="0">
                <a:solidFill>
                  <a:srgbClr val="0000FF"/>
                </a:solidFill>
                <a:latin typeface="Mangal"/>
                <a:ea typeface="Mangal"/>
                <a:cs typeface="Mangal"/>
                <a:sym typeface="Mangal"/>
              </a:rPr>
              <a:t>आयोजित</a:t>
            </a:r>
            <a:r>
              <a:rPr lang="en" dirty="0">
                <a:solidFill>
                  <a:prstClr val="black"/>
                </a:solidFill>
                <a:latin typeface="Mangal"/>
                <a:ea typeface="Mangal"/>
                <a:cs typeface="Mangal"/>
                <a:sym typeface="Mangal"/>
              </a:rPr>
              <a:t> </a:t>
            </a:r>
          </a:p>
          <a:p>
            <a:pPr>
              <a:spcBef>
                <a:spcPts val="600"/>
              </a:spcBef>
            </a:pPr>
            <a:r>
              <a:rPr lang="en" dirty="0">
                <a:solidFill>
                  <a:srgbClr val="A64D79"/>
                </a:solidFill>
                <a:latin typeface="Mangal"/>
                <a:ea typeface="Mangal"/>
                <a:cs typeface="Mangal"/>
                <a:sym typeface="Mangal"/>
              </a:rPr>
              <a:t>किया</a:t>
            </a:r>
            <a:r>
              <a:rPr lang="en" dirty="0">
                <a:solidFill>
                  <a:prstClr val="black"/>
                </a:solidFill>
                <a:latin typeface="Mangal"/>
                <a:ea typeface="Mangal"/>
                <a:cs typeface="Mangal"/>
                <a:sym typeface="Mangal"/>
              </a:rPr>
              <a:t> </a:t>
            </a:r>
          </a:p>
          <a:p>
            <a:pPr>
              <a:spcBef>
                <a:spcPts val="600"/>
              </a:spcBef>
            </a:pPr>
            <a:r>
              <a:rPr lang="en" dirty="0">
                <a:solidFill>
                  <a:prstClr val="black"/>
                </a:solidFill>
                <a:latin typeface="Mangal"/>
                <a:ea typeface="Mangal"/>
                <a:cs typeface="Mangal"/>
                <a:sym typeface="Mangal"/>
              </a:rPr>
              <a:t>गया</a:t>
            </a:r>
          </a:p>
          <a:p>
            <a:pPr>
              <a:spcBef>
                <a:spcPts val="600"/>
              </a:spcBef>
            </a:pPr>
            <a:endParaRPr lang="en" dirty="0">
              <a:solidFill>
                <a:prstClr val="black"/>
              </a:solidFill>
              <a:latin typeface="Mangal"/>
              <a:ea typeface="Mangal"/>
              <a:cs typeface="Mangal"/>
              <a:sym typeface="Mangal"/>
            </a:endParaRPr>
          </a:p>
        </p:txBody>
      </p:sp>
      <p:sp>
        <p:nvSpPr>
          <p:cNvPr id="11" name="Rectangle 10"/>
          <p:cNvSpPr/>
          <p:nvPr/>
        </p:nvSpPr>
        <p:spPr>
          <a:xfrm>
            <a:off x="530574" y="1233265"/>
            <a:ext cx="4312355" cy="5324535"/>
          </a:xfrm>
          <a:prstGeom prst="rect">
            <a:avLst/>
          </a:prstGeom>
        </p:spPr>
        <p:txBody>
          <a:bodyPr wrap="square">
            <a:spAutoFit/>
          </a:bodyPr>
          <a:lstStyle/>
          <a:p>
            <a:pPr>
              <a:spcAft>
                <a:spcPts val="600"/>
              </a:spcAft>
            </a:pPr>
            <a:r>
              <a:rPr lang="en" i="1" dirty="0">
                <a:solidFill>
                  <a:srgbClr val="FF0000"/>
                </a:solidFill>
              </a:rPr>
              <a:t>India</a:t>
            </a:r>
          </a:p>
          <a:p>
            <a:pPr>
              <a:spcAft>
                <a:spcPts val="600"/>
              </a:spcAft>
            </a:pPr>
            <a:r>
              <a:rPr lang="en" i="1" dirty="0">
                <a:solidFill>
                  <a:srgbClr val="434343"/>
                </a:solidFill>
              </a:rPr>
              <a:t>+</a:t>
            </a:r>
            <a:r>
              <a:rPr lang="en" i="1" dirty="0">
                <a:solidFill>
                  <a:srgbClr val="00B050"/>
                </a:solidFill>
              </a:rPr>
              <a:t>of</a:t>
            </a:r>
            <a:r>
              <a:rPr lang="en" i="1" dirty="0">
                <a:solidFill>
                  <a:srgbClr val="434343"/>
                </a:solidFill>
              </a:rPr>
              <a:t>  </a:t>
            </a:r>
          </a:p>
          <a:p>
            <a:pPr>
              <a:spcAft>
                <a:spcPts val="600"/>
              </a:spcAft>
            </a:pPr>
            <a:r>
              <a:rPr lang="en" i="1" dirty="0">
                <a:solidFill>
                  <a:srgbClr val="0000FF"/>
                </a:solidFill>
              </a:rPr>
              <a:t>Independence</a:t>
            </a:r>
          </a:p>
          <a:p>
            <a:pPr>
              <a:spcAft>
                <a:spcPts val="600"/>
              </a:spcAft>
            </a:pPr>
            <a:r>
              <a:rPr lang="en-US" dirty="0">
                <a:solidFill>
                  <a:srgbClr val="A64D79"/>
                </a:solidFill>
                <a:ea typeface="Mangal"/>
                <a:cs typeface="Mangal"/>
              </a:rPr>
              <a:t>D</a:t>
            </a:r>
            <a:r>
              <a:rPr lang="en" dirty="0">
                <a:solidFill>
                  <a:srgbClr val="A64D79"/>
                </a:solidFill>
                <a:ea typeface="Mangal"/>
                <a:cs typeface="Mangal"/>
              </a:rPr>
              <a:t>ay</a:t>
            </a:r>
          </a:p>
          <a:p>
            <a:pPr>
              <a:spcAft>
                <a:spcPts val="600"/>
              </a:spcAft>
            </a:pPr>
            <a:r>
              <a:rPr lang="en" i="1" dirty="0">
                <a:solidFill>
                  <a:srgbClr val="434343"/>
                </a:solidFill>
              </a:rPr>
              <a:t>+</a:t>
            </a:r>
            <a:r>
              <a:rPr lang="en" i="1" dirty="0">
                <a:solidFill>
                  <a:srgbClr val="00B050"/>
                </a:solidFill>
              </a:rPr>
              <a:t>on</a:t>
            </a:r>
            <a:r>
              <a:rPr lang="en" i="1" dirty="0">
                <a:solidFill>
                  <a:srgbClr val="434343"/>
                </a:solidFill>
              </a:rPr>
              <a:t>_occasion_</a:t>
            </a:r>
            <a:r>
              <a:rPr lang="en" i="1" dirty="0">
                <a:solidFill>
                  <a:srgbClr val="00B050"/>
                </a:solidFill>
              </a:rPr>
              <a:t>of</a:t>
            </a:r>
            <a:r>
              <a:rPr lang="en" i="1" dirty="0">
                <a:solidFill>
                  <a:srgbClr val="434343"/>
                </a:solidFill>
              </a:rPr>
              <a:t>  </a:t>
            </a:r>
          </a:p>
          <a:p>
            <a:pPr>
              <a:spcAft>
                <a:spcPts val="600"/>
              </a:spcAft>
            </a:pPr>
            <a:r>
              <a:rPr lang="en" i="1" dirty="0">
                <a:solidFill>
                  <a:srgbClr val="FF0000"/>
                </a:solidFill>
              </a:rPr>
              <a:t>America</a:t>
            </a:r>
          </a:p>
          <a:p>
            <a:pPr>
              <a:spcAft>
                <a:spcPts val="600"/>
              </a:spcAft>
            </a:pPr>
            <a:r>
              <a:rPr lang="en" i="1" dirty="0">
                <a:solidFill>
                  <a:srgbClr val="00B050"/>
                </a:solidFill>
              </a:rPr>
              <a:t>in</a:t>
            </a:r>
            <a:r>
              <a:rPr lang="en" i="1" dirty="0">
                <a:solidFill>
                  <a:srgbClr val="434343"/>
                </a:solidFill>
              </a:rPr>
              <a:t> </a:t>
            </a:r>
          </a:p>
          <a:p>
            <a:pPr>
              <a:spcAft>
                <a:spcPts val="600"/>
              </a:spcAft>
            </a:pPr>
            <a:r>
              <a:rPr lang="en" i="1" dirty="0">
                <a:solidFill>
                  <a:srgbClr val="FF0000"/>
                </a:solidFill>
              </a:rPr>
              <a:t>Los</a:t>
            </a:r>
            <a:r>
              <a:rPr lang="en" i="1" dirty="0">
                <a:solidFill>
                  <a:srgbClr val="434343"/>
                </a:solidFill>
              </a:rPr>
              <a:t> </a:t>
            </a:r>
          </a:p>
          <a:p>
            <a:pPr>
              <a:spcAft>
                <a:spcPts val="600"/>
              </a:spcAft>
            </a:pPr>
            <a:r>
              <a:rPr lang="en" i="1" dirty="0">
                <a:solidFill>
                  <a:srgbClr val="FF0000"/>
                </a:solidFill>
              </a:rPr>
              <a:t>Angeles</a:t>
            </a:r>
            <a:r>
              <a:rPr lang="en" i="1" dirty="0">
                <a:solidFill>
                  <a:srgbClr val="434343"/>
                </a:solidFill>
              </a:rPr>
              <a:t> </a:t>
            </a:r>
          </a:p>
          <a:p>
            <a:pPr>
              <a:spcAft>
                <a:spcPts val="600"/>
              </a:spcAft>
            </a:pPr>
            <a:r>
              <a:rPr lang="en-US" i="1" dirty="0">
                <a:solidFill>
                  <a:srgbClr val="0000FF"/>
                </a:solidFill>
              </a:rPr>
              <a:t>c</a:t>
            </a:r>
            <a:r>
              <a:rPr lang="en" i="1" dirty="0">
                <a:solidFill>
                  <a:srgbClr val="0000FF"/>
                </a:solidFill>
              </a:rPr>
              <a:t>ity</a:t>
            </a:r>
          </a:p>
          <a:p>
            <a:pPr>
              <a:spcAft>
                <a:spcPts val="600"/>
              </a:spcAft>
            </a:pPr>
            <a:r>
              <a:rPr lang="en" i="1" dirty="0">
                <a:solidFill>
                  <a:srgbClr val="00B050"/>
                </a:solidFill>
              </a:rPr>
              <a:t>in</a:t>
            </a:r>
            <a:r>
              <a:rPr lang="en" i="1" dirty="0">
                <a:solidFill>
                  <a:srgbClr val="434343"/>
                </a:solidFill>
              </a:rPr>
              <a:t>  </a:t>
            </a:r>
          </a:p>
          <a:p>
            <a:pPr>
              <a:spcAft>
                <a:spcPts val="600"/>
              </a:spcAft>
            </a:pPr>
            <a:r>
              <a:rPr lang="en" i="1" dirty="0">
                <a:solidFill>
                  <a:srgbClr val="0000FF"/>
                </a:solidFill>
              </a:rPr>
              <a:t>program</a:t>
            </a:r>
            <a:r>
              <a:rPr lang="en" i="1" dirty="0">
                <a:solidFill>
                  <a:srgbClr val="434343"/>
                </a:solidFill>
              </a:rPr>
              <a:t> </a:t>
            </a:r>
          </a:p>
          <a:p>
            <a:pPr>
              <a:spcAft>
                <a:spcPts val="600"/>
              </a:spcAft>
            </a:pPr>
            <a:r>
              <a:rPr lang="en" i="1" dirty="0">
                <a:solidFill>
                  <a:srgbClr val="0000FF"/>
                </a:solidFill>
              </a:rPr>
              <a:t>organized</a:t>
            </a:r>
            <a:r>
              <a:rPr lang="en" i="1" dirty="0">
                <a:solidFill>
                  <a:srgbClr val="434343"/>
                </a:solidFill>
              </a:rPr>
              <a:t> </a:t>
            </a:r>
          </a:p>
          <a:p>
            <a:pPr>
              <a:spcAft>
                <a:spcPts val="600"/>
              </a:spcAft>
            </a:pPr>
            <a:r>
              <a:rPr lang="en" i="1" dirty="0">
                <a:solidFill>
                  <a:srgbClr val="A64D79"/>
                </a:solidFill>
                <a:ea typeface="Mangal"/>
                <a:cs typeface="Mangal"/>
              </a:rPr>
              <a:t>+verbalizer </a:t>
            </a:r>
          </a:p>
          <a:p>
            <a:pPr>
              <a:spcAft>
                <a:spcPts val="600"/>
              </a:spcAft>
            </a:pPr>
            <a:r>
              <a:rPr lang="en" i="1" dirty="0">
                <a:solidFill>
                  <a:srgbClr val="434343"/>
                </a:solidFill>
              </a:rPr>
              <a:t>come+past</a:t>
            </a: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1CA5B9D-F41A-446D-86B5-B9FFFF0F93BD}"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2723742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5889" y="294720"/>
            <a:ext cx="10414647" cy="523220"/>
          </a:xfrm>
          <a:prstGeom prst="rect">
            <a:avLst/>
          </a:prstGeom>
          <a:noFill/>
        </p:spPr>
        <p:txBody>
          <a:bodyPr wrap="none" rtlCol="0">
            <a:spAutoFit/>
          </a:bodyPr>
          <a:lstStyle/>
          <a:p>
            <a:pPr algn="ctr"/>
            <a:r>
              <a:rPr lang="en-US" sz="2800" i="1" dirty="0">
                <a:solidFill>
                  <a:prstClr val="black"/>
                </a:solidFill>
              </a:rPr>
              <a:t>Why is SMT between Marathi-Hindi different from English-Malayalam?</a:t>
            </a:r>
          </a:p>
        </p:txBody>
      </p:sp>
      <p:sp>
        <p:nvSpPr>
          <p:cNvPr id="9" name="Shape 105"/>
          <p:cNvSpPr/>
          <p:nvPr/>
        </p:nvSpPr>
        <p:spPr>
          <a:xfrm>
            <a:off x="557188" y="1464007"/>
            <a:ext cx="3683342" cy="1433818"/>
          </a:xfrm>
          <a:prstGeom prst="rect">
            <a:avLst/>
          </a:prstGeom>
          <a:solidFill>
            <a:schemeClr val="accent2">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b="1" dirty="0">
                <a:solidFill>
                  <a:prstClr val="black"/>
                </a:solidFill>
                <a:sym typeface="Ubuntu"/>
              </a:rPr>
              <a:t>Machine Learning</a:t>
            </a:r>
          </a:p>
          <a:p>
            <a:pPr algn="ctr"/>
            <a:endParaRPr lang="en" b="1" dirty="0">
              <a:solidFill>
                <a:prstClr val="black"/>
              </a:solidFill>
              <a:latin typeface="Calibri Light" panose="020F0302020204030204" pitchFamily="34" charset="0"/>
              <a:ea typeface="Ubuntu"/>
              <a:cs typeface="Ubuntu"/>
              <a:sym typeface="Ubuntu"/>
            </a:endParaRPr>
          </a:p>
          <a:p>
            <a:pPr marL="285750" indent="-285750" algn="just">
              <a:buFont typeface="Arial" panose="020B0604020202020204" pitchFamily="34" charset="0"/>
              <a:buChar char="•"/>
            </a:pPr>
            <a:r>
              <a:rPr lang="en" dirty="0">
                <a:solidFill>
                  <a:prstClr val="black"/>
                </a:solidFill>
                <a:sym typeface="Ubuntu"/>
              </a:rPr>
              <a:t>Learn word/phrase</a:t>
            </a:r>
            <a:r>
              <a:rPr lang="en" b="1" dirty="0">
                <a:solidFill>
                  <a:prstClr val="black"/>
                </a:solidFill>
                <a:latin typeface="Calibri Light" panose="020F0302020204030204" pitchFamily="34" charset="0"/>
                <a:ea typeface="Ubuntu"/>
                <a:cs typeface="Ubuntu"/>
                <a:sym typeface="Ubuntu"/>
              </a:rPr>
              <a:t> </a:t>
            </a:r>
            <a:r>
              <a:rPr lang="en" dirty="0">
                <a:solidFill>
                  <a:prstClr val="black"/>
                </a:solidFill>
                <a:sym typeface="Ubuntu"/>
              </a:rPr>
              <a:t>alignments</a:t>
            </a:r>
          </a:p>
          <a:p>
            <a:pPr marL="285750" indent="-285750" algn="just">
              <a:buFont typeface="Arial" panose="020B0604020202020204" pitchFamily="34" charset="0"/>
              <a:buChar char="•"/>
            </a:pPr>
            <a:r>
              <a:rPr lang="en" dirty="0">
                <a:solidFill>
                  <a:prstClr val="black"/>
                </a:solidFill>
                <a:sym typeface="Ubuntu"/>
              </a:rPr>
              <a:t>Learning to reorder</a:t>
            </a:r>
          </a:p>
        </p:txBody>
      </p:sp>
      <p:sp>
        <p:nvSpPr>
          <p:cNvPr id="10" name="Rectangle 9"/>
          <p:cNvSpPr/>
          <p:nvPr/>
        </p:nvSpPr>
        <p:spPr>
          <a:xfrm>
            <a:off x="4920342" y="4138216"/>
            <a:ext cx="6364430" cy="1200329"/>
          </a:xfrm>
          <a:prstGeom prst="rect">
            <a:avLst/>
          </a:prstGeom>
        </p:spPr>
        <p:txBody>
          <a:bodyPr wrap="square">
            <a:spAutoFit/>
          </a:bodyPr>
          <a:lstStyle/>
          <a:p>
            <a:r>
              <a:rPr lang="en-US" sz="2400" dirty="0">
                <a:solidFill>
                  <a:prstClr val="black"/>
                </a:solidFill>
              </a:rPr>
              <a:t>They have the same basic word order </a:t>
            </a:r>
          </a:p>
          <a:p>
            <a:r>
              <a:rPr lang="en-US" sz="2400" dirty="0">
                <a:solidFill>
                  <a:prstClr val="black"/>
                </a:solidFill>
              </a:rPr>
              <a:t>The reordering  problem is almost non-existent</a:t>
            </a:r>
          </a:p>
          <a:p>
            <a:r>
              <a:rPr lang="en-US" sz="2400" i="1" u="sng" dirty="0">
                <a:solidFill>
                  <a:srgbClr val="FF0000"/>
                </a:solidFill>
              </a:rPr>
              <a:t>No parsing is required</a:t>
            </a:r>
          </a:p>
        </p:txBody>
      </p:sp>
      <p:sp>
        <p:nvSpPr>
          <p:cNvPr id="11" name="Rectangle 10"/>
          <p:cNvSpPr/>
          <p:nvPr/>
        </p:nvSpPr>
        <p:spPr>
          <a:xfrm>
            <a:off x="4920342" y="1908406"/>
            <a:ext cx="7074433" cy="1846659"/>
          </a:xfrm>
          <a:prstGeom prst="rect">
            <a:avLst/>
          </a:prstGeom>
        </p:spPr>
        <p:txBody>
          <a:bodyPr wrap="square">
            <a:spAutoFit/>
          </a:bodyPr>
          <a:lstStyle/>
          <a:p>
            <a:r>
              <a:rPr lang="en-US" sz="2400" dirty="0">
                <a:solidFill>
                  <a:prstClr val="black"/>
                </a:solidFill>
              </a:rPr>
              <a:t>Almost One-One correspondence between words</a:t>
            </a:r>
          </a:p>
          <a:p>
            <a:r>
              <a:rPr lang="en-US" sz="2400" dirty="0">
                <a:solidFill>
                  <a:prstClr val="black"/>
                </a:solidFill>
              </a:rPr>
              <a:t>(cognates, loan words, function words)</a:t>
            </a:r>
          </a:p>
          <a:p>
            <a:r>
              <a:rPr lang="en-IN" sz="2400" dirty="0">
                <a:solidFill>
                  <a:prstClr val="black"/>
                </a:solidFill>
              </a:rPr>
              <a:t>Transformations at the sub-word level</a:t>
            </a:r>
          </a:p>
          <a:p>
            <a:r>
              <a:rPr lang="en-IN" sz="2400" i="1" u="sng" dirty="0">
                <a:solidFill>
                  <a:srgbClr val="FF0000"/>
                </a:solidFill>
              </a:rPr>
              <a:t>Level of representation different </a:t>
            </a:r>
          </a:p>
          <a:p>
            <a:endParaRPr lang="en-US" dirty="0">
              <a:solidFill>
                <a:prstClr val="black"/>
              </a:solidFill>
            </a:endParaRPr>
          </a:p>
        </p:txBody>
      </p:sp>
      <p:sp>
        <p:nvSpPr>
          <p:cNvPr id="2" name="TextBox 1"/>
          <p:cNvSpPr txBox="1"/>
          <p:nvPr/>
        </p:nvSpPr>
        <p:spPr>
          <a:xfrm>
            <a:off x="2710927" y="5853489"/>
            <a:ext cx="9596334" cy="523220"/>
          </a:xfrm>
          <a:prstGeom prst="rect">
            <a:avLst/>
          </a:prstGeom>
          <a:noFill/>
        </p:spPr>
        <p:txBody>
          <a:bodyPr wrap="square" rtlCol="0">
            <a:spAutoFit/>
          </a:bodyPr>
          <a:lstStyle/>
          <a:p>
            <a:r>
              <a:rPr lang="en-IN" sz="2800" i="1" dirty="0">
                <a:solidFill>
                  <a:prstClr val="black"/>
                </a:solidFill>
              </a:rPr>
              <a:t>Learning at this  level requires lesser data </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1CA5B9D-F41A-446D-86B5-B9FFFF0F93BD}"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356249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8326" y="912643"/>
            <a:ext cx="10404631" cy="5693866"/>
          </a:xfrm>
          <a:prstGeom prst="rect">
            <a:avLst/>
          </a:prstGeom>
          <a:noFill/>
        </p:spPr>
        <p:txBody>
          <a:bodyPr wrap="square" rtlCol="0">
            <a:spAutoFit/>
          </a:bodyPr>
          <a:lstStyle/>
          <a:p>
            <a:r>
              <a:rPr lang="en-US" sz="2800" i="1" u="sng" dirty="0">
                <a:solidFill>
                  <a:prstClr val="black"/>
                </a:solidFill>
              </a:rPr>
              <a:t>“almost” one-to-one correspondence</a:t>
            </a:r>
          </a:p>
          <a:p>
            <a:pPr lvl="1"/>
            <a:r>
              <a:rPr lang="en-US" sz="2800" i="1" dirty="0">
                <a:solidFill>
                  <a:prstClr val="black"/>
                </a:solidFill>
              </a:rPr>
              <a:t>	</a:t>
            </a:r>
          </a:p>
          <a:p>
            <a:pPr marL="914400" lvl="1" indent="-457200">
              <a:buFontTx/>
              <a:buChar char="-"/>
            </a:pPr>
            <a:r>
              <a:rPr lang="en-US" sz="2800" i="1" dirty="0">
                <a:solidFill>
                  <a:prstClr val="black"/>
                </a:solidFill>
              </a:rPr>
              <a:t>Function words </a:t>
            </a:r>
            <a:r>
              <a:rPr lang="en-US" sz="2800" i="1" dirty="0">
                <a:solidFill>
                  <a:prstClr val="black"/>
                </a:solidFill>
                <a:sym typeface="Wingdings" panose="05000000000000000000" pitchFamily="2" charset="2"/>
              </a:rPr>
              <a:t>  suffixes	e.g. Hindi   Marathi </a:t>
            </a:r>
          </a:p>
          <a:p>
            <a:pPr marL="914400" lvl="1" indent="-457200">
              <a:buFontTx/>
              <a:buChar char="-"/>
            </a:pPr>
            <a:r>
              <a:rPr lang="en-US" sz="2800" i="1" dirty="0">
                <a:solidFill>
                  <a:prstClr val="black"/>
                </a:solidFill>
                <a:sym typeface="Wingdings" panose="05000000000000000000" pitchFamily="2" charset="2"/>
              </a:rPr>
              <a:t>Function word mappings may not be unique</a:t>
            </a:r>
          </a:p>
          <a:p>
            <a:pPr lvl="1"/>
            <a:r>
              <a:rPr lang="en-US" sz="2800" i="1" dirty="0">
                <a:solidFill>
                  <a:prstClr val="black"/>
                </a:solidFill>
                <a:sym typeface="Wingdings" panose="05000000000000000000" pitchFamily="2" charset="2"/>
              </a:rPr>
              <a:t>	1)	     </a:t>
            </a:r>
            <a:r>
              <a:rPr lang="en-US" sz="2800" i="1" dirty="0" err="1">
                <a:solidFill>
                  <a:prstClr val="black"/>
                </a:solidFill>
                <a:sym typeface="Wingdings" panose="05000000000000000000" pitchFamily="2" charset="2"/>
              </a:rPr>
              <a:t>ghara</a:t>
            </a:r>
            <a:r>
              <a:rPr lang="en-US" sz="2800" i="1" dirty="0">
                <a:solidFill>
                  <a:prstClr val="black"/>
                </a:solidFill>
                <a:sym typeface="Wingdings" panose="05000000000000000000" pitchFamily="2" charset="2"/>
              </a:rPr>
              <a:t> + </a:t>
            </a:r>
            <a:r>
              <a:rPr lang="en-US" sz="2800" i="1" dirty="0" err="1">
                <a:solidFill>
                  <a:prstClr val="black"/>
                </a:solidFill>
                <a:sym typeface="Wingdings" panose="05000000000000000000" pitchFamily="2" charset="2"/>
              </a:rPr>
              <a:t>ca</a:t>
            </a:r>
            <a:r>
              <a:rPr lang="en-US" sz="2800" i="1" dirty="0">
                <a:solidFill>
                  <a:prstClr val="black"/>
                </a:solidFill>
                <a:sym typeface="Wingdings" panose="05000000000000000000" pitchFamily="2" charset="2"/>
              </a:rPr>
              <a:t>  (of)   </a:t>
            </a:r>
            <a:r>
              <a:rPr lang="en-US" sz="2800" i="1" dirty="0" err="1">
                <a:solidFill>
                  <a:prstClr val="black"/>
                </a:solidFill>
                <a:sym typeface="Wingdings" panose="05000000000000000000" pitchFamily="2" charset="2"/>
              </a:rPr>
              <a:t>ghar</a:t>
            </a:r>
            <a:r>
              <a:rPr lang="en-US" sz="2800" i="1" dirty="0">
                <a:solidFill>
                  <a:prstClr val="black"/>
                </a:solidFill>
                <a:sym typeface="Wingdings" panose="05000000000000000000" pitchFamily="2" charset="2"/>
              </a:rPr>
              <a:t> + </a:t>
            </a:r>
            <a:r>
              <a:rPr lang="en-US" sz="2800" i="1" dirty="0" err="1">
                <a:solidFill>
                  <a:prstClr val="black"/>
                </a:solidFill>
                <a:sym typeface="Wingdings" panose="05000000000000000000" pitchFamily="2" charset="2"/>
              </a:rPr>
              <a:t>ka</a:t>
            </a:r>
            <a:r>
              <a:rPr lang="en-US" sz="2800" i="1" dirty="0">
                <a:solidFill>
                  <a:prstClr val="black"/>
                </a:solidFill>
                <a:sym typeface="Wingdings" panose="05000000000000000000" pitchFamily="2" charset="2"/>
              </a:rPr>
              <a:t> (of)</a:t>
            </a:r>
          </a:p>
          <a:p>
            <a:pPr lvl="5"/>
            <a:r>
              <a:rPr lang="en-US" sz="2800" i="1" dirty="0" err="1">
                <a:solidFill>
                  <a:prstClr val="black"/>
                </a:solidFill>
                <a:sym typeface="Wingdings" panose="05000000000000000000" pitchFamily="2" charset="2"/>
              </a:rPr>
              <a:t>ghara</a:t>
            </a:r>
            <a:r>
              <a:rPr lang="en-US" sz="2800" i="1" dirty="0">
                <a:solidFill>
                  <a:prstClr val="black"/>
                </a:solidFill>
                <a:sym typeface="Wingdings" panose="05000000000000000000" pitchFamily="2" charset="2"/>
              </a:rPr>
              <a:t> + </a:t>
            </a:r>
            <a:r>
              <a:rPr lang="en-US" sz="2800" i="1" dirty="0" err="1">
                <a:solidFill>
                  <a:prstClr val="black"/>
                </a:solidFill>
                <a:sym typeface="Wingdings" panose="05000000000000000000" pitchFamily="2" charset="2"/>
              </a:rPr>
              <a:t>tIla</a:t>
            </a:r>
            <a:r>
              <a:rPr lang="en-US" sz="2800" i="1" dirty="0">
                <a:solidFill>
                  <a:prstClr val="black"/>
                </a:solidFill>
                <a:sym typeface="Wingdings" panose="05000000000000000000" pitchFamily="2" charset="2"/>
              </a:rPr>
              <a:t> (in)  </a:t>
            </a:r>
            <a:r>
              <a:rPr lang="en-US" sz="2800" i="1" dirty="0" err="1">
                <a:solidFill>
                  <a:prstClr val="black"/>
                </a:solidFill>
                <a:sym typeface="Wingdings" panose="05000000000000000000" pitchFamily="2" charset="2"/>
              </a:rPr>
              <a:t>ghar</a:t>
            </a:r>
            <a:r>
              <a:rPr lang="en-US" sz="2800" i="1" dirty="0">
                <a:solidFill>
                  <a:prstClr val="black"/>
                </a:solidFill>
                <a:sym typeface="Wingdings" panose="05000000000000000000" pitchFamily="2" charset="2"/>
              </a:rPr>
              <a:t> + </a:t>
            </a:r>
            <a:r>
              <a:rPr lang="en-US" sz="2800" i="1" dirty="0" err="1">
                <a:solidFill>
                  <a:prstClr val="black"/>
                </a:solidFill>
                <a:sym typeface="Wingdings" panose="05000000000000000000" pitchFamily="2" charset="2"/>
              </a:rPr>
              <a:t>ka</a:t>
            </a:r>
            <a:r>
              <a:rPr lang="en-US" sz="2800" i="1" dirty="0">
                <a:solidFill>
                  <a:prstClr val="black"/>
                </a:solidFill>
                <a:sym typeface="Wingdings" panose="05000000000000000000" pitchFamily="2" charset="2"/>
              </a:rPr>
              <a:t> (of)</a:t>
            </a:r>
          </a:p>
          <a:p>
            <a:pPr lvl="1"/>
            <a:r>
              <a:rPr lang="en-US" sz="2800" i="1" dirty="0">
                <a:solidFill>
                  <a:prstClr val="black"/>
                </a:solidFill>
                <a:sym typeface="Wingdings" panose="05000000000000000000" pitchFamily="2" charset="2"/>
              </a:rPr>
              <a:t> 	2)     hi: </a:t>
            </a:r>
            <a:r>
              <a:rPr lang="en-US" sz="2800" i="1" dirty="0" err="1">
                <a:solidFill>
                  <a:prstClr val="black"/>
                </a:solidFill>
                <a:sym typeface="Wingdings" panose="05000000000000000000" pitchFamily="2" charset="2"/>
              </a:rPr>
              <a:t>raama</a:t>
            </a:r>
            <a:r>
              <a:rPr lang="en-US" sz="2800" i="1" dirty="0">
                <a:solidFill>
                  <a:prstClr val="black"/>
                </a:solidFill>
                <a:sym typeface="Wingdings" panose="05000000000000000000" pitchFamily="2" charset="2"/>
              </a:rPr>
              <a:t> </a:t>
            </a:r>
            <a:r>
              <a:rPr lang="en-US" sz="2800" i="1" dirty="0" err="1">
                <a:solidFill>
                  <a:prstClr val="black"/>
                </a:solidFill>
                <a:sym typeface="Wingdings" panose="05000000000000000000" pitchFamily="2" charset="2"/>
              </a:rPr>
              <a:t>ko</a:t>
            </a:r>
            <a:r>
              <a:rPr lang="en-US" sz="2800" i="1" dirty="0">
                <a:solidFill>
                  <a:prstClr val="black"/>
                </a:solidFill>
                <a:sym typeface="Wingdings" panose="05000000000000000000" pitchFamily="2" charset="2"/>
              </a:rPr>
              <a:t> </a:t>
            </a:r>
            <a:r>
              <a:rPr lang="en-US" sz="2800" i="1" dirty="0" err="1">
                <a:solidFill>
                  <a:prstClr val="black"/>
                </a:solidFill>
                <a:sym typeface="Wingdings" panose="05000000000000000000" pitchFamily="2" charset="2"/>
              </a:rPr>
              <a:t>aama</a:t>
            </a:r>
            <a:r>
              <a:rPr lang="en-US" sz="2800" i="1" dirty="0">
                <a:solidFill>
                  <a:prstClr val="black"/>
                </a:solidFill>
                <a:sym typeface="Wingdings" panose="05000000000000000000" pitchFamily="2" charset="2"/>
              </a:rPr>
              <a:t> </a:t>
            </a:r>
            <a:r>
              <a:rPr lang="en-US" sz="2800" i="1" dirty="0" err="1">
                <a:solidFill>
                  <a:prstClr val="black"/>
                </a:solidFill>
                <a:sym typeface="Wingdings" panose="05000000000000000000" pitchFamily="2" charset="2"/>
              </a:rPr>
              <a:t>pasanda</a:t>
            </a:r>
            <a:r>
              <a:rPr lang="en-US" sz="2800" i="1" dirty="0">
                <a:solidFill>
                  <a:prstClr val="black"/>
                </a:solidFill>
                <a:sym typeface="Wingdings" panose="05000000000000000000" pitchFamily="2" charset="2"/>
              </a:rPr>
              <a:t> </a:t>
            </a:r>
            <a:r>
              <a:rPr lang="en-US" sz="2800" i="1" dirty="0" err="1">
                <a:solidFill>
                  <a:prstClr val="black"/>
                </a:solidFill>
                <a:sym typeface="Wingdings" panose="05000000000000000000" pitchFamily="2" charset="2"/>
              </a:rPr>
              <a:t>hai</a:t>
            </a:r>
            <a:r>
              <a:rPr lang="en-US" sz="2800" i="1" dirty="0">
                <a:solidFill>
                  <a:prstClr val="black"/>
                </a:solidFill>
                <a:sym typeface="Wingdings" panose="05000000000000000000" pitchFamily="2" charset="2"/>
              </a:rPr>
              <a:t> </a:t>
            </a:r>
          </a:p>
          <a:p>
            <a:pPr lvl="1"/>
            <a:r>
              <a:rPr lang="en-US" sz="2800" i="1" dirty="0">
                <a:solidFill>
                  <a:prstClr val="black"/>
                </a:solidFill>
                <a:sym typeface="Wingdings" panose="05000000000000000000" pitchFamily="2" charset="2"/>
              </a:rPr>
              <a:t>	        </a:t>
            </a:r>
            <a:r>
              <a:rPr lang="en-US" sz="2800" i="1" dirty="0" err="1">
                <a:solidFill>
                  <a:prstClr val="black"/>
                </a:solidFill>
                <a:sym typeface="Wingdings" panose="05000000000000000000" pitchFamily="2" charset="2"/>
              </a:rPr>
              <a:t>bn</a:t>
            </a:r>
            <a:r>
              <a:rPr lang="en-US" sz="2800" i="1" dirty="0">
                <a:solidFill>
                  <a:prstClr val="black"/>
                </a:solidFill>
                <a:sym typeface="Wingdings" panose="05000000000000000000" pitchFamily="2" charset="2"/>
              </a:rPr>
              <a:t>: </a:t>
            </a:r>
            <a:r>
              <a:rPr lang="en-US" sz="2800" i="1" dirty="0" err="1">
                <a:solidFill>
                  <a:prstClr val="black"/>
                </a:solidFill>
                <a:sym typeface="Wingdings" panose="05000000000000000000" pitchFamily="2" charset="2"/>
              </a:rPr>
              <a:t>raamera</a:t>
            </a:r>
            <a:r>
              <a:rPr lang="en-US" sz="2800" i="1" dirty="0">
                <a:solidFill>
                  <a:prstClr val="black"/>
                </a:solidFill>
                <a:sym typeface="Wingdings" panose="05000000000000000000" pitchFamily="2" charset="2"/>
              </a:rPr>
              <a:t> </a:t>
            </a:r>
            <a:r>
              <a:rPr lang="en-US" sz="2800" i="1" dirty="0" err="1">
                <a:solidFill>
                  <a:prstClr val="black"/>
                </a:solidFill>
                <a:sym typeface="Wingdings" panose="05000000000000000000" pitchFamily="2" charset="2"/>
              </a:rPr>
              <a:t>aama</a:t>
            </a:r>
            <a:r>
              <a:rPr lang="en-US" sz="2800" i="1" dirty="0">
                <a:solidFill>
                  <a:prstClr val="black"/>
                </a:solidFill>
                <a:sym typeface="Wingdings" panose="05000000000000000000" pitchFamily="2" charset="2"/>
              </a:rPr>
              <a:t> </a:t>
            </a:r>
            <a:r>
              <a:rPr lang="en-US" sz="2800" i="1" dirty="0" err="1" smtClean="0">
                <a:solidFill>
                  <a:prstClr val="black"/>
                </a:solidFill>
                <a:sym typeface="Wingdings" panose="05000000000000000000" pitchFamily="2" charset="2"/>
              </a:rPr>
              <a:t>pachanda</a:t>
            </a:r>
            <a:r>
              <a:rPr lang="en-US" sz="2800" i="1" dirty="0" smtClean="0">
                <a:solidFill>
                  <a:prstClr val="black"/>
                </a:solidFill>
                <a:sym typeface="Wingdings" panose="05000000000000000000" pitchFamily="2" charset="2"/>
              </a:rPr>
              <a:t> </a:t>
            </a:r>
            <a:r>
              <a:rPr lang="en-US" sz="2800" i="1" dirty="0" err="1" smtClean="0">
                <a:solidFill>
                  <a:prstClr val="black"/>
                </a:solidFill>
                <a:sym typeface="Wingdings" panose="05000000000000000000" pitchFamily="2" charset="2"/>
              </a:rPr>
              <a:t>aache</a:t>
            </a:r>
            <a:endParaRPr lang="en-US" sz="2800" i="1" dirty="0">
              <a:solidFill>
                <a:prstClr val="black"/>
              </a:solidFill>
              <a:sym typeface="Wingdings" panose="05000000000000000000" pitchFamily="2" charset="2"/>
            </a:endParaRPr>
          </a:p>
          <a:p>
            <a:pPr lvl="1"/>
            <a:endParaRPr lang="en-US" sz="2800" i="1" dirty="0">
              <a:solidFill>
                <a:prstClr val="black"/>
              </a:solidFill>
              <a:sym typeface="Wingdings" panose="05000000000000000000" pitchFamily="2" charset="2"/>
            </a:endParaRPr>
          </a:p>
          <a:p>
            <a:r>
              <a:rPr lang="en-US" sz="2800" i="1" u="sng" dirty="0">
                <a:solidFill>
                  <a:prstClr val="black"/>
                </a:solidFill>
              </a:rPr>
              <a:t>Still need to resolve ambiguity for some content words</a:t>
            </a:r>
            <a:endParaRPr lang="en-US" sz="2800" i="1" dirty="0">
              <a:solidFill>
                <a:prstClr val="black"/>
              </a:solidFill>
            </a:endParaRPr>
          </a:p>
          <a:p>
            <a:endParaRPr lang="en-US" sz="2800" i="1" dirty="0">
              <a:solidFill>
                <a:prstClr val="black"/>
              </a:solidFill>
            </a:endParaRPr>
          </a:p>
          <a:p>
            <a:pPr marL="457200" indent="-457200">
              <a:buFontTx/>
              <a:buChar char="-"/>
            </a:pPr>
            <a:r>
              <a:rPr lang="en-US" sz="2800" i="1" dirty="0">
                <a:solidFill>
                  <a:prstClr val="black"/>
                </a:solidFill>
              </a:rPr>
              <a:t>Translations aren’t orthographically similar: hair: </a:t>
            </a:r>
            <a:r>
              <a:rPr lang="en-US" sz="2800" i="1" dirty="0" err="1">
                <a:solidFill>
                  <a:prstClr val="black"/>
                </a:solidFill>
              </a:rPr>
              <a:t>kesa</a:t>
            </a:r>
            <a:endParaRPr lang="en-US" sz="2800" i="1" dirty="0">
              <a:solidFill>
                <a:prstClr val="black"/>
              </a:solidFill>
            </a:endParaRPr>
          </a:p>
          <a:p>
            <a:pPr marL="457200" indent="-457200">
              <a:buFontTx/>
              <a:buChar char="-"/>
            </a:pPr>
            <a:r>
              <a:rPr lang="en-US" sz="2800" i="1" dirty="0">
                <a:solidFill>
                  <a:prstClr val="black"/>
                </a:solidFill>
              </a:rPr>
              <a:t>False Friends: </a:t>
            </a:r>
            <a:r>
              <a:rPr lang="en-US" sz="2800" i="1" dirty="0" err="1">
                <a:solidFill>
                  <a:prstClr val="black"/>
                </a:solidFill>
              </a:rPr>
              <a:t>pAnI</a:t>
            </a:r>
            <a:r>
              <a:rPr lang="en-US" sz="2800" i="1" dirty="0">
                <a:solidFill>
                  <a:prstClr val="black"/>
                </a:solidFill>
              </a:rPr>
              <a:t>, </a:t>
            </a:r>
            <a:r>
              <a:rPr lang="en-US" sz="2800" i="1" dirty="0" err="1">
                <a:solidFill>
                  <a:prstClr val="black"/>
                </a:solidFill>
              </a:rPr>
              <a:t>panI</a:t>
            </a:r>
            <a:endParaRPr lang="en-US" sz="2800" i="1" dirty="0">
              <a:solidFill>
                <a:prstClr val="black"/>
              </a:solidFill>
            </a:endParaRPr>
          </a:p>
        </p:txBody>
      </p:sp>
      <p:sp>
        <p:nvSpPr>
          <p:cNvPr id="5" name="TextBox 4"/>
          <p:cNvSpPr txBox="1"/>
          <p:nvPr/>
        </p:nvSpPr>
        <p:spPr>
          <a:xfrm>
            <a:off x="537880" y="193638"/>
            <a:ext cx="10585525" cy="523220"/>
          </a:xfrm>
          <a:prstGeom prst="rect">
            <a:avLst/>
          </a:prstGeom>
          <a:noFill/>
        </p:spPr>
        <p:txBody>
          <a:bodyPr wrap="square" rtlCol="0">
            <a:spAutoFit/>
          </a:bodyPr>
          <a:lstStyle/>
          <a:p>
            <a:pPr algn="ctr"/>
            <a:r>
              <a:rPr lang="en-IN" sz="2800" b="1" i="1" dirty="0">
                <a:solidFill>
                  <a:prstClr val="black"/>
                </a:solidFill>
              </a:rPr>
              <a:t>What language divergences still have to be resolved?</a:t>
            </a: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160521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1464" y="316492"/>
            <a:ext cx="9225539" cy="523220"/>
          </a:xfrm>
          <a:prstGeom prst="rect">
            <a:avLst/>
          </a:prstGeom>
          <a:noFill/>
        </p:spPr>
        <p:txBody>
          <a:bodyPr wrap="none" rtlCol="0">
            <a:spAutoFit/>
          </a:bodyPr>
          <a:lstStyle/>
          <a:p>
            <a:pPr algn="ctr"/>
            <a:r>
              <a:rPr lang="en-US" sz="2800" i="1" dirty="0">
                <a:solidFill>
                  <a:prstClr val="black"/>
                </a:solidFill>
              </a:rPr>
              <a:t>Most translation requirements also involves related languages</a:t>
            </a:r>
          </a:p>
        </p:txBody>
      </p:sp>
      <p:sp>
        <p:nvSpPr>
          <p:cNvPr id="6" name="TextBox 5"/>
          <p:cNvSpPr txBox="1"/>
          <p:nvPr/>
        </p:nvSpPr>
        <p:spPr>
          <a:xfrm>
            <a:off x="3472642" y="1886015"/>
            <a:ext cx="4231287" cy="523220"/>
          </a:xfrm>
          <a:prstGeom prst="rect">
            <a:avLst/>
          </a:prstGeom>
          <a:noFill/>
        </p:spPr>
        <p:txBody>
          <a:bodyPr wrap="none" rtlCol="0">
            <a:spAutoFit/>
          </a:bodyPr>
          <a:lstStyle/>
          <a:p>
            <a:pPr algn="ctr"/>
            <a:r>
              <a:rPr lang="en-US" sz="2800" i="1" u="sng" dirty="0">
                <a:solidFill>
                  <a:prstClr val="black"/>
                </a:solidFill>
              </a:rPr>
              <a:t>Between related languages </a:t>
            </a:r>
          </a:p>
        </p:txBody>
      </p:sp>
      <p:sp>
        <p:nvSpPr>
          <p:cNvPr id="2" name="Rectangle 1"/>
          <p:cNvSpPr/>
          <p:nvPr/>
        </p:nvSpPr>
        <p:spPr>
          <a:xfrm>
            <a:off x="471136" y="3797210"/>
            <a:ext cx="11282512" cy="523220"/>
          </a:xfrm>
          <a:prstGeom prst="rect">
            <a:avLst/>
          </a:prstGeom>
          <a:noFill/>
        </p:spPr>
        <p:txBody>
          <a:bodyPr wrap="none" rtlCol="0">
            <a:spAutoFit/>
          </a:bodyPr>
          <a:lstStyle/>
          <a:p>
            <a:pPr algn="ctr"/>
            <a:r>
              <a:rPr lang="en" sz="2800" i="1" u="sng" dirty="0">
                <a:solidFill>
                  <a:prstClr val="black"/>
                </a:solidFill>
              </a:rPr>
              <a:t>Related languages  ⇐⇒ Link languages (English, French, Spanish, Hindi, etc.)</a:t>
            </a: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1CA5B9D-F41A-446D-86B5-B9FFFF0F93BD}"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471766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2638" y="2627074"/>
            <a:ext cx="9992479" cy="3539430"/>
          </a:xfrm>
          <a:prstGeom prst="rect">
            <a:avLst/>
          </a:prstGeom>
        </p:spPr>
        <p:txBody>
          <a:bodyPr wrap="none">
            <a:spAutoFit/>
          </a:bodyPr>
          <a:lstStyle/>
          <a:p>
            <a:pPr algn="ctr"/>
            <a:r>
              <a:rPr lang="en-US" sz="2800" i="1" dirty="0">
                <a:solidFill>
                  <a:prstClr val="black"/>
                </a:solidFill>
              </a:rPr>
              <a:t>Focus of this tutorial:</a:t>
            </a:r>
          </a:p>
          <a:p>
            <a:pPr algn="ctr"/>
            <a:endParaRPr lang="en-US" sz="2800" i="1" dirty="0">
              <a:solidFill>
                <a:prstClr val="black"/>
              </a:solidFill>
            </a:endParaRPr>
          </a:p>
          <a:p>
            <a:pPr marL="457200" indent="-457200">
              <a:buFont typeface="Arial" panose="020B0604020202020204" pitchFamily="34" charset="0"/>
              <a:buChar char="•"/>
            </a:pPr>
            <a:r>
              <a:rPr lang="en-US" sz="2800" i="1" dirty="0">
                <a:solidFill>
                  <a:prstClr val="black"/>
                </a:solidFill>
              </a:rPr>
              <a:t>Define relatedness between languages</a:t>
            </a:r>
          </a:p>
          <a:p>
            <a:pPr marL="457200" indent="-457200">
              <a:buFont typeface="Arial" panose="020B0604020202020204" pitchFamily="34" charset="0"/>
              <a:buChar char="•"/>
            </a:pPr>
            <a:r>
              <a:rPr lang="en-US" sz="2800" i="1" dirty="0">
                <a:solidFill>
                  <a:prstClr val="black"/>
                </a:solidFill>
              </a:rPr>
              <a:t>Exploit relatedness between languages for SMT</a:t>
            </a:r>
          </a:p>
          <a:p>
            <a:pPr marL="914400" lvl="1" indent="-457200">
              <a:buFont typeface="Arial" panose="020B0604020202020204" pitchFamily="34" charset="0"/>
              <a:buChar char="•"/>
            </a:pPr>
            <a:r>
              <a:rPr lang="en-US" sz="2800" i="1" dirty="0">
                <a:solidFill>
                  <a:prstClr val="black"/>
                </a:solidFill>
              </a:rPr>
              <a:t>Between related languages</a:t>
            </a:r>
          </a:p>
          <a:p>
            <a:pPr marL="914400" lvl="1" indent="-457200">
              <a:buFont typeface="Arial" panose="020B0604020202020204" pitchFamily="34" charset="0"/>
              <a:buChar char="•"/>
            </a:pPr>
            <a:r>
              <a:rPr lang="en-US" sz="2800" i="1" dirty="0">
                <a:solidFill>
                  <a:prstClr val="black"/>
                </a:solidFill>
              </a:rPr>
              <a:t>Between a bunch of related languages and another language</a:t>
            </a:r>
          </a:p>
          <a:p>
            <a:pPr algn="ctr"/>
            <a:endParaRPr lang="en-US" sz="2800" i="1" dirty="0">
              <a:solidFill>
                <a:prstClr val="black"/>
              </a:solidFill>
            </a:endParaRPr>
          </a:p>
          <a:p>
            <a:pPr marL="457200" indent="-457200" algn="ctr">
              <a:buFont typeface="Arial" panose="020B0604020202020204" pitchFamily="34" charset="0"/>
              <a:buChar char="•"/>
            </a:pPr>
            <a:endParaRPr lang="en-US" sz="2800" i="1"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1CA5B9D-F41A-446D-86B5-B9FFFF0F93BD}"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1663159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t>Tutorial Outline</a:t>
            </a:r>
            <a:endParaRPr lang="en-US" b="1" dirty="0">
              <a:latin typeface="+mn-lt"/>
            </a:endParaRPr>
          </a:p>
        </p:txBody>
      </p:sp>
      <p:sp>
        <p:nvSpPr>
          <p:cNvPr id="5" name="Content Placeholder 4"/>
          <p:cNvSpPr>
            <a:spLocks noGrp="1"/>
          </p:cNvSpPr>
          <p:nvPr>
            <p:ph idx="1"/>
          </p:nvPr>
        </p:nvSpPr>
        <p:spPr/>
        <p:txBody>
          <a:bodyPr/>
          <a:lstStyle/>
          <a:p>
            <a:pPr>
              <a:lnSpc>
                <a:spcPct val="150000"/>
              </a:lnSpc>
            </a:pPr>
            <a:r>
              <a:rPr lang="en-US" b="1" dirty="0" smtClean="0">
                <a:solidFill>
                  <a:schemeClr val="accent1">
                    <a:lumMod val="50000"/>
                  </a:schemeClr>
                </a:solidFill>
              </a:rPr>
              <a:t>Introduction &amp; Motivation</a:t>
            </a:r>
          </a:p>
          <a:p>
            <a:pPr>
              <a:lnSpc>
                <a:spcPct val="150000"/>
              </a:lnSpc>
            </a:pPr>
            <a:r>
              <a:rPr lang="en-US" dirty="0" smtClean="0">
                <a:solidFill>
                  <a:schemeClr val="bg1">
                    <a:lumMod val="50000"/>
                  </a:schemeClr>
                </a:solidFill>
              </a:rPr>
              <a:t>Language Relatedness</a:t>
            </a:r>
          </a:p>
          <a:p>
            <a:pPr>
              <a:lnSpc>
                <a:spcPct val="150000"/>
              </a:lnSpc>
            </a:pPr>
            <a:r>
              <a:rPr lang="en-US" dirty="0" smtClean="0">
                <a:solidFill>
                  <a:schemeClr val="bg1">
                    <a:lumMod val="50000"/>
                  </a:schemeClr>
                </a:solidFill>
              </a:rPr>
              <a:t>Translation within related languages</a:t>
            </a:r>
          </a:p>
          <a:p>
            <a:pPr>
              <a:lnSpc>
                <a:spcPct val="150000"/>
              </a:lnSpc>
            </a:pPr>
            <a:r>
              <a:rPr lang="en-US" dirty="0" smtClean="0">
                <a:solidFill>
                  <a:schemeClr val="bg1">
                    <a:lumMod val="50000"/>
                  </a:schemeClr>
                </a:solidFill>
              </a:rPr>
              <a:t>Translation from related languages to another language</a:t>
            </a:r>
          </a:p>
          <a:p>
            <a:pPr>
              <a:lnSpc>
                <a:spcPct val="150000"/>
              </a:lnSpc>
            </a:pPr>
            <a:r>
              <a:rPr lang="en-US" dirty="0" smtClean="0">
                <a:solidFill>
                  <a:schemeClr val="bg1">
                    <a:lumMod val="50000"/>
                  </a:schemeClr>
                </a:solidFill>
              </a:rPr>
              <a:t>Summary</a:t>
            </a:r>
            <a:endParaRPr lang="en-US" dirty="0">
              <a:solidFill>
                <a:schemeClr val="bg1">
                  <a:lumMod val="50000"/>
                </a:scheme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2332918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t>Tutorial Outline</a:t>
            </a:r>
            <a:endParaRPr lang="en-US" b="1" dirty="0">
              <a:latin typeface="+mn-lt"/>
            </a:endParaRPr>
          </a:p>
        </p:txBody>
      </p:sp>
      <p:sp>
        <p:nvSpPr>
          <p:cNvPr id="5" name="Content Placeholder 4"/>
          <p:cNvSpPr>
            <a:spLocks noGrp="1"/>
          </p:cNvSpPr>
          <p:nvPr>
            <p:ph idx="1"/>
          </p:nvPr>
        </p:nvSpPr>
        <p:spPr/>
        <p:txBody>
          <a:bodyPr/>
          <a:lstStyle/>
          <a:p>
            <a:pPr>
              <a:lnSpc>
                <a:spcPct val="150000"/>
              </a:lnSpc>
            </a:pPr>
            <a:r>
              <a:rPr lang="en-US" dirty="0">
                <a:solidFill>
                  <a:schemeClr val="bg1">
                    <a:lumMod val="50000"/>
                  </a:schemeClr>
                </a:solidFill>
              </a:rPr>
              <a:t>Introduction &amp; Motivation</a:t>
            </a:r>
          </a:p>
          <a:p>
            <a:pPr>
              <a:lnSpc>
                <a:spcPct val="150000"/>
              </a:lnSpc>
            </a:pPr>
            <a:r>
              <a:rPr lang="en-US" b="1" dirty="0">
                <a:solidFill>
                  <a:schemeClr val="accent1">
                    <a:lumMod val="50000"/>
                  </a:schemeClr>
                </a:solidFill>
              </a:rPr>
              <a:t>Language Relatedness</a:t>
            </a:r>
          </a:p>
          <a:p>
            <a:pPr>
              <a:lnSpc>
                <a:spcPct val="150000"/>
              </a:lnSpc>
            </a:pPr>
            <a:r>
              <a:rPr lang="en-US" dirty="0" smtClean="0">
                <a:solidFill>
                  <a:schemeClr val="bg1">
                    <a:lumMod val="50000"/>
                  </a:schemeClr>
                </a:solidFill>
              </a:rPr>
              <a:t>Translation within related languages</a:t>
            </a:r>
          </a:p>
          <a:p>
            <a:pPr>
              <a:lnSpc>
                <a:spcPct val="150000"/>
              </a:lnSpc>
            </a:pPr>
            <a:r>
              <a:rPr lang="en-US" dirty="0" smtClean="0">
                <a:solidFill>
                  <a:schemeClr val="bg1">
                    <a:lumMod val="50000"/>
                  </a:schemeClr>
                </a:solidFill>
              </a:rPr>
              <a:t>Translation from related languages to another language</a:t>
            </a:r>
          </a:p>
          <a:p>
            <a:pPr>
              <a:lnSpc>
                <a:spcPct val="150000"/>
              </a:lnSpc>
            </a:pPr>
            <a:r>
              <a:rPr lang="en-US" dirty="0" smtClean="0">
                <a:solidFill>
                  <a:schemeClr val="bg1">
                    <a:lumMod val="50000"/>
                  </a:schemeClr>
                </a:solidFill>
              </a:rPr>
              <a:t>Summary</a:t>
            </a:r>
            <a:endParaRPr lang="en-US" dirty="0">
              <a:solidFill>
                <a:schemeClr val="bg1">
                  <a:lumMod val="50000"/>
                </a:scheme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30</a:t>
            </a:fld>
            <a:endParaRPr lang="en-US">
              <a:solidFill>
                <a:prstClr val="black">
                  <a:tint val="75000"/>
                </a:prstClr>
              </a:solidFill>
            </a:endParaRPr>
          </a:p>
        </p:txBody>
      </p:sp>
    </p:spTree>
    <p:extLst>
      <p:ext uri="{BB962C8B-B14F-4D97-AF65-F5344CB8AC3E}">
        <p14:creationId xmlns:p14="http://schemas.microsoft.com/office/powerpoint/2010/main" val="910530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4893" y="1925053"/>
            <a:ext cx="9375006" cy="2062103"/>
          </a:xfrm>
          <a:prstGeom prst="rect">
            <a:avLst/>
          </a:prstGeom>
          <a:noFill/>
        </p:spPr>
        <p:txBody>
          <a:bodyPr wrap="square" rtlCol="0">
            <a:spAutoFit/>
          </a:bodyPr>
          <a:lstStyle/>
          <a:p>
            <a:pPr algn="ctr"/>
            <a:r>
              <a:rPr lang="en-IN" sz="4000" i="1" dirty="0" smtClean="0"/>
              <a:t>Let’s start by understanding … </a:t>
            </a:r>
          </a:p>
          <a:p>
            <a:pPr algn="ctr"/>
            <a:endParaRPr lang="en-IN" sz="4000" i="1" dirty="0" smtClean="0"/>
          </a:p>
          <a:p>
            <a:pPr algn="ctr"/>
            <a:r>
              <a:rPr lang="en-IN" sz="4800" i="1" dirty="0">
                <a:solidFill>
                  <a:schemeClr val="accent1">
                    <a:lumMod val="75000"/>
                  </a:schemeClr>
                </a:solidFill>
              </a:rPr>
              <a:t>L</a:t>
            </a:r>
            <a:r>
              <a:rPr lang="en-IN" sz="4800" i="1" dirty="0" smtClean="0">
                <a:solidFill>
                  <a:schemeClr val="accent1">
                    <a:lumMod val="75000"/>
                  </a:schemeClr>
                </a:solidFill>
              </a:rPr>
              <a:t>anguage </a:t>
            </a:r>
            <a:r>
              <a:rPr lang="en-IN" sz="4800" i="1" dirty="0">
                <a:solidFill>
                  <a:schemeClr val="accent1">
                    <a:lumMod val="75000"/>
                  </a:schemeClr>
                </a:solidFill>
              </a:rPr>
              <a:t>R</a:t>
            </a:r>
            <a:r>
              <a:rPr lang="en-IN" sz="4800" i="1" dirty="0" smtClean="0">
                <a:solidFill>
                  <a:schemeClr val="accent1">
                    <a:lumMod val="75000"/>
                  </a:schemeClr>
                </a:solidFill>
              </a:rPr>
              <a:t>elatedness</a:t>
            </a:r>
            <a:endParaRPr lang="en-IN" sz="4800" i="1" dirty="0">
              <a:solidFill>
                <a:schemeClr val="accent1">
                  <a:lumMod val="75000"/>
                </a:schemeClr>
              </a:solidFill>
            </a:endParaRPr>
          </a:p>
        </p:txBody>
      </p:sp>
      <p:sp>
        <p:nvSpPr>
          <p:cNvPr id="3" name="Slide Number Placeholder 2"/>
          <p:cNvSpPr>
            <a:spLocks noGrp="1"/>
          </p:cNvSpPr>
          <p:nvPr>
            <p:ph type="sldNum" sz="quarter" idx="12"/>
          </p:nvPr>
        </p:nvSpPr>
        <p:spPr/>
        <p:txBody>
          <a:bodyPr/>
          <a:lstStyle/>
          <a:p>
            <a:fld id="{85CC464A-F091-4C9A-9C53-187A309EB04F}" type="slidenum">
              <a:rPr lang="en-IN" smtClean="0"/>
              <a:t>31</a:t>
            </a:fld>
            <a:endParaRPr lang="en-IN"/>
          </a:p>
        </p:txBody>
      </p:sp>
      <p:sp>
        <p:nvSpPr>
          <p:cNvPr id="5" name="Footer Placeholder 4"/>
          <p:cNvSpPr>
            <a:spLocks noGrp="1"/>
          </p:cNvSpPr>
          <p:nvPr>
            <p:ph type="ftr" sz="quarter" idx="11"/>
          </p:nvPr>
        </p:nvSpPr>
        <p:spPr/>
        <p:txBody>
          <a:bodyPr/>
          <a:lstStyle/>
          <a:p>
            <a:r>
              <a:rPr lang="en-IN" smtClean="0"/>
              <a:t>NAACL 2016 Tutorial</a:t>
            </a:r>
            <a:endParaRPr lang="en-IN"/>
          </a:p>
        </p:txBody>
      </p:sp>
    </p:spTree>
    <p:extLst>
      <p:ext uri="{BB962C8B-B14F-4D97-AF65-F5344CB8AC3E}">
        <p14:creationId xmlns:p14="http://schemas.microsoft.com/office/powerpoint/2010/main" val="11271947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are languages related?</a:t>
            </a:r>
            <a:endParaRPr lang="en-IN" dirty="0"/>
          </a:p>
        </p:txBody>
      </p:sp>
      <p:sp>
        <p:nvSpPr>
          <p:cNvPr id="3" name="Content Placeholder 2"/>
          <p:cNvSpPr>
            <a:spLocks noGrp="1"/>
          </p:cNvSpPr>
          <p:nvPr>
            <p:ph idx="1"/>
          </p:nvPr>
        </p:nvSpPr>
        <p:spPr/>
        <p:txBody>
          <a:bodyPr/>
          <a:lstStyle/>
          <a:p>
            <a:pPr>
              <a:lnSpc>
                <a:spcPct val="200000"/>
              </a:lnSpc>
            </a:pPr>
            <a:r>
              <a:rPr lang="en-IN" dirty="0" smtClean="0"/>
              <a:t>Genetic Relation </a:t>
            </a:r>
            <a:r>
              <a:rPr lang="en-IN" dirty="0" smtClean="0">
                <a:sym typeface="Wingdings" panose="05000000000000000000" pitchFamily="2" charset="2"/>
              </a:rPr>
              <a:t> Language Families</a:t>
            </a:r>
          </a:p>
          <a:p>
            <a:pPr>
              <a:lnSpc>
                <a:spcPct val="200000"/>
              </a:lnSpc>
            </a:pPr>
            <a:r>
              <a:rPr lang="en-IN" dirty="0" smtClean="0">
                <a:sym typeface="Wingdings" panose="05000000000000000000" pitchFamily="2" charset="2"/>
              </a:rPr>
              <a:t>Contact Relation  Linguistic Area </a:t>
            </a:r>
          </a:p>
          <a:p>
            <a:pPr>
              <a:lnSpc>
                <a:spcPct val="200000"/>
              </a:lnSpc>
            </a:pPr>
            <a:r>
              <a:rPr lang="en-IN" dirty="0" smtClean="0">
                <a:sym typeface="Wingdings" panose="05000000000000000000" pitchFamily="2" charset="2"/>
              </a:rPr>
              <a:t>Linguistic Typology  Linguistic Universal </a:t>
            </a: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32</a:t>
            </a:fld>
            <a:endParaRPr lang="en-US">
              <a:solidFill>
                <a:prstClr val="black">
                  <a:tint val="75000"/>
                </a:prstClr>
              </a:solidFill>
            </a:endParaRPr>
          </a:p>
        </p:txBody>
      </p:sp>
    </p:spTree>
    <p:extLst>
      <p:ext uri="{BB962C8B-B14F-4D97-AF65-F5344CB8AC3E}">
        <p14:creationId xmlns:p14="http://schemas.microsoft.com/office/powerpoint/2010/main" val="382526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are languages related?</a:t>
            </a:r>
            <a:endParaRPr lang="en-IN" dirty="0"/>
          </a:p>
        </p:txBody>
      </p:sp>
      <p:sp>
        <p:nvSpPr>
          <p:cNvPr id="3" name="Content Placeholder 2"/>
          <p:cNvSpPr>
            <a:spLocks noGrp="1"/>
          </p:cNvSpPr>
          <p:nvPr>
            <p:ph idx="1"/>
          </p:nvPr>
        </p:nvSpPr>
        <p:spPr/>
        <p:txBody>
          <a:bodyPr/>
          <a:lstStyle/>
          <a:p>
            <a:pPr>
              <a:lnSpc>
                <a:spcPct val="200000"/>
              </a:lnSpc>
            </a:pPr>
            <a:r>
              <a:rPr lang="en-IN" dirty="0" smtClean="0"/>
              <a:t>Genetic Relation </a:t>
            </a:r>
            <a:r>
              <a:rPr lang="en-IN" dirty="0" smtClean="0">
                <a:sym typeface="Wingdings" panose="05000000000000000000" pitchFamily="2" charset="2"/>
              </a:rPr>
              <a:t> Language Families</a:t>
            </a:r>
          </a:p>
          <a:p>
            <a:pPr>
              <a:lnSpc>
                <a:spcPct val="200000"/>
              </a:lnSpc>
            </a:pPr>
            <a:r>
              <a:rPr lang="en-IN" dirty="0" smtClean="0">
                <a:sym typeface="Wingdings" panose="05000000000000000000" pitchFamily="2" charset="2"/>
              </a:rPr>
              <a:t>Contact Relation  Linguistic Area </a:t>
            </a:r>
          </a:p>
          <a:p>
            <a:pPr>
              <a:lnSpc>
                <a:spcPct val="200000"/>
              </a:lnSpc>
            </a:pPr>
            <a:r>
              <a:rPr lang="en-IN" dirty="0" smtClean="0">
                <a:solidFill>
                  <a:schemeClr val="bg1">
                    <a:lumMod val="85000"/>
                  </a:schemeClr>
                </a:solidFill>
                <a:sym typeface="Wingdings" panose="05000000000000000000" pitchFamily="2" charset="2"/>
              </a:rPr>
              <a:t>Linguistic Typology  Linguistic Universal </a:t>
            </a: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33</a:t>
            </a:fld>
            <a:endParaRPr lang="en-US">
              <a:solidFill>
                <a:prstClr val="black">
                  <a:tint val="75000"/>
                </a:prstClr>
              </a:solidFill>
            </a:endParaRPr>
          </a:p>
        </p:txBody>
      </p:sp>
    </p:spTree>
    <p:extLst>
      <p:ext uri="{BB962C8B-B14F-4D97-AF65-F5344CB8AC3E}">
        <p14:creationId xmlns:p14="http://schemas.microsoft.com/office/powerpoint/2010/main" val="21009925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Language Families</a:t>
            </a:r>
            <a:endParaRPr lang="en-IN" dirty="0"/>
          </a:p>
        </p:txBody>
      </p:sp>
      <p:sp>
        <p:nvSpPr>
          <p:cNvPr id="3" name="Content Placeholder 2"/>
          <p:cNvSpPr>
            <a:spLocks noGrp="1"/>
          </p:cNvSpPr>
          <p:nvPr>
            <p:ph idx="1"/>
          </p:nvPr>
        </p:nvSpPr>
        <p:spPr/>
        <p:txBody>
          <a:bodyPr/>
          <a:lstStyle/>
          <a:p>
            <a:pPr marL="0" indent="0" algn="ctr">
              <a:buNone/>
            </a:pPr>
            <a:r>
              <a:rPr lang="en-IN" i="1" u="sng" dirty="0" smtClean="0"/>
              <a:t>Group of languages </a:t>
            </a:r>
            <a:r>
              <a:rPr lang="en-IN" i="1" u="sng" dirty="0" smtClean="0">
                <a:solidFill>
                  <a:schemeClr val="accent5">
                    <a:lumMod val="75000"/>
                  </a:schemeClr>
                </a:solidFill>
              </a:rPr>
              <a:t>related through descent from a common ancestor,</a:t>
            </a:r>
            <a:r>
              <a:rPr lang="en-IN" i="1" u="sng" dirty="0" smtClean="0"/>
              <a:t> called the </a:t>
            </a:r>
            <a:r>
              <a:rPr lang="en-IN" b="1" i="1" u="sng" dirty="0" smtClean="0"/>
              <a:t>proto-language</a:t>
            </a:r>
            <a:r>
              <a:rPr lang="en-IN" i="1" u="sng" dirty="0" smtClean="0"/>
              <a:t> of that family</a:t>
            </a:r>
            <a:endParaRPr lang="en-IN" i="1" u="sng" dirty="0"/>
          </a:p>
        </p:txBody>
      </p:sp>
      <p:pic>
        <p:nvPicPr>
          <p:cNvPr id="1026" name="Picture 2" descr="https://lh6.googleusercontent.com/uRK0tP1swV5Kp38Wb00QSFsYW-ejqLuJxH5ZGr9exp_RN5eraLsOnwtuFoz1ayFb1MyFqxBbVT7qRC1L7hFXkORF6sAt4HFPXxoP8rr_vtnUeIQ1GXkQKq89q0JT33dZr6bsyDlk7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815" y="2975118"/>
            <a:ext cx="6640429" cy="3577414"/>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34</a:t>
            </a:fld>
            <a:endParaRPr lang="en-US">
              <a:solidFill>
                <a:prstClr val="black">
                  <a:tint val="75000"/>
                </a:prstClr>
              </a:solidFill>
            </a:endParaRPr>
          </a:p>
        </p:txBody>
      </p:sp>
    </p:spTree>
    <p:extLst>
      <p:ext uri="{BB962C8B-B14F-4D97-AF65-F5344CB8AC3E}">
        <p14:creationId xmlns:p14="http://schemas.microsoft.com/office/powerpoint/2010/main" val="30215681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Basis of classification</a:t>
            </a:r>
            <a:endParaRPr lang="en-IN" dirty="0"/>
          </a:p>
        </p:txBody>
      </p:sp>
      <p:sp>
        <p:nvSpPr>
          <p:cNvPr id="4" name="Content Placeholder 3"/>
          <p:cNvSpPr>
            <a:spLocks noGrp="1"/>
          </p:cNvSpPr>
          <p:nvPr>
            <p:ph idx="1"/>
          </p:nvPr>
        </p:nvSpPr>
        <p:spPr>
          <a:xfrm>
            <a:off x="838200" y="2047006"/>
            <a:ext cx="10515600" cy="619192"/>
          </a:xfrm>
        </p:spPr>
        <p:txBody>
          <a:bodyPr/>
          <a:lstStyle/>
          <a:p>
            <a:pPr marL="0" indent="0">
              <a:buNone/>
            </a:pPr>
            <a:r>
              <a:rPr lang="en-IN" i="1" dirty="0" smtClean="0">
                <a:solidFill>
                  <a:schemeClr val="accent5">
                    <a:lumMod val="75000"/>
                  </a:schemeClr>
                </a:solidFill>
              </a:rPr>
              <a:t>Regularity of sound change </a:t>
            </a:r>
            <a:r>
              <a:rPr lang="en-IN" i="1" dirty="0" smtClean="0"/>
              <a:t>is the basis of studying genetic relationships</a:t>
            </a:r>
            <a:endParaRPr lang="en-IN" i="1" dirty="0"/>
          </a:p>
        </p:txBody>
      </p:sp>
      <p:pic>
        <p:nvPicPr>
          <p:cNvPr id="2050" name="Picture 2" descr="https://lh3.googleusercontent.com/wSd41LbMpQRRYBpRY9Wgj-wvVthtbVJg3289EP0NIaaaZKUEf__EKLPsszpzHruUVuIotE5-zh8_jArTyNK37EB7ZM5coG3jqRG-GrM7JH-cgj_tDu54x5yTo99Jdk93h5i3zKIo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993" y="3022516"/>
            <a:ext cx="11153223" cy="17729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39301" y="4967125"/>
            <a:ext cx="4600876" cy="369332"/>
          </a:xfrm>
          <a:prstGeom prst="rect">
            <a:avLst/>
          </a:prstGeom>
          <a:noFill/>
        </p:spPr>
        <p:txBody>
          <a:bodyPr wrap="square" rtlCol="0">
            <a:spAutoFit/>
          </a:bodyPr>
          <a:lstStyle/>
          <a:p>
            <a:r>
              <a:rPr lang="en-IN" dirty="0" smtClean="0"/>
              <a:t>Source: </a:t>
            </a:r>
            <a:r>
              <a:rPr lang="en-IN" dirty="0" err="1"/>
              <a:t>E</a:t>
            </a:r>
            <a:r>
              <a:rPr lang="en-IN" dirty="0" err="1" smtClean="0"/>
              <a:t>ifring</a:t>
            </a:r>
            <a:r>
              <a:rPr lang="en-IN" dirty="0" smtClean="0"/>
              <a:t> &amp; </a:t>
            </a:r>
            <a:r>
              <a:rPr lang="en-IN" dirty="0" err="1" smtClean="0"/>
              <a:t>Theil</a:t>
            </a:r>
            <a:r>
              <a:rPr lang="en-IN" dirty="0" smtClean="0"/>
              <a:t> (2005)</a:t>
            </a:r>
            <a:endParaRPr lang="en-IN" dirty="0"/>
          </a:p>
        </p:txBody>
      </p:sp>
      <p:sp>
        <p:nvSpPr>
          <p:cNvPr id="6" name="Footer Placeholder 5"/>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1CA5B9D-F41A-446D-86B5-B9FFFF0F93BD}"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4995318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6510"/>
            <a:ext cx="12048701" cy="5722908"/>
          </a:xfrm>
          <a:prstGeom prst="rect">
            <a:avLst/>
          </a:prstGeom>
        </p:spPr>
      </p:pic>
      <p:sp>
        <p:nvSpPr>
          <p:cNvPr id="5" name="TextBox 4"/>
          <p:cNvSpPr txBox="1"/>
          <p:nvPr/>
        </p:nvSpPr>
        <p:spPr>
          <a:xfrm>
            <a:off x="3224462" y="5994752"/>
            <a:ext cx="8967537" cy="461665"/>
          </a:xfrm>
          <a:prstGeom prst="rect">
            <a:avLst/>
          </a:prstGeom>
          <a:noFill/>
        </p:spPr>
        <p:txBody>
          <a:bodyPr wrap="square" rtlCol="0">
            <a:spAutoFit/>
          </a:bodyPr>
          <a:lstStyle/>
          <a:p>
            <a:r>
              <a:rPr lang="en-IN" sz="2400" i="1" u="sng" dirty="0" smtClean="0">
                <a:solidFill>
                  <a:schemeClr val="accent1">
                    <a:lumMod val="75000"/>
                  </a:schemeClr>
                </a:solidFill>
              </a:rPr>
              <a:t>Genetically related languages are also geographically contiguous</a:t>
            </a:r>
            <a:endParaRPr lang="en-IN" sz="2400" i="1" u="sng" dirty="0">
              <a:solidFill>
                <a:schemeClr val="accent1">
                  <a:lumMod val="75000"/>
                </a:schemeClr>
              </a:solidFill>
            </a:endParaRPr>
          </a:p>
        </p:txBody>
      </p:sp>
      <p:sp>
        <p:nvSpPr>
          <p:cNvPr id="2" name="TextBox 1"/>
          <p:cNvSpPr txBox="1"/>
          <p:nvPr/>
        </p:nvSpPr>
        <p:spPr>
          <a:xfrm>
            <a:off x="8551718" y="5216236"/>
            <a:ext cx="2015837" cy="276999"/>
          </a:xfrm>
          <a:prstGeom prst="rect">
            <a:avLst/>
          </a:prstGeom>
          <a:noFill/>
        </p:spPr>
        <p:txBody>
          <a:bodyPr wrap="square" rtlCol="0">
            <a:spAutoFit/>
          </a:bodyPr>
          <a:lstStyle/>
          <a:p>
            <a:r>
              <a:rPr lang="en-US" sz="1200" i="1" dirty="0" smtClean="0"/>
              <a:t>Source: Wikipedia</a:t>
            </a:r>
            <a:endParaRPr lang="en-US" sz="1200" i="1" dirty="0"/>
          </a:p>
        </p:txBody>
      </p:sp>
      <p:sp>
        <p:nvSpPr>
          <p:cNvPr id="6" name="Slide Number Placeholder 5"/>
          <p:cNvSpPr>
            <a:spLocks noGrp="1"/>
          </p:cNvSpPr>
          <p:nvPr>
            <p:ph type="sldNum" sz="quarter" idx="12"/>
          </p:nvPr>
        </p:nvSpPr>
        <p:spPr/>
        <p:txBody>
          <a:bodyPr/>
          <a:lstStyle/>
          <a:p>
            <a:fld id="{85CC464A-F091-4C9A-9C53-187A309EB04F}" type="slidenum">
              <a:rPr lang="en-IN" smtClean="0"/>
              <a:t>36</a:t>
            </a:fld>
            <a:endParaRPr lang="en-IN"/>
          </a:p>
        </p:txBody>
      </p:sp>
      <p:sp>
        <p:nvSpPr>
          <p:cNvPr id="7" name="Footer Placeholder 6"/>
          <p:cNvSpPr>
            <a:spLocks noGrp="1"/>
          </p:cNvSpPr>
          <p:nvPr>
            <p:ph type="ftr" sz="quarter" idx="11"/>
          </p:nvPr>
        </p:nvSpPr>
        <p:spPr/>
        <p:txBody>
          <a:bodyPr/>
          <a:lstStyle/>
          <a:p>
            <a:r>
              <a:rPr lang="en-IN" smtClean="0"/>
              <a:t>NAACL 2016 Tutorial</a:t>
            </a:r>
            <a:endParaRPr lang="en-IN"/>
          </a:p>
        </p:txBody>
      </p:sp>
    </p:spTree>
    <p:extLst>
      <p:ext uri="{BB962C8B-B14F-4D97-AF65-F5344CB8AC3E}">
        <p14:creationId xmlns:p14="http://schemas.microsoft.com/office/powerpoint/2010/main" val="27772292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9528" y="2762449"/>
            <a:ext cx="10741794" cy="523220"/>
          </a:xfrm>
          <a:prstGeom prst="rect">
            <a:avLst/>
          </a:prstGeom>
          <a:noFill/>
        </p:spPr>
        <p:txBody>
          <a:bodyPr wrap="square" rtlCol="0">
            <a:spAutoFit/>
          </a:bodyPr>
          <a:lstStyle/>
          <a:p>
            <a:r>
              <a:rPr lang="en-IN" sz="2800" i="1" dirty="0" smtClean="0"/>
              <a:t>Languages are also related due to contact over a long period of time</a:t>
            </a:r>
            <a:endParaRPr lang="en-IN" sz="2800" i="1" dirty="0"/>
          </a:p>
        </p:txBody>
      </p:sp>
      <p:sp>
        <p:nvSpPr>
          <p:cNvPr id="3" name="Slide Number Placeholder 2"/>
          <p:cNvSpPr>
            <a:spLocks noGrp="1"/>
          </p:cNvSpPr>
          <p:nvPr>
            <p:ph type="sldNum" sz="quarter" idx="12"/>
          </p:nvPr>
        </p:nvSpPr>
        <p:spPr/>
        <p:txBody>
          <a:bodyPr/>
          <a:lstStyle/>
          <a:p>
            <a:fld id="{85CC464A-F091-4C9A-9C53-187A309EB04F}" type="slidenum">
              <a:rPr lang="en-IN" smtClean="0"/>
              <a:t>37</a:t>
            </a:fld>
            <a:endParaRPr lang="en-IN"/>
          </a:p>
        </p:txBody>
      </p:sp>
      <p:sp>
        <p:nvSpPr>
          <p:cNvPr id="5" name="Footer Placeholder 4"/>
          <p:cNvSpPr>
            <a:spLocks noGrp="1"/>
          </p:cNvSpPr>
          <p:nvPr>
            <p:ph type="ftr" sz="quarter" idx="11"/>
          </p:nvPr>
        </p:nvSpPr>
        <p:spPr/>
        <p:txBody>
          <a:bodyPr/>
          <a:lstStyle/>
          <a:p>
            <a:r>
              <a:rPr lang="en-IN" smtClean="0"/>
              <a:t>NAACL 2016 Tutorial</a:t>
            </a:r>
            <a:endParaRPr lang="en-IN"/>
          </a:p>
        </p:txBody>
      </p:sp>
    </p:spTree>
    <p:extLst>
      <p:ext uri="{BB962C8B-B14F-4D97-AF65-F5344CB8AC3E}">
        <p14:creationId xmlns:p14="http://schemas.microsoft.com/office/powerpoint/2010/main" val="202658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Consequences of language contact</a:t>
            </a:r>
            <a:endParaRPr lang="en-IN" dirty="0"/>
          </a:p>
        </p:txBody>
      </p:sp>
      <p:sp>
        <p:nvSpPr>
          <p:cNvPr id="3" name="Content Placeholder 2"/>
          <p:cNvSpPr>
            <a:spLocks noGrp="1"/>
          </p:cNvSpPr>
          <p:nvPr>
            <p:ph idx="1"/>
          </p:nvPr>
        </p:nvSpPr>
        <p:spPr/>
        <p:txBody>
          <a:bodyPr/>
          <a:lstStyle/>
          <a:p>
            <a:pPr>
              <a:lnSpc>
                <a:spcPct val="200000"/>
              </a:lnSpc>
            </a:pPr>
            <a:r>
              <a:rPr lang="en-IN" b="1" dirty="0" smtClean="0"/>
              <a:t>Borrowing of vocabulary  </a:t>
            </a:r>
            <a:r>
              <a:rPr lang="en-IN" b="1" dirty="0" smtClean="0">
                <a:sym typeface="Wingdings" panose="05000000000000000000" pitchFamily="2" charset="2"/>
              </a:rPr>
              <a:t> loanwords</a:t>
            </a:r>
            <a:endParaRPr lang="en-IN" b="1" dirty="0" smtClean="0"/>
          </a:p>
          <a:p>
            <a:pPr>
              <a:lnSpc>
                <a:spcPct val="200000"/>
              </a:lnSpc>
            </a:pPr>
            <a:r>
              <a:rPr lang="en-IN" b="1" dirty="0" smtClean="0"/>
              <a:t>Adoption of features from other languages </a:t>
            </a:r>
          </a:p>
          <a:p>
            <a:pPr>
              <a:lnSpc>
                <a:spcPct val="200000"/>
              </a:lnSpc>
            </a:pPr>
            <a:r>
              <a:rPr lang="en-IN" dirty="0" err="1" smtClean="0"/>
              <a:t>Stratal</a:t>
            </a:r>
            <a:r>
              <a:rPr lang="en-IN" dirty="0" smtClean="0"/>
              <a:t> influence</a:t>
            </a:r>
          </a:p>
          <a:p>
            <a:pPr>
              <a:lnSpc>
                <a:spcPct val="200000"/>
              </a:lnSpc>
            </a:pPr>
            <a:r>
              <a:rPr lang="en-IN" dirty="0" smtClean="0"/>
              <a:t>Language shift</a:t>
            </a:r>
            <a:endParaRPr lang="en-IN" dirty="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38</a:t>
            </a:fld>
            <a:endParaRPr lang="en-US">
              <a:solidFill>
                <a:prstClr val="black">
                  <a:tint val="75000"/>
                </a:prstClr>
              </a:solidFill>
            </a:endParaRPr>
          </a:p>
        </p:txBody>
      </p:sp>
    </p:spTree>
    <p:extLst>
      <p:ext uri="{BB962C8B-B14F-4D97-AF65-F5344CB8AC3E}">
        <p14:creationId xmlns:p14="http://schemas.microsoft.com/office/powerpoint/2010/main" val="7580445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Mechanisms for borrowing words </a:t>
            </a:r>
            <a:r>
              <a:rPr lang="en-IN" sz="1800" i="1" dirty="0" smtClean="0"/>
              <a:t>(</a:t>
            </a:r>
            <a:r>
              <a:rPr lang="en-IN" sz="1800" i="1" dirty="0" err="1" smtClean="0"/>
              <a:t>Eifring</a:t>
            </a:r>
            <a:r>
              <a:rPr lang="en-IN" sz="1800" i="1" dirty="0" smtClean="0"/>
              <a:t> &amp; </a:t>
            </a:r>
            <a:r>
              <a:rPr lang="en-IN" sz="1800" i="1" dirty="0" err="1" smtClean="0"/>
              <a:t>Thiel</a:t>
            </a:r>
            <a:r>
              <a:rPr lang="en-IN" sz="1800" i="1" dirty="0" smtClean="0"/>
              <a:t>, 2005)</a:t>
            </a:r>
            <a:endParaRPr lang="en-IN" sz="1800" i="1" dirty="0"/>
          </a:p>
        </p:txBody>
      </p:sp>
      <p:sp>
        <p:nvSpPr>
          <p:cNvPr id="4" name="TextBox 3"/>
          <p:cNvSpPr txBox="1"/>
          <p:nvPr/>
        </p:nvSpPr>
        <p:spPr>
          <a:xfrm>
            <a:off x="265497" y="1819175"/>
            <a:ext cx="11088303" cy="461665"/>
          </a:xfrm>
          <a:prstGeom prst="rect">
            <a:avLst/>
          </a:prstGeom>
          <a:noFill/>
        </p:spPr>
        <p:txBody>
          <a:bodyPr wrap="square" rtlCol="0">
            <a:spAutoFit/>
          </a:bodyPr>
          <a:lstStyle/>
          <a:p>
            <a:pPr algn="ctr"/>
            <a:r>
              <a:rPr lang="en-IN" sz="2400" i="1" dirty="0" smtClean="0"/>
              <a:t>Borrowing phonetic form </a:t>
            </a:r>
            <a:r>
              <a:rPr lang="en-IN" sz="2400" i="1" dirty="0" err="1" smtClean="0"/>
              <a:t>vs</a:t>
            </a:r>
            <a:r>
              <a:rPr lang="en-IN" sz="2400" i="1" dirty="0" smtClean="0"/>
              <a:t> semantic content</a:t>
            </a:r>
            <a:endParaRPr lang="en-IN" sz="2400" i="1" dirty="0"/>
          </a:p>
        </p:txBody>
      </p:sp>
      <p:graphicFrame>
        <p:nvGraphicFramePr>
          <p:cNvPr id="5" name="Table 4"/>
          <p:cNvGraphicFramePr>
            <a:graphicFrameLocks noGrp="1"/>
          </p:cNvGraphicFramePr>
          <p:nvPr>
            <p:extLst>
              <p:ext uri="{D42A27DB-BD31-4B8C-83A1-F6EECF244321}">
                <p14:modId xmlns:p14="http://schemas.microsoft.com/office/powerpoint/2010/main" val="2821058193"/>
              </p:ext>
            </p:extLst>
          </p:nvPr>
        </p:nvGraphicFramePr>
        <p:xfrm>
          <a:off x="838195" y="2904598"/>
          <a:ext cx="10515604" cy="3238784"/>
        </p:xfrm>
        <a:graphic>
          <a:graphicData uri="http://schemas.openxmlformats.org/drawingml/2006/table">
            <a:tbl>
              <a:tblPr firstRow="1" bandRow="1">
                <a:tableStyleId>{5C22544A-7EE6-4342-B048-85BDC9FD1C3A}</a:tableStyleId>
              </a:tblPr>
              <a:tblGrid>
                <a:gridCol w="2628901"/>
                <a:gridCol w="1335910"/>
                <a:gridCol w="1299411"/>
                <a:gridCol w="5251382"/>
              </a:tblGrid>
              <a:tr h="489656">
                <a:tc>
                  <a:txBody>
                    <a:bodyPr/>
                    <a:lstStyle/>
                    <a:p>
                      <a:endParaRPr lang="en-IN" dirty="0"/>
                    </a:p>
                  </a:txBody>
                  <a:tcPr/>
                </a:tc>
                <a:tc>
                  <a:txBody>
                    <a:bodyPr/>
                    <a:lstStyle/>
                    <a:p>
                      <a:r>
                        <a:rPr lang="en-IN" dirty="0" smtClean="0"/>
                        <a:t>form</a:t>
                      </a:r>
                      <a:endParaRPr lang="en-IN" dirty="0"/>
                    </a:p>
                  </a:txBody>
                  <a:tcPr/>
                </a:tc>
                <a:tc>
                  <a:txBody>
                    <a:bodyPr/>
                    <a:lstStyle/>
                    <a:p>
                      <a:r>
                        <a:rPr lang="en-IN" dirty="0" smtClean="0"/>
                        <a:t>content</a:t>
                      </a:r>
                      <a:endParaRPr lang="en-IN" dirty="0"/>
                    </a:p>
                  </a:txBody>
                  <a:tcPr/>
                </a:tc>
                <a:tc>
                  <a:txBody>
                    <a:bodyPr/>
                    <a:lstStyle/>
                    <a:p>
                      <a:r>
                        <a:rPr lang="en-IN" dirty="0" smtClean="0"/>
                        <a:t>example</a:t>
                      </a:r>
                      <a:endParaRPr lang="en-IN" dirty="0"/>
                    </a:p>
                  </a:txBody>
                  <a:tcPr/>
                </a:tc>
              </a:tr>
              <a:tr h="489656">
                <a:tc>
                  <a:txBody>
                    <a:bodyPr/>
                    <a:lstStyle/>
                    <a:p>
                      <a:r>
                        <a:rPr lang="en-IN" dirty="0" smtClean="0">
                          <a:solidFill>
                            <a:schemeClr val="accent2"/>
                          </a:solidFill>
                        </a:rPr>
                        <a:t>Direct loan</a:t>
                      </a:r>
                      <a:endParaRPr lang="en-IN" dirty="0">
                        <a:solidFill>
                          <a:schemeClr val="accent2"/>
                        </a:solidFill>
                      </a:endParaRPr>
                    </a:p>
                  </a:txBody>
                  <a:tcPr/>
                </a:tc>
                <a:tc>
                  <a:txBody>
                    <a:bodyPr/>
                    <a:lstStyle/>
                    <a:p>
                      <a:r>
                        <a:rPr lang="en-IN" dirty="0" smtClean="0">
                          <a:solidFill>
                            <a:schemeClr val="accent2"/>
                          </a:solidFill>
                        </a:rPr>
                        <a:t>Yes</a:t>
                      </a:r>
                      <a:endParaRPr lang="en-IN" dirty="0">
                        <a:solidFill>
                          <a:schemeClr val="accent2"/>
                        </a:solidFill>
                      </a:endParaRPr>
                    </a:p>
                  </a:txBody>
                  <a:tcPr/>
                </a:tc>
                <a:tc>
                  <a:txBody>
                    <a:bodyPr/>
                    <a:lstStyle/>
                    <a:p>
                      <a:r>
                        <a:rPr lang="en-IN" dirty="0" smtClean="0">
                          <a:solidFill>
                            <a:schemeClr val="accent2"/>
                          </a:solidFill>
                        </a:rPr>
                        <a:t>Yes</a:t>
                      </a:r>
                      <a:endParaRPr lang="en-IN" dirty="0">
                        <a:solidFill>
                          <a:schemeClr val="accent2"/>
                        </a:solidFill>
                      </a:endParaRPr>
                    </a:p>
                  </a:txBody>
                  <a:tcPr/>
                </a:tc>
                <a:tc>
                  <a:txBody>
                    <a:bodyPr/>
                    <a:lstStyle/>
                    <a:p>
                      <a:r>
                        <a:rPr lang="en-IN" dirty="0" smtClean="0">
                          <a:solidFill>
                            <a:schemeClr val="accent2"/>
                          </a:solidFill>
                        </a:rPr>
                        <a:t>Avatar, Guru (English)</a:t>
                      </a:r>
                      <a:r>
                        <a:rPr lang="en-IN" baseline="0" dirty="0" smtClean="0">
                          <a:solidFill>
                            <a:schemeClr val="accent2"/>
                          </a:solidFill>
                        </a:rPr>
                        <a:t> </a:t>
                      </a:r>
                      <a:r>
                        <a:rPr lang="en-IN" dirty="0" smtClean="0">
                          <a:solidFill>
                            <a:schemeClr val="accent2"/>
                          </a:solidFill>
                        </a:rPr>
                        <a:t>&lt; Sanskrit/Hindi</a:t>
                      </a:r>
                    </a:p>
                    <a:p>
                      <a:r>
                        <a:rPr lang="en-IN" dirty="0" smtClean="0">
                          <a:solidFill>
                            <a:schemeClr val="accent2"/>
                          </a:solidFill>
                        </a:rPr>
                        <a:t>Music (English) &lt; </a:t>
                      </a:r>
                      <a:r>
                        <a:rPr lang="en-IN" dirty="0" err="1" smtClean="0">
                          <a:solidFill>
                            <a:schemeClr val="accent2"/>
                          </a:solidFill>
                        </a:rPr>
                        <a:t>musique</a:t>
                      </a:r>
                      <a:r>
                        <a:rPr lang="en-IN" dirty="0" smtClean="0">
                          <a:solidFill>
                            <a:schemeClr val="accent2"/>
                          </a:solidFill>
                        </a:rPr>
                        <a:t> (French)</a:t>
                      </a:r>
                      <a:endParaRPr lang="en-IN" dirty="0">
                        <a:solidFill>
                          <a:schemeClr val="accent2"/>
                        </a:solidFill>
                      </a:endParaRPr>
                    </a:p>
                  </a:txBody>
                  <a:tcPr/>
                </a:tc>
              </a:tr>
              <a:tr h="489656">
                <a:tc>
                  <a:txBody>
                    <a:bodyPr/>
                    <a:lstStyle/>
                    <a:p>
                      <a:r>
                        <a:rPr lang="en-IN" dirty="0" err="1" smtClean="0">
                          <a:solidFill>
                            <a:schemeClr val="accent2"/>
                          </a:solidFill>
                        </a:rPr>
                        <a:t>Loanblend</a:t>
                      </a:r>
                      <a:endParaRPr lang="en-IN" dirty="0">
                        <a:solidFill>
                          <a:schemeClr val="accent2"/>
                        </a:solidFill>
                      </a:endParaRPr>
                    </a:p>
                  </a:txBody>
                  <a:tcPr/>
                </a:tc>
                <a:tc>
                  <a:txBody>
                    <a:bodyPr/>
                    <a:lstStyle/>
                    <a:p>
                      <a:r>
                        <a:rPr lang="en-IN" dirty="0" smtClean="0">
                          <a:solidFill>
                            <a:schemeClr val="accent2"/>
                          </a:solidFill>
                        </a:rPr>
                        <a:t>Partly</a:t>
                      </a:r>
                      <a:endParaRPr lang="en-IN" dirty="0">
                        <a:solidFill>
                          <a:schemeClr val="accent2"/>
                        </a:solidFill>
                      </a:endParaRPr>
                    </a:p>
                  </a:txBody>
                  <a:tcPr/>
                </a:tc>
                <a:tc>
                  <a:txBody>
                    <a:bodyPr/>
                    <a:lstStyle/>
                    <a:p>
                      <a:r>
                        <a:rPr lang="en-IN" dirty="0" smtClean="0">
                          <a:solidFill>
                            <a:schemeClr val="accent2"/>
                          </a:solidFill>
                        </a:rPr>
                        <a:t>Yes</a:t>
                      </a:r>
                      <a:endParaRPr lang="en-IN" dirty="0">
                        <a:solidFill>
                          <a:schemeClr val="accent2"/>
                        </a:solidFill>
                      </a:endParaRPr>
                    </a:p>
                  </a:txBody>
                  <a:tcPr/>
                </a:tc>
                <a:tc>
                  <a:txBody>
                    <a:bodyPr/>
                    <a:lstStyle/>
                    <a:p>
                      <a:r>
                        <a:rPr lang="en-IN" dirty="0" smtClean="0">
                          <a:solidFill>
                            <a:schemeClr val="accent2"/>
                          </a:solidFill>
                        </a:rPr>
                        <a:t>double</a:t>
                      </a:r>
                      <a:r>
                        <a:rPr lang="en-IN" baseline="0" dirty="0" smtClean="0">
                          <a:solidFill>
                            <a:schemeClr val="accent2"/>
                          </a:solidFill>
                        </a:rPr>
                        <a:t> </a:t>
                      </a:r>
                      <a:r>
                        <a:rPr lang="en-IN" baseline="0" dirty="0" err="1" smtClean="0">
                          <a:solidFill>
                            <a:schemeClr val="accent2"/>
                          </a:solidFill>
                        </a:rPr>
                        <a:t>kamrA</a:t>
                      </a:r>
                      <a:r>
                        <a:rPr lang="en-IN" baseline="0" dirty="0" smtClean="0">
                          <a:solidFill>
                            <a:schemeClr val="accent2"/>
                          </a:solidFill>
                        </a:rPr>
                        <a:t> (</a:t>
                      </a:r>
                      <a:r>
                        <a:rPr lang="en-IN" dirty="0" smtClean="0">
                          <a:solidFill>
                            <a:schemeClr val="accent2"/>
                          </a:solidFill>
                        </a:rPr>
                        <a:t>Hindi) </a:t>
                      </a:r>
                      <a:r>
                        <a:rPr lang="en-IN" baseline="0" dirty="0" smtClean="0">
                          <a:solidFill>
                            <a:schemeClr val="accent2"/>
                          </a:solidFill>
                        </a:rPr>
                        <a:t>&lt; double room (</a:t>
                      </a:r>
                      <a:r>
                        <a:rPr lang="en-IN" baseline="0" dirty="0" err="1" smtClean="0">
                          <a:solidFill>
                            <a:schemeClr val="accent2"/>
                          </a:solidFill>
                        </a:rPr>
                        <a:t>Eng</a:t>
                      </a:r>
                      <a:r>
                        <a:rPr lang="en-IN" baseline="0" dirty="0" smtClean="0">
                          <a:solidFill>
                            <a:schemeClr val="accent2"/>
                          </a:solidFill>
                        </a:rPr>
                        <a:t>)</a:t>
                      </a:r>
                    </a:p>
                    <a:p>
                      <a:r>
                        <a:rPr lang="en-IN" baseline="0" dirty="0" err="1" smtClean="0">
                          <a:solidFill>
                            <a:schemeClr val="accent2"/>
                          </a:solidFill>
                        </a:rPr>
                        <a:t>rajasva</a:t>
                      </a:r>
                      <a:r>
                        <a:rPr lang="en-IN" baseline="0" dirty="0" smtClean="0">
                          <a:solidFill>
                            <a:schemeClr val="accent2"/>
                          </a:solidFill>
                        </a:rPr>
                        <a:t> </a:t>
                      </a:r>
                      <a:r>
                        <a:rPr lang="en-IN" baseline="0" dirty="0" err="1" smtClean="0">
                          <a:solidFill>
                            <a:schemeClr val="accent2"/>
                          </a:solidFill>
                        </a:rPr>
                        <a:t>bajaTa</a:t>
                      </a:r>
                      <a:r>
                        <a:rPr lang="en-IN" baseline="0" dirty="0" smtClean="0">
                          <a:solidFill>
                            <a:schemeClr val="accent2"/>
                          </a:solidFill>
                        </a:rPr>
                        <a:t> (Hindi) &lt; revenue budget (English)</a:t>
                      </a:r>
                    </a:p>
                  </a:txBody>
                  <a:tcPr/>
                </a:tc>
              </a:tr>
              <a:tr h="489656">
                <a:tc>
                  <a:txBody>
                    <a:bodyPr/>
                    <a:lstStyle/>
                    <a:p>
                      <a:r>
                        <a:rPr lang="en-IN" dirty="0" smtClean="0"/>
                        <a:t>Loan translation</a:t>
                      </a:r>
                      <a:endParaRPr lang="en-IN" dirty="0"/>
                    </a:p>
                  </a:txBody>
                  <a:tcPr/>
                </a:tc>
                <a:tc>
                  <a:txBody>
                    <a:bodyPr/>
                    <a:lstStyle/>
                    <a:p>
                      <a:r>
                        <a:rPr lang="en-IN" dirty="0" smtClean="0"/>
                        <a:t>No</a:t>
                      </a:r>
                      <a:endParaRPr lang="en-IN" dirty="0"/>
                    </a:p>
                  </a:txBody>
                  <a:tcPr/>
                </a:tc>
                <a:tc>
                  <a:txBody>
                    <a:bodyPr/>
                    <a:lstStyle/>
                    <a:p>
                      <a:r>
                        <a:rPr lang="en-IN" dirty="0" smtClean="0"/>
                        <a:t>Yes</a:t>
                      </a:r>
                      <a:endParaRPr lang="en-IN" dirty="0"/>
                    </a:p>
                  </a:txBody>
                  <a:tcPr/>
                </a:tc>
                <a:tc>
                  <a:txBody>
                    <a:bodyPr/>
                    <a:lstStyle/>
                    <a:p>
                      <a:r>
                        <a:rPr lang="en-IN" dirty="0" err="1" smtClean="0"/>
                        <a:t>rajasva</a:t>
                      </a:r>
                      <a:r>
                        <a:rPr lang="en-IN" dirty="0" smtClean="0"/>
                        <a:t> </a:t>
                      </a:r>
                      <a:r>
                        <a:rPr lang="en-IN" dirty="0" err="1" smtClean="0"/>
                        <a:t>ghaTA</a:t>
                      </a:r>
                      <a:r>
                        <a:rPr lang="en-IN" dirty="0" smtClean="0"/>
                        <a:t> (Hindi) &lt; revenue budget</a:t>
                      </a:r>
                      <a:r>
                        <a:rPr lang="en-IN" baseline="0" dirty="0" smtClean="0"/>
                        <a:t> (English)</a:t>
                      </a:r>
                      <a:endParaRPr lang="en-IN" dirty="0"/>
                    </a:p>
                  </a:txBody>
                  <a:tcPr/>
                </a:tc>
              </a:tr>
              <a:tr h="489656">
                <a:tc>
                  <a:txBody>
                    <a:bodyPr/>
                    <a:lstStyle/>
                    <a:p>
                      <a:r>
                        <a:rPr lang="en-IN" dirty="0" smtClean="0"/>
                        <a:t>Loan creation</a:t>
                      </a:r>
                      <a:endParaRPr lang="en-IN" dirty="0"/>
                    </a:p>
                  </a:txBody>
                  <a:tcPr/>
                </a:tc>
                <a:tc>
                  <a:txBody>
                    <a:bodyPr/>
                    <a:lstStyle/>
                    <a:p>
                      <a:r>
                        <a:rPr lang="en-IN" dirty="0" smtClean="0"/>
                        <a:t>No</a:t>
                      </a:r>
                      <a:endParaRPr lang="en-IN" dirty="0"/>
                    </a:p>
                  </a:txBody>
                  <a:tcPr/>
                </a:tc>
                <a:tc>
                  <a:txBody>
                    <a:bodyPr/>
                    <a:lstStyle/>
                    <a:p>
                      <a:r>
                        <a:rPr lang="en-IN" dirty="0" smtClean="0"/>
                        <a:t>Yes</a:t>
                      </a:r>
                      <a:endParaRPr lang="en-IN" dirty="0"/>
                    </a:p>
                  </a:txBody>
                  <a:tcPr/>
                </a:tc>
                <a:tc>
                  <a:txBody>
                    <a:bodyPr/>
                    <a:lstStyle/>
                    <a:p>
                      <a:r>
                        <a:rPr lang="en-IN" dirty="0" err="1" smtClean="0"/>
                        <a:t>prashikshaNArthi</a:t>
                      </a:r>
                      <a:r>
                        <a:rPr lang="en-IN" baseline="0" dirty="0" smtClean="0"/>
                        <a:t> (</a:t>
                      </a:r>
                      <a:r>
                        <a:rPr lang="en-IN" baseline="0" dirty="0" err="1" smtClean="0"/>
                        <a:t>hindi</a:t>
                      </a:r>
                      <a:r>
                        <a:rPr lang="en-IN" baseline="0" dirty="0" smtClean="0"/>
                        <a:t>) &lt; trainee (English)</a:t>
                      </a:r>
                      <a:endParaRPr lang="en-IN" dirty="0"/>
                    </a:p>
                  </a:txBody>
                  <a:tcPr/>
                </a:tc>
              </a:tr>
              <a:tr h="489656">
                <a:tc>
                  <a:txBody>
                    <a:bodyPr/>
                    <a:lstStyle/>
                    <a:p>
                      <a:r>
                        <a:rPr lang="en-IN" dirty="0" err="1" smtClean="0"/>
                        <a:t>Loanshift</a:t>
                      </a:r>
                      <a:endParaRPr lang="en-IN" dirty="0"/>
                    </a:p>
                  </a:txBody>
                  <a:tcPr/>
                </a:tc>
                <a:tc>
                  <a:txBody>
                    <a:bodyPr/>
                    <a:lstStyle/>
                    <a:p>
                      <a:r>
                        <a:rPr lang="en-IN" dirty="0" smtClean="0"/>
                        <a:t>No</a:t>
                      </a:r>
                      <a:endParaRPr lang="en-IN" dirty="0"/>
                    </a:p>
                  </a:txBody>
                  <a:tcPr/>
                </a:tc>
                <a:tc>
                  <a:txBody>
                    <a:bodyPr/>
                    <a:lstStyle/>
                    <a:p>
                      <a:r>
                        <a:rPr lang="en-IN" dirty="0" smtClean="0"/>
                        <a:t>Yes</a:t>
                      </a:r>
                      <a:endParaRPr lang="en-IN" dirty="0"/>
                    </a:p>
                  </a:txBody>
                  <a:tcPr/>
                </a:tc>
                <a:tc>
                  <a:txBody>
                    <a:bodyPr/>
                    <a:lstStyle/>
                    <a:p>
                      <a:r>
                        <a:rPr lang="en-IN" dirty="0" err="1" smtClean="0"/>
                        <a:t>Vidyut</a:t>
                      </a:r>
                      <a:r>
                        <a:rPr lang="en-IN" baseline="0" dirty="0" smtClean="0"/>
                        <a:t> (org. lightning) &lt; electricity (English)</a:t>
                      </a:r>
                      <a:endParaRPr lang="en-IN" dirty="0"/>
                    </a:p>
                  </a:txBody>
                  <a:tcPr/>
                </a:tc>
              </a:tr>
            </a:tbl>
          </a:graphicData>
        </a:graphic>
      </p:graphicFrame>
      <p:sp>
        <p:nvSpPr>
          <p:cNvPr id="6" name="Slide Number Placeholder 5"/>
          <p:cNvSpPr>
            <a:spLocks noGrp="1"/>
          </p:cNvSpPr>
          <p:nvPr>
            <p:ph type="sldNum" sz="quarter" idx="12"/>
          </p:nvPr>
        </p:nvSpPr>
        <p:spPr/>
        <p:txBody>
          <a:bodyPr/>
          <a:lstStyle/>
          <a:p>
            <a:fld id="{85CC464A-F091-4C9A-9C53-187A309EB04F}" type="slidenum">
              <a:rPr lang="en-IN" smtClean="0"/>
              <a:t>39</a:t>
            </a:fld>
            <a:endParaRPr lang="en-IN"/>
          </a:p>
        </p:txBody>
      </p:sp>
      <p:sp>
        <p:nvSpPr>
          <p:cNvPr id="7" name="Footer Placeholder 6"/>
          <p:cNvSpPr>
            <a:spLocks noGrp="1"/>
          </p:cNvSpPr>
          <p:nvPr>
            <p:ph type="ftr" sz="quarter" idx="11"/>
          </p:nvPr>
        </p:nvSpPr>
        <p:spPr/>
        <p:txBody>
          <a:bodyPr/>
          <a:lstStyle/>
          <a:p>
            <a:r>
              <a:rPr lang="en-IN" smtClean="0"/>
              <a:t>NAACL 2016 Tutorial</a:t>
            </a:r>
            <a:endParaRPr lang="en-IN"/>
          </a:p>
        </p:txBody>
      </p:sp>
    </p:spTree>
    <p:extLst>
      <p:ext uri="{BB962C8B-B14F-4D97-AF65-F5344CB8AC3E}">
        <p14:creationId xmlns:p14="http://schemas.microsoft.com/office/powerpoint/2010/main" val="31433680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101"/>
          <p:cNvSpPr/>
          <p:nvPr/>
        </p:nvSpPr>
        <p:spPr>
          <a:xfrm>
            <a:off x="253448" y="764330"/>
            <a:ext cx="7587532" cy="4293892"/>
          </a:xfrm>
          <a:prstGeom prst="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b="1" dirty="0">
                <a:solidFill>
                  <a:prstClr val="black"/>
                </a:solidFill>
                <a:sym typeface="Ubuntu"/>
              </a:rPr>
              <a:t>Parallel Corpus</a:t>
            </a: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p:txBody>
      </p:sp>
      <p:sp>
        <p:nvSpPr>
          <p:cNvPr id="33" name="Shape 105"/>
          <p:cNvSpPr/>
          <p:nvPr/>
        </p:nvSpPr>
        <p:spPr>
          <a:xfrm>
            <a:off x="8329588" y="2040977"/>
            <a:ext cx="3683342" cy="1433818"/>
          </a:xfrm>
          <a:prstGeom prst="rect">
            <a:avLst/>
          </a:prstGeom>
          <a:solidFill>
            <a:schemeClr val="accent2">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b="1" dirty="0">
                <a:solidFill>
                  <a:prstClr val="black"/>
                </a:solidFill>
                <a:sym typeface="Ubuntu"/>
              </a:rPr>
              <a:t>Machine Learning</a:t>
            </a:r>
          </a:p>
          <a:p>
            <a:pPr algn="ctr"/>
            <a:endParaRPr lang="en" b="1" dirty="0">
              <a:solidFill>
                <a:prstClr val="black"/>
              </a:solidFill>
              <a:latin typeface="Calibri Light" panose="020F0302020204030204" pitchFamily="34" charset="0"/>
              <a:ea typeface="Ubuntu"/>
              <a:cs typeface="Ubuntu"/>
              <a:sym typeface="Ubuntu"/>
            </a:endParaRPr>
          </a:p>
          <a:p>
            <a:pPr algn="ctr"/>
            <a:endParaRPr lang="en" b="1" dirty="0">
              <a:solidFill>
                <a:prstClr val="black"/>
              </a:solidFill>
              <a:latin typeface="Calibri Light" panose="020F0302020204030204" pitchFamily="34" charset="0"/>
              <a:ea typeface="Ubuntu"/>
              <a:cs typeface="Ubuntu"/>
              <a:sym typeface="Ubuntu"/>
            </a:endParaRPr>
          </a:p>
          <a:p>
            <a:pPr algn="ctr"/>
            <a:endParaRPr lang="en" b="1" dirty="0">
              <a:solidFill>
                <a:prstClr val="black"/>
              </a:solidFill>
              <a:latin typeface="Calibri Light" panose="020F0302020204030204" pitchFamily="34" charset="0"/>
              <a:ea typeface="Ubuntu"/>
              <a:cs typeface="Ubuntu"/>
              <a:sym typeface="Ubuntu"/>
            </a:endParaRPr>
          </a:p>
        </p:txBody>
      </p:sp>
      <p:sp>
        <p:nvSpPr>
          <p:cNvPr id="4" name="Rectangle 3"/>
          <p:cNvSpPr/>
          <p:nvPr/>
        </p:nvSpPr>
        <p:spPr>
          <a:xfrm>
            <a:off x="290702" y="1572894"/>
            <a:ext cx="2878417" cy="369332"/>
          </a:xfrm>
          <a:prstGeom prst="rect">
            <a:avLst/>
          </a:prstGeom>
        </p:spPr>
        <p:txBody>
          <a:bodyPr wrap="none">
            <a:spAutoFit/>
          </a:bodyPr>
          <a:lstStyle/>
          <a:p>
            <a:r>
              <a:rPr lang="en-US" dirty="0">
                <a:solidFill>
                  <a:prstClr val="black">
                    <a:lumMod val="65000"/>
                    <a:lumOff val="35000"/>
                  </a:prstClr>
                </a:solidFill>
              </a:rPr>
              <a:t>A boy is sitting in the kitchen</a:t>
            </a:r>
          </a:p>
        </p:txBody>
      </p:sp>
      <p:sp>
        <p:nvSpPr>
          <p:cNvPr id="7" name="Rectangle 6"/>
          <p:cNvSpPr/>
          <p:nvPr/>
        </p:nvSpPr>
        <p:spPr>
          <a:xfrm>
            <a:off x="275441" y="2040977"/>
            <a:ext cx="2263761" cy="369332"/>
          </a:xfrm>
          <a:prstGeom prst="rect">
            <a:avLst/>
          </a:prstGeom>
        </p:spPr>
        <p:txBody>
          <a:bodyPr wrap="none">
            <a:spAutoFit/>
          </a:bodyPr>
          <a:lstStyle/>
          <a:p>
            <a:r>
              <a:rPr lang="en-US" dirty="0">
                <a:solidFill>
                  <a:prstClr val="black">
                    <a:lumMod val="65000"/>
                    <a:lumOff val="35000"/>
                  </a:prstClr>
                </a:solidFill>
              </a:rPr>
              <a:t>A boy is playing tennis</a:t>
            </a:r>
          </a:p>
        </p:txBody>
      </p:sp>
      <p:sp>
        <p:nvSpPr>
          <p:cNvPr id="8" name="Rectangle 7"/>
          <p:cNvSpPr/>
          <p:nvPr/>
        </p:nvSpPr>
        <p:spPr>
          <a:xfrm>
            <a:off x="3515727" y="2040977"/>
            <a:ext cx="2519344" cy="369332"/>
          </a:xfrm>
          <a:prstGeom prst="rect">
            <a:avLst/>
          </a:prstGeom>
        </p:spPr>
        <p:txBody>
          <a:bodyPr wrap="none">
            <a:spAutoFit/>
          </a:bodyPr>
          <a:lstStyle/>
          <a:p>
            <a:r>
              <a:rPr lang="fr-FR" dirty="0">
                <a:solidFill>
                  <a:prstClr val="black">
                    <a:lumMod val="65000"/>
                    <a:lumOff val="35000"/>
                  </a:prstClr>
                </a:solidFill>
              </a:rPr>
              <a:t>Un garçon joue au tennis</a:t>
            </a:r>
            <a:endParaRPr lang="en-US" dirty="0">
              <a:solidFill>
                <a:prstClr val="black">
                  <a:lumMod val="65000"/>
                  <a:lumOff val="35000"/>
                </a:prstClr>
              </a:solidFill>
            </a:endParaRPr>
          </a:p>
        </p:txBody>
      </p:sp>
      <p:sp>
        <p:nvSpPr>
          <p:cNvPr id="9" name="Rectangle 8"/>
          <p:cNvSpPr/>
          <p:nvPr/>
        </p:nvSpPr>
        <p:spPr>
          <a:xfrm>
            <a:off x="275441" y="2516155"/>
            <a:ext cx="2951642" cy="369332"/>
          </a:xfrm>
          <a:prstGeom prst="rect">
            <a:avLst/>
          </a:prstGeom>
        </p:spPr>
        <p:txBody>
          <a:bodyPr wrap="none">
            <a:spAutoFit/>
          </a:bodyPr>
          <a:lstStyle/>
          <a:p>
            <a:r>
              <a:rPr lang="en-US" dirty="0">
                <a:solidFill>
                  <a:prstClr val="black">
                    <a:lumMod val="65000"/>
                    <a:lumOff val="35000"/>
                  </a:prstClr>
                </a:solidFill>
              </a:rPr>
              <a:t>A boy sitting on a round table</a:t>
            </a:r>
          </a:p>
        </p:txBody>
      </p:sp>
      <p:sp>
        <p:nvSpPr>
          <p:cNvPr id="10" name="Rectangle 9"/>
          <p:cNvSpPr/>
          <p:nvPr/>
        </p:nvSpPr>
        <p:spPr>
          <a:xfrm>
            <a:off x="3515727" y="2516155"/>
            <a:ext cx="3518784" cy="369332"/>
          </a:xfrm>
          <a:prstGeom prst="rect">
            <a:avLst/>
          </a:prstGeom>
        </p:spPr>
        <p:txBody>
          <a:bodyPr wrap="none">
            <a:spAutoFit/>
          </a:bodyPr>
          <a:lstStyle/>
          <a:p>
            <a:r>
              <a:rPr lang="fr-FR" dirty="0">
                <a:solidFill>
                  <a:prstClr val="black">
                    <a:lumMod val="65000"/>
                    <a:lumOff val="35000"/>
                  </a:prstClr>
                </a:solidFill>
              </a:rPr>
              <a:t>Un garçon assis sur une table ronde</a:t>
            </a:r>
            <a:endParaRPr lang="en-US" dirty="0">
              <a:solidFill>
                <a:prstClr val="black">
                  <a:lumMod val="65000"/>
                  <a:lumOff val="35000"/>
                </a:prstClr>
              </a:solidFill>
            </a:endParaRPr>
          </a:p>
        </p:txBody>
      </p:sp>
      <p:sp>
        <p:nvSpPr>
          <p:cNvPr id="11" name="Rectangle 10"/>
          <p:cNvSpPr/>
          <p:nvPr/>
        </p:nvSpPr>
        <p:spPr>
          <a:xfrm>
            <a:off x="275440" y="2991333"/>
            <a:ext cx="3073085" cy="369332"/>
          </a:xfrm>
          <a:prstGeom prst="rect">
            <a:avLst/>
          </a:prstGeom>
        </p:spPr>
        <p:txBody>
          <a:bodyPr wrap="none">
            <a:spAutoFit/>
          </a:bodyPr>
          <a:lstStyle/>
          <a:p>
            <a:r>
              <a:rPr lang="en-US" dirty="0">
                <a:solidFill>
                  <a:prstClr val="black">
                    <a:lumMod val="65000"/>
                    <a:lumOff val="35000"/>
                  </a:prstClr>
                </a:solidFill>
              </a:rPr>
              <a:t>Some men are watching tennis</a:t>
            </a:r>
          </a:p>
        </p:txBody>
      </p:sp>
      <p:sp>
        <p:nvSpPr>
          <p:cNvPr id="13" name="Rectangle 12"/>
          <p:cNvSpPr/>
          <p:nvPr/>
        </p:nvSpPr>
        <p:spPr>
          <a:xfrm>
            <a:off x="3515727" y="1572894"/>
            <a:ext cx="3375283" cy="369332"/>
          </a:xfrm>
          <a:prstGeom prst="rect">
            <a:avLst/>
          </a:prstGeom>
        </p:spPr>
        <p:txBody>
          <a:bodyPr wrap="none">
            <a:spAutoFit/>
          </a:bodyPr>
          <a:lstStyle/>
          <a:p>
            <a:r>
              <a:rPr lang="fr-FR" dirty="0">
                <a:solidFill>
                  <a:prstClr val="black">
                    <a:lumMod val="65000"/>
                    <a:lumOff val="35000"/>
                  </a:prstClr>
                </a:solidFill>
              </a:rPr>
              <a:t>Un garçon est assis dans la cuisine</a:t>
            </a:r>
            <a:endParaRPr lang="en-US" dirty="0">
              <a:solidFill>
                <a:prstClr val="black">
                  <a:lumMod val="65000"/>
                  <a:lumOff val="35000"/>
                </a:prstClr>
              </a:solidFill>
            </a:endParaRPr>
          </a:p>
        </p:txBody>
      </p:sp>
      <p:sp>
        <p:nvSpPr>
          <p:cNvPr id="14" name="Rectangle 13"/>
          <p:cNvSpPr/>
          <p:nvPr/>
        </p:nvSpPr>
        <p:spPr>
          <a:xfrm>
            <a:off x="3515727" y="2991333"/>
            <a:ext cx="3645293" cy="369332"/>
          </a:xfrm>
          <a:prstGeom prst="rect">
            <a:avLst/>
          </a:prstGeom>
        </p:spPr>
        <p:txBody>
          <a:bodyPr wrap="none">
            <a:spAutoFit/>
          </a:bodyPr>
          <a:lstStyle/>
          <a:p>
            <a:r>
              <a:rPr lang="fr-FR" dirty="0">
                <a:solidFill>
                  <a:prstClr val="black">
                    <a:lumMod val="65000"/>
                    <a:lumOff val="35000"/>
                  </a:prstClr>
                </a:solidFill>
              </a:rPr>
              <a:t>Certains hommes regardent le tennis</a:t>
            </a:r>
          </a:p>
        </p:txBody>
      </p:sp>
      <p:sp>
        <p:nvSpPr>
          <p:cNvPr id="15" name="Rectangle 14"/>
          <p:cNvSpPr/>
          <p:nvPr/>
        </p:nvSpPr>
        <p:spPr>
          <a:xfrm>
            <a:off x="275440" y="3459416"/>
            <a:ext cx="2842445" cy="369332"/>
          </a:xfrm>
          <a:prstGeom prst="rect">
            <a:avLst/>
          </a:prstGeom>
        </p:spPr>
        <p:txBody>
          <a:bodyPr wrap="none">
            <a:spAutoFit/>
          </a:bodyPr>
          <a:lstStyle/>
          <a:p>
            <a:r>
              <a:rPr lang="en-US" dirty="0">
                <a:solidFill>
                  <a:prstClr val="black">
                    <a:lumMod val="65000"/>
                    <a:lumOff val="35000"/>
                  </a:prstClr>
                </a:solidFill>
              </a:rPr>
              <a:t>A girl is holding a black book</a:t>
            </a:r>
          </a:p>
        </p:txBody>
      </p:sp>
      <p:sp>
        <p:nvSpPr>
          <p:cNvPr id="16" name="Rectangle 15"/>
          <p:cNvSpPr/>
          <p:nvPr/>
        </p:nvSpPr>
        <p:spPr>
          <a:xfrm>
            <a:off x="3515727" y="3459416"/>
            <a:ext cx="3225242" cy="369332"/>
          </a:xfrm>
          <a:prstGeom prst="rect">
            <a:avLst/>
          </a:prstGeom>
        </p:spPr>
        <p:txBody>
          <a:bodyPr wrap="none">
            <a:spAutoFit/>
          </a:bodyPr>
          <a:lstStyle/>
          <a:p>
            <a:r>
              <a:rPr lang="fr-FR" dirty="0">
                <a:solidFill>
                  <a:prstClr val="black">
                    <a:lumMod val="65000"/>
                    <a:lumOff val="35000"/>
                  </a:prstClr>
                </a:solidFill>
              </a:rPr>
              <a:t>Une jeune fille tient un livre noir</a:t>
            </a:r>
            <a:endParaRPr lang="en-US" dirty="0">
              <a:solidFill>
                <a:prstClr val="black">
                  <a:lumMod val="65000"/>
                  <a:lumOff val="35000"/>
                </a:prstClr>
              </a:solidFill>
            </a:endParaRPr>
          </a:p>
        </p:txBody>
      </p:sp>
      <p:sp>
        <p:nvSpPr>
          <p:cNvPr id="17" name="Rectangle 16"/>
          <p:cNvSpPr/>
          <p:nvPr/>
        </p:nvSpPr>
        <p:spPr>
          <a:xfrm>
            <a:off x="264550" y="3894845"/>
            <a:ext cx="3098028" cy="369332"/>
          </a:xfrm>
          <a:prstGeom prst="rect">
            <a:avLst/>
          </a:prstGeom>
        </p:spPr>
        <p:txBody>
          <a:bodyPr wrap="none">
            <a:spAutoFit/>
          </a:bodyPr>
          <a:lstStyle/>
          <a:p>
            <a:r>
              <a:rPr lang="en-US" dirty="0">
                <a:solidFill>
                  <a:prstClr val="black">
                    <a:lumMod val="65000"/>
                    <a:lumOff val="35000"/>
                  </a:prstClr>
                </a:solidFill>
              </a:rPr>
              <a:t>Two men are watching a movie</a:t>
            </a:r>
          </a:p>
        </p:txBody>
      </p:sp>
      <p:sp>
        <p:nvSpPr>
          <p:cNvPr id="18" name="Rectangle 17"/>
          <p:cNvSpPr/>
          <p:nvPr/>
        </p:nvSpPr>
        <p:spPr>
          <a:xfrm>
            <a:off x="3520247" y="3887643"/>
            <a:ext cx="3216201" cy="369332"/>
          </a:xfrm>
          <a:prstGeom prst="rect">
            <a:avLst/>
          </a:prstGeom>
        </p:spPr>
        <p:txBody>
          <a:bodyPr wrap="none">
            <a:spAutoFit/>
          </a:bodyPr>
          <a:lstStyle/>
          <a:p>
            <a:r>
              <a:rPr lang="fr-FR" dirty="0">
                <a:solidFill>
                  <a:prstClr val="black">
                    <a:lumMod val="65000"/>
                    <a:lumOff val="35000"/>
                  </a:prstClr>
                </a:solidFill>
              </a:rPr>
              <a:t>Deux hommes regardent un film</a:t>
            </a:r>
            <a:endParaRPr lang="en-US" dirty="0">
              <a:solidFill>
                <a:prstClr val="black">
                  <a:lumMod val="65000"/>
                  <a:lumOff val="35000"/>
                </a:prstClr>
              </a:solidFill>
            </a:endParaRPr>
          </a:p>
        </p:txBody>
      </p:sp>
      <p:sp>
        <p:nvSpPr>
          <p:cNvPr id="19" name="Rectangle 18"/>
          <p:cNvSpPr/>
          <p:nvPr/>
        </p:nvSpPr>
        <p:spPr>
          <a:xfrm>
            <a:off x="260104" y="4290418"/>
            <a:ext cx="2768387" cy="369332"/>
          </a:xfrm>
          <a:prstGeom prst="rect">
            <a:avLst/>
          </a:prstGeom>
        </p:spPr>
        <p:txBody>
          <a:bodyPr wrap="none">
            <a:spAutoFit/>
          </a:bodyPr>
          <a:lstStyle/>
          <a:p>
            <a:r>
              <a:rPr lang="en-US" dirty="0">
                <a:solidFill>
                  <a:prstClr val="black">
                    <a:lumMod val="65000"/>
                    <a:lumOff val="35000"/>
                  </a:prstClr>
                </a:solidFill>
              </a:rPr>
              <a:t>A woman is reading a  book</a:t>
            </a:r>
          </a:p>
        </p:txBody>
      </p:sp>
      <p:sp>
        <p:nvSpPr>
          <p:cNvPr id="22" name="Rectangle 21"/>
          <p:cNvSpPr/>
          <p:nvPr/>
        </p:nvSpPr>
        <p:spPr>
          <a:xfrm>
            <a:off x="3515727" y="4315870"/>
            <a:ext cx="3793154" cy="369332"/>
          </a:xfrm>
          <a:prstGeom prst="rect">
            <a:avLst/>
          </a:prstGeom>
        </p:spPr>
        <p:txBody>
          <a:bodyPr wrap="none">
            <a:spAutoFit/>
          </a:bodyPr>
          <a:lstStyle/>
          <a:p>
            <a:r>
              <a:rPr lang="fr-FR" dirty="0">
                <a:solidFill>
                  <a:prstClr val="black">
                    <a:lumMod val="65000"/>
                    <a:lumOff val="35000"/>
                  </a:prstClr>
                </a:solidFill>
              </a:rPr>
              <a:t>Une femme est en train de lire un livre</a:t>
            </a:r>
            <a:endParaRPr lang="en-US" dirty="0">
              <a:solidFill>
                <a:prstClr val="black">
                  <a:lumMod val="65000"/>
                  <a:lumOff val="35000"/>
                </a:prstClr>
              </a:solidFill>
            </a:endParaRPr>
          </a:p>
        </p:txBody>
      </p:sp>
      <p:sp>
        <p:nvSpPr>
          <p:cNvPr id="23" name="Rectangle 22"/>
          <p:cNvSpPr/>
          <p:nvPr/>
        </p:nvSpPr>
        <p:spPr>
          <a:xfrm>
            <a:off x="253448" y="4706974"/>
            <a:ext cx="2995628" cy="369332"/>
          </a:xfrm>
          <a:prstGeom prst="rect">
            <a:avLst/>
          </a:prstGeom>
        </p:spPr>
        <p:txBody>
          <a:bodyPr wrap="none">
            <a:spAutoFit/>
          </a:bodyPr>
          <a:lstStyle/>
          <a:p>
            <a:r>
              <a:rPr lang="en-US" dirty="0">
                <a:solidFill>
                  <a:prstClr val="black">
                    <a:lumMod val="65000"/>
                    <a:lumOff val="35000"/>
                  </a:prstClr>
                </a:solidFill>
              </a:rPr>
              <a:t>A woman is sitting in a red car</a:t>
            </a:r>
          </a:p>
        </p:txBody>
      </p:sp>
      <p:sp>
        <p:nvSpPr>
          <p:cNvPr id="25" name="Rectangle 24"/>
          <p:cNvSpPr/>
          <p:nvPr/>
        </p:nvSpPr>
        <p:spPr>
          <a:xfrm>
            <a:off x="3503064" y="4688890"/>
            <a:ext cx="4445576" cy="369332"/>
          </a:xfrm>
          <a:prstGeom prst="rect">
            <a:avLst/>
          </a:prstGeom>
        </p:spPr>
        <p:txBody>
          <a:bodyPr wrap="none">
            <a:spAutoFit/>
          </a:bodyPr>
          <a:lstStyle/>
          <a:p>
            <a:r>
              <a:rPr lang="fr-FR" dirty="0">
                <a:solidFill>
                  <a:prstClr val="black">
                    <a:lumMod val="65000"/>
                    <a:lumOff val="35000"/>
                  </a:prstClr>
                </a:solidFill>
              </a:rPr>
              <a:t>Une femme est assise dans une voiture rouge</a:t>
            </a:r>
            <a:endParaRPr lang="en-US" dirty="0">
              <a:solidFill>
                <a:prstClr val="black">
                  <a:lumMod val="65000"/>
                  <a:lumOff val="35000"/>
                </a:prstClr>
              </a:solidFill>
            </a:endParaRPr>
          </a:p>
        </p:txBody>
      </p:sp>
      <p:sp>
        <p:nvSpPr>
          <p:cNvPr id="32" name="Shape 102"/>
          <p:cNvSpPr/>
          <p:nvPr/>
        </p:nvSpPr>
        <p:spPr>
          <a:xfrm>
            <a:off x="7840980" y="2637166"/>
            <a:ext cx="470872" cy="496641"/>
          </a:xfrm>
          <a:prstGeom prst="mathPlus">
            <a:avLst>
              <a:gd name="adj1" fmla="val 23520"/>
            </a:avLst>
          </a:prstGeom>
          <a:solidFill>
            <a:schemeClr val="accent1">
              <a:lumMod val="40000"/>
              <a:lumOff val="6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dirty="0">
              <a:solidFill>
                <a:prstClr val="black"/>
              </a:solidFill>
            </a:endParaRPr>
          </a:p>
        </p:txBody>
      </p:sp>
      <p:sp>
        <p:nvSpPr>
          <p:cNvPr id="24" name="TextBox 23"/>
          <p:cNvSpPr txBox="1"/>
          <p:nvPr/>
        </p:nvSpPr>
        <p:spPr>
          <a:xfrm>
            <a:off x="692719" y="5749632"/>
            <a:ext cx="11106695" cy="523220"/>
          </a:xfrm>
          <a:prstGeom prst="rect">
            <a:avLst/>
          </a:prstGeom>
          <a:noFill/>
        </p:spPr>
        <p:txBody>
          <a:bodyPr wrap="none" rtlCol="0">
            <a:spAutoFit/>
          </a:bodyPr>
          <a:lstStyle/>
          <a:p>
            <a:r>
              <a:rPr lang="en-US" sz="2800" i="1" dirty="0">
                <a:solidFill>
                  <a:prstClr val="black"/>
                </a:solidFill>
              </a:rPr>
              <a:t>Lets begin with a simplistic view of Statistical Machine Translation (SMT) !!!</a:t>
            </a: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1CA5B9D-F41A-446D-86B5-B9FFFF0F93BD}" type="slidenum">
              <a:rPr lang="en-US" smtClean="0">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281522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 grpId="0"/>
      <p:bldP spid="7" grpId="0"/>
      <p:bldP spid="8" grpId="0"/>
      <p:bldP spid="9" grpId="0"/>
      <p:bldP spid="10" grpId="0"/>
      <p:bldP spid="11" grpId="0"/>
      <p:bldP spid="13" grpId="0"/>
      <p:bldP spid="14" grpId="0"/>
      <p:bldP spid="15" grpId="0"/>
      <p:bldP spid="16" grpId="0"/>
      <p:bldP spid="17" grpId="0"/>
      <p:bldP spid="18" grpId="0"/>
      <p:bldP spid="19" grpId="0"/>
      <p:bldP spid="22" grpId="0"/>
      <p:bldP spid="23" grpId="0"/>
      <p:bldP spid="25" grpId="0"/>
      <p:bldP spid="3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Adoption of Features from other languages</a:t>
            </a:r>
            <a:endParaRPr lang="en-IN" dirty="0"/>
          </a:p>
        </p:txBody>
      </p:sp>
      <p:sp>
        <p:nvSpPr>
          <p:cNvPr id="3" name="Content Placeholder 2"/>
          <p:cNvSpPr>
            <a:spLocks noGrp="1"/>
          </p:cNvSpPr>
          <p:nvPr>
            <p:ph idx="1"/>
          </p:nvPr>
        </p:nvSpPr>
        <p:spPr/>
        <p:txBody>
          <a:bodyPr/>
          <a:lstStyle/>
          <a:p>
            <a:pPr>
              <a:lnSpc>
                <a:spcPct val="100000"/>
              </a:lnSpc>
              <a:spcBef>
                <a:spcPts val="1800"/>
              </a:spcBef>
            </a:pPr>
            <a:r>
              <a:rPr lang="en-IN" dirty="0" smtClean="0"/>
              <a:t>Over a long period of sustained exchange, languages can come closer</a:t>
            </a:r>
          </a:p>
          <a:p>
            <a:pPr>
              <a:lnSpc>
                <a:spcPct val="100000"/>
              </a:lnSpc>
              <a:spcBef>
                <a:spcPts val="1800"/>
              </a:spcBef>
            </a:pPr>
            <a:r>
              <a:rPr lang="en-IN" dirty="0" smtClean="0"/>
              <a:t>Creation of a </a:t>
            </a:r>
            <a:r>
              <a:rPr lang="en-IN" i="1" dirty="0" smtClean="0"/>
              <a:t>Linguistic Area </a:t>
            </a:r>
          </a:p>
          <a:p>
            <a:pPr>
              <a:lnSpc>
                <a:spcPct val="100000"/>
              </a:lnSpc>
              <a:spcBef>
                <a:spcPts val="1800"/>
              </a:spcBef>
            </a:pPr>
            <a:r>
              <a:rPr lang="en-IN" b="1" dirty="0"/>
              <a:t>Linguistic Area: </a:t>
            </a:r>
            <a:r>
              <a:rPr lang="en-IN" dirty="0"/>
              <a:t>A group of languages (at least 3) that have common </a:t>
            </a:r>
            <a:r>
              <a:rPr lang="en-IN" u="sng" dirty="0"/>
              <a:t>structural</a:t>
            </a:r>
            <a:r>
              <a:rPr lang="en-IN" dirty="0"/>
              <a:t> features due to geographical proximity and language contact </a:t>
            </a:r>
            <a:r>
              <a:rPr lang="en-IN" i="1" dirty="0"/>
              <a:t>(Thomason 2000)</a:t>
            </a:r>
            <a:endParaRPr lang="en-IN" dirty="0"/>
          </a:p>
          <a:p>
            <a:endParaRPr lang="en-IN" i="1" dirty="0"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555779911"/>
              </p:ext>
            </p:extLst>
          </p:nvPr>
        </p:nvGraphicFramePr>
        <p:xfrm>
          <a:off x="1233103" y="5099160"/>
          <a:ext cx="8128000" cy="914400"/>
        </p:xfrm>
        <a:graphic>
          <a:graphicData uri="http://schemas.openxmlformats.org/drawingml/2006/table">
            <a:tbl>
              <a:tblPr bandRow="1">
                <a:tableStyleId>{5C22544A-7EE6-4342-B048-85BDC9FD1C3A}</a:tableStyleId>
              </a:tblPr>
              <a:tblGrid>
                <a:gridCol w="4064000"/>
                <a:gridCol w="4064000"/>
              </a:tblGrid>
              <a:tr h="370840">
                <a:tc>
                  <a:txBody>
                    <a:bodyPr/>
                    <a:lstStyle/>
                    <a:p>
                      <a:r>
                        <a:rPr lang="en-IN" sz="2400" dirty="0" smtClean="0"/>
                        <a:t>India</a:t>
                      </a:r>
                      <a:endParaRPr lang="en-IN" sz="2400" dirty="0"/>
                    </a:p>
                  </a:txBody>
                  <a:tcPr/>
                </a:tc>
                <a:tc>
                  <a:txBody>
                    <a:bodyPr/>
                    <a:lstStyle/>
                    <a:p>
                      <a:r>
                        <a:rPr lang="en-IN" sz="2400" dirty="0" smtClean="0"/>
                        <a:t>Balkans</a:t>
                      </a:r>
                      <a:endParaRPr lang="en-IN" sz="2400" dirty="0"/>
                    </a:p>
                  </a:txBody>
                  <a:tcPr/>
                </a:tc>
              </a:tr>
              <a:tr h="370840">
                <a:tc>
                  <a:txBody>
                    <a:bodyPr/>
                    <a:lstStyle/>
                    <a:p>
                      <a:r>
                        <a:rPr lang="en-IN" sz="2400" dirty="0" smtClean="0"/>
                        <a:t>Standard Average European</a:t>
                      </a:r>
                      <a:endParaRPr lang="en-IN" sz="2400" dirty="0"/>
                    </a:p>
                  </a:txBody>
                  <a:tcPr/>
                </a:tc>
                <a:tc>
                  <a:txBody>
                    <a:bodyPr/>
                    <a:lstStyle/>
                    <a:p>
                      <a:r>
                        <a:rPr lang="en-IN" sz="2400" dirty="0" smtClean="0"/>
                        <a:t>South</a:t>
                      </a:r>
                      <a:r>
                        <a:rPr lang="en-IN" sz="2400" baseline="0" dirty="0" smtClean="0"/>
                        <a:t> East Asia</a:t>
                      </a:r>
                      <a:endParaRPr lang="en-IN" sz="2400" dirty="0"/>
                    </a:p>
                  </a:txBody>
                  <a:tcPr/>
                </a:tc>
              </a:tr>
            </a:tbl>
          </a:graphicData>
        </a:graphic>
      </p:graphicFrame>
      <p:sp>
        <p:nvSpPr>
          <p:cNvPr id="6" name="Footer Placeholder 5"/>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1CA5B9D-F41A-446D-86B5-B9FFFF0F93BD}"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28673504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55" y="0"/>
            <a:ext cx="11916076" cy="1325563"/>
          </a:xfrm>
        </p:spPr>
        <p:txBody>
          <a:bodyPr/>
          <a:lstStyle/>
          <a:p>
            <a:r>
              <a:rPr lang="en-IN" dirty="0" smtClean="0"/>
              <a:t>An example: India </a:t>
            </a:r>
            <a:r>
              <a:rPr lang="en-IN" sz="1600" b="0" i="1" u="none" strike="noStrike" dirty="0" smtClean="0">
                <a:solidFill>
                  <a:srgbClr val="000000"/>
                </a:solidFill>
                <a:effectLst/>
                <a:latin typeface="Open Sans"/>
              </a:rPr>
              <a:t>(</a:t>
            </a:r>
            <a:r>
              <a:rPr lang="en-IN" sz="1600" b="0" i="1" u="none" strike="noStrike" dirty="0" err="1" smtClean="0">
                <a:solidFill>
                  <a:srgbClr val="000000"/>
                </a:solidFill>
                <a:effectLst/>
                <a:latin typeface="Open Sans"/>
              </a:rPr>
              <a:t>Emeneau</a:t>
            </a:r>
            <a:r>
              <a:rPr lang="en-IN" sz="1600" b="0" i="1" u="none" strike="noStrike" dirty="0" smtClean="0">
                <a:solidFill>
                  <a:srgbClr val="000000"/>
                </a:solidFill>
                <a:effectLst/>
                <a:latin typeface="Open Sans"/>
              </a:rPr>
              <a:t>, 1956; </a:t>
            </a:r>
            <a:r>
              <a:rPr lang="en-IN" sz="1600" b="0" i="1" u="none" strike="noStrike" dirty="0" err="1" smtClean="0">
                <a:solidFill>
                  <a:srgbClr val="000000"/>
                </a:solidFill>
                <a:effectLst/>
                <a:latin typeface="Open Sans"/>
              </a:rPr>
              <a:t>Subbarao</a:t>
            </a:r>
            <a:r>
              <a:rPr lang="en-IN" sz="1600" b="0" i="1" u="none" strike="noStrike" dirty="0" smtClean="0">
                <a:solidFill>
                  <a:srgbClr val="000000"/>
                </a:solidFill>
                <a:effectLst/>
                <a:latin typeface="Open Sans"/>
              </a:rPr>
              <a:t>, 2012; </a:t>
            </a:r>
            <a:r>
              <a:rPr lang="en-IN" sz="1600" b="0" i="1" u="none" strike="noStrike" dirty="0" err="1" smtClean="0">
                <a:solidFill>
                  <a:srgbClr val="000000"/>
                </a:solidFill>
                <a:effectLst/>
                <a:latin typeface="Open Sans"/>
              </a:rPr>
              <a:t>Abbi</a:t>
            </a:r>
            <a:r>
              <a:rPr lang="en-IN" sz="1600" b="0" i="1" u="none" strike="noStrike" dirty="0" smtClean="0">
                <a:solidFill>
                  <a:srgbClr val="000000"/>
                </a:solidFill>
                <a:effectLst/>
                <a:latin typeface="Open Sans"/>
              </a:rPr>
              <a:t>, 2012)</a:t>
            </a:r>
            <a:endParaRPr lang="en-IN" sz="1600" dirty="0"/>
          </a:p>
        </p:txBody>
      </p:sp>
      <p:sp>
        <p:nvSpPr>
          <p:cNvPr id="3" name="Content Placeholder 2"/>
          <p:cNvSpPr>
            <a:spLocks noGrp="1"/>
          </p:cNvSpPr>
          <p:nvPr>
            <p:ph idx="1"/>
          </p:nvPr>
        </p:nvSpPr>
        <p:spPr>
          <a:xfrm>
            <a:off x="433137" y="1440615"/>
            <a:ext cx="11396312" cy="4351338"/>
          </a:xfrm>
        </p:spPr>
        <p:txBody>
          <a:bodyPr>
            <a:normAutofit lnSpcReduction="10000"/>
          </a:bodyPr>
          <a:lstStyle/>
          <a:p>
            <a:r>
              <a:rPr lang="en-IN" u="sng" dirty="0" smtClean="0"/>
              <a:t>Retroflex sounds</a:t>
            </a:r>
            <a:r>
              <a:rPr lang="en-IN" dirty="0" smtClean="0"/>
              <a:t>: Not found in Indo-European outside Indo-Aryan family</a:t>
            </a:r>
          </a:p>
          <a:p>
            <a:pPr marL="0" indent="0">
              <a:buNone/>
            </a:pPr>
            <a:endParaRPr lang="en-IN" dirty="0" smtClean="0"/>
          </a:p>
          <a:p>
            <a:r>
              <a:rPr lang="en-IN" u="sng" dirty="0" smtClean="0"/>
              <a:t>Vocabulary exchanges:</a:t>
            </a:r>
            <a:r>
              <a:rPr lang="en-IN" dirty="0" smtClean="0"/>
              <a:t> IA </a:t>
            </a:r>
            <a:r>
              <a:rPr lang="en-IN" dirty="0" smtClean="0">
                <a:sym typeface="Wingdings" panose="05000000000000000000" pitchFamily="2" charset="2"/>
              </a:rPr>
              <a:t> Dravidian as well as Dravidian  IA</a:t>
            </a:r>
            <a:endParaRPr lang="en-IN" dirty="0" smtClean="0"/>
          </a:p>
          <a:p>
            <a:pPr marL="0" indent="0">
              <a:buNone/>
            </a:pPr>
            <a:endParaRPr lang="en-IN" dirty="0" smtClean="0"/>
          </a:p>
          <a:p>
            <a:r>
              <a:rPr lang="en-IN" dirty="0" smtClean="0"/>
              <a:t>Echo words</a:t>
            </a:r>
          </a:p>
          <a:p>
            <a:pPr lvl="1"/>
            <a:r>
              <a:rPr lang="en-IN" dirty="0" smtClean="0"/>
              <a:t>Generally meaning </a:t>
            </a:r>
            <a:r>
              <a:rPr lang="en-IN" i="1" dirty="0" err="1" smtClean="0"/>
              <a:t>etc</a:t>
            </a:r>
            <a:r>
              <a:rPr lang="en-IN" i="1" dirty="0" smtClean="0"/>
              <a:t> </a:t>
            </a:r>
            <a:r>
              <a:rPr lang="en-IN" dirty="0" smtClean="0"/>
              <a:t>or </a:t>
            </a:r>
            <a:r>
              <a:rPr lang="en-IN" i="1" dirty="0" smtClean="0"/>
              <a:t>things like this</a:t>
            </a:r>
          </a:p>
          <a:p>
            <a:pPr lvl="1"/>
            <a:r>
              <a:rPr lang="en-IN" dirty="0"/>
              <a:t>H</a:t>
            </a:r>
            <a:r>
              <a:rPr lang="en-IN" dirty="0" smtClean="0"/>
              <a:t>indi</a:t>
            </a:r>
            <a:r>
              <a:rPr lang="en-IN" i="1" dirty="0" smtClean="0"/>
              <a:t>: </a:t>
            </a:r>
            <a:r>
              <a:rPr lang="en-IN" i="1" dirty="0" err="1" smtClean="0"/>
              <a:t>cAya-vAya</a:t>
            </a:r>
            <a:r>
              <a:rPr lang="en-IN" i="1" dirty="0" smtClean="0"/>
              <a:t>    (</a:t>
            </a:r>
            <a:r>
              <a:rPr lang="en-IN" i="1" dirty="0" err="1" smtClean="0"/>
              <a:t>cAya</a:t>
            </a:r>
            <a:r>
              <a:rPr lang="en-IN" i="1" dirty="0" smtClean="0"/>
              <a:t> </a:t>
            </a:r>
            <a:r>
              <a:rPr lang="en-IN" i="1" dirty="0" smtClean="0">
                <a:sym typeface="Wingdings" panose="05000000000000000000" pitchFamily="2" charset="2"/>
              </a:rPr>
              <a:t> tea)</a:t>
            </a:r>
          </a:p>
          <a:p>
            <a:pPr lvl="1"/>
            <a:r>
              <a:rPr lang="en-IN" i="1" dirty="0" smtClean="0">
                <a:sym typeface="Wingdings" panose="05000000000000000000" pitchFamily="2" charset="2"/>
              </a:rPr>
              <a:t>Telugu: </a:t>
            </a:r>
            <a:r>
              <a:rPr lang="en-IN" i="1" dirty="0" err="1" smtClean="0">
                <a:sym typeface="Wingdings" panose="05000000000000000000" pitchFamily="2" charset="2"/>
              </a:rPr>
              <a:t>puli-guli</a:t>
            </a:r>
            <a:r>
              <a:rPr lang="en-IN" i="1" dirty="0" smtClean="0">
                <a:sym typeface="Wingdings" panose="05000000000000000000" pitchFamily="2" charset="2"/>
              </a:rPr>
              <a:t> (</a:t>
            </a:r>
            <a:r>
              <a:rPr lang="en-IN" i="1" dirty="0" err="1" smtClean="0">
                <a:sym typeface="Wingdings" panose="05000000000000000000" pitchFamily="2" charset="2"/>
              </a:rPr>
              <a:t>puli</a:t>
            </a:r>
            <a:r>
              <a:rPr lang="en-IN" i="1" dirty="0" smtClean="0">
                <a:sym typeface="Wingdings" panose="05000000000000000000" pitchFamily="2" charset="2"/>
              </a:rPr>
              <a:t>  tiger)</a:t>
            </a:r>
          </a:p>
          <a:p>
            <a:pPr lvl="1"/>
            <a:endParaRPr lang="en-IN" i="1" dirty="0" smtClean="0">
              <a:sym typeface="Wingdings" panose="05000000000000000000" pitchFamily="2" charset="2"/>
            </a:endParaRPr>
          </a:p>
          <a:p>
            <a:pPr marL="0" indent="0">
              <a:buNone/>
            </a:pPr>
            <a:r>
              <a:rPr lang="en-IN" dirty="0" smtClean="0">
                <a:sym typeface="Wingdings" panose="05000000000000000000" pitchFamily="2" charset="2"/>
              </a:rPr>
              <a:t>and many more: Dative Subjects, Compound &amp; Conjunct Verbs, etc. </a:t>
            </a:r>
            <a:endParaRPr lang="en-IN" dirty="0">
              <a:sym typeface="Wingdings" panose="05000000000000000000" pitchFamily="2" charset="2"/>
            </a:endParaRPr>
          </a:p>
        </p:txBody>
      </p:sp>
      <p:sp>
        <p:nvSpPr>
          <p:cNvPr id="4" name="Rectangle 3"/>
          <p:cNvSpPr/>
          <p:nvPr/>
        </p:nvSpPr>
        <p:spPr>
          <a:xfrm>
            <a:off x="255070" y="5791953"/>
            <a:ext cx="11752446" cy="830997"/>
          </a:xfrm>
          <a:prstGeom prst="rect">
            <a:avLst/>
          </a:prstGeom>
        </p:spPr>
        <p:txBody>
          <a:bodyPr wrap="square">
            <a:spAutoFit/>
          </a:bodyPr>
          <a:lstStyle/>
          <a:p>
            <a:pPr algn="ctr"/>
            <a:r>
              <a:rPr lang="en-IN" sz="2400" i="1" dirty="0" smtClean="0">
                <a:solidFill>
                  <a:srgbClr val="FF0000"/>
                </a:solidFill>
              </a:rPr>
              <a:t>To the layperson, Dravidian &amp; Indo-Aryan languages would seem closer to each other than English &amp; Indo-Aryan</a:t>
            </a:r>
            <a:endParaRPr lang="en-IN" sz="2400" i="1" dirty="0">
              <a:solidFill>
                <a:srgbClr val="FF0000"/>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31CA5B9D-F41A-446D-86B5-B9FFFF0F93BD}"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358460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27" y="143744"/>
            <a:ext cx="11790948" cy="1325563"/>
          </a:xfrm>
        </p:spPr>
        <p:txBody>
          <a:bodyPr/>
          <a:lstStyle/>
          <a:p>
            <a:r>
              <a:rPr lang="en-IN" dirty="0" smtClean="0"/>
              <a:t>What does language relatedness imply for MT?</a:t>
            </a:r>
            <a:endParaRPr lang="en-IN" dirty="0"/>
          </a:p>
        </p:txBody>
      </p:sp>
      <p:sp>
        <p:nvSpPr>
          <p:cNvPr id="3" name="Content Placeholder 2"/>
          <p:cNvSpPr>
            <a:spLocks noGrp="1"/>
          </p:cNvSpPr>
          <p:nvPr>
            <p:ph idx="1"/>
          </p:nvPr>
        </p:nvSpPr>
        <p:spPr>
          <a:xfrm>
            <a:off x="279935" y="1700497"/>
            <a:ext cx="11674642" cy="4565550"/>
          </a:xfrm>
        </p:spPr>
        <p:txBody>
          <a:bodyPr>
            <a:normAutofit/>
          </a:bodyPr>
          <a:lstStyle/>
          <a:p>
            <a:pPr fontAlgn="base">
              <a:lnSpc>
                <a:spcPct val="100000"/>
              </a:lnSpc>
              <a:spcAft>
                <a:spcPts val="1200"/>
              </a:spcAft>
            </a:pPr>
            <a:r>
              <a:rPr lang="en-IN" dirty="0"/>
              <a:t>Cognates (words of the same origin) </a:t>
            </a:r>
          </a:p>
          <a:p>
            <a:pPr fontAlgn="base">
              <a:lnSpc>
                <a:spcPct val="100000"/>
              </a:lnSpc>
              <a:spcAft>
                <a:spcPts val="1200"/>
              </a:spcAft>
            </a:pPr>
            <a:r>
              <a:rPr lang="en-IN" dirty="0"/>
              <a:t>Similar phoneme set, makes transliteration easier </a:t>
            </a:r>
          </a:p>
          <a:p>
            <a:pPr fontAlgn="base">
              <a:lnSpc>
                <a:spcPct val="100000"/>
              </a:lnSpc>
            </a:pPr>
            <a:r>
              <a:rPr lang="en-IN" dirty="0"/>
              <a:t>Similar grammatical properties</a:t>
            </a:r>
          </a:p>
          <a:p>
            <a:pPr lvl="1" fontAlgn="base">
              <a:lnSpc>
                <a:spcPct val="100000"/>
              </a:lnSpc>
            </a:pPr>
            <a:r>
              <a:rPr lang="en-IN" dirty="0"/>
              <a:t>morphological and word order symmetry makes MT easier</a:t>
            </a:r>
          </a:p>
          <a:p>
            <a:pPr fontAlgn="base">
              <a:lnSpc>
                <a:spcPct val="100000"/>
              </a:lnSpc>
            </a:pPr>
            <a:r>
              <a:rPr lang="en-IN" dirty="0"/>
              <a:t>Cultural similarity leading to shared idioms and </a:t>
            </a:r>
            <a:r>
              <a:rPr lang="en-IN" dirty="0" err="1"/>
              <a:t>multiwords</a:t>
            </a:r>
            <a:endParaRPr lang="en-IN" dirty="0"/>
          </a:p>
          <a:p>
            <a:pPr lvl="1" fontAlgn="base">
              <a:lnSpc>
                <a:spcPct val="100000"/>
              </a:lnSpc>
            </a:pPr>
            <a:r>
              <a:rPr lang="en-IN" sz="2000" b="1" dirty="0" err="1" smtClean="0"/>
              <a:t>hin</a:t>
            </a:r>
            <a:r>
              <a:rPr lang="en-IN" sz="2000" b="1" dirty="0" smtClean="0"/>
              <a:t>: </a:t>
            </a:r>
            <a:r>
              <a:rPr lang="hi-IN" sz="2000" dirty="0"/>
              <a:t>दाल में कुछ काला होना (</a:t>
            </a:r>
            <a:r>
              <a:rPr lang="en-IN" sz="2000" i="1" dirty="0" err="1"/>
              <a:t>dAla</a:t>
            </a:r>
            <a:r>
              <a:rPr lang="en-IN" sz="2000" i="1" dirty="0"/>
              <a:t> </a:t>
            </a:r>
            <a:r>
              <a:rPr lang="en-IN" sz="2000" i="1" dirty="0" err="1"/>
              <a:t>me.n</a:t>
            </a:r>
            <a:r>
              <a:rPr lang="en-IN" sz="2000" i="1" dirty="0"/>
              <a:t> </a:t>
            </a:r>
            <a:r>
              <a:rPr lang="en-IN" sz="2000" i="1" dirty="0" err="1"/>
              <a:t>kuCha</a:t>
            </a:r>
            <a:r>
              <a:rPr lang="en-IN" sz="2000" i="1" dirty="0"/>
              <a:t> </a:t>
            </a:r>
            <a:r>
              <a:rPr lang="en-IN" sz="2000" i="1" dirty="0" err="1"/>
              <a:t>kAlA</a:t>
            </a:r>
            <a:r>
              <a:rPr lang="en-IN" sz="2000" i="1" dirty="0"/>
              <a:t> </a:t>
            </a:r>
            <a:r>
              <a:rPr lang="en-IN" sz="2000" i="1" dirty="0" err="1"/>
              <a:t>honA</a:t>
            </a:r>
            <a:r>
              <a:rPr lang="en-IN" sz="2000" i="1" dirty="0"/>
              <a:t> )</a:t>
            </a:r>
            <a:r>
              <a:rPr lang="en-IN" sz="2000" dirty="0"/>
              <a:t>  </a:t>
            </a:r>
            <a:endParaRPr lang="en-IN" sz="2000" dirty="0" smtClean="0"/>
          </a:p>
          <a:p>
            <a:pPr lvl="1" fontAlgn="base">
              <a:lnSpc>
                <a:spcPct val="100000"/>
              </a:lnSpc>
              <a:spcBef>
                <a:spcPts val="0"/>
              </a:spcBef>
            </a:pPr>
            <a:r>
              <a:rPr lang="en-IN" sz="2000" b="1" dirty="0" err="1" smtClean="0"/>
              <a:t>guj</a:t>
            </a:r>
            <a:r>
              <a:rPr lang="en-IN" sz="2000" b="1" dirty="0" smtClean="0"/>
              <a:t>: </a:t>
            </a:r>
            <a:r>
              <a:rPr lang="hi-IN" sz="2000" dirty="0" smtClean="0"/>
              <a:t>दाळ मा काईक काळु होवु (</a:t>
            </a:r>
            <a:r>
              <a:rPr lang="en-IN" sz="2000" i="1" dirty="0" err="1" smtClean="0"/>
              <a:t>dALa</a:t>
            </a:r>
            <a:r>
              <a:rPr lang="en-IN" sz="2000" i="1" dirty="0" smtClean="0"/>
              <a:t> mA </a:t>
            </a:r>
            <a:r>
              <a:rPr lang="en-IN" sz="2000" i="1" dirty="0" err="1" smtClean="0"/>
              <a:t>kAIka</a:t>
            </a:r>
            <a:r>
              <a:rPr lang="en-IN" sz="2000" i="1" dirty="0" smtClean="0"/>
              <a:t> </a:t>
            </a:r>
            <a:r>
              <a:rPr lang="en-IN" sz="2000" i="1" dirty="0" err="1" smtClean="0"/>
              <a:t>kALu</a:t>
            </a:r>
            <a:r>
              <a:rPr lang="en-IN" sz="2000" i="1" dirty="0" smtClean="0"/>
              <a:t> </a:t>
            </a:r>
            <a:r>
              <a:rPr lang="en-IN" sz="2000" i="1" dirty="0" err="1" smtClean="0"/>
              <a:t>hovu</a:t>
            </a:r>
            <a:r>
              <a:rPr lang="en-IN" sz="2000" i="1" dirty="0" smtClean="0"/>
              <a:t>)</a:t>
            </a:r>
            <a:endParaRPr lang="en-IN" sz="2000" b="0" dirty="0" smtClean="0">
              <a:effectLst/>
            </a:endParaRPr>
          </a:p>
          <a:p>
            <a:pPr marL="0" indent="0">
              <a:lnSpc>
                <a:spcPct val="100000"/>
              </a:lnSpc>
              <a:spcBef>
                <a:spcPts val="0"/>
              </a:spcBef>
              <a:buNone/>
            </a:pPr>
            <a:r>
              <a:rPr lang="en-IN" dirty="0"/>
              <a:t> </a:t>
            </a:r>
            <a:r>
              <a:rPr lang="en-IN" dirty="0" smtClean="0"/>
              <a:t>      </a:t>
            </a:r>
            <a:r>
              <a:rPr lang="en-IN" sz="2000" dirty="0" smtClean="0"/>
              <a:t>Literal meaning: </a:t>
            </a:r>
            <a:r>
              <a:rPr lang="en-IN" sz="2000" i="1" dirty="0" smtClean="0"/>
              <a:t>something black in the lentils</a:t>
            </a:r>
          </a:p>
          <a:p>
            <a:pPr marL="0" indent="0">
              <a:lnSpc>
                <a:spcPct val="100000"/>
              </a:lnSpc>
              <a:spcBef>
                <a:spcPts val="0"/>
              </a:spcBef>
              <a:buNone/>
            </a:pPr>
            <a:r>
              <a:rPr lang="en-IN" sz="2000" i="1" dirty="0" smtClean="0"/>
              <a:t>          </a:t>
            </a:r>
            <a:r>
              <a:rPr lang="en-IN" sz="2000" dirty="0" smtClean="0"/>
              <a:t>Idiomatic meaning: </a:t>
            </a:r>
            <a:r>
              <a:rPr lang="en-IN" sz="2000" i="1" dirty="0"/>
              <a:t>s</a:t>
            </a:r>
            <a:r>
              <a:rPr lang="en-IN" sz="2000" i="1" dirty="0" smtClean="0"/>
              <a:t>omething fishy</a:t>
            </a:r>
            <a:endParaRPr lang="en-IN" sz="2000" i="1" dirty="0"/>
          </a:p>
        </p:txBody>
      </p:sp>
      <p:sp>
        <p:nvSpPr>
          <p:cNvPr id="5" name="Footer Placeholder 4"/>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243335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t>Tutorial Outline</a:t>
            </a:r>
            <a:endParaRPr lang="en-US" b="1" dirty="0">
              <a:latin typeface="+mn-lt"/>
            </a:endParaRPr>
          </a:p>
        </p:txBody>
      </p:sp>
      <p:sp>
        <p:nvSpPr>
          <p:cNvPr id="5" name="Content Placeholder 4"/>
          <p:cNvSpPr>
            <a:spLocks noGrp="1"/>
          </p:cNvSpPr>
          <p:nvPr>
            <p:ph idx="1"/>
          </p:nvPr>
        </p:nvSpPr>
        <p:spPr/>
        <p:txBody>
          <a:bodyPr/>
          <a:lstStyle/>
          <a:p>
            <a:pPr>
              <a:lnSpc>
                <a:spcPct val="150000"/>
              </a:lnSpc>
            </a:pPr>
            <a:r>
              <a:rPr lang="en-US" dirty="0">
                <a:solidFill>
                  <a:schemeClr val="bg1">
                    <a:lumMod val="50000"/>
                  </a:schemeClr>
                </a:solidFill>
              </a:rPr>
              <a:t>Introduction &amp; Motivation</a:t>
            </a:r>
          </a:p>
          <a:p>
            <a:pPr>
              <a:lnSpc>
                <a:spcPct val="150000"/>
              </a:lnSpc>
            </a:pPr>
            <a:r>
              <a:rPr lang="en-US" dirty="0">
                <a:solidFill>
                  <a:schemeClr val="bg1">
                    <a:lumMod val="50000"/>
                  </a:schemeClr>
                </a:solidFill>
              </a:rPr>
              <a:t>Language Relatedness</a:t>
            </a:r>
          </a:p>
          <a:p>
            <a:pPr>
              <a:lnSpc>
                <a:spcPct val="150000"/>
              </a:lnSpc>
            </a:pPr>
            <a:r>
              <a:rPr lang="en-US" b="1" dirty="0">
                <a:solidFill>
                  <a:schemeClr val="accent1">
                    <a:lumMod val="50000"/>
                  </a:schemeClr>
                </a:solidFill>
              </a:rPr>
              <a:t>Translation within related languages</a:t>
            </a:r>
          </a:p>
          <a:p>
            <a:pPr>
              <a:lnSpc>
                <a:spcPct val="150000"/>
              </a:lnSpc>
            </a:pPr>
            <a:r>
              <a:rPr lang="en-US" dirty="0" smtClean="0">
                <a:solidFill>
                  <a:schemeClr val="bg1">
                    <a:lumMod val="50000"/>
                  </a:schemeClr>
                </a:solidFill>
              </a:rPr>
              <a:t>Translation from related languages to another language</a:t>
            </a:r>
          </a:p>
          <a:p>
            <a:pPr>
              <a:lnSpc>
                <a:spcPct val="150000"/>
              </a:lnSpc>
            </a:pPr>
            <a:r>
              <a:rPr lang="en-US" dirty="0" smtClean="0">
                <a:solidFill>
                  <a:schemeClr val="bg1">
                    <a:lumMod val="50000"/>
                  </a:schemeClr>
                </a:solidFill>
              </a:rPr>
              <a:t>Summary</a:t>
            </a:r>
            <a:endParaRPr lang="en-US" dirty="0">
              <a:solidFill>
                <a:schemeClr val="bg1">
                  <a:lumMod val="50000"/>
                </a:scheme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35461074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5400" i="1" dirty="0">
                <a:solidFill>
                  <a:prstClr val="black"/>
                </a:solidFill>
                <a:latin typeface="+mn-lt"/>
                <a:ea typeface="+mn-ea"/>
                <a:cs typeface="+mn-cs"/>
              </a:rPr>
              <a:t>Translation within related languages</a:t>
            </a:r>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44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7379921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40460" y="1846908"/>
            <a:ext cx="8184333" cy="954107"/>
          </a:xfrm>
          <a:prstGeom prst="rect">
            <a:avLst/>
          </a:prstGeom>
          <a:noFill/>
        </p:spPr>
        <p:txBody>
          <a:bodyPr wrap="square" rtlCol="0">
            <a:spAutoFit/>
          </a:bodyPr>
          <a:lstStyle/>
          <a:p>
            <a:pPr algn="ctr"/>
            <a:r>
              <a:rPr lang="en-IN" sz="2800" i="1" dirty="0">
                <a:solidFill>
                  <a:prstClr val="black"/>
                </a:solidFill>
              </a:rPr>
              <a:t>Let’s </a:t>
            </a:r>
            <a:r>
              <a:rPr lang="en-IN" sz="2800" i="1" dirty="0" smtClean="0">
                <a:solidFill>
                  <a:prstClr val="black"/>
                </a:solidFill>
              </a:rPr>
              <a:t>see how </a:t>
            </a:r>
            <a:r>
              <a:rPr lang="en-IN" sz="2800" i="1" dirty="0">
                <a:solidFill>
                  <a:prstClr val="black"/>
                </a:solidFill>
              </a:rPr>
              <a:t>we can use the relatedness between languages to improve translation quality</a:t>
            </a:r>
          </a:p>
        </p:txBody>
      </p:sp>
      <p:sp>
        <p:nvSpPr>
          <p:cNvPr id="2" name="Rounded Rectangle 1"/>
          <p:cNvSpPr/>
          <p:nvPr/>
        </p:nvSpPr>
        <p:spPr>
          <a:xfrm>
            <a:off x="3443335" y="3649466"/>
            <a:ext cx="1991763" cy="153003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b="1" dirty="0">
                <a:solidFill>
                  <a:prstClr val="black"/>
                </a:solidFill>
              </a:rPr>
              <a:t>X</a:t>
            </a:r>
          </a:p>
        </p:txBody>
      </p:sp>
      <p:sp>
        <p:nvSpPr>
          <p:cNvPr id="5" name="Rounded Rectangle 4"/>
          <p:cNvSpPr/>
          <p:nvPr/>
        </p:nvSpPr>
        <p:spPr>
          <a:xfrm>
            <a:off x="7244282" y="3649466"/>
            <a:ext cx="1991763" cy="153003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b="1" dirty="0">
                <a:solidFill>
                  <a:prstClr val="black"/>
                </a:solidFill>
              </a:rPr>
              <a:t>Y</a:t>
            </a:r>
          </a:p>
        </p:txBody>
      </p:sp>
      <p:cxnSp>
        <p:nvCxnSpPr>
          <p:cNvPr id="8" name="Straight Arrow Connector 7"/>
          <p:cNvCxnSpPr>
            <a:stCxn id="2" idx="3"/>
            <a:endCxn id="5" idx="1"/>
          </p:cNvCxnSpPr>
          <p:nvPr/>
        </p:nvCxnSpPr>
        <p:spPr>
          <a:xfrm>
            <a:off x="5435097" y="4414484"/>
            <a:ext cx="1809184" cy="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p:sp>
        <p:nvSpPr>
          <p:cNvPr id="9" name="TextBox 8"/>
          <p:cNvSpPr txBox="1"/>
          <p:nvPr/>
        </p:nvSpPr>
        <p:spPr>
          <a:xfrm>
            <a:off x="3583981" y="5513633"/>
            <a:ext cx="5966234" cy="523220"/>
          </a:xfrm>
          <a:prstGeom prst="rect">
            <a:avLst/>
          </a:prstGeom>
          <a:noFill/>
        </p:spPr>
        <p:txBody>
          <a:bodyPr wrap="square" rtlCol="0">
            <a:spAutoFit/>
          </a:bodyPr>
          <a:lstStyle/>
          <a:p>
            <a:pPr algn="ctr"/>
            <a:r>
              <a:rPr lang="en-IN" sz="2800" i="1" dirty="0">
                <a:solidFill>
                  <a:prstClr val="black"/>
                </a:solidFill>
              </a:rPr>
              <a:t>X and Y are related to each other</a:t>
            </a:r>
          </a:p>
        </p:txBody>
      </p:sp>
      <p:sp>
        <p:nvSpPr>
          <p:cNvPr id="6" name="Slide Number Placeholder 5"/>
          <p:cNvSpPr>
            <a:spLocks noGrp="1"/>
          </p:cNvSpPr>
          <p:nvPr>
            <p:ph type="sldNum" sz="quarter" idx="12"/>
          </p:nvPr>
        </p:nvSpPr>
        <p:spPr/>
        <p:txBody>
          <a:bodyPr/>
          <a:lstStyle/>
          <a:p>
            <a:fld id="{EAD1697F-0974-4722-9A3C-9B6254D96614}" type="slidenum">
              <a:rPr lang="en-IN" smtClean="0">
                <a:solidFill>
                  <a:prstClr val="black">
                    <a:tint val="75000"/>
                  </a:prstClr>
                </a:solidFill>
              </a:rPr>
              <a:pPr/>
              <a:t>45</a:t>
            </a:fld>
            <a:endParaRPr lang="en-IN">
              <a:solidFill>
                <a:prstClr val="black">
                  <a:tint val="75000"/>
                </a:prstClr>
              </a:solidFill>
            </a:endParaRPr>
          </a:p>
        </p:txBody>
      </p:sp>
      <p:sp>
        <p:nvSpPr>
          <p:cNvPr id="7" name="Footer Placeholder 6"/>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261378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2431" y="2270418"/>
            <a:ext cx="9946740" cy="1384995"/>
          </a:xfrm>
          <a:prstGeom prst="rect">
            <a:avLst/>
          </a:prstGeom>
          <a:noFill/>
        </p:spPr>
        <p:txBody>
          <a:bodyPr wrap="square" rtlCol="0">
            <a:spAutoFit/>
          </a:bodyPr>
          <a:lstStyle/>
          <a:p>
            <a:pPr algn="ctr"/>
            <a:r>
              <a:rPr lang="en-IN" sz="2800" i="1" dirty="0" smtClean="0">
                <a:solidFill>
                  <a:prstClr val="black"/>
                </a:solidFill>
              </a:rPr>
              <a:t>In this section, we focus on one key characteristic of related languages  -</a:t>
            </a:r>
            <a:r>
              <a:rPr lang="en-IN" sz="2800" i="1" dirty="0" smtClean="0">
                <a:solidFill>
                  <a:srgbClr val="0070C0"/>
                </a:solidFill>
              </a:rPr>
              <a:t> Lexical Similarity</a:t>
            </a:r>
            <a:endParaRPr lang="en-IN" sz="2800" i="1" dirty="0">
              <a:solidFill>
                <a:prstClr val="black"/>
              </a:solidFill>
            </a:endParaRPr>
          </a:p>
          <a:p>
            <a:pPr algn="ctr"/>
            <a:endParaRPr lang="en-IN" sz="2800" i="1" dirty="0" smtClean="0">
              <a:solidFill>
                <a:prstClr val="black"/>
              </a:solidFill>
            </a:endParaRPr>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46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0546059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8773"/>
            <a:ext cx="10515600" cy="5848190"/>
          </a:xfrm>
        </p:spPr>
        <p:txBody>
          <a:bodyPr>
            <a:normAutofit lnSpcReduction="10000"/>
          </a:bodyPr>
          <a:lstStyle/>
          <a:p>
            <a:pPr marL="0" indent="0">
              <a:buNone/>
            </a:pPr>
            <a:r>
              <a:rPr lang="en-US" b="1" dirty="0" smtClean="0"/>
              <a:t>Roadmap for this section</a:t>
            </a:r>
          </a:p>
          <a:p>
            <a:pPr lvl="1"/>
            <a:endParaRPr lang="en-US" dirty="0" smtClean="0"/>
          </a:p>
          <a:p>
            <a:pPr lvl="1"/>
            <a:r>
              <a:rPr lang="en-US" b="1" dirty="0" smtClean="0"/>
              <a:t>What</a:t>
            </a:r>
            <a:r>
              <a:rPr lang="en-US" dirty="0" smtClean="0"/>
              <a:t> is Lexical Similarity?</a:t>
            </a:r>
          </a:p>
          <a:p>
            <a:pPr lvl="1"/>
            <a:endParaRPr lang="en-US" dirty="0"/>
          </a:p>
          <a:p>
            <a:pPr lvl="1"/>
            <a:r>
              <a:rPr lang="en-US" b="1" dirty="0" smtClean="0"/>
              <a:t>How</a:t>
            </a:r>
            <a:r>
              <a:rPr lang="en-US" dirty="0" smtClean="0"/>
              <a:t> to identify lexically similar words?</a:t>
            </a:r>
          </a:p>
          <a:p>
            <a:pPr lvl="2"/>
            <a:r>
              <a:rPr lang="en-US" dirty="0" smtClean="0"/>
              <a:t>Grapheme based </a:t>
            </a:r>
            <a:r>
              <a:rPr lang="en-US" dirty="0"/>
              <a:t>metrics</a:t>
            </a:r>
            <a:endParaRPr lang="en-US" dirty="0" smtClean="0"/>
          </a:p>
          <a:p>
            <a:pPr lvl="2"/>
            <a:r>
              <a:rPr lang="en-US" dirty="0" smtClean="0"/>
              <a:t>Phoneme based metrics</a:t>
            </a:r>
          </a:p>
          <a:p>
            <a:pPr lvl="2"/>
            <a:r>
              <a:rPr lang="en-US" dirty="0" smtClean="0"/>
              <a:t>Putting these metrics to use</a:t>
            </a:r>
          </a:p>
          <a:p>
            <a:pPr lvl="2"/>
            <a:endParaRPr lang="en-US" dirty="0"/>
          </a:p>
          <a:p>
            <a:pPr lvl="1"/>
            <a:r>
              <a:rPr lang="en-US" b="1" dirty="0" smtClean="0"/>
              <a:t>Why </a:t>
            </a:r>
            <a:r>
              <a:rPr lang="en-US" dirty="0" smtClean="0"/>
              <a:t>focus on lexical similarity? </a:t>
            </a:r>
          </a:p>
          <a:p>
            <a:pPr marL="457200" lvl="1" indent="0">
              <a:buNone/>
            </a:pPr>
            <a:r>
              <a:rPr lang="en-US" dirty="0"/>
              <a:t> </a:t>
            </a:r>
            <a:r>
              <a:rPr lang="en-US" dirty="0" smtClean="0"/>
              <a:t>  (Or Adapting SMT for leveraging lexical similarity)</a:t>
            </a:r>
          </a:p>
          <a:p>
            <a:pPr lvl="2"/>
            <a:r>
              <a:rPr lang="en-US" dirty="0" smtClean="0"/>
              <a:t>Why adapt?</a:t>
            </a:r>
          </a:p>
          <a:p>
            <a:pPr lvl="2"/>
            <a:r>
              <a:rPr lang="en-US" dirty="0" smtClean="0"/>
              <a:t>Augmenting Parallel corpus with lexically similar words</a:t>
            </a:r>
          </a:p>
          <a:p>
            <a:pPr lvl="2"/>
            <a:r>
              <a:rPr lang="en-US" dirty="0"/>
              <a:t>Use orthographic features for Word Alignment</a:t>
            </a:r>
          </a:p>
          <a:p>
            <a:pPr lvl="2"/>
            <a:r>
              <a:rPr lang="en-US" dirty="0" smtClean="0"/>
              <a:t>Transliterate lexically similar OOV words</a:t>
            </a:r>
          </a:p>
          <a:p>
            <a:pPr lvl="2"/>
            <a:r>
              <a:rPr lang="en-US" dirty="0" smtClean="0"/>
              <a:t>A different paradigm – character-level SMT</a:t>
            </a:r>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47</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6082094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8773"/>
            <a:ext cx="10515600" cy="5848190"/>
          </a:xfrm>
        </p:spPr>
        <p:txBody>
          <a:bodyPr>
            <a:normAutofit lnSpcReduction="10000"/>
          </a:bodyPr>
          <a:lstStyle/>
          <a:p>
            <a:pPr marL="0" indent="0">
              <a:buNone/>
            </a:pPr>
            <a:r>
              <a:rPr lang="en-US" b="1" dirty="0" smtClean="0"/>
              <a:t>Roadmap for this section</a:t>
            </a:r>
          </a:p>
          <a:p>
            <a:pPr lvl="1"/>
            <a:endParaRPr lang="en-US" dirty="0" smtClean="0"/>
          </a:p>
          <a:p>
            <a:pPr lvl="1"/>
            <a:r>
              <a:rPr lang="en-US" b="1" dirty="0" smtClean="0">
                <a:solidFill>
                  <a:srgbClr val="FF0000"/>
                </a:solidFill>
              </a:rPr>
              <a:t>What</a:t>
            </a:r>
            <a:r>
              <a:rPr lang="en-US" dirty="0" smtClean="0">
                <a:solidFill>
                  <a:srgbClr val="FF0000"/>
                </a:solidFill>
              </a:rPr>
              <a:t> is Lexical Similarity?</a:t>
            </a:r>
          </a:p>
          <a:p>
            <a:pPr lvl="1"/>
            <a:endParaRPr lang="en-US" dirty="0"/>
          </a:p>
          <a:p>
            <a:pPr lvl="1"/>
            <a:r>
              <a:rPr lang="en-US" b="1" dirty="0" smtClean="0"/>
              <a:t>How</a:t>
            </a:r>
            <a:r>
              <a:rPr lang="en-US" dirty="0" smtClean="0"/>
              <a:t> to identify lexically similar words?</a:t>
            </a:r>
          </a:p>
          <a:p>
            <a:pPr lvl="2"/>
            <a:r>
              <a:rPr lang="en-US" dirty="0" smtClean="0"/>
              <a:t>Grapheme based </a:t>
            </a:r>
            <a:r>
              <a:rPr lang="en-US" dirty="0"/>
              <a:t>metrics</a:t>
            </a:r>
            <a:endParaRPr lang="en-US" dirty="0" smtClean="0"/>
          </a:p>
          <a:p>
            <a:pPr lvl="2"/>
            <a:r>
              <a:rPr lang="en-US" dirty="0" smtClean="0"/>
              <a:t>Phoneme based metrics</a:t>
            </a:r>
          </a:p>
          <a:p>
            <a:pPr lvl="2"/>
            <a:r>
              <a:rPr lang="en-US" dirty="0" smtClean="0"/>
              <a:t>Putting these metrics to use</a:t>
            </a:r>
          </a:p>
          <a:p>
            <a:pPr lvl="2"/>
            <a:endParaRPr lang="en-US" dirty="0"/>
          </a:p>
          <a:p>
            <a:pPr lvl="1"/>
            <a:r>
              <a:rPr lang="en-US" b="1" dirty="0" smtClean="0"/>
              <a:t>Why </a:t>
            </a:r>
            <a:r>
              <a:rPr lang="en-US" dirty="0" smtClean="0"/>
              <a:t>focus on lexical similarity? </a:t>
            </a:r>
          </a:p>
          <a:p>
            <a:pPr marL="457200" lvl="1" indent="0">
              <a:buNone/>
            </a:pPr>
            <a:r>
              <a:rPr lang="en-US" dirty="0"/>
              <a:t> </a:t>
            </a:r>
            <a:r>
              <a:rPr lang="en-US" dirty="0" smtClean="0"/>
              <a:t>  (Or Adapting SMT for leveraging lexical similarity)</a:t>
            </a:r>
          </a:p>
          <a:p>
            <a:pPr lvl="2"/>
            <a:r>
              <a:rPr lang="en-US" dirty="0" smtClean="0"/>
              <a:t>Why adapt?</a:t>
            </a:r>
          </a:p>
          <a:p>
            <a:pPr lvl="2"/>
            <a:r>
              <a:rPr lang="en-US" dirty="0" smtClean="0"/>
              <a:t>Augmenting Parallel corpus with lexically similar words</a:t>
            </a:r>
          </a:p>
          <a:p>
            <a:pPr lvl="2"/>
            <a:r>
              <a:rPr lang="en-US" dirty="0"/>
              <a:t>Use orthographic features for Word Alignment</a:t>
            </a:r>
          </a:p>
          <a:p>
            <a:pPr lvl="2"/>
            <a:r>
              <a:rPr lang="en-US" dirty="0" smtClean="0"/>
              <a:t>Transliterate lexically similar OOV words</a:t>
            </a:r>
          </a:p>
          <a:p>
            <a:pPr lvl="2"/>
            <a:r>
              <a:rPr lang="en-US" dirty="0"/>
              <a:t>A different paradigm – character-level </a:t>
            </a:r>
            <a:r>
              <a:rPr lang="en-US" dirty="0" smtClean="0"/>
              <a:t>SMT</a:t>
            </a:r>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48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5117124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solidFill>
                  <a:prstClr val="black"/>
                </a:solidFill>
                <a:ea typeface="+mn-ea"/>
                <a:cs typeface="+mn-cs"/>
              </a:rPr>
              <a:t>Lexically Similar </a:t>
            </a:r>
            <a:r>
              <a:rPr lang="en-US" i="1" dirty="0" smtClean="0">
                <a:solidFill>
                  <a:prstClr val="black"/>
                </a:solidFill>
                <a:ea typeface="+mn-ea"/>
                <a:cs typeface="+mn-cs"/>
              </a:rPr>
              <a:t>Languages</a:t>
            </a:r>
            <a:br>
              <a:rPr lang="en-US" i="1" dirty="0" smtClean="0">
                <a:solidFill>
                  <a:prstClr val="black"/>
                </a:solidFill>
                <a:ea typeface="+mn-ea"/>
                <a:cs typeface="+mn-cs"/>
              </a:rPr>
            </a:br>
            <a:r>
              <a:rPr lang="en-US" sz="3200" i="1" dirty="0" smtClean="0">
                <a:solidFill>
                  <a:prstClr val="black"/>
                </a:solidFill>
                <a:ea typeface="+mn-ea"/>
                <a:cs typeface="+mn-cs"/>
              </a:rPr>
              <a:t>(</a:t>
            </a:r>
            <a:r>
              <a:rPr lang="en-IN" sz="3200" i="1" dirty="0">
                <a:solidFill>
                  <a:prstClr val="black"/>
                </a:solidFill>
              </a:rPr>
              <a:t>Many words having similar </a:t>
            </a:r>
            <a:r>
              <a:rPr lang="en-IN" sz="3200" b="1" i="1" dirty="0">
                <a:solidFill>
                  <a:srgbClr val="FF0000"/>
                </a:solidFill>
              </a:rPr>
              <a:t>form</a:t>
            </a:r>
            <a:r>
              <a:rPr lang="en-IN" sz="3200" b="1" i="1" dirty="0">
                <a:solidFill>
                  <a:prstClr val="black"/>
                </a:solidFill>
              </a:rPr>
              <a:t> </a:t>
            </a:r>
            <a:r>
              <a:rPr lang="en-IN" sz="3200" i="1" dirty="0">
                <a:solidFill>
                  <a:prstClr val="black"/>
                </a:solidFill>
              </a:rPr>
              <a:t>and </a:t>
            </a:r>
            <a:r>
              <a:rPr lang="en-IN" sz="3200" b="1" i="1" dirty="0" smtClean="0">
                <a:solidFill>
                  <a:srgbClr val="FF0000"/>
                </a:solidFill>
              </a:rPr>
              <a:t>meaning</a:t>
            </a:r>
            <a:r>
              <a:rPr lang="en-US" sz="3200" i="1" dirty="0" smtClean="0">
                <a:solidFill>
                  <a:prstClr val="black"/>
                </a:solidFill>
                <a:ea typeface="+mn-ea"/>
                <a:cs typeface="+mn-cs"/>
              </a:rPr>
              <a:t>)</a:t>
            </a:r>
            <a:endParaRPr lang="en-US" sz="4000" i="1" dirty="0">
              <a:solidFill>
                <a:prstClr val="black"/>
              </a:solidFill>
              <a:ea typeface="+mn-ea"/>
              <a:cs typeface="+mn-cs"/>
            </a:endParaRPr>
          </a:p>
        </p:txBody>
      </p:sp>
      <p:sp>
        <p:nvSpPr>
          <p:cNvPr id="3" name="Content Placeholder 2"/>
          <p:cNvSpPr>
            <a:spLocks noGrp="1"/>
          </p:cNvSpPr>
          <p:nvPr>
            <p:ph idx="1"/>
          </p:nvPr>
        </p:nvSpPr>
        <p:spPr>
          <a:xfrm>
            <a:off x="838200" y="1825625"/>
            <a:ext cx="3333108" cy="4351338"/>
          </a:xfrm>
        </p:spPr>
        <p:txBody>
          <a:bodyPr/>
          <a:lstStyle/>
          <a:p>
            <a:r>
              <a:rPr lang="en-IN" i="1" dirty="0" smtClean="0">
                <a:solidFill>
                  <a:prstClr val="black"/>
                </a:solidFill>
              </a:rPr>
              <a:t>Cognates</a:t>
            </a:r>
          </a:p>
          <a:p>
            <a:endParaRPr lang="en-IN" i="1" dirty="0">
              <a:solidFill>
                <a:prstClr val="black"/>
              </a:solidFill>
            </a:endParaRPr>
          </a:p>
          <a:p>
            <a:endParaRPr lang="en-IN" i="1" dirty="0" smtClean="0">
              <a:solidFill>
                <a:prstClr val="black"/>
              </a:solidFill>
            </a:endParaRPr>
          </a:p>
          <a:p>
            <a:endParaRPr lang="en-IN" i="1" dirty="0" smtClean="0">
              <a:solidFill>
                <a:prstClr val="black"/>
              </a:solidFill>
            </a:endParaRPr>
          </a:p>
          <a:p>
            <a:r>
              <a:rPr lang="en-IN" i="1" dirty="0" smtClean="0">
                <a:solidFill>
                  <a:prstClr val="black"/>
                </a:solidFill>
              </a:rPr>
              <a:t>Loan Words</a:t>
            </a:r>
            <a:endParaRPr lang="en-US" i="1" dirty="0">
              <a:solidFill>
                <a:prstClr val="black"/>
              </a:solidFill>
            </a:endParaRPr>
          </a:p>
        </p:txBody>
      </p:sp>
      <p:sp>
        <p:nvSpPr>
          <p:cNvPr id="4" name="TextBox 3"/>
          <p:cNvSpPr txBox="1"/>
          <p:nvPr/>
        </p:nvSpPr>
        <p:spPr>
          <a:xfrm>
            <a:off x="1518641" y="2381111"/>
            <a:ext cx="4092166" cy="400110"/>
          </a:xfrm>
          <a:prstGeom prst="rect">
            <a:avLst/>
          </a:prstGeom>
          <a:noFill/>
        </p:spPr>
        <p:txBody>
          <a:bodyPr wrap="square" rtlCol="0">
            <a:spAutoFit/>
          </a:bodyPr>
          <a:lstStyle/>
          <a:p>
            <a:r>
              <a:rPr lang="en" sz="2000" b="1" i="1" dirty="0">
                <a:solidFill>
                  <a:prstClr val="black"/>
                </a:solidFill>
              </a:rPr>
              <a:t>a common etymological origin</a:t>
            </a:r>
            <a:endParaRPr lang="en-IN" sz="2000" b="1" i="1"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323650305"/>
              </p:ext>
            </p:extLst>
          </p:nvPr>
        </p:nvGraphicFramePr>
        <p:xfrm>
          <a:off x="1580737" y="2827093"/>
          <a:ext cx="3967974" cy="741680"/>
        </p:xfrm>
        <a:graphic>
          <a:graphicData uri="http://schemas.openxmlformats.org/drawingml/2006/table">
            <a:tbl>
              <a:tblPr bandRow="1">
                <a:tableStyleId>{5940675A-B579-460E-94D1-54222C63F5DA}</a:tableStyleId>
              </a:tblPr>
              <a:tblGrid>
                <a:gridCol w="1465934"/>
                <a:gridCol w="1416818"/>
                <a:gridCol w="1085222"/>
              </a:tblGrid>
              <a:tr h="370840">
                <a:tc>
                  <a:txBody>
                    <a:bodyPr/>
                    <a:lstStyle/>
                    <a:p>
                      <a:r>
                        <a:rPr lang="en-IN" i="1" dirty="0" err="1" smtClean="0"/>
                        <a:t>roTI</a:t>
                      </a:r>
                      <a:r>
                        <a:rPr lang="en-IN" i="1" dirty="0" smtClean="0"/>
                        <a:t> (hi)</a:t>
                      </a:r>
                      <a:endParaRPr lang="en-IN" dirty="0"/>
                    </a:p>
                  </a:txBody>
                  <a:tcPr/>
                </a:tc>
                <a:tc>
                  <a:txBody>
                    <a:bodyPr/>
                    <a:lstStyle/>
                    <a:p>
                      <a:r>
                        <a:rPr lang="en-IN" i="1" dirty="0" err="1" smtClean="0"/>
                        <a:t>roTlA</a:t>
                      </a:r>
                      <a:r>
                        <a:rPr lang="en-IN" i="1" dirty="0" smtClean="0"/>
                        <a:t> (pa) </a:t>
                      </a:r>
                      <a:endParaRPr lang="en-IN" dirty="0"/>
                    </a:p>
                  </a:txBody>
                  <a:tcPr/>
                </a:tc>
                <a:tc>
                  <a:txBody>
                    <a:bodyPr/>
                    <a:lstStyle/>
                    <a:p>
                      <a:r>
                        <a:rPr lang="en-IN" i="1" dirty="0" smtClean="0"/>
                        <a:t>bread</a:t>
                      </a:r>
                      <a:endParaRPr lang="en-IN" dirty="0"/>
                    </a:p>
                  </a:txBody>
                  <a:tcPr/>
                </a:tc>
              </a:tr>
              <a:tr h="370840">
                <a:tc>
                  <a:txBody>
                    <a:bodyPr/>
                    <a:lstStyle/>
                    <a:p>
                      <a:r>
                        <a:rPr lang="en-IN" i="1" dirty="0" err="1" smtClean="0"/>
                        <a:t>bhai</a:t>
                      </a:r>
                      <a:r>
                        <a:rPr lang="en-IN" i="1" dirty="0" smtClean="0"/>
                        <a:t> (hi)</a:t>
                      </a:r>
                      <a:endParaRPr lang="en-IN" dirty="0"/>
                    </a:p>
                  </a:txBody>
                  <a:tcPr/>
                </a:tc>
                <a:tc>
                  <a:txBody>
                    <a:bodyPr/>
                    <a:lstStyle/>
                    <a:p>
                      <a:r>
                        <a:rPr lang="en-IN" i="1" dirty="0" err="1" smtClean="0"/>
                        <a:t>bhAU</a:t>
                      </a:r>
                      <a:r>
                        <a:rPr lang="en-IN" i="1" dirty="0" smtClean="0"/>
                        <a:t> (</a:t>
                      </a:r>
                      <a:r>
                        <a:rPr lang="en-IN" i="1" dirty="0" err="1" smtClean="0"/>
                        <a:t>mr</a:t>
                      </a:r>
                      <a:r>
                        <a:rPr lang="en-IN" i="1" dirty="0" smtClean="0"/>
                        <a:t>) </a:t>
                      </a:r>
                      <a:endParaRPr lang="en-IN" dirty="0"/>
                    </a:p>
                  </a:txBody>
                  <a:tcPr/>
                </a:tc>
                <a:tc>
                  <a:txBody>
                    <a:bodyPr/>
                    <a:lstStyle/>
                    <a:p>
                      <a:r>
                        <a:rPr lang="en-IN" i="1" smtClean="0"/>
                        <a:t>brother</a:t>
                      </a:r>
                      <a:endParaRPr lang="en-IN" dirty="0"/>
                    </a:p>
                  </a:txBody>
                  <a:tcPr/>
                </a:tc>
              </a:tr>
            </a:tbl>
          </a:graphicData>
        </a:graphic>
      </p:graphicFrame>
      <p:sp>
        <p:nvSpPr>
          <p:cNvPr id="6" name="TextBox 5"/>
          <p:cNvSpPr txBox="1"/>
          <p:nvPr/>
        </p:nvSpPr>
        <p:spPr>
          <a:xfrm>
            <a:off x="1426174" y="4411867"/>
            <a:ext cx="4092166" cy="400110"/>
          </a:xfrm>
          <a:prstGeom prst="rect">
            <a:avLst/>
          </a:prstGeom>
          <a:noFill/>
        </p:spPr>
        <p:txBody>
          <a:bodyPr wrap="square" rtlCol="0">
            <a:spAutoFit/>
          </a:bodyPr>
          <a:lstStyle/>
          <a:p>
            <a:r>
              <a:rPr lang="en-IN" sz="2000" b="1" i="1" dirty="0" smtClean="0">
                <a:solidFill>
                  <a:prstClr val="black"/>
                </a:solidFill>
              </a:rPr>
              <a:t>borrowed </a:t>
            </a:r>
            <a:r>
              <a:rPr lang="en-IN" sz="2000" b="1" i="1" dirty="0">
                <a:solidFill>
                  <a:prstClr val="black"/>
                </a:solidFill>
              </a:rPr>
              <a:t>without translation</a:t>
            </a:r>
          </a:p>
        </p:txBody>
      </p:sp>
      <p:graphicFrame>
        <p:nvGraphicFramePr>
          <p:cNvPr id="7" name="Table 6"/>
          <p:cNvGraphicFramePr>
            <a:graphicFrameLocks noGrp="1"/>
          </p:cNvGraphicFramePr>
          <p:nvPr>
            <p:extLst/>
          </p:nvPr>
        </p:nvGraphicFramePr>
        <p:xfrm>
          <a:off x="1550366" y="4821108"/>
          <a:ext cx="3967974" cy="741680"/>
        </p:xfrm>
        <a:graphic>
          <a:graphicData uri="http://schemas.openxmlformats.org/drawingml/2006/table">
            <a:tbl>
              <a:tblPr bandRow="1">
                <a:tableStyleId>{5940675A-B579-460E-94D1-54222C63F5DA}</a:tableStyleId>
              </a:tblPr>
              <a:tblGrid>
                <a:gridCol w="1465934"/>
                <a:gridCol w="1416818"/>
                <a:gridCol w="1085222"/>
              </a:tblGrid>
              <a:tr h="370840">
                <a:tc>
                  <a:txBody>
                    <a:bodyPr/>
                    <a:lstStyle/>
                    <a:p>
                      <a:r>
                        <a:rPr lang="en-IN" i="1" dirty="0" err="1" smtClean="0"/>
                        <a:t>matsya</a:t>
                      </a:r>
                      <a:r>
                        <a:rPr lang="en-IN" i="1" dirty="0" smtClean="0"/>
                        <a:t> (</a:t>
                      </a:r>
                      <a:r>
                        <a:rPr lang="en-IN" i="1" dirty="0" err="1" smtClean="0"/>
                        <a:t>sa</a:t>
                      </a:r>
                      <a:r>
                        <a:rPr lang="en-IN" i="1" dirty="0" smtClean="0"/>
                        <a:t>) </a:t>
                      </a:r>
                      <a:endParaRPr lang="en-IN" dirty="0"/>
                    </a:p>
                  </a:txBody>
                  <a:tcPr/>
                </a:tc>
                <a:tc>
                  <a:txBody>
                    <a:bodyPr/>
                    <a:lstStyle/>
                    <a:p>
                      <a:r>
                        <a:rPr lang="en-IN" i="1" dirty="0" err="1" smtClean="0">
                          <a:sym typeface="Wingdings" panose="05000000000000000000" pitchFamily="2" charset="2"/>
                        </a:rPr>
                        <a:t>matsyalu</a:t>
                      </a:r>
                      <a:r>
                        <a:rPr lang="en-IN" i="1" dirty="0" smtClean="0"/>
                        <a:t> (</a:t>
                      </a:r>
                      <a:r>
                        <a:rPr lang="en-IN" i="1" dirty="0" err="1" smtClean="0"/>
                        <a:t>te</a:t>
                      </a:r>
                      <a:r>
                        <a:rPr lang="en-IN" i="1" dirty="0" smtClean="0"/>
                        <a:t>) </a:t>
                      </a:r>
                      <a:endParaRPr lang="en-IN" dirty="0"/>
                    </a:p>
                  </a:txBody>
                  <a:tcPr/>
                </a:tc>
                <a:tc>
                  <a:txBody>
                    <a:bodyPr/>
                    <a:lstStyle/>
                    <a:p>
                      <a:r>
                        <a:rPr lang="en-IN" i="1" dirty="0" smtClean="0"/>
                        <a:t>fish</a:t>
                      </a:r>
                      <a:endParaRPr lang="en-IN" dirty="0"/>
                    </a:p>
                  </a:txBody>
                  <a:tcPr/>
                </a:tc>
              </a:tr>
              <a:tr h="370840">
                <a:tc>
                  <a:txBody>
                    <a:bodyPr/>
                    <a:lstStyle/>
                    <a:p>
                      <a:r>
                        <a:rPr lang="en-IN" i="1" dirty="0" err="1" smtClean="0"/>
                        <a:t>pazha.m</a:t>
                      </a:r>
                      <a:r>
                        <a:rPr lang="en-IN" i="1" dirty="0" smtClean="0"/>
                        <a:t> (ta)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i="1" dirty="0" err="1" smtClean="0">
                          <a:sym typeface="Wingdings" panose="05000000000000000000" pitchFamily="2" charset="2"/>
                        </a:rPr>
                        <a:t>phala</a:t>
                      </a:r>
                      <a:r>
                        <a:rPr lang="en-IN" i="1" dirty="0" smtClean="0">
                          <a:sym typeface="Wingdings" panose="05000000000000000000" pitchFamily="2" charset="2"/>
                        </a:rPr>
                        <a:t> (hi) </a:t>
                      </a:r>
                      <a:endParaRPr lang="en-IN" dirty="0" smtClean="0"/>
                    </a:p>
                  </a:txBody>
                  <a:tcPr/>
                </a:tc>
                <a:tc>
                  <a:txBody>
                    <a:bodyPr/>
                    <a:lstStyle/>
                    <a:p>
                      <a:r>
                        <a:rPr lang="en-IN" i="1" dirty="0" smtClean="0"/>
                        <a:t>fruit</a:t>
                      </a:r>
                      <a:endParaRPr lang="en-IN" i="1" dirty="0"/>
                    </a:p>
                  </a:txBody>
                  <a:tcPr/>
                </a:tc>
              </a:tr>
            </a:tbl>
          </a:graphicData>
        </a:graphic>
      </p:graphicFrame>
      <p:sp>
        <p:nvSpPr>
          <p:cNvPr id="8" name="Content Placeholder 2"/>
          <p:cNvSpPr txBox="1">
            <a:spLocks/>
          </p:cNvSpPr>
          <p:nvPr/>
        </p:nvSpPr>
        <p:spPr>
          <a:xfrm>
            <a:off x="6836595" y="1825625"/>
            <a:ext cx="406428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i="1" dirty="0" smtClean="0">
                <a:solidFill>
                  <a:prstClr val="black"/>
                </a:solidFill>
              </a:rPr>
              <a:t>Named Entities</a:t>
            </a:r>
          </a:p>
          <a:p>
            <a:endParaRPr lang="en-IN" i="1" dirty="0" smtClean="0">
              <a:solidFill>
                <a:prstClr val="black"/>
              </a:solidFill>
            </a:endParaRPr>
          </a:p>
          <a:p>
            <a:endParaRPr lang="en-IN" i="1" dirty="0" smtClean="0">
              <a:solidFill>
                <a:prstClr val="black"/>
              </a:solidFill>
            </a:endParaRPr>
          </a:p>
          <a:p>
            <a:endParaRPr lang="en-IN" i="1" dirty="0" smtClean="0">
              <a:solidFill>
                <a:prstClr val="black"/>
              </a:solidFill>
            </a:endParaRPr>
          </a:p>
          <a:p>
            <a:r>
              <a:rPr lang="en-IN" i="1" dirty="0" smtClean="0">
                <a:solidFill>
                  <a:prstClr val="black"/>
                </a:solidFill>
              </a:rPr>
              <a:t>Fixed Expressions/Idioms</a:t>
            </a:r>
            <a:endParaRPr lang="en-US" i="1" dirty="0">
              <a:solidFill>
                <a:prstClr val="black"/>
              </a:solidFill>
            </a:endParaRPr>
          </a:p>
        </p:txBody>
      </p:sp>
      <p:sp>
        <p:nvSpPr>
          <p:cNvPr id="10" name="TextBox 9"/>
          <p:cNvSpPr txBox="1"/>
          <p:nvPr/>
        </p:nvSpPr>
        <p:spPr>
          <a:xfrm>
            <a:off x="7424569" y="2316973"/>
            <a:ext cx="4092166" cy="400110"/>
          </a:xfrm>
          <a:prstGeom prst="rect">
            <a:avLst/>
          </a:prstGeom>
          <a:noFill/>
        </p:spPr>
        <p:txBody>
          <a:bodyPr wrap="square" rtlCol="0">
            <a:spAutoFit/>
          </a:bodyPr>
          <a:lstStyle/>
          <a:p>
            <a:r>
              <a:rPr lang="en-US" sz="2000" b="1" i="1" dirty="0" smtClean="0">
                <a:solidFill>
                  <a:prstClr val="black"/>
                </a:solidFill>
              </a:rPr>
              <a:t>d</a:t>
            </a:r>
            <a:r>
              <a:rPr lang="en" sz="2000" b="1" i="1" dirty="0" smtClean="0">
                <a:solidFill>
                  <a:prstClr val="black"/>
                </a:solidFill>
              </a:rPr>
              <a:t>o not change across languages</a:t>
            </a:r>
            <a:endParaRPr lang="en-IN" sz="2000" b="1" i="1" dirty="0">
              <a:solidFill>
                <a:prstClr val="black"/>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2379464813"/>
              </p:ext>
            </p:extLst>
          </p:nvPr>
        </p:nvGraphicFramePr>
        <p:xfrm>
          <a:off x="6836596" y="2762955"/>
          <a:ext cx="5002656" cy="741680"/>
        </p:xfrm>
        <a:graphic>
          <a:graphicData uri="http://schemas.openxmlformats.org/drawingml/2006/table">
            <a:tbl>
              <a:tblPr bandRow="1">
                <a:tableStyleId>{5940675A-B579-460E-94D1-54222C63F5DA}</a:tableStyleId>
              </a:tblPr>
              <a:tblGrid>
                <a:gridCol w="1848188"/>
                <a:gridCol w="1545738"/>
                <a:gridCol w="1608730"/>
              </a:tblGrid>
              <a:tr h="370840">
                <a:tc>
                  <a:txBody>
                    <a:bodyPr/>
                    <a:lstStyle/>
                    <a:p>
                      <a:r>
                        <a:rPr lang="en-IN" dirty="0" err="1" smtClean="0"/>
                        <a:t>mu.mbaI</a:t>
                      </a:r>
                      <a:r>
                        <a:rPr lang="en-IN" baseline="0" dirty="0" smtClean="0"/>
                        <a:t> (hi)</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mu.mbaI</a:t>
                      </a:r>
                      <a:r>
                        <a:rPr lang="en-IN" baseline="0" dirty="0" smtClean="0"/>
                        <a:t> (pa)</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t>mu.mbaI</a:t>
                      </a:r>
                      <a:r>
                        <a:rPr lang="en-IN" baseline="0" dirty="0" smtClean="0"/>
                        <a:t> (pa)</a:t>
                      </a:r>
                      <a:endParaRPr lang="en-IN" dirty="0"/>
                    </a:p>
                  </a:txBody>
                  <a:tcPr/>
                </a:tc>
              </a:tr>
              <a:tr h="370840">
                <a:tc>
                  <a:txBody>
                    <a:bodyPr/>
                    <a:lstStyle/>
                    <a:p>
                      <a:r>
                        <a:rPr lang="en-IN" dirty="0" err="1" smtClean="0"/>
                        <a:t>keral</a:t>
                      </a:r>
                      <a:r>
                        <a:rPr lang="en-IN" baseline="0" dirty="0" smtClean="0"/>
                        <a:t> (hi)</a:t>
                      </a:r>
                      <a:endParaRPr lang="en-IN" dirty="0"/>
                    </a:p>
                  </a:txBody>
                  <a:tcPr/>
                </a:tc>
                <a:tc>
                  <a:txBody>
                    <a:bodyPr/>
                    <a:lstStyle/>
                    <a:p>
                      <a:r>
                        <a:rPr lang="en-IN" dirty="0" err="1" smtClean="0"/>
                        <a:t>k.eraLA</a:t>
                      </a:r>
                      <a:r>
                        <a:rPr lang="en-IN" dirty="0" smtClean="0"/>
                        <a:t> (ml)</a:t>
                      </a:r>
                      <a:endParaRPr lang="en-IN" dirty="0"/>
                    </a:p>
                  </a:txBody>
                  <a:tcPr/>
                </a:tc>
                <a:tc>
                  <a:txBody>
                    <a:bodyPr/>
                    <a:lstStyle/>
                    <a:p>
                      <a:r>
                        <a:rPr lang="en-IN" dirty="0" err="1" smtClean="0"/>
                        <a:t>keraL</a:t>
                      </a:r>
                      <a:r>
                        <a:rPr lang="en-IN" dirty="0" smtClean="0"/>
                        <a:t> (</a:t>
                      </a:r>
                      <a:r>
                        <a:rPr lang="en-IN" dirty="0" err="1" smtClean="0"/>
                        <a:t>mr</a:t>
                      </a:r>
                      <a:r>
                        <a:rPr lang="en-IN" dirty="0" smtClean="0"/>
                        <a:t>)</a:t>
                      </a:r>
                      <a:endParaRPr lang="en-IN" dirty="0"/>
                    </a:p>
                  </a:txBody>
                  <a:tcPr/>
                </a:tc>
              </a:tr>
            </a:tbl>
          </a:graphicData>
        </a:graphic>
      </p:graphicFrame>
      <p:sp>
        <p:nvSpPr>
          <p:cNvPr id="12" name="TextBox 11"/>
          <p:cNvSpPr txBox="1"/>
          <p:nvPr/>
        </p:nvSpPr>
        <p:spPr>
          <a:xfrm>
            <a:off x="7424569" y="4411867"/>
            <a:ext cx="4414682" cy="400110"/>
          </a:xfrm>
          <a:prstGeom prst="rect">
            <a:avLst/>
          </a:prstGeom>
          <a:noFill/>
        </p:spPr>
        <p:txBody>
          <a:bodyPr wrap="square" rtlCol="0">
            <a:spAutoFit/>
          </a:bodyPr>
          <a:lstStyle/>
          <a:p>
            <a:r>
              <a:rPr lang="en-IN" sz="2000" b="1" i="1" dirty="0">
                <a:solidFill>
                  <a:prstClr val="black"/>
                </a:solidFill>
              </a:rPr>
              <a:t>MWE with non-compositional semantics</a:t>
            </a:r>
          </a:p>
        </p:txBody>
      </p:sp>
      <p:graphicFrame>
        <p:nvGraphicFramePr>
          <p:cNvPr id="14" name="Table 13"/>
          <p:cNvGraphicFramePr>
            <a:graphicFrameLocks noGrp="1"/>
          </p:cNvGraphicFramePr>
          <p:nvPr>
            <p:extLst/>
          </p:nvPr>
        </p:nvGraphicFramePr>
        <p:xfrm>
          <a:off x="6733256" y="4795100"/>
          <a:ext cx="5331148" cy="741680"/>
        </p:xfrm>
        <a:graphic>
          <a:graphicData uri="http://schemas.openxmlformats.org/drawingml/2006/table">
            <a:tbl>
              <a:tblPr bandRow="1">
                <a:tableStyleId>{5940675A-B579-460E-94D1-54222C63F5DA}</a:tableStyleId>
              </a:tblPr>
              <a:tblGrid>
                <a:gridCol w="2802001"/>
                <a:gridCol w="604711"/>
                <a:gridCol w="1924436"/>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i="1" kern="1200" dirty="0" err="1" smtClean="0">
                          <a:solidFill>
                            <a:schemeClr val="tx1"/>
                          </a:solidFill>
                          <a:latin typeface="+mn-lt"/>
                          <a:ea typeface="+mn-ea"/>
                          <a:cs typeface="+mn-cs"/>
                        </a:rPr>
                        <a:t>dAla</a:t>
                      </a:r>
                      <a:r>
                        <a:rPr lang="en-IN" sz="1800" i="1" kern="1200" dirty="0" smtClean="0">
                          <a:solidFill>
                            <a:schemeClr val="tx1"/>
                          </a:solidFill>
                          <a:latin typeface="+mn-lt"/>
                          <a:ea typeface="+mn-ea"/>
                          <a:cs typeface="+mn-cs"/>
                        </a:rPr>
                        <a:t> </a:t>
                      </a:r>
                      <a:r>
                        <a:rPr lang="en-IN" sz="1800" i="1" kern="1200" dirty="0" err="1" smtClean="0">
                          <a:solidFill>
                            <a:schemeClr val="tx1"/>
                          </a:solidFill>
                          <a:latin typeface="+mn-lt"/>
                          <a:ea typeface="+mn-ea"/>
                          <a:cs typeface="+mn-cs"/>
                        </a:rPr>
                        <a:t>me.n</a:t>
                      </a:r>
                      <a:r>
                        <a:rPr lang="en-IN" sz="1800" i="1" kern="1200" dirty="0" smtClean="0">
                          <a:solidFill>
                            <a:schemeClr val="tx1"/>
                          </a:solidFill>
                          <a:latin typeface="+mn-lt"/>
                          <a:ea typeface="+mn-ea"/>
                          <a:cs typeface="+mn-cs"/>
                        </a:rPr>
                        <a:t> </a:t>
                      </a:r>
                      <a:r>
                        <a:rPr lang="en-IN" sz="1800" i="1" kern="1200" dirty="0" err="1" smtClean="0">
                          <a:solidFill>
                            <a:schemeClr val="tx1"/>
                          </a:solidFill>
                          <a:latin typeface="+mn-lt"/>
                          <a:ea typeface="+mn-ea"/>
                          <a:cs typeface="+mn-cs"/>
                        </a:rPr>
                        <a:t>kuCha</a:t>
                      </a:r>
                      <a:r>
                        <a:rPr lang="en-IN" sz="1800" i="1" kern="1200" dirty="0" smtClean="0">
                          <a:solidFill>
                            <a:schemeClr val="tx1"/>
                          </a:solidFill>
                          <a:latin typeface="+mn-lt"/>
                          <a:ea typeface="+mn-ea"/>
                          <a:cs typeface="+mn-cs"/>
                        </a:rPr>
                        <a:t> </a:t>
                      </a:r>
                      <a:r>
                        <a:rPr lang="en-IN" sz="1800" i="1" kern="1200" dirty="0" err="1" smtClean="0">
                          <a:solidFill>
                            <a:schemeClr val="tx1"/>
                          </a:solidFill>
                          <a:latin typeface="+mn-lt"/>
                          <a:ea typeface="+mn-ea"/>
                          <a:cs typeface="+mn-cs"/>
                        </a:rPr>
                        <a:t>kAlA</a:t>
                      </a:r>
                      <a:r>
                        <a:rPr lang="en-IN" sz="1800" i="1" kern="1200" dirty="0" smtClean="0">
                          <a:solidFill>
                            <a:schemeClr val="tx1"/>
                          </a:solidFill>
                          <a:latin typeface="+mn-lt"/>
                          <a:ea typeface="+mn-ea"/>
                          <a:cs typeface="+mn-cs"/>
                        </a:rPr>
                        <a:t> </a:t>
                      </a:r>
                      <a:r>
                        <a:rPr lang="en-IN" sz="1800" i="1" kern="1200" dirty="0" err="1" smtClean="0">
                          <a:solidFill>
                            <a:schemeClr val="tx1"/>
                          </a:solidFill>
                          <a:latin typeface="+mn-lt"/>
                          <a:ea typeface="+mn-ea"/>
                          <a:cs typeface="+mn-cs"/>
                        </a:rPr>
                        <a:t>honA</a:t>
                      </a:r>
                      <a:endParaRPr lang="en-IN" dirty="0"/>
                    </a:p>
                  </a:txBody>
                  <a:tcPr/>
                </a:tc>
                <a:tc>
                  <a:txBody>
                    <a:bodyPr/>
                    <a:lstStyle/>
                    <a:p>
                      <a:r>
                        <a:rPr lang="en-IN" sz="1800" i="1" kern="1200" dirty="0" smtClean="0">
                          <a:solidFill>
                            <a:schemeClr val="tx1"/>
                          </a:solidFill>
                          <a:latin typeface="+mn-lt"/>
                          <a:ea typeface="+mn-ea"/>
                          <a:cs typeface="+mn-cs"/>
                        </a:rPr>
                        <a:t>(hi)</a:t>
                      </a:r>
                      <a:endParaRPr lang="en-IN" dirty="0"/>
                    </a:p>
                  </a:txBody>
                  <a:tcPr/>
                </a:tc>
                <a:tc rowSpan="2">
                  <a:txBody>
                    <a:bodyPr/>
                    <a:lstStyle/>
                    <a:p>
                      <a:r>
                        <a:rPr lang="en-IN" sz="2000" b="0" i="1" kern="1200" dirty="0" smtClean="0">
                          <a:solidFill>
                            <a:prstClr val="black"/>
                          </a:solidFill>
                          <a:latin typeface="+mn-lt"/>
                          <a:ea typeface="+mn-ea"/>
                          <a:cs typeface="+mn-cs"/>
                        </a:rPr>
                        <a:t>Something fishy</a:t>
                      </a:r>
                      <a:endParaRPr lang="en-IN" sz="2000" b="0" i="1" kern="1200" dirty="0">
                        <a:solidFill>
                          <a:prstClr val="black"/>
                        </a:solidFill>
                        <a:latin typeface="+mn-lt"/>
                        <a:ea typeface="+mn-ea"/>
                        <a:cs typeface="+mn-cs"/>
                      </a:endParaRPr>
                    </a:p>
                  </a:txBody>
                  <a:tcPr anchor="ctr"/>
                </a:tc>
              </a:tr>
              <a:tr h="370840">
                <a:tc>
                  <a:txBody>
                    <a:bodyPr/>
                    <a:lstStyle/>
                    <a:p>
                      <a:r>
                        <a:rPr lang="fi-FI" sz="1800" i="1" kern="1200" dirty="0" smtClean="0">
                          <a:solidFill>
                            <a:schemeClr val="tx1"/>
                          </a:solidFill>
                          <a:latin typeface="+mn-lt"/>
                          <a:ea typeface="+mn-ea"/>
                          <a:cs typeface="+mn-cs"/>
                        </a:rPr>
                        <a:t>dALa mA kAIka kALu hovu</a:t>
                      </a:r>
                      <a:endParaRPr lang="en-IN" dirty="0"/>
                    </a:p>
                  </a:txBody>
                  <a:tcPr/>
                </a:tc>
                <a:tc>
                  <a:txBody>
                    <a:bodyPr/>
                    <a:lstStyle/>
                    <a:p>
                      <a:r>
                        <a:rPr lang="en-IN" dirty="0" smtClean="0"/>
                        <a:t>(</a:t>
                      </a:r>
                      <a:r>
                        <a:rPr lang="en-IN" dirty="0" err="1" smtClean="0"/>
                        <a:t>gu</a:t>
                      </a:r>
                      <a:r>
                        <a:rPr lang="en-IN" dirty="0" smtClean="0"/>
                        <a:t>)</a:t>
                      </a:r>
                      <a:endParaRPr lang="en-IN" dirty="0"/>
                    </a:p>
                  </a:txBody>
                  <a:tcPr/>
                </a:tc>
                <a:tc vMerge="1">
                  <a:txBody>
                    <a:bodyPr/>
                    <a:lstStyle/>
                    <a:p>
                      <a:endParaRPr lang="en-IN" dirty="0"/>
                    </a:p>
                  </a:txBody>
                  <a:tcPr/>
                </a:tc>
              </a:tr>
            </a:tbl>
          </a:graphicData>
        </a:graphic>
      </p:graphicFrame>
      <p:sp>
        <p:nvSpPr>
          <p:cNvPr id="15" name="TextBox 14"/>
          <p:cNvSpPr txBox="1"/>
          <p:nvPr/>
        </p:nvSpPr>
        <p:spPr>
          <a:xfrm>
            <a:off x="2504754" y="5776853"/>
            <a:ext cx="7496270" cy="523220"/>
          </a:xfrm>
          <a:prstGeom prst="rect">
            <a:avLst/>
          </a:prstGeom>
          <a:noFill/>
        </p:spPr>
        <p:txBody>
          <a:bodyPr wrap="square" rtlCol="0">
            <a:spAutoFit/>
          </a:bodyPr>
          <a:lstStyle/>
          <a:p>
            <a:pPr algn="ctr"/>
            <a:r>
              <a:rPr lang="en-IN" sz="2800" i="1" dirty="0">
                <a:solidFill>
                  <a:srgbClr val="FF0000"/>
                </a:solidFill>
              </a:rPr>
              <a:t>Let’s just call such words ‘orthographically similar’</a:t>
            </a:r>
          </a:p>
        </p:txBody>
      </p:sp>
      <p:sp>
        <p:nvSpPr>
          <p:cNvPr id="13" name="Slide Number Placeholder 12"/>
          <p:cNvSpPr>
            <a:spLocks noGrp="1"/>
          </p:cNvSpPr>
          <p:nvPr>
            <p:ph type="sldNum" sz="quarter" idx="12"/>
          </p:nvPr>
        </p:nvSpPr>
        <p:spPr/>
        <p:txBody>
          <a:bodyPr/>
          <a:lstStyle/>
          <a:p>
            <a:fld id="{EAD1697F-0974-4722-9A3C-9B6254D96614}" type="slidenum">
              <a:rPr lang="en-IN" smtClean="0">
                <a:solidFill>
                  <a:prstClr val="black">
                    <a:tint val="75000"/>
                  </a:prstClr>
                </a:solidFill>
              </a:rPr>
              <a:pPr/>
              <a:t>49</a:t>
            </a:fld>
            <a:endParaRPr lang="en-IN">
              <a:solidFill>
                <a:prstClr val="black">
                  <a:tint val="75000"/>
                </a:prstClr>
              </a:solidFill>
            </a:endParaRPr>
          </a:p>
        </p:txBody>
      </p:sp>
      <p:sp>
        <p:nvSpPr>
          <p:cNvPr id="16" name="Footer Placeholder 1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07552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 grpId="0"/>
      <p:bldP spid="12"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101"/>
          <p:cNvSpPr/>
          <p:nvPr/>
        </p:nvSpPr>
        <p:spPr>
          <a:xfrm>
            <a:off x="253448" y="764303"/>
            <a:ext cx="7587532" cy="4293892"/>
          </a:xfrm>
          <a:prstGeom prst="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b="1" dirty="0">
                <a:solidFill>
                  <a:prstClr val="black"/>
                </a:solidFill>
                <a:sym typeface="Ubuntu"/>
              </a:rPr>
              <a:t>Parallel Corpus</a:t>
            </a: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p:txBody>
      </p:sp>
      <p:sp>
        <p:nvSpPr>
          <p:cNvPr id="33" name="Shape 105"/>
          <p:cNvSpPr/>
          <p:nvPr/>
        </p:nvSpPr>
        <p:spPr>
          <a:xfrm>
            <a:off x="8329588" y="2040950"/>
            <a:ext cx="3683342" cy="1433818"/>
          </a:xfrm>
          <a:prstGeom prst="rect">
            <a:avLst/>
          </a:prstGeom>
          <a:solidFill>
            <a:schemeClr val="accent2">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b="1" dirty="0">
                <a:solidFill>
                  <a:prstClr val="black"/>
                </a:solidFill>
                <a:sym typeface="Ubuntu"/>
              </a:rPr>
              <a:t>Machine Learning</a:t>
            </a:r>
          </a:p>
          <a:p>
            <a:pPr algn="ctr"/>
            <a:endParaRPr lang="en" b="1" dirty="0">
              <a:solidFill>
                <a:prstClr val="black"/>
              </a:solidFill>
              <a:latin typeface="Calibri Light" panose="020F0302020204030204" pitchFamily="34" charset="0"/>
              <a:ea typeface="Ubuntu"/>
              <a:cs typeface="Ubuntu"/>
              <a:sym typeface="Ubuntu"/>
            </a:endParaRPr>
          </a:p>
          <a:p>
            <a:pPr marL="285750" indent="-285750" algn="just">
              <a:buFont typeface="Arial" panose="020B0604020202020204" pitchFamily="34" charset="0"/>
              <a:buChar char="•"/>
            </a:pPr>
            <a:r>
              <a:rPr lang="en" dirty="0">
                <a:solidFill>
                  <a:prstClr val="black"/>
                </a:solidFill>
                <a:sym typeface="Ubuntu"/>
              </a:rPr>
              <a:t>Learn word/phrase</a:t>
            </a:r>
            <a:r>
              <a:rPr lang="en" b="1" dirty="0">
                <a:solidFill>
                  <a:prstClr val="black"/>
                </a:solidFill>
                <a:latin typeface="Calibri Light" panose="020F0302020204030204" pitchFamily="34" charset="0"/>
                <a:ea typeface="Ubuntu"/>
                <a:cs typeface="Ubuntu"/>
                <a:sym typeface="Ubuntu"/>
              </a:rPr>
              <a:t> </a:t>
            </a:r>
            <a:r>
              <a:rPr lang="en" dirty="0">
                <a:solidFill>
                  <a:prstClr val="black"/>
                </a:solidFill>
                <a:sym typeface="Ubuntu"/>
              </a:rPr>
              <a:t>alignments</a:t>
            </a:r>
          </a:p>
          <a:p>
            <a:pPr marL="285750" indent="-285750" algn="just">
              <a:buFont typeface="Arial" panose="020B0604020202020204" pitchFamily="34" charset="0"/>
              <a:buChar char="•"/>
            </a:pPr>
            <a:endParaRPr lang="en" dirty="0">
              <a:solidFill>
                <a:prstClr val="black"/>
              </a:solidFill>
              <a:sym typeface="Ubuntu"/>
            </a:endParaRPr>
          </a:p>
        </p:txBody>
      </p:sp>
      <p:sp>
        <p:nvSpPr>
          <p:cNvPr id="4" name="Rectangle 3"/>
          <p:cNvSpPr/>
          <p:nvPr/>
        </p:nvSpPr>
        <p:spPr>
          <a:xfrm>
            <a:off x="290702" y="1572867"/>
            <a:ext cx="2909323" cy="369332"/>
          </a:xfrm>
          <a:prstGeom prst="rect">
            <a:avLst/>
          </a:prstGeom>
        </p:spPr>
        <p:txBody>
          <a:bodyPr wrap="none">
            <a:spAutoFit/>
          </a:bodyPr>
          <a:lstStyle/>
          <a:p>
            <a:r>
              <a:rPr lang="en-US" b="1" dirty="0">
                <a:solidFill>
                  <a:srgbClr val="5B9BD5">
                    <a:lumMod val="50000"/>
                  </a:srgbClr>
                </a:solidFill>
              </a:rPr>
              <a:t>A boy</a:t>
            </a:r>
            <a:r>
              <a:rPr lang="en-US" dirty="0">
                <a:solidFill>
                  <a:prstClr val="black">
                    <a:lumMod val="65000"/>
                    <a:lumOff val="35000"/>
                  </a:prstClr>
                </a:solidFill>
              </a:rPr>
              <a:t> is </a:t>
            </a:r>
            <a:r>
              <a:rPr lang="en-US" b="1" dirty="0">
                <a:solidFill>
                  <a:srgbClr val="FF0000"/>
                </a:solidFill>
              </a:rPr>
              <a:t>sitting</a:t>
            </a:r>
            <a:r>
              <a:rPr lang="en-US" dirty="0">
                <a:solidFill>
                  <a:prstClr val="black">
                    <a:lumMod val="65000"/>
                    <a:lumOff val="35000"/>
                  </a:prstClr>
                </a:solidFill>
              </a:rPr>
              <a:t> in the kitchen</a:t>
            </a:r>
          </a:p>
        </p:txBody>
      </p:sp>
      <p:sp>
        <p:nvSpPr>
          <p:cNvPr id="7" name="Rectangle 6"/>
          <p:cNvSpPr/>
          <p:nvPr/>
        </p:nvSpPr>
        <p:spPr>
          <a:xfrm>
            <a:off x="275441" y="2040950"/>
            <a:ext cx="2288960" cy="369332"/>
          </a:xfrm>
          <a:prstGeom prst="rect">
            <a:avLst/>
          </a:prstGeom>
        </p:spPr>
        <p:txBody>
          <a:bodyPr wrap="none">
            <a:spAutoFit/>
          </a:bodyPr>
          <a:lstStyle/>
          <a:p>
            <a:r>
              <a:rPr lang="en-US" b="1" dirty="0">
                <a:solidFill>
                  <a:srgbClr val="5B9BD5">
                    <a:lumMod val="50000"/>
                  </a:srgbClr>
                </a:solidFill>
              </a:rPr>
              <a:t>A boy</a:t>
            </a:r>
            <a:r>
              <a:rPr lang="en-US" b="1" dirty="0">
                <a:solidFill>
                  <a:prstClr val="black">
                    <a:lumMod val="65000"/>
                    <a:lumOff val="35000"/>
                  </a:prstClr>
                </a:solidFill>
              </a:rPr>
              <a:t> </a:t>
            </a:r>
            <a:r>
              <a:rPr lang="en-US" dirty="0">
                <a:solidFill>
                  <a:prstClr val="black">
                    <a:lumMod val="65000"/>
                    <a:lumOff val="35000"/>
                  </a:prstClr>
                </a:solidFill>
              </a:rPr>
              <a:t>is playing </a:t>
            </a:r>
            <a:r>
              <a:rPr lang="en-US" b="1" dirty="0">
                <a:solidFill>
                  <a:srgbClr val="ED7D31">
                    <a:lumMod val="50000"/>
                  </a:srgbClr>
                </a:solidFill>
              </a:rPr>
              <a:t>tennis</a:t>
            </a:r>
          </a:p>
        </p:txBody>
      </p:sp>
      <p:sp>
        <p:nvSpPr>
          <p:cNvPr id="8" name="Rectangle 7"/>
          <p:cNvSpPr/>
          <p:nvPr/>
        </p:nvSpPr>
        <p:spPr>
          <a:xfrm>
            <a:off x="3515727" y="2040950"/>
            <a:ext cx="2519344" cy="369332"/>
          </a:xfrm>
          <a:prstGeom prst="rect">
            <a:avLst/>
          </a:prstGeom>
        </p:spPr>
        <p:txBody>
          <a:bodyPr wrap="none">
            <a:spAutoFit/>
          </a:bodyPr>
          <a:lstStyle/>
          <a:p>
            <a:r>
              <a:rPr lang="fr-FR" b="1" dirty="0">
                <a:solidFill>
                  <a:srgbClr val="5B9BD5">
                    <a:lumMod val="50000"/>
                  </a:srgbClr>
                </a:solidFill>
              </a:rPr>
              <a:t>Un garçon</a:t>
            </a:r>
            <a:r>
              <a:rPr lang="fr-FR" b="1" dirty="0">
                <a:solidFill>
                  <a:prstClr val="black">
                    <a:lumMod val="65000"/>
                    <a:lumOff val="35000"/>
                  </a:prstClr>
                </a:solidFill>
              </a:rPr>
              <a:t> </a:t>
            </a:r>
            <a:r>
              <a:rPr lang="fr-FR" dirty="0">
                <a:solidFill>
                  <a:prstClr val="black">
                    <a:lumMod val="65000"/>
                    <a:lumOff val="35000"/>
                  </a:prstClr>
                </a:solidFill>
              </a:rPr>
              <a:t>joue au </a:t>
            </a:r>
            <a:r>
              <a:rPr lang="fr-FR" b="1" dirty="0">
                <a:solidFill>
                  <a:srgbClr val="ED7D31">
                    <a:lumMod val="50000"/>
                  </a:srgbClr>
                </a:solidFill>
              </a:rPr>
              <a:t>tennis</a:t>
            </a:r>
            <a:endParaRPr lang="en-US" b="1" dirty="0">
              <a:solidFill>
                <a:srgbClr val="ED7D31">
                  <a:lumMod val="50000"/>
                </a:srgbClr>
              </a:solidFill>
            </a:endParaRPr>
          </a:p>
        </p:txBody>
      </p:sp>
      <p:sp>
        <p:nvSpPr>
          <p:cNvPr id="9" name="Rectangle 8"/>
          <p:cNvSpPr/>
          <p:nvPr/>
        </p:nvSpPr>
        <p:spPr>
          <a:xfrm>
            <a:off x="275441" y="2516128"/>
            <a:ext cx="2982548" cy="369332"/>
          </a:xfrm>
          <a:prstGeom prst="rect">
            <a:avLst/>
          </a:prstGeom>
        </p:spPr>
        <p:txBody>
          <a:bodyPr wrap="none">
            <a:spAutoFit/>
          </a:bodyPr>
          <a:lstStyle/>
          <a:p>
            <a:r>
              <a:rPr lang="en-US" b="1" dirty="0">
                <a:solidFill>
                  <a:srgbClr val="5B9BD5">
                    <a:lumMod val="50000"/>
                  </a:srgbClr>
                </a:solidFill>
              </a:rPr>
              <a:t>A boy</a:t>
            </a:r>
            <a:r>
              <a:rPr lang="en-US" b="1" dirty="0">
                <a:solidFill>
                  <a:prstClr val="black">
                    <a:lumMod val="65000"/>
                    <a:lumOff val="35000"/>
                  </a:prstClr>
                </a:solidFill>
              </a:rPr>
              <a:t> </a:t>
            </a:r>
            <a:r>
              <a:rPr lang="en-US" b="1" dirty="0">
                <a:solidFill>
                  <a:srgbClr val="FF0000"/>
                </a:solidFill>
              </a:rPr>
              <a:t>sitting</a:t>
            </a:r>
            <a:r>
              <a:rPr lang="en-US" dirty="0">
                <a:solidFill>
                  <a:prstClr val="black">
                    <a:lumMod val="65000"/>
                    <a:lumOff val="35000"/>
                  </a:prstClr>
                </a:solidFill>
              </a:rPr>
              <a:t> on a round table</a:t>
            </a:r>
          </a:p>
        </p:txBody>
      </p:sp>
      <p:sp>
        <p:nvSpPr>
          <p:cNvPr id="10" name="Rectangle 9"/>
          <p:cNvSpPr/>
          <p:nvPr/>
        </p:nvSpPr>
        <p:spPr>
          <a:xfrm>
            <a:off x="3515727" y="2516128"/>
            <a:ext cx="3518784" cy="369332"/>
          </a:xfrm>
          <a:prstGeom prst="rect">
            <a:avLst/>
          </a:prstGeom>
        </p:spPr>
        <p:txBody>
          <a:bodyPr wrap="none">
            <a:spAutoFit/>
          </a:bodyPr>
          <a:lstStyle/>
          <a:p>
            <a:r>
              <a:rPr lang="fr-FR" b="1" dirty="0">
                <a:solidFill>
                  <a:srgbClr val="5B9BD5">
                    <a:lumMod val="50000"/>
                  </a:srgbClr>
                </a:solidFill>
              </a:rPr>
              <a:t>Un garçon</a:t>
            </a:r>
            <a:r>
              <a:rPr lang="fr-FR" b="1" dirty="0">
                <a:solidFill>
                  <a:prstClr val="black">
                    <a:lumMod val="65000"/>
                    <a:lumOff val="35000"/>
                  </a:prstClr>
                </a:solidFill>
              </a:rPr>
              <a:t> </a:t>
            </a:r>
            <a:r>
              <a:rPr lang="fr-FR" b="1" dirty="0">
                <a:solidFill>
                  <a:srgbClr val="FF0000"/>
                </a:solidFill>
              </a:rPr>
              <a:t>assis</a:t>
            </a:r>
            <a:r>
              <a:rPr lang="fr-FR" dirty="0">
                <a:solidFill>
                  <a:prstClr val="black">
                    <a:lumMod val="65000"/>
                    <a:lumOff val="35000"/>
                  </a:prstClr>
                </a:solidFill>
              </a:rPr>
              <a:t> sur une table ronde</a:t>
            </a:r>
            <a:endParaRPr lang="en-US" dirty="0">
              <a:solidFill>
                <a:prstClr val="black">
                  <a:lumMod val="65000"/>
                  <a:lumOff val="35000"/>
                </a:prstClr>
              </a:solidFill>
            </a:endParaRPr>
          </a:p>
        </p:txBody>
      </p:sp>
      <p:sp>
        <p:nvSpPr>
          <p:cNvPr id="11" name="Rectangle 10"/>
          <p:cNvSpPr/>
          <p:nvPr/>
        </p:nvSpPr>
        <p:spPr>
          <a:xfrm>
            <a:off x="275440" y="2991306"/>
            <a:ext cx="3106748" cy="369332"/>
          </a:xfrm>
          <a:prstGeom prst="rect">
            <a:avLst/>
          </a:prstGeom>
        </p:spPr>
        <p:txBody>
          <a:bodyPr wrap="none">
            <a:spAutoFit/>
          </a:bodyPr>
          <a:lstStyle/>
          <a:p>
            <a:r>
              <a:rPr lang="en-US" dirty="0">
                <a:solidFill>
                  <a:prstClr val="black">
                    <a:lumMod val="65000"/>
                    <a:lumOff val="35000"/>
                  </a:prstClr>
                </a:solidFill>
              </a:rPr>
              <a:t>Some men </a:t>
            </a:r>
            <a:r>
              <a:rPr lang="en-US" b="1" dirty="0">
                <a:solidFill>
                  <a:srgbClr val="70AD47">
                    <a:lumMod val="50000"/>
                  </a:srgbClr>
                </a:solidFill>
              </a:rPr>
              <a:t>are watching</a:t>
            </a:r>
            <a:r>
              <a:rPr lang="en-US" dirty="0">
                <a:solidFill>
                  <a:prstClr val="black">
                    <a:lumMod val="65000"/>
                    <a:lumOff val="35000"/>
                  </a:prstClr>
                </a:solidFill>
              </a:rPr>
              <a:t> </a:t>
            </a:r>
            <a:r>
              <a:rPr lang="en-US" b="1" dirty="0">
                <a:solidFill>
                  <a:srgbClr val="ED7D31">
                    <a:lumMod val="50000"/>
                  </a:srgbClr>
                </a:solidFill>
              </a:rPr>
              <a:t>tennis</a:t>
            </a:r>
          </a:p>
        </p:txBody>
      </p:sp>
      <p:sp>
        <p:nvSpPr>
          <p:cNvPr id="13" name="Rectangle 12"/>
          <p:cNvSpPr/>
          <p:nvPr/>
        </p:nvSpPr>
        <p:spPr>
          <a:xfrm>
            <a:off x="3515727" y="1572867"/>
            <a:ext cx="3375283" cy="369332"/>
          </a:xfrm>
          <a:prstGeom prst="rect">
            <a:avLst/>
          </a:prstGeom>
        </p:spPr>
        <p:txBody>
          <a:bodyPr wrap="none">
            <a:spAutoFit/>
          </a:bodyPr>
          <a:lstStyle/>
          <a:p>
            <a:r>
              <a:rPr lang="fr-FR" b="1" dirty="0">
                <a:solidFill>
                  <a:srgbClr val="5B9BD5">
                    <a:lumMod val="50000"/>
                  </a:srgbClr>
                </a:solidFill>
              </a:rPr>
              <a:t>Un garçon </a:t>
            </a:r>
            <a:r>
              <a:rPr lang="fr-FR" dirty="0">
                <a:solidFill>
                  <a:prstClr val="black">
                    <a:lumMod val="65000"/>
                    <a:lumOff val="35000"/>
                  </a:prstClr>
                </a:solidFill>
              </a:rPr>
              <a:t>est </a:t>
            </a:r>
            <a:r>
              <a:rPr lang="fr-FR" b="1" dirty="0">
                <a:solidFill>
                  <a:srgbClr val="FF0000"/>
                </a:solidFill>
              </a:rPr>
              <a:t>assis</a:t>
            </a:r>
            <a:r>
              <a:rPr lang="fr-FR" dirty="0">
                <a:solidFill>
                  <a:prstClr val="black">
                    <a:lumMod val="65000"/>
                    <a:lumOff val="35000"/>
                  </a:prstClr>
                </a:solidFill>
              </a:rPr>
              <a:t> dans la cuisine</a:t>
            </a:r>
            <a:endParaRPr lang="en-US" dirty="0">
              <a:solidFill>
                <a:prstClr val="black">
                  <a:lumMod val="65000"/>
                  <a:lumOff val="35000"/>
                </a:prstClr>
              </a:solidFill>
            </a:endParaRPr>
          </a:p>
        </p:txBody>
      </p:sp>
      <p:sp>
        <p:nvSpPr>
          <p:cNvPr id="14" name="Rectangle 13"/>
          <p:cNvSpPr/>
          <p:nvPr/>
        </p:nvSpPr>
        <p:spPr>
          <a:xfrm>
            <a:off x="3515727" y="2991306"/>
            <a:ext cx="3645293" cy="369332"/>
          </a:xfrm>
          <a:prstGeom prst="rect">
            <a:avLst/>
          </a:prstGeom>
        </p:spPr>
        <p:txBody>
          <a:bodyPr wrap="none">
            <a:spAutoFit/>
          </a:bodyPr>
          <a:lstStyle/>
          <a:p>
            <a:r>
              <a:rPr lang="fr-FR" dirty="0">
                <a:solidFill>
                  <a:prstClr val="black">
                    <a:lumMod val="65000"/>
                    <a:lumOff val="35000"/>
                  </a:prstClr>
                </a:solidFill>
              </a:rPr>
              <a:t>Certains hommes </a:t>
            </a:r>
            <a:r>
              <a:rPr lang="fr-FR" b="1" dirty="0">
                <a:solidFill>
                  <a:srgbClr val="70AD47">
                    <a:lumMod val="50000"/>
                  </a:srgbClr>
                </a:solidFill>
              </a:rPr>
              <a:t>regardent</a:t>
            </a:r>
            <a:r>
              <a:rPr lang="fr-FR" dirty="0">
                <a:solidFill>
                  <a:prstClr val="black">
                    <a:lumMod val="65000"/>
                    <a:lumOff val="35000"/>
                  </a:prstClr>
                </a:solidFill>
              </a:rPr>
              <a:t> le </a:t>
            </a:r>
            <a:r>
              <a:rPr lang="fr-FR" b="1" dirty="0">
                <a:solidFill>
                  <a:srgbClr val="ED7D31">
                    <a:lumMod val="50000"/>
                  </a:srgbClr>
                </a:solidFill>
              </a:rPr>
              <a:t>tennis</a:t>
            </a:r>
          </a:p>
        </p:txBody>
      </p:sp>
      <p:sp>
        <p:nvSpPr>
          <p:cNvPr id="15" name="Rectangle 14"/>
          <p:cNvSpPr/>
          <p:nvPr/>
        </p:nvSpPr>
        <p:spPr>
          <a:xfrm>
            <a:off x="275440" y="3459389"/>
            <a:ext cx="2842445" cy="369332"/>
          </a:xfrm>
          <a:prstGeom prst="rect">
            <a:avLst/>
          </a:prstGeom>
        </p:spPr>
        <p:txBody>
          <a:bodyPr wrap="none">
            <a:spAutoFit/>
          </a:bodyPr>
          <a:lstStyle/>
          <a:p>
            <a:r>
              <a:rPr lang="en-US" dirty="0">
                <a:solidFill>
                  <a:prstClr val="black">
                    <a:lumMod val="65000"/>
                    <a:lumOff val="35000"/>
                  </a:prstClr>
                </a:solidFill>
              </a:rPr>
              <a:t>A girl is holding a black book</a:t>
            </a:r>
          </a:p>
        </p:txBody>
      </p:sp>
      <p:sp>
        <p:nvSpPr>
          <p:cNvPr id="16" name="Rectangle 15"/>
          <p:cNvSpPr/>
          <p:nvPr/>
        </p:nvSpPr>
        <p:spPr>
          <a:xfrm>
            <a:off x="3515727" y="3459389"/>
            <a:ext cx="3225242" cy="369332"/>
          </a:xfrm>
          <a:prstGeom prst="rect">
            <a:avLst/>
          </a:prstGeom>
        </p:spPr>
        <p:txBody>
          <a:bodyPr wrap="none">
            <a:spAutoFit/>
          </a:bodyPr>
          <a:lstStyle/>
          <a:p>
            <a:r>
              <a:rPr lang="fr-FR" dirty="0">
                <a:solidFill>
                  <a:prstClr val="black">
                    <a:lumMod val="65000"/>
                    <a:lumOff val="35000"/>
                  </a:prstClr>
                </a:solidFill>
              </a:rPr>
              <a:t>Une jeune fille tient un livre noir</a:t>
            </a:r>
            <a:endParaRPr lang="en-US" dirty="0">
              <a:solidFill>
                <a:prstClr val="black">
                  <a:lumMod val="65000"/>
                  <a:lumOff val="35000"/>
                </a:prstClr>
              </a:solidFill>
            </a:endParaRPr>
          </a:p>
        </p:txBody>
      </p:sp>
      <p:sp>
        <p:nvSpPr>
          <p:cNvPr id="17" name="Rectangle 16"/>
          <p:cNvSpPr/>
          <p:nvPr/>
        </p:nvSpPr>
        <p:spPr>
          <a:xfrm>
            <a:off x="264550" y="3894818"/>
            <a:ext cx="3098028" cy="369332"/>
          </a:xfrm>
          <a:prstGeom prst="rect">
            <a:avLst/>
          </a:prstGeom>
        </p:spPr>
        <p:txBody>
          <a:bodyPr wrap="none">
            <a:spAutoFit/>
          </a:bodyPr>
          <a:lstStyle/>
          <a:p>
            <a:r>
              <a:rPr lang="en-US" dirty="0">
                <a:solidFill>
                  <a:prstClr val="black">
                    <a:lumMod val="65000"/>
                    <a:lumOff val="35000"/>
                  </a:prstClr>
                </a:solidFill>
              </a:rPr>
              <a:t>Two men </a:t>
            </a:r>
            <a:r>
              <a:rPr lang="en-US" b="1" dirty="0">
                <a:solidFill>
                  <a:srgbClr val="70AD47">
                    <a:lumMod val="50000"/>
                  </a:srgbClr>
                </a:solidFill>
              </a:rPr>
              <a:t>are watching </a:t>
            </a:r>
            <a:r>
              <a:rPr lang="en-US" dirty="0">
                <a:solidFill>
                  <a:prstClr val="black">
                    <a:lumMod val="65000"/>
                    <a:lumOff val="35000"/>
                  </a:prstClr>
                </a:solidFill>
              </a:rPr>
              <a:t>a movie</a:t>
            </a:r>
          </a:p>
        </p:txBody>
      </p:sp>
      <p:sp>
        <p:nvSpPr>
          <p:cNvPr id="18" name="Rectangle 17"/>
          <p:cNvSpPr/>
          <p:nvPr/>
        </p:nvSpPr>
        <p:spPr>
          <a:xfrm>
            <a:off x="3520247" y="3887616"/>
            <a:ext cx="3216201" cy="369332"/>
          </a:xfrm>
          <a:prstGeom prst="rect">
            <a:avLst/>
          </a:prstGeom>
        </p:spPr>
        <p:txBody>
          <a:bodyPr wrap="none">
            <a:spAutoFit/>
          </a:bodyPr>
          <a:lstStyle/>
          <a:p>
            <a:r>
              <a:rPr lang="fr-FR" dirty="0">
                <a:solidFill>
                  <a:prstClr val="black">
                    <a:lumMod val="65000"/>
                    <a:lumOff val="35000"/>
                  </a:prstClr>
                </a:solidFill>
              </a:rPr>
              <a:t>Deux hommes </a:t>
            </a:r>
            <a:r>
              <a:rPr lang="fr-FR" b="1" dirty="0">
                <a:solidFill>
                  <a:srgbClr val="70AD47">
                    <a:lumMod val="50000"/>
                  </a:srgbClr>
                </a:solidFill>
              </a:rPr>
              <a:t>regardent</a:t>
            </a:r>
            <a:r>
              <a:rPr lang="fr-FR" dirty="0">
                <a:solidFill>
                  <a:prstClr val="black">
                    <a:lumMod val="65000"/>
                    <a:lumOff val="35000"/>
                  </a:prstClr>
                </a:solidFill>
              </a:rPr>
              <a:t> un film</a:t>
            </a:r>
            <a:endParaRPr lang="en-US" dirty="0">
              <a:solidFill>
                <a:prstClr val="black">
                  <a:lumMod val="65000"/>
                  <a:lumOff val="35000"/>
                </a:prstClr>
              </a:solidFill>
            </a:endParaRPr>
          </a:p>
        </p:txBody>
      </p:sp>
      <p:sp>
        <p:nvSpPr>
          <p:cNvPr id="19" name="Rectangle 18"/>
          <p:cNvSpPr/>
          <p:nvPr/>
        </p:nvSpPr>
        <p:spPr>
          <a:xfrm>
            <a:off x="260104" y="4290391"/>
            <a:ext cx="2768387" cy="369332"/>
          </a:xfrm>
          <a:prstGeom prst="rect">
            <a:avLst/>
          </a:prstGeom>
        </p:spPr>
        <p:txBody>
          <a:bodyPr wrap="none">
            <a:spAutoFit/>
          </a:bodyPr>
          <a:lstStyle/>
          <a:p>
            <a:r>
              <a:rPr lang="en-US" dirty="0">
                <a:solidFill>
                  <a:prstClr val="black">
                    <a:lumMod val="65000"/>
                    <a:lumOff val="35000"/>
                  </a:prstClr>
                </a:solidFill>
              </a:rPr>
              <a:t>A woman is reading a  book</a:t>
            </a:r>
          </a:p>
        </p:txBody>
      </p:sp>
      <p:sp>
        <p:nvSpPr>
          <p:cNvPr id="22" name="Rectangle 21"/>
          <p:cNvSpPr/>
          <p:nvPr/>
        </p:nvSpPr>
        <p:spPr>
          <a:xfrm>
            <a:off x="3515727" y="4315843"/>
            <a:ext cx="3793154" cy="369332"/>
          </a:xfrm>
          <a:prstGeom prst="rect">
            <a:avLst/>
          </a:prstGeom>
        </p:spPr>
        <p:txBody>
          <a:bodyPr wrap="none">
            <a:spAutoFit/>
          </a:bodyPr>
          <a:lstStyle/>
          <a:p>
            <a:r>
              <a:rPr lang="fr-FR" dirty="0">
                <a:solidFill>
                  <a:prstClr val="black">
                    <a:lumMod val="65000"/>
                    <a:lumOff val="35000"/>
                  </a:prstClr>
                </a:solidFill>
              </a:rPr>
              <a:t>Une femme est en train de lire un livre</a:t>
            </a:r>
            <a:endParaRPr lang="en-US" dirty="0">
              <a:solidFill>
                <a:prstClr val="black">
                  <a:lumMod val="65000"/>
                  <a:lumOff val="35000"/>
                </a:prstClr>
              </a:solidFill>
            </a:endParaRPr>
          </a:p>
        </p:txBody>
      </p:sp>
      <p:sp>
        <p:nvSpPr>
          <p:cNvPr id="23" name="Rectangle 22"/>
          <p:cNvSpPr/>
          <p:nvPr/>
        </p:nvSpPr>
        <p:spPr>
          <a:xfrm>
            <a:off x="253448" y="4706947"/>
            <a:ext cx="2995628" cy="369332"/>
          </a:xfrm>
          <a:prstGeom prst="rect">
            <a:avLst/>
          </a:prstGeom>
        </p:spPr>
        <p:txBody>
          <a:bodyPr wrap="none">
            <a:spAutoFit/>
          </a:bodyPr>
          <a:lstStyle/>
          <a:p>
            <a:r>
              <a:rPr lang="en-US" dirty="0">
                <a:solidFill>
                  <a:prstClr val="black">
                    <a:lumMod val="65000"/>
                    <a:lumOff val="35000"/>
                  </a:prstClr>
                </a:solidFill>
              </a:rPr>
              <a:t>A woman is </a:t>
            </a:r>
            <a:r>
              <a:rPr lang="en-US" b="1" dirty="0">
                <a:solidFill>
                  <a:srgbClr val="FF0000"/>
                </a:solidFill>
              </a:rPr>
              <a:t>sitting</a:t>
            </a:r>
            <a:r>
              <a:rPr lang="en-US" dirty="0">
                <a:solidFill>
                  <a:prstClr val="black">
                    <a:lumMod val="65000"/>
                    <a:lumOff val="35000"/>
                  </a:prstClr>
                </a:solidFill>
              </a:rPr>
              <a:t> in a red car</a:t>
            </a:r>
          </a:p>
        </p:txBody>
      </p:sp>
      <p:sp>
        <p:nvSpPr>
          <p:cNvPr id="25" name="Rectangle 24"/>
          <p:cNvSpPr/>
          <p:nvPr/>
        </p:nvSpPr>
        <p:spPr>
          <a:xfrm>
            <a:off x="3503064" y="4688863"/>
            <a:ext cx="4445576" cy="369332"/>
          </a:xfrm>
          <a:prstGeom prst="rect">
            <a:avLst/>
          </a:prstGeom>
        </p:spPr>
        <p:txBody>
          <a:bodyPr wrap="none">
            <a:spAutoFit/>
          </a:bodyPr>
          <a:lstStyle/>
          <a:p>
            <a:r>
              <a:rPr lang="fr-FR" dirty="0">
                <a:solidFill>
                  <a:prstClr val="black">
                    <a:lumMod val="65000"/>
                    <a:lumOff val="35000"/>
                  </a:prstClr>
                </a:solidFill>
              </a:rPr>
              <a:t>Une femme est </a:t>
            </a:r>
            <a:r>
              <a:rPr lang="fr-FR" b="1" dirty="0">
                <a:solidFill>
                  <a:srgbClr val="FF0000"/>
                </a:solidFill>
              </a:rPr>
              <a:t>assise</a:t>
            </a:r>
            <a:r>
              <a:rPr lang="fr-FR" dirty="0">
                <a:solidFill>
                  <a:prstClr val="black">
                    <a:lumMod val="65000"/>
                    <a:lumOff val="35000"/>
                  </a:prstClr>
                </a:solidFill>
              </a:rPr>
              <a:t> dans une voiture rouge</a:t>
            </a:r>
            <a:endParaRPr lang="en-US" dirty="0">
              <a:solidFill>
                <a:prstClr val="black">
                  <a:lumMod val="65000"/>
                  <a:lumOff val="35000"/>
                </a:prstClr>
              </a:solidFill>
            </a:endParaRPr>
          </a:p>
        </p:txBody>
      </p:sp>
      <p:sp>
        <p:nvSpPr>
          <p:cNvPr id="32" name="Shape 102"/>
          <p:cNvSpPr/>
          <p:nvPr/>
        </p:nvSpPr>
        <p:spPr>
          <a:xfrm>
            <a:off x="7840980" y="2637139"/>
            <a:ext cx="470872" cy="496641"/>
          </a:xfrm>
          <a:prstGeom prst="mathPlus">
            <a:avLst>
              <a:gd name="adj1" fmla="val 23520"/>
            </a:avLst>
          </a:prstGeom>
          <a:solidFill>
            <a:schemeClr val="accent1">
              <a:lumMod val="40000"/>
              <a:lumOff val="6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dirty="0">
              <a:solidFill>
                <a:prstClr val="black"/>
              </a:solidFill>
            </a:endParaRPr>
          </a:p>
        </p:txBody>
      </p:sp>
      <p:sp>
        <p:nvSpPr>
          <p:cNvPr id="36" name="TextBox 35"/>
          <p:cNvSpPr txBox="1"/>
          <p:nvPr/>
        </p:nvSpPr>
        <p:spPr>
          <a:xfrm>
            <a:off x="692719" y="5749632"/>
            <a:ext cx="11106695" cy="523220"/>
          </a:xfrm>
          <a:prstGeom prst="rect">
            <a:avLst/>
          </a:prstGeom>
          <a:noFill/>
        </p:spPr>
        <p:txBody>
          <a:bodyPr wrap="none" rtlCol="0">
            <a:spAutoFit/>
          </a:bodyPr>
          <a:lstStyle/>
          <a:p>
            <a:r>
              <a:rPr lang="en-US" sz="2800" i="1" dirty="0">
                <a:solidFill>
                  <a:prstClr val="black"/>
                </a:solidFill>
              </a:rPr>
              <a:t>Lets begin with a simplistic view of Statistical Machine Translation (SMT) !!!</a:t>
            </a: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1CA5B9D-F41A-446D-86B5-B9FFFF0F93BD}" type="slidenum">
              <a:rPr lang="en-US" smtClean="0">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261675436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943" y="113205"/>
            <a:ext cx="4709944" cy="707886"/>
          </a:xfrm>
          <a:prstGeom prst="rect">
            <a:avLst/>
          </a:prstGeom>
        </p:spPr>
        <p:txBody>
          <a:bodyPr wrap="none">
            <a:spAutoFit/>
          </a:bodyPr>
          <a:lstStyle/>
          <a:p>
            <a:r>
              <a:rPr lang="en-IN" sz="4000" i="1" dirty="0" smtClean="0">
                <a:solidFill>
                  <a:prstClr val="black"/>
                </a:solidFill>
              </a:rPr>
              <a:t>But, be warned of ……</a:t>
            </a:r>
            <a:endParaRPr lang="en-US" sz="4000" dirty="0">
              <a:solidFill>
                <a:prstClr val="black"/>
              </a:solidFill>
            </a:endParaRPr>
          </a:p>
        </p:txBody>
      </p:sp>
      <p:sp>
        <p:nvSpPr>
          <p:cNvPr id="5" name="Content Placeholder 1"/>
          <p:cNvSpPr>
            <a:spLocks noGrp="1"/>
          </p:cNvSpPr>
          <p:nvPr>
            <p:ph idx="1"/>
          </p:nvPr>
        </p:nvSpPr>
        <p:spPr>
          <a:xfrm>
            <a:off x="990600" y="1077478"/>
            <a:ext cx="10515600" cy="4351338"/>
          </a:xfrm>
        </p:spPr>
        <p:txBody>
          <a:bodyPr>
            <a:noAutofit/>
          </a:bodyPr>
          <a:lstStyle/>
          <a:p>
            <a:pPr marL="0" indent="0">
              <a:buNone/>
            </a:pPr>
            <a:r>
              <a:rPr lang="en-IN" sz="3600" i="1" u="sng" dirty="0"/>
              <a:t>False Friends:</a:t>
            </a:r>
            <a:r>
              <a:rPr lang="en-IN" sz="3600" i="1" dirty="0"/>
              <a:t> Similar spelling ; different </a:t>
            </a:r>
            <a:r>
              <a:rPr lang="en-IN" sz="3600" i="1" dirty="0" smtClean="0"/>
              <a:t>meaning</a:t>
            </a:r>
          </a:p>
          <a:p>
            <a:pPr marL="0" indent="0">
              <a:buNone/>
            </a:pPr>
            <a:endParaRPr lang="en-IN" sz="3600" i="1" dirty="0" smtClean="0"/>
          </a:p>
          <a:p>
            <a:pPr lvl="1" algn="just"/>
            <a:r>
              <a:rPr lang="en-IN" sz="3200" i="1" dirty="0" smtClean="0"/>
              <a:t>Different </a:t>
            </a:r>
            <a:r>
              <a:rPr lang="en-IN" sz="3200" i="1" dirty="0"/>
              <a:t>origin:  </a:t>
            </a:r>
            <a:r>
              <a:rPr lang="en-IN" sz="3200" i="1" dirty="0" err="1"/>
              <a:t>pAnI</a:t>
            </a:r>
            <a:r>
              <a:rPr lang="en-IN" sz="3200" i="1" dirty="0"/>
              <a:t> (hi) [water] </a:t>
            </a:r>
            <a:r>
              <a:rPr lang="en-IN" sz="3200" i="1" dirty="0">
                <a:sym typeface="Wingdings" panose="05000000000000000000" pitchFamily="2" charset="2"/>
              </a:rPr>
              <a:t> </a:t>
            </a:r>
            <a:r>
              <a:rPr lang="en-IN" sz="3200" i="1" dirty="0" err="1">
                <a:sym typeface="Wingdings" panose="05000000000000000000" pitchFamily="2" charset="2"/>
              </a:rPr>
              <a:t>panI</a:t>
            </a:r>
            <a:r>
              <a:rPr lang="en-IN" sz="3200" i="1" dirty="0"/>
              <a:t> (ml) [fever]</a:t>
            </a:r>
          </a:p>
          <a:p>
            <a:pPr lvl="1" algn="just"/>
            <a:r>
              <a:rPr lang="en-IN" sz="3200" i="1" dirty="0" smtClean="0"/>
              <a:t>Semantic </a:t>
            </a:r>
            <a:r>
              <a:rPr lang="en-IN" sz="3200" i="1" dirty="0"/>
              <a:t>shift: </a:t>
            </a:r>
            <a:r>
              <a:rPr lang="en-IN" sz="3200" i="1" dirty="0" err="1" smtClean="0"/>
              <a:t>bala</a:t>
            </a:r>
            <a:r>
              <a:rPr lang="en-IN" sz="3200" i="1" dirty="0" smtClean="0"/>
              <a:t> means </a:t>
            </a:r>
            <a:r>
              <a:rPr lang="en-IN" sz="3200" i="1" dirty="0"/>
              <a:t>hair (hi, frequent sense) and </a:t>
            </a:r>
            <a:r>
              <a:rPr lang="en-IN" sz="3200" i="1" dirty="0" err="1" smtClean="0"/>
              <a:t>baLa</a:t>
            </a:r>
            <a:r>
              <a:rPr lang="en-IN" sz="3200" i="1" dirty="0" smtClean="0"/>
              <a:t> means child </a:t>
            </a:r>
            <a:r>
              <a:rPr lang="en-IN" sz="3200" i="1" dirty="0"/>
              <a:t>(</a:t>
            </a:r>
            <a:r>
              <a:rPr lang="en-IN" sz="3200" i="1" dirty="0" err="1"/>
              <a:t>mr</a:t>
            </a:r>
            <a:r>
              <a:rPr lang="en-IN" sz="3200" i="1" dirty="0"/>
              <a:t>)</a:t>
            </a:r>
          </a:p>
          <a:p>
            <a:pPr marL="0" indent="0">
              <a:buNone/>
            </a:pPr>
            <a:endParaRPr lang="en-IN" sz="4000" i="1" dirty="0" smtClean="0"/>
          </a:p>
          <a:p>
            <a:pPr marL="0" indent="0">
              <a:buNone/>
            </a:pPr>
            <a:r>
              <a:rPr lang="en-IN" sz="3600" i="1" u="sng" dirty="0"/>
              <a:t>Short words:</a:t>
            </a:r>
          </a:p>
          <a:p>
            <a:pPr marL="0" indent="0">
              <a:buNone/>
            </a:pPr>
            <a:r>
              <a:rPr lang="en-IN" sz="3600" i="1" dirty="0"/>
              <a:t>		</a:t>
            </a:r>
            <a:r>
              <a:rPr lang="en-IN" sz="3600" i="1" dirty="0" err="1"/>
              <a:t>jaLa</a:t>
            </a:r>
            <a:r>
              <a:rPr lang="en-IN" sz="3600" i="1" dirty="0"/>
              <a:t>  </a:t>
            </a:r>
            <a:r>
              <a:rPr lang="en-IN" sz="3600" i="1" dirty="0">
                <a:sym typeface="Wingdings" panose="05000000000000000000" pitchFamily="2" charset="2"/>
              </a:rPr>
              <a:t> </a:t>
            </a:r>
            <a:r>
              <a:rPr lang="en-IN" sz="3600" i="1" dirty="0"/>
              <a:t>  </a:t>
            </a:r>
            <a:r>
              <a:rPr lang="en-IN" sz="3600" i="1" dirty="0" err="1"/>
              <a:t>jAla</a:t>
            </a:r>
            <a:endParaRPr lang="en-IN" sz="3600" i="1" dirty="0"/>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50</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58344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8773"/>
            <a:ext cx="10515600" cy="5848190"/>
          </a:xfrm>
        </p:spPr>
        <p:txBody>
          <a:bodyPr>
            <a:normAutofit lnSpcReduction="10000"/>
          </a:bodyPr>
          <a:lstStyle/>
          <a:p>
            <a:pPr marL="0" indent="0">
              <a:buNone/>
            </a:pPr>
            <a:r>
              <a:rPr lang="en-US" b="1" dirty="0" smtClean="0"/>
              <a:t>Roadmap for this section</a:t>
            </a:r>
          </a:p>
          <a:p>
            <a:pPr lvl="1"/>
            <a:endParaRPr lang="en-US" dirty="0" smtClean="0"/>
          </a:p>
          <a:p>
            <a:pPr lvl="1"/>
            <a:r>
              <a:rPr lang="en-US" b="1" dirty="0" smtClean="0"/>
              <a:t>What</a:t>
            </a:r>
            <a:r>
              <a:rPr lang="en-US" dirty="0" smtClean="0"/>
              <a:t> is Lexical Similarity?</a:t>
            </a:r>
          </a:p>
          <a:p>
            <a:pPr lvl="1"/>
            <a:endParaRPr lang="en-US" dirty="0"/>
          </a:p>
          <a:p>
            <a:pPr lvl="1"/>
            <a:r>
              <a:rPr lang="en-US" b="1" dirty="0" smtClean="0">
                <a:solidFill>
                  <a:srgbClr val="FF0000"/>
                </a:solidFill>
              </a:rPr>
              <a:t>How</a:t>
            </a:r>
            <a:r>
              <a:rPr lang="en-US" dirty="0" smtClean="0">
                <a:solidFill>
                  <a:srgbClr val="FF0000"/>
                </a:solidFill>
              </a:rPr>
              <a:t> to identify lexically similar words?</a:t>
            </a:r>
          </a:p>
          <a:p>
            <a:pPr lvl="2"/>
            <a:r>
              <a:rPr lang="en-US" dirty="0" smtClean="0"/>
              <a:t>Grapheme based </a:t>
            </a:r>
            <a:r>
              <a:rPr lang="en-US" dirty="0"/>
              <a:t>metrics</a:t>
            </a:r>
            <a:endParaRPr lang="en-US" dirty="0" smtClean="0"/>
          </a:p>
          <a:p>
            <a:pPr lvl="2"/>
            <a:r>
              <a:rPr lang="en-US" dirty="0" smtClean="0"/>
              <a:t>Phoneme based metrics</a:t>
            </a:r>
          </a:p>
          <a:p>
            <a:pPr lvl="2"/>
            <a:r>
              <a:rPr lang="en-US" dirty="0" smtClean="0"/>
              <a:t>Putting these metrics to use</a:t>
            </a:r>
          </a:p>
          <a:p>
            <a:pPr lvl="2"/>
            <a:endParaRPr lang="en-US" dirty="0"/>
          </a:p>
          <a:p>
            <a:pPr lvl="1"/>
            <a:r>
              <a:rPr lang="en-US" b="1" dirty="0" smtClean="0"/>
              <a:t>Why </a:t>
            </a:r>
            <a:r>
              <a:rPr lang="en-US" dirty="0" smtClean="0"/>
              <a:t>focus on lexical similarity? </a:t>
            </a:r>
          </a:p>
          <a:p>
            <a:pPr marL="457200" lvl="1" indent="0">
              <a:buNone/>
            </a:pPr>
            <a:r>
              <a:rPr lang="en-US" dirty="0"/>
              <a:t> </a:t>
            </a:r>
            <a:r>
              <a:rPr lang="en-US" dirty="0" smtClean="0"/>
              <a:t>  (Or Adapting SMT for leveraging lexical similarity)</a:t>
            </a:r>
          </a:p>
          <a:p>
            <a:pPr lvl="2"/>
            <a:r>
              <a:rPr lang="en-US" dirty="0" smtClean="0"/>
              <a:t>Why adapt?</a:t>
            </a:r>
          </a:p>
          <a:p>
            <a:pPr lvl="2"/>
            <a:r>
              <a:rPr lang="en-US" dirty="0" smtClean="0"/>
              <a:t>Augmenting Parallel corpus with lexically similar words</a:t>
            </a:r>
          </a:p>
          <a:p>
            <a:pPr lvl="2"/>
            <a:r>
              <a:rPr lang="en-US" dirty="0"/>
              <a:t>Use orthographic features for Word Alignment</a:t>
            </a:r>
          </a:p>
          <a:p>
            <a:pPr lvl="2"/>
            <a:r>
              <a:rPr lang="en-US" dirty="0" smtClean="0"/>
              <a:t>Transliterate lexically similar OOV words</a:t>
            </a:r>
          </a:p>
          <a:p>
            <a:pPr lvl="2"/>
            <a:r>
              <a:rPr lang="en-US" dirty="0"/>
              <a:t>A different paradigm – character-level </a:t>
            </a:r>
            <a:r>
              <a:rPr lang="en-US" dirty="0" smtClean="0"/>
              <a:t>SMT</a:t>
            </a:r>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51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1228280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3995" y="1335089"/>
            <a:ext cx="9102904" cy="3662541"/>
          </a:xfrm>
          <a:prstGeom prst="rect">
            <a:avLst/>
          </a:prstGeom>
        </p:spPr>
        <p:txBody>
          <a:bodyPr wrap="square">
            <a:spAutoFit/>
          </a:bodyPr>
          <a:lstStyle/>
          <a:p>
            <a:pPr algn="ctr"/>
            <a:r>
              <a:rPr lang="en-IN" sz="3200" i="1" dirty="0">
                <a:solidFill>
                  <a:prstClr val="black"/>
                </a:solidFill>
              </a:rPr>
              <a:t>Compare similarity of grapheme sequences</a:t>
            </a:r>
          </a:p>
          <a:p>
            <a:pPr algn="ctr"/>
            <a:r>
              <a:rPr lang="en" sz="2400" dirty="0">
                <a:solidFill>
                  <a:srgbClr val="5B9BD5"/>
                </a:solidFill>
              </a:rPr>
              <a:t>Hindi  </a:t>
            </a:r>
            <a:r>
              <a:rPr lang="en" sz="2400" dirty="0">
                <a:solidFill>
                  <a:srgbClr val="5B9BD5"/>
                </a:solidFill>
                <a:sym typeface="Wingdings" panose="05000000000000000000" pitchFamily="2" charset="2"/>
              </a:rPr>
              <a:t></a:t>
            </a:r>
            <a:r>
              <a:rPr lang="en" sz="2400" dirty="0">
                <a:solidFill>
                  <a:srgbClr val="5B9BD5"/>
                </a:solidFill>
              </a:rPr>
              <a:t> अ ं ध ा प न  	Marathi </a:t>
            </a:r>
            <a:r>
              <a:rPr lang="en" sz="2400" dirty="0">
                <a:solidFill>
                  <a:srgbClr val="5B9BD5"/>
                </a:solidFill>
                <a:sym typeface="Wingdings" panose="05000000000000000000" pitchFamily="2" charset="2"/>
              </a:rPr>
              <a:t></a:t>
            </a:r>
            <a:r>
              <a:rPr lang="en" sz="2400" dirty="0">
                <a:solidFill>
                  <a:srgbClr val="5B9BD5"/>
                </a:solidFill>
              </a:rPr>
              <a:t> आ ं ध ळ े प ण ा</a:t>
            </a:r>
          </a:p>
          <a:p>
            <a:pPr algn="ctr"/>
            <a:r>
              <a:rPr lang="en" sz="2400" dirty="0">
                <a:solidFill>
                  <a:srgbClr val="5B9BD5"/>
                </a:solidFill>
              </a:rPr>
              <a:t>                 a.mdhApana			A.mdhLepNA</a:t>
            </a:r>
          </a:p>
          <a:p>
            <a:pPr algn="ctr"/>
            <a:endParaRPr lang="en-IN" sz="3200" i="1" dirty="0">
              <a:solidFill>
                <a:prstClr val="black"/>
              </a:solidFill>
            </a:endParaRPr>
          </a:p>
          <a:p>
            <a:pPr algn="ctr"/>
            <a:r>
              <a:rPr lang="en-IN" sz="3200" i="1" dirty="0">
                <a:solidFill>
                  <a:prstClr val="black"/>
                </a:solidFill>
              </a:rPr>
              <a:t>OR </a:t>
            </a:r>
          </a:p>
          <a:p>
            <a:pPr algn="ctr"/>
            <a:endParaRPr lang="en-IN" sz="3200" i="1" dirty="0">
              <a:solidFill>
                <a:prstClr val="black"/>
              </a:solidFill>
            </a:endParaRPr>
          </a:p>
          <a:p>
            <a:pPr algn="ctr"/>
            <a:r>
              <a:rPr lang="en-IN" sz="3200" i="1" dirty="0">
                <a:solidFill>
                  <a:prstClr val="black"/>
                </a:solidFill>
              </a:rPr>
              <a:t>Compare similarity of phoneme sequences</a:t>
            </a:r>
          </a:p>
          <a:p>
            <a:pPr algn="ctr"/>
            <a:r>
              <a:rPr lang="pt-BR" sz="2400" dirty="0">
                <a:solidFill>
                  <a:srgbClr val="5B9BD5"/>
                </a:solidFill>
              </a:rPr>
              <a:t>ə n dʱ a p ə n             a n dʱ ɭ e p ə ɳ a</a:t>
            </a:r>
            <a:endParaRPr lang="en-IN" sz="2400" dirty="0">
              <a:solidFill>
                <a:srgbClr val="5B9BD5"/>
              </a:solidFill>
            </a:endParaRPr>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52</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6288354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8773"/>
            <a:ext cx="10515600" cy="5848190"/>
          </a:xfrm>
        </p:spPr>
        <p:txBody>
          <a:bodyPr>
            <a:normAutofit lnSpcReduction="10000"/>
          </a:bodyPr>
          <a:lstStyle/>
          <a:p>
            <a:pPr marL="0" indent="0">
              <a:buNone/>
            </a:pPr>
            <a:r>
              <a:rPr lang="en-US" b="1" dirty="0" smtClean="0"/>
              <a:t>Roadmap for this section</a:t>
            </a:r>
          </a:p>
          <a:p>
            <a:pPr lvl="1"/>
            <a:endParaRPr lang="en-US" dirty="0" smtClean="0"/>
          </a:p>
          <a:p>
            <a:pPr lvl="1"/>
            <a:r>
              <a:rPr lang="en-US" b="1" dirty="0" smtClean="0"/>
              <a:t>What</a:t>
            </a:r>
            <a:r>
              <a:rPr lang="en-US" dirty="0" smtClean="0"/>
              <a:t> is Lexical Similarity?</a:t>
            </a:r>
          </a:p>
          <a:p>
            <a:pPr lvl="1"/>
            <a:endParaRPr lang="en-US" dirty="0"/>
          </a:p>
          <a:p>
            <a:pPr lvl="1"/>
            <a:r>
              <a:rPr lang="en-US" b="1" dirty="0" smtClean="0"/>
              <a:t>How</a:t>
            </a:r>
            <a:r>
              <a:rPr lang="en-US" dirty="0" smtClean="0"/>
              <a:t> to identify lexically similar words?</a:t>
            </a:r>
          </a:p>
          <a:p>
            <a:pPr lvl="2"/>
            <a:r>
              <a:rPr lang="en-US" dirty="0" smtClean="0">
                <a:solidFill>
                  <a:srgbClr val="FF0000"/>
                </a:solidFill>
              </a:rPr>
              <a:t>Grapheme based </a:t>
            </a:r>
            <a:r>
              <a:rPr lang="en-US" dirty="0">
                <a:solidFill>
                  <a:srgbClr val="FF0000"/>
                </a:solidFill>
              </a:rPr>
              <a:t>metrics</a:t>
            </a:r>
            <a:endParaRPr lang="en-US" dirty="0" smtClean="0">
              <a:solidFill>
                <a:srgbClr val="FF0000"/>
              </a:solidFill>
            </a:endParaRPr>
          </a:p>
          <a:p>
            <a:pPr lvl="2"/>
            <a:r>
              <a:rPr lang="en-US" dirty="0" smtClean="0"/>
              <a:t>Phoneme based metrics</a:t>
            </a:r>
          </a:p>
          <a:p>
            <a:pPr lvl="2"/>
            <a:r>
              <a:rPr lang="en-US" dirty="0" smtClean="0"/>
              <a:t>Putting these metrics to use</a:t>
            </a:r>
          </a:p>
          <a:p>
            <a:pPr lvl="2"/>
            <a:endParaRPr lang="en-US" dirty="0"/>
          </a:p>
          <a:p>
            <a:pPr lvl="1"/>
            <a:r>
              <a:rPr lang="en-US" b="1" dirty="0" smtClean="0"/>
              <a:t>Why </a:t>
            </a:r>
            <a:r>
              <a:rPr lang="en-US" dirty="0" smtClean="0"/>
              <a:t>focus on lexical similarity? </a:t>
            </a:r>
          </a:p>
          <a:p>
            <a:pPr marL="457200" lvl="1" indent="0">
              <a:buNone/>
            </a:pPr>
            <a:r>
              <a:rPr lang="en-US" dirty="0"/>
              <a:t> </a:t>
            </a:r>
            <a:r>
              <a:rPr lang="en-US" dirty="0" smtClean="0"/>
              <a:t>  (Or Adapting SMT for leveraging lexical similarity)</a:t>
            </a:r>
          </a:p>
          <a:p>
            <a:pPr lvl="2"/>
            <a:r>
              <a:rPr lang="en-US" dirty="0" smtClean="0"/>
              <a:t>Why adapt?</a:t>
            </a:r>
          </a:p>
          <a:p>
            <a:pPr lvl="2"/>
            <a:r>
              <a:rPr lang="en-US" dirty="0" smtClean="0"/>
              <a:t>Augmenting Parallel corpus with lexically similar words</a:t>
            </a:r>
          </a:p>
          <a:p>
            <a:pPr lvl="2"/>
            <a:r>
              <a:rPr lang="en-US" dirty="0"/>
              <a:t>Use orthographic features for Word Alignment</a:t>
            </a:r>
          </a:p>
          <a:p>
            <a:pPr lvl="2"/>
            <a:r>
              <a:rPr lang="en-US" dirty="0" smtClean="0"/>
              <a:t>Transliterate lexically similar OOV words</a:t>
            </a:r>
          </a:p>
          <a:p>
            <a:pPr lvl="2"/>
            <a:r>
              <a:rPr lang="en-US" dirty="0"/>
              <a:t>A different paradigm – character-level </a:t>
            </a:r>
            <a:r>
              <a:rPr lang="en-US" dirty="0" smtClean="0"/>
              <a:t>SMT</a:t>
            </a:r>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53</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1292125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38456" y="151813"/>
            <a:ext cx="3313728" cy="461665"/>
          </a:xfrm>
          <a:prstGeom prst="rect">
            <a:avLst/>
          </a:prstGeom>
        </p:spPr>
        <p:txBody>
          <a:bodyPr wrap="none">
            <a:spAutoFit/>
          </a:bodyPr>
          <a:lstStyle/>
          <a:p>
            <a:r>
              <a:rPr lang="en" sz="2400" i="1" dirty="0">
                <a:solidFill>
                  <a:prstClr val="black"/>
                </a:solidFill>
                <a:latin typeface="Cambria Math" panose="02040503050406030204" pitchFamily="18" charset="0"/>
              </a:rPr>
              <a:t>x: </a:t>
            </a:r>
            <a:r>
              <a:rPr lang="en" sz="2400" i="1" dirty="0" smtClean="0">
                <a:solidFill>
                  <a:prstClr val="black"/>
                </a:solidFill>
                <a:latin typeface="Cambria Math" panose="02040503050406030204" pitchFamily="18" charset="0"/>
              </a:rPr>
              <a:t>a.mdhApana   (Hindi)</a:t>
            </a:r>
            <a:endParaRPr lang="en-US" sz="2400" i="1" dirty="0">
              <a:solidFill>
                <a:prstClr val="black"/>
              </a:solidFill>
              <a:latin typeface="Cambria Math" panose="02040503050406030204" pitchFamily="18" charset="0"/>
            </a:endParaRPr>
          </a:p>
        </p:txBody>
      </p:sp>
      <p:sp>
        <p:nvSpPr>
          <p:cNvPr id="7" name="Rectangle 6"/>
          <p:cNvSpPr/>
          <p:nvPr/>
        </p:nvSpPr>
        <p:spPr>
          <a:xfrm>
            <a:off x="3938456" y="727480"/>
            <a:ext cx="3650487" cy="461665"/>
          </a:xfrm>
          <a:prstGeom prst="rect">
            <a:avLst/>
          </a:prstGeom>
        </p:spPr>
        <p:txBody>
          <a:bodyPr wrap="none">
            <a:spAutoFit/>
          </a:bodyPr>
          <a:lstStyle/>
          <a:p>
            <a:r>
              <a:rPr lang="en" sz="2400" i="1" dirty="0">
                <a:solidFill>
                  <a:prstClr val="black"/>
                </a:solidFill>
                <a:latin typeface="Cambria Math" panose="02040503050406030204" pitchFamily="18" charset="0"/>
              </a:rPr>
              <a:t>y: </a:t>
            </a:r>
            <a:r>
              <a:rPr lang="en" sz="2400" i="1" dirty="0" smtClean="0">
                <a:solidFill>
                  <a:prstClr val="black"/>
                </a:solidFill>
                <a:latin typeface="Cambria Math" panose="02040503050406030204" pitchFamily="18" charset="0"/>
              </a:rPr>
              <a:t>A.mdhLepNA  (Marathi)</a:t>
            </a:r>
            <a:endParaRPr lang="en-US" sz="2400" i="1" dirty="0">
              <a:solidFill>
                <a:prstClr val="black"/>
              </a:solidFill>
              <a:latin typeface="Cambria Math" panose="02040503050406030204" pitchFamily="18" charset="0"/>
            </a:endParaRPr>
          </a:p>
        </p:txBody>
      </p:sp>
      <mc:AlternateContent xmlns:mc="http://schemas.openxmlformats.org/markup-compatibility/2006" xmlns:a14="http://schemas.microsoft.com/office/drawing/2010/main">
        <mc:Choice Requires="a14">
          <p:sp>
            <p:nvSpPr>
              <p:cNvPr id="8" name="TextBox 7"/>
              <p:cNvSpPr txBox="1"/>
              <p:nvPr/>
            </p:nvSpPr>
            <p:spPr>
              <a:xfrm>
                <a:off x="191109" y="1604069"/>
                <a:ext cx="4559838" cy="1374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prstClr val="black"/>
                          </a:solidFill>
                          <a:latin typeface="Cambria Math" panose="02040503050406030204" pitchFamily="18" charset="0"/>
                        </a:rPr>
                        <m:t>𝒑𝒓𝒆𝒇𝒊𝒙</m:t>
                      </m:r>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𝒙</m:t>
                      </m:r>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𝒚</m:t>
                      </m:r>
                      <m:r>
                        <a:rPr lang="en-US" b="1"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 </m:t>
                      </m:r>
                      <m:f>
                        <m:fPr>
                          <m:ctrlPr>
                            <a:rPr lang="en-US" i="1" smtClean="0">
                              <a:solidFill>
                                <a:prstClr val="black"/>
                              </a:solidFill>
                              <a:latin typeface="Cambria Math" panose="02040503050406030204" pitchFamily="18" charset="0"/>
                            </a:rPr>
                          </m:ctrlPr>
                        </m:fPr>
                        <m:num>
                          <m:r>
                            <a:rPr lang="en-US" i="1" smtClean="0">
                              <a:solidFill>
                                <a:prstClr val="black"/>
                              </a:solidFill>
                              <a:latin typeface="Cambria Math" panose="02040503050406030204" pitchFamily="18" charset="0"/>
                            </a:rPr>
                            <m:t>𝑙𝑒𝑛</m:t>
                          </m:r>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𝑚𝑎𝑡𝑐h𝑖𝑛𝑔</m:t>
                          </m:r>
                          <m:r>
                            <a:rPr lang="en-US" i="1" smtClean="0">
                              <a:solidFill>
                                <a:prstClr val="black"/>
                              </a:solidFill>
                              <a:latin typeface="Cambria Math" panose="02040503050406030204" pitchFamily="18" charset="0"/>
                            </a:rPr>
                            <m:t>_</m:t>
                          </m:r>
                          <m:r>
                            <a:rPr lang="en-US" i="1" smtClean="0">
                              <a:solidFill>
                                <a:prstClr val="black"/>
                              </a:solidFill>
                              <a:latin typeface="Cambria Math" panose="02040503050406030204" pitchFamily="18" charset="0"/>
                            </a:rPr>
                            <m:t>𝑝𝑟𝑒𝑓𝑖𝑥</m:t>
                          </m:r>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𝑥</m:t>
                          </m:r>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𝑦</m:t>
                          </m:r>
                          <m:r>
                            <a:rPr lang="en-US" i="1" smtClean="0">
                              <a:solidFill>
                                <a:prstClr val="black"/>
                              </a:solidFill>
                              <a:latin typeface="Cambria Math" panose="02040503050406030204" pitchFamily="18" charset="0"/>
                            </a:rPr>
                            <m:t>))</m:t>
                          </m:r>
                        </m:num>
                        <m:den>
                          <m:r>
                            <m:rPr>
                              <m:sty m:val="p"/>
                            </m:rPr>
                            <a:rPr lang="en-US" smtClean="0">
                              <a:solidFill>
                                <a:prstClr val="black"/>
                              </a:solidFill>
                              <a:latin typeface="Cambria Math" panose="02040503050406030204" pitchFamily="18" charset="0"/>
                            </a:rPr>
                            <m:t>max</m:t>
                          </m:r>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𝑙𝑒𝑛</m:t>
                          </m:r>
                          <m:d>
                            <m:dPr>
                              <m:ctrlPr>
                                <a:rPr lang="en-US" i="1" smtClean="0">
                                  <a:solidFill>
                                    <a:prstClr val="black"/>
                                  </a:solidFill>
                                  <a:latin typeface="Cambria Math" panose="02040503050406030204" pitchFamily="18" charset="0"/>
                                </a:rPr>
                              </m:ctrlPr>
                            </m:dPr>
                            <m:e>
                              <m:r>
                                <a:rPr lang="en-US" i="1" smtClean="0">
                                  <a:solidFill>
                                    <a:prstClr val="black"/>
                                  </a:solidFill>
                                  <a:latin typeface="Cambria Math" panose="02040503050406030204" pitchFamily="18" charset="0"/>
                                </a:rPr>
                                <m:t>𝑥</m:t>
                              </m:r>
                            </m:e>
                          </m:d>
                          <m:r>
                            <a:rPr lang="en-US" i="1" smtClean="0">
                              <a:solidFill>
                                <a:prstClr val="black"/>
                              </a:solidFill>
                              <a:latin typeface="Cambria Math" panose="02040503050406030204" pitchFamily="18" charset="0"/>
                            </a:rPr>
                            <m:t>, </m:t>
                          </m:r>
                          <m:r>
                            <a:rPr lang="en-US" i="1" smtClean="0">
                              <a:solidFill>
                                <a:prstClr val="black"/>
                              </a:solidFill>
                              <a:latin typeface="Cambria Math" panose="02040503050406030204" pitchFamily="18" charset="0"/>
                            </a:rPr>
                            <m:t>𝑙𝑒𝑛</m:t>
                          </m:r>
                          <m:d>
                            <m:dPr>
                              <m:ctrlPr>
                                <a:rPr lang="en-US" i="1" smtClean="0">
                                  <a:solidFill>
                                    <a:prstClr val="black"/>
                                  </a:solidFill>
                                  <a:latin typeface="Cambria Math" panose="02040503050406030204" pitchFamily="18" charset="0"/>
                                </a:rPr>
                              </m:ctrlPr>
                            </m:dPr>
                            <m:e>
                              <m:r>
                                <a:rPr lang="en-US" i="1" smtClean="0">
                                  <a:solidFill>
                                    <a:prstClr val="black"/>
                                  </a:solidFill>
                                  <a:latin typeface="Cambria Math" panose="02040503050406030204" pitchFamily="18" charset="0"/>
                                </a:rPr>
                                <m:t>𝑦</m:t>
                              </m:r>
                            </m:e>
                          </m:d>
                          <m:r>
                            <a:rPr lang="en-US" i="1" smtClean="0">
                              <a:solidFill>
                                <a:prstClr val="black"/>
                              </a:solidFill>
                              <a:latin typeface="Cambria Math" panose="02040503050406030204" pitchFamily="18" charset="0"/>
                            </a:rPr>
                            <m:t>)</m:t>
                          </m:r>
                        </m:den>
                      </m:f>
                    </m:oMath>
                  </m:oMathPara>
                </a14:m>
                <a:endParaRPr lang="en-US" dirty="0" smtClean="0">
                  <a:solidFill>
                    <a:prstClr val="black"/>
                  </a:solidFill>
                </a:endParaRPr>
              </a:p>
              <a:p>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panose="02040503050406030204" pitchFamily="18" charset="0"/>
                        </a:rPr>
                        <m:t>                          </m:t>
                      </m:r>
                      <m:r>
                        <a:rPr lang="en-US" i="1">
                          <a:solidFill>
                            <a:prstClr val="black"/>
                          </a:solidFill>
                          <a:latin typeface="Cambria Math" panose="02040503050406030204" pitchFamily="18" charset="0"/>
                        </a:rPr>
                        <m:t>= </m:t>
                      </m:r>
                      <m:f>
                        <m:fPr>
                          <m:ctrlPr>
                            <a:rPr lang="en-US" i="1">
                              <a:solidFill>
                                <a:prstClr val="black"/>
                              </a:solidFill>
                              <a:latin typeface="Cambria Math" panose="02040503050406030204" pitchFamily="18" charset="0"/>
                            </a:rPr>
                          </m:ctrlPr>
                        </m:fPr>
                        <m:num>
                          <m:r>
                            <a:rPr lang="en-US" i="1" smtClean="0">
                              <a:solidFill>
                                <a:prstClr val="black"/>
                              </a:solidFill>
                              <a:latin typeface="Cambria Math" panose="02040503050406030204" pitchFamily="18" charset="0"/>
                            </a:rPr>
                            <m:t>0</m:t>
                          </m:r>
                        </m:num>
                        <m:den>
                          <m:r>
                            <a:rPr lang="en-US" i="1" smtClean="0">
                              <a:solidFill>
                                <a:prstClr val="black"/>
                              </a:solidFill>
                              <a:latin typeface="Cambria Math" panose="02040503050406030204" pitchFamily="18" charset="0"/>
                            </a:rPr>
                            <m:t>8</m:t>
                          </m:r>
                        </m:den>
                      </m:f>
                      <m:r>
                        <a:rPr lang="en-US" i="1" smtClean="0">
                          <a:solidFill>
                            <a:prstClr val="black"/>
                          </a:solidFill>
                          <a:latin typeface="Cambria Math" panose="02040503050406030204" pitchFamily="18" charset="0"/>
                        </a:rPr>
                        <m:t>=0</m:t>
                      </m:r>
                    </m:oMath>
                  </m:oMathPara>
                </a14:m>
                <a:endParaRPr lang="en-US" dirty="0">
                  <a:solidFill>
                    <a:prstClr val="black"/>
                  </a:solidFill>
                </a:endParaRPr>
              </a:p>
              <a:p>
                <a:endParaRPr lang="en-US"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91109" y="1604069"/>
                <a:ext cx="4559838" cy="1374159"/>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00873" y="2871004"/>
                <a:ext cx="3802516" cy="20170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1" i="1" smtClean="0">
                          <a:solidFill>
                            <a:prstClr val="black"/>
                          </a:solidFill>
                          <a:latin typeface="Cambria Math" panose="02040503050406030204" pitchFamily="18" charset="0"/>
                        </a:rPr>
                        <m:t>𝒋𝒂𝒄𝒄𝒂𝒓𝒅</m:t>
                      </m:r>
                      <m:d>
                        <m:dPr>
                          <m:ctrlPr>
                            <a:rPr lang="en-IN" b="1" i="1">
                              <a:solidFill>
                                <a:prstClr val="black"/>
                              </a:solidFill>
                              <a:latin typeface="Cambria Math" panose="02040503050406030204" pitchFamily="18" charset="0"/>
                            </a:rPr>
                          </m:ctrlPr>
                        </m:dPr>
                        <m:e>
                          <m:r>
                            <a:rPr lang="en-IN" b="1" i="1">
                              <a:solidFill>
                                <a:prstClr val="black"/>
                              </a:solidFill>
                              <a:latin typeface="Cambria Math" panose="02040503050406030204" pitchFamily="18" charset="0"/>
                            </a:rPr>
                            <m:t>𝒙</m:t>
                          </m:r>
                          <m:r>
                            <a:rPr lang="en-IN" b="1" i="1">
                              <a:solidFill>
                                <a:prstClr val="black"/>
                              </a:solidFill>
                              <a:latin typeface="Cambria Math" panose="02040503050406030204" pitchFamily="18" charset="0"/>
                            </a:rPr>
                            <m:t>,</m:t>
                          </m:r>
                          <m:r>
                            <a:rPr lang="en-IN" b="1" i="1">
                              <a:solidFill>
                                <a:prstClr val="black"/>
                              </a:solidFill>
                              <a:latin typeface="Cambria Math" panose="02040503050406030204" pitchFamily="18" charset="0"/>
                            </a:rPr>
                            <m:t>𝒚</m:t>
                          </m:r>
                        </m:e>
                      </m:d>
                      <m:r>
                        <a:rPr lang="en-IN" i="1">
                          <a:solidFill>
                            <a:prstClr val="black"/>
                          </a:solidFill>
                          <a:latin typeface="Cambria Math" panose="02040503050406030204" pitchFamily="18" charset="0"/>
                        </a:rPr>
                        <m:t>=</m:t>
                      </m:r>
                      <m:f>
                        <m:fPr>
                          <m:ctrlPr>
                            <a:rPr lang="en-IN" i="1">
                              <a:solidFill>
                                <a:prstClr val="black"/>
                              </a:solidFill>
                              <a:latin typeface="Cambria Math" panose="02040503050406030204" pitchFamily="18" charset="0"/>
                            </a:rPr>
                          </m:ctrlPr>
                        </m:fPr>
                        <m:num>
                          <m:r>
                            <a:rPr lang="en-IN" i="1">
                              <a:solidFill>
                                <a:prstClr val="black"/>
                              </a:solidFill>
                              <a:latin typeface="Cambria Math" panose="02040503050406030204" pitchFamily="18" charset="0"/>
                            </a:rPr>
                            <m:t>|</m:t>
                          </m:r>
                          <m:r>
                            <a:rPr lang="en-IN" i="1">
                              <a:solidFill>
                                <a:prstClr val="black"/>
                              </a:solidFill>
                              <a:latin typeface="Cambria Math" panose="02040503050406030204" pitchFamily="18" charset="0"/>
                            </a:rPr>
                            <m:t>𝑥</m:t>
                          </m:r>
                          <m:r>
                            <a:rPr lang="en-IN" i="1">
                              <a:solidFill>
                                <a:prstClr val="black"/>
                              </a:solidFill>
                              <a:latin typeface="Cambria Math" panose="02040503050406030204" pitchFamily="18" charset="0"/>
                            </a:rPr>
                            <m:t>∩</m:t>
                          </m:r>
                          <m:r>
                            <a:rPr lang="en-IN" i="1">
                              <a:solidFill>
                                <a:prstClr val="black"/>
                              </a:solidFill>
                              <a:latin typeface="Cambria Math" panose="02040503050406030204" pitchFamily="18" charset="0"/>
                            </a:rPr>
                            <m:t>𝑦</m:t>
                          </m:r>
                          <m:r>
                            <a:rPr lang="en-IN" i="1">
                              <a:solidFill>
                                <a:prstClr val="black"/>
                              </a:solidFill>
                              <a:latin typeface="Cambria Math" panose="02040503050406030204" pitchFamily="18" charset="0"/>
                            </a:rPr>
                            <m:t>|</m:t>
                          </m:r>
                        </m:num>
                        <m:den>
                          <m:d>
                            <m:dPr>
                              <m:begChr m:val="|"/>
                              <m:endChr m:val="|"/>
                              <m:ctrlPr>
                                <a:rPr lang="en-IN" i="1">
                                  <a:solidFill>
                                    <a:prstClr val="black"/>
                                  </a:solidFill>
                                  <a:latin typeface="Cambria Math" panose="02040503050406030204" pitchFamily="18" charset="0"/>
                                </a:rPr>
                              </m:ctrlPr>
                            </m:dPr>
                            <m:e>
                              <m:r>
                                <a:rPr lang="en-IN" i="1">
                                  <a:solidFill>
                                    <a:prstClr val="black"/>
                                  </a:solidFill>
                                  <a:latin typeface="Cambria Math" panose="02040503050406030204" pitchFamily="18" charset="0"/>
                                </a:rPr>
                                <m:t>𝑥</m:t>
                              </m:r>
                            </m:e>
                          </m:d>
                          <m:r>
                            <a:rPr lang="en-IN" i="1">
                              <a:solidFill>
                                <a:prstClr val="black"/>
                              </a:solidFill>
                              <a:latin typeface="Cambria Math" panose="02040503050406030204" pitchFamily="18" charset="0"/>
                            </a:rPr>
                            <m:t>+</m:t>
                          </m:r>
                          <m:d>
                            <m:dPr>
                              <m:begChr m:val="|"/>
                              <m:endChr m:val="|"/>
                              <m:ctrlPr>
                                <a:rPr lang="en-IN" i="1">
                                  <a:solidFill>
                                    <a:prstClr val="black"/>
                                  </a:solidFill>
                                  <a:latin typeface="Cambria Math" panose="02040503050406030204" pitchFamily="18" charset="0"/>
                                </a:rPr>
                              </m:ctrlPr>
                            </m:dPr>
                            <m:e>
                              <m:r>
                                <a:rPr lang="en-IN" i="1">
                                  <a:solidFill>
                                    <a:prstClr val="black"/>
                                  </a:solidFill>
                                  <a:latin typeface="Cambria Math" panose="02040503050406030204" pitchFamily="18" charset="0"/>
                                </a:rPr>
                                <m:t>𝑦</m:t>
                              </m:r>
                            </m:e>
                          </m:d>
                          <m:r>
                            <a:rPr lang="en-IN" i="1">
                              <a:solidFill>
                                <a:prstClr val="black"/>
                              </a:solidFill>
                              <a:latin typeface="Cambria Math" panose="02040503050406030204" pitchFamily="18" charset="0"/>
                            </a:rPr>
                            <m:t>−|</m:t>
                          </m:r>
                          <m:r>
                            <a:rPr lang="en-IN" i="1">
                              <a:solidFill>
                                <a:prstClr val="black"/>
                              </a:solidFill>
                              <a:latin typeface="Cambria Math" panose="02040503050406030204" pitchFamily="18" charset="0"/>
                            </a:rPr>
                            <m:t>𝑥</m:t>
                          </m:r>
                          <m:r>
                            <a:rPr lang="en-IN" i="1">
                              <a:solidFill>
                                <a:prstClr val="black"/>
                              </a:solidFill>
                              <a:latin typeface="Cambria Math" panose="02040503050406030204" pitchFamily="18" charset="0"/>
                            </a:rPr>
                            <m:t>∩</m:t>
                          </m:r>
                          <m:r>
                            <a:rPr lang="en-IN" i="1">
                              <a:solidFill>
                                <a:prstClr val="black"/>
                              </a:solidFill>
                              <a:latin typeface="Cambria Math" panose="02040503050406030204" pitchFamily="18" charset="0"/>
                            </a:rPr>
                            <m:t>𝑦</m:t>
                          </m:r>
                          <m:r>
                            <a:rPr lang="en-IN" i="1">
                              <a:solidFill>
                                <a:prstClr val="black"/>
                              </a:solidFill>
                              <a:latin typeface="Cambria Math" panose="02040503050406030204" pitchFamily="18" charset="0"/>
                            </a:rPr>
                            <m:t>|</m:t>
                          </m:r>
                        </m:den>
                      </m:f>
                    </m:oMath>
                  </m:oMathPara>
                </a14:m>
                <a:endParaRPr lang="en-IN" i="1" dirty="0">
                  <a:solidFill>
                    <a:prstClr val="black"/>
                  </a:solidFill>
                  <a:latin typeface="Cambria Math" panose="02040503050406030204" pitchFamily="18" charset="0"/>
                </a:endParaRPr>
              </a:p>
              <a:p>
                <a:r>
                  <a:rPr lang="en-IN" i="1" dirty="0">
                    <a:solidFill>
                      <a:prstClr val="black"/>
                    </a:solidFill>
                    <a:latin typeface="Cambria Math" panose="02040503050406030204" pitchFamily="18" charset="0"/>
                    <a:ea typeface="Cambria Math" panose="02040503050406030204" pitchFamily="18" charset="0"/>
                  </a:rPr>
                  <a:t>  </a:t>
                </a:r>
                <a:endParaRPr lang="en-IN" i="1" dirty="0" smtClean="0">
                  <a:solidFill>
                    <a:prstClr val="black"/>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rPr>
                        <m:t> </m:t>
                      </m:r>
                      <m:r>
                        <a:rPr lang="en-US" i="1" smtClean="0">
                          <a:solidFill>
                            <a:prstClr val="black"/>
                          </a:solidFill>
                          <a:latin typeface="Cambria Math" panose="02040503050406030204" pitchFamily="18" charset="0"/>
                        </a:rPr>
                        <m:t>          = </m:t>
                      </m:r>
                      <m:f>
                        <m:fPr>
                          <m:ctrlPr>
                            <a:rPr lang="en-US" i="1">
                              <a:solidFill>
                                <a:prstClr val="black"/>
                              </a:solidFill>
                              <a:latin typeface="Cambria Math" panose="02040503050406030204" pitchFamily="18" charset="0"/>
                            </a:rPr>
                          </m:ctrlPr>
                        </m:fPr>
                        <m:num>
                          <m:r>
                            <a:rPr lang="en-US" i="1" smtClean="0">
                              <a:solidFill>
                                <a:prstClr val="black"/>
                              </a:solidFill>
                              <a:latin typeface="Cambria Math" panose="02040503050406030204" pitchFamily="18" charset="0"/>
                            </a:rPr>
                            <m:t>4</m:t>
                          </m:r>
                        </m:num>
                        <m:den>
                          <m:r>
                            <a:rPr lang="en-US" i="1" smtClean="0">
                              <a:solidFill>
                                <a:prstClr val="black"/>
                              </a:solidFill>
                              <a:latin typeface="Cambria Math" panose="02040503050406030204" pitchFamily="18" charset="0"/>
                            </a:rPr>
                            <m:t>10</m:t>
                          </m:r>
                        </m:den>
                      </m:f>
                      <m:r>
                        <a:rPr lang="en-US" i="1">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0.4</m:t>
                      </m:r>
                    </m:oMath>
                  </m:oMathPara>
                </a14:m>
                <a:endParaRPr lang="en-IN" dirty="0">
                  <a:solidFill>
                    <a:prstClr val="black"/>
                  </a:solidFill>
                </a:endParaRPr>
              </a:p>
              <a:p>
                <a:endParaRPr lang="en-IN" i="1" dirty="0">
                  <a:solidFill>
                    <a:prstClr val="black"/>
                  </a:solidFill>
                  <a:latin typeface="Cambria Math" panose="02040503050406030204" pitchFamily="18" charset="0"/>
                  <a:ea typeface="Cambria Math" panose="02040503050406030204" pitchFamily="18" charset="0"/>
                </a:endParaRPr>
              </a:p>
              <a:p>
                <a:r>
                  <a:rPr lang="en-IN" dirty="0">
                    <a:solidFill>
                      <a:prstClr val="black"/>
                    </a:solidFill>
                  </a:rPr>
                  <a:t>	</a:t>
                </a:r>
                <a:r>
                  <a:rPr lang="en-IN" dirty="0" smtClean="0">
                    <a:solidFill>
                      <a:prstClr val="black"/>
                    </a:solidFill>
                  </a:rPr>
                  <a:t>	</a:t>
                </a:r>
                <a:endParaRPr lang="en-IN" dirty="0">
                  <a:solidFill>
                    <a:prstClr val="black"/>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100873" y="2871004"/>
                <a:ext cx="3802516" cy="2017027"/>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45223" y="4534141"/>
                <a:ext cx="2733697" cy="17382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b="1" i="1" smtClean="0">
                          <a:solidFill>
                            <a:prstClr val="black"/>
                          </a:solidFill>
                          <a:latin typeface="Cambria Math" panose="02040503050406030204" pitchFamily="18" charset="0"/>
                        </a:rPr>
                        <m:t>𝒅𝒊𝒄𝒆</m:t>
                      </m:r>
                      <m:d>
                        <m:dPr>
                          <m:ctrlPr>
                            <a:rPr lang="en-IN" b="1" i="1">
                              <a:solidFill>
                                <a:prstClr val="black"/>
                              </a:solidFill>
                              <a:latin typeface="Cambria Math" panose="02040503050406030204" pitchFamily="18" charset="0"/>
                            </a:rPr>
                          </m:ctrlPr>
                        </m:dPr>
                        <m:e>
                          <m:r>
                            <a:rPr lang="en-IN" b="1" i="1">
                              <a:solidFill>
                                <a:prstClr val="black"/>
                              </a:solidFill>
                              <a:latin typeface="Cambria Math" panose="02040503050406030204" pitchFamily="18" charset="0"/>
                            </a:rPr>
                            <m:t>𝒙</m:t>
                          </m:r>
                          <m:r>
                            <a:rPr lang="en-IN" b="1" i="1">
                              <a:solidFill>
                                <a:prstClr val="black"/>
                              </a:solidFill>
                              <a:latin typeface="Cambria Math" panose="02040503050406030204" pitchFamily="18" charset="0"/>
                            </a:rPr>
                            <m:t>,</m:t>
                          </m:r>
                          <m:r>
                            <a:rPr lang="en-IN" b="1" i="1">
                              <a:solidFill>
                                <a:prstClr val="black"/>
                              </a:solidFill>
                              <a:latin typeface="Cambria Math" panose="02040503050406030204" pitchFamily="18" charset="0"/>
                            </a:rPr>
                            <m:t>𝒚</m:t>
                          </m:r>
                        </m:e>
                      </m:d>
                      <m:r>
                        <a:rPr lang="en-IN" i="1">
                          <a:solidFill>
                            <a:prstClr val="black"/>
                          </a:solidFill>
                          <a:latin typeface="Cambria Math" panose="02040503050406030204" pitchFamily="18" charset="0"/>
                        </a:rPr>
                        <m:t>=</m:t>
                      </m:r>
                      <m:f>
                        <m:fPr>
                          <m:ctrlPr>
                            <a:rPr lang="en-IN" i="1">
                              <a:solidFill>
                                <a:prstClr val="black"/>
                              </a:solidFill>
                              <a:latin typeface="Cambria Math" panose="02040503050406030204" pitchFamily="18" charset="0"/>
                            </a:rPr>
                          </m:ctrlPr>
                        </m:fPr>
                        <m:num>
                          <m:r>
                            <a:rPr lang="en-IN" i="1">
                              <a:solidFill>
                                <a:prstClr val="black"/>
                              </a:solidFill>
                              <a:latin typeface="Cambria Math" panose="02040503050406030204" pitchFamily="18" charset="0"/>
                            </a:rPr>
                            <m:t>2 ×|</m:t>
                          </m:r>
                          <m:r>
                            <a:rPr lang="en-IN" i="1">
                              <a:solidFill>
                                <a:prstClr val="black"/>
                              </a:solidFill>
                              <a:latin typeface="Cambria Math" panose="02040503050406030204" pitchFamily="18" charset="0"/>
                            </a:rPr>
                            <m:t>𝑥</m:t>
                          </m:r>
                          <m:r>
                            <a:rPr lang="en-IN" i="1">
                              <a:solidFill>
                                <a:prstClr val="black"/>
                              </a:solidFill>
                              <a:latin typeface="Cambria Math" panose="02040503050406030204" pitchFamily="18" charset="0"/>
                              <a:ea typeface="Cambria Math" panose="02040503050406030204" pitchFamily="18" charset="0"/>
                            </a:rPr>
                            <m:t>∩</m:t>
                          </m:r>
                          <m:r>
                            <a:rPr lang="en-IN" i="1">
                              <a:solidFill>
                                <a:prstClr val="black"/>
                              </a:solidFill>
                              <a:latin typeface="Cambria Math" panose="02040503050406030204" pitchFamily="18" charset="0"/>
                              <a:ea typeface="Cambria Math" panose="02040503050406030204" pitchFamily="18" charset="0"/>
                            </a:rPr>
                            <m:t>𝑦</m:t>
                          </m:r>
                          <m:r>
                            <a:rPr lang="en-IN" i="1">
                              <a:solidFill>
                                <a:prstClr val="black"/>
                              </a:solidFill>
                              <a:latin typeface="Cambria Math" panose="02040503050406030204" pitchFamily="18" charset="0"/>
                              <a:ea typeface="Cambria Math" panose="02040503050406030204" pitchFamily="18" charset="0"/>
                            </a:rPr>
                            <m:t>|</m:t>
                          </m:r>
                        </m:num>
                        <m:den>
                          <m:d>
                            <m:dPr>
                              <m:begChr m:val="|"/>
                              <m:endChr m:val="|"/>
                              <m:ctrlPr>
                                <a:rPr lang="en-IN" i="1">
                                  <a:solidFill>
                                    <a:prstClr val="black"/>
                                  </a:solidFill>
                                  <a:latin typeface="Cambria Math" panose="02040503050406030204" pitchFamily="18" charset="0"/>
                                  <a:ea typeface="Cambria Math" panose="02040503050406030204" pitchFamily="18" charset="0"/>
                                </a:rPr>
                              </m:ctrlPr>
                            </m:dPr>
                            <m:e>
                              <m:r>
                                <a:rPr lang="en-IN" i="1">
                                  <a:solidFill>
                                    <a:prstClr val="black"/>
                                  </a:solidFill>
                                  <a:latin typeface="Cambria Math" panose="02040503050406030204" pitchFamily="18" charset="0"/>
                                  <a:ea typeface="Cambria Math" panose="02040503050406030204" pitchFamily="18" charset="0"/>
                                </a:rPr>
                                <m:t>𝑥</m:t>
                              </m:r>
                            </m:e>
                          </m:d>
                          <m:r>
                            <a:rPr lang="en-IN" i="1">
                              <a:solidFill>
                                <a:prstClr val="black"/>
                              </a:solidFill>
                              <a:latin typeface="Cambria Math" panose="02040503050406030204" pitchFamily="18" charset="0"/>
                              <a:ea typeface="Cambria Math" panose="02040503050406030204" pitchFamily="18" charset="0"/>
                            </a:rPr>
                            <m:t>+</m:t>
                          </m:r>
                          <m:d>
                            <m:dPr>
                              <m:begChr m:val="|"/>
                              <m:endChr m:val="|"/>
                              <m:ctrlPr>
                                <a:rPr lang="en-IN" i="1">
                                  <a:solidFill>
                                    <a:prstClr val="black"/>
                                  </a:solidFill>
                                  <a:latin typeface="Cambria Math" panose="02040503050406030204" pitchFamily="18" charset="0"/>
                                  <a:ea typeface="Cambria Math" panose="02040503050406030204" pitchFamily="18" charset="0"/>
                                </a:rPr>
                              </m:ctrlPr>
                            </m:dPr>
                            <m:e>
                              <m:r>
                                <a:rPr lang="en-IN" i="1">
                                  <a:solidFill>
                                    <a:prstClr val="black"/>
                                  </a:solidFill>
                                  <a:latin typeface="Cambria Math" panose="02040503050406030204" pitchFamily="18" charset="0"/>
                                  <a:ea typeface="Cambria Math" panose="02040503050406030204" pitchFamily="18" charset="0"/>
                                </a:rPr>
                                <m:t>𝑦</m:t>
                              </m:r>
                            </m:e>
                          </m:d>
                        </m:den>
                      </m:f>
                    </m:oMath>
                  </m:oMathPara>
                </a14:m>
                <a:endParaRPr lang="en-US" dirty="0" smtClean="0">
                  <a:solidFill>
                    <a:prstClr val="black"/>
                  </a:solidFill>
                  <a:ea typeface="Cambria Math" panose="02040503050406030204" pitchFamily="18" charset="0"/>
                </a:endParaRPr>
              </a:p>
              <a:p>
                <a:endParaRPr lang="en-US" dirty="0" smtClean="0">
                  <a:solidFill>
                    <a:prstClr val="black"/>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rPr>
                        <m:t> </m:t>
                      </m:r>
                      <m:r>
                        <a:rPr lang="en-US" i="1" smtClean="0">
                          <a:solidFill>
                            <a:prstClr val="black"/>
                          </a:solidFill>
                          <a:latin typeface="Cambria Math" panose="02040503050406030204" pitchFamily="18" charset="0"/>
                        </a:rPr>
                        <m:t>                  </m:t>
                      </m:r>
                      <m:r>
                        <a:rPr lang="en-US" i="1">
                          <a:solidFill>
                            <a:prstClr val="black"/>
                          </a:solidFill>
                          <a:latin typeface="Cambria Math" panose="02040503050406030204" pitchFamily="18" charset="0"/>
                        </a:rPr>
                        <m:t>= </m:t>
                      </m:r>
                      <m:f>
                        <m:fPr>
                          <m:ctrlPr>
                            <a:rPr lang="en-US" i="1">
                              <a:solidFill>
                                <a:prstClr val="black"/>
                              </a:solidFill>
                              <a:latin typeface="Cambria Math" panose="02040503050406030204" pitchFamily="18" charset="0"/>
                            </a:rPr>
                          </m:ctrlPr>
                        </m:fPr>
                        <m:num>
                          <m:r>
                            <a:rPr lang="en-US" i="1" smtClean="0">
                              <a:solidFill>
                                <a:prstClr val="black"/>
                              </a:solidFill>
                              <a:latin typeface="Cambria Math" panose="02040503050406030204" pitchFamily="18" charset="0"/>
                            </a:rPr>
                            <m:t>8</m:t>
                          </m:r>
                        </m:num>
                        <m:den>
                          <m:r>
                            <a:rPr lang="en-US" i="1">
                              <a:solidFill>
                                <a:prstClr val="black"/>
                              </a:solidFill>
                              <a:latin typeface="Cambria Math" panose="02040503050406030204" pitchFamily="18" charset="0"/>
                            </a:rPr>
                            <m:t>1</m:t>
                          </m:r>
                          <m:r>
                            <a:rPr lang="en-US" i="1" smtClean="0">
                              <a:solidFill>
                                <a:prstClr val="black"/>
                              </a:solidFill>
                              <a:latin typeface="Cambria Math" panose="02040503050406030204" pitchFamily="18" charset="0"/>
                            </a:rPr>
                            <m:t>4</m:t>
                          </m:r>
                        </m:den>
                      </m:f>
                      <m:r>
                        <a:rPr lang="en-US" i="1">
                          <a:solidFill>
                            <a:prstClr val="black"/>
                          </a:solidFill>
                          <a:latin typeface="Cambria Math" panose="02040503050406030204" pitchFamily="18" charset="0"/>
                        </a:rPr>
                        <m:t>=0.</m:t>
                      </m:r>
                      <m:r>
                        <a:rPr lang="en-US" i="1" smtClean="0">
                          <a:solidFill>
                            <a:prstClr val="black"/>
                          </a:solidFill>
                          <a:latin typeface="Cambria Math" panose="02040503050406030204" pitchFamily="18" charset="0"/>
                        </a:rPr>
                        <m:t>57</m:t>
                      </m:r>
                    </m:oMath>
                  </m:oMathPara>
                </a14:m>
                <a:endParaRPr lang="en-US" dirty="0" smtClean="0">
                  <a:solidFill>
                    <a:prstClr val="black"/>
                  </a:solidFill>
                  <a:ea typeface="Cambria Math" panose="02040503050406030204" pitchFamily="18" charset="0"/>
                </a:endParaRPr>
              </a:p>
              <a:p>
                <a:r>
                  <a:rPr lang="en-IN" dirty="0" smtClean="0">
                    <a:solidFill>
                      <a:prstClr val="black"/>
                    </a:solidFill>
                  </a:rPr>
                  <a:t>                 </a:t>
                </a:r>
                <a:endParaRPr lang="en-IN" dirty="0">
                  <a:solidFill>
                    <a:prstClr val="black"/>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345223" y="4534141"/>
                <a:ext cx="2733697" cy="1738233"/>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199292" y="1556698"/>
                <a:ext cx="5654177" cy="1374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prstClr val="black"/>
                          </a:solidFill>
                          <a:latin typeface="Cambria Math" panose="02040503050406030204" pitchFamily="18" charset="0"/>
                        </a:rPr>
                        <m:t>𝒍𝒄𝒔𝒓</m:t>
                      </m:r>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𝒙</m:t>
                      </m:r>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𝒚</m:t>
                      </m:r>
                      <m:r>
                        <a:rPr lang="en-US" b="1"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 </m:t>
                      </m:r>
                      <m:f>
                        <m:fPr>
                          <m:ctrlPr>
                            <a:rPr lang="en-US" i="1" smtClean="0">
                              <a:solidFill>
                                <a:prstClr val="black"/>
                              </a:solidFill>
                              <a:latin typeface="Cambria Math" panose="02040503050406030204" pitchFamily="18" charset="0"/>
                            </a:rPr>
                          </m:ctrlPr>
                        </m:fPr>
                        <m:num>
                          <m:r>
                            <a:rPr lang="en-US" i="1" smtClean="0">
                              <a:solidFill>
                                <a:prstClr val="black"/>
                              </a:solidFill>
                              <a:latin typeface="Cambria Math" panose="02040503050406030204" pitchFamily="18" charset="0"/>
                            </a:rPr>
                            <m:t>𝑙𝑒𝑛</m:t>
                          </m:r>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𝑙𝑜𝑛𝑔𝑒𝑠𝑡</m:t>
                          </m:r>
                          <m:r>
                            <a:rPr lang="en-US" i="1" smtClean="0">
                              <a:solidFill>
                                <a:prstClr val="black"/>
                              </a:solidFill>
                              <a:latin typeface="Cambria Math" panose="02040503050406030204" pitchFamily="18" charset="0"/>
                            </a:rPr>
                            <m:t>_</m:t>
                          </m:r>
                          <m:r>
                            <a:rPr lang="en-US" i="1" smtClean="0">
                              <a:solidFill>
                                <a:prstClr val="black"/>
                              </a:solidFill>
                              <a:latin typeface="Cambria Math" panose="02040503050406030204" pitchFamily="18" charset="0"/>
                            </a:rPr>
                            <m:t>𝑐𝑜𝑚𝑚𝑜𝑛</m:t>
                          </m:r>
                          <m:r>
                            <a:rPr lang="en-US" i="1" smtClean="0">
                              <a:solidFill>
                                <a:prstClr val="black"/>
                              </a:solidFill>
                              <a:latin typeface="Cambria Math" panose="02040503050406030204" pitchFamily="18" charset="0"/>
                            </a:rPr>
                            <m:t>_</m:t>
                          </m:r>
                          <m:r>
                            <a:rPr lang="en-US" i="1" smtClean="0">
                              <a:solidFill>
                                <a:prstClr val="black"/>
                              </a:solidFill>
                              <a:latin typeface="Cambria Math" panose="02040503050406030204" pitchFamily="18" charset="0"/>
                            </a:rPr>
                            <m:t>𝑠𝑢𝑏𝑠𝑒𝑞𝑢𝑒𝑛𝑐𝑒</m:t>
                          </m:r>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𝑥</m:t>
                          </m:r>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𝑦</m:t>
                          </m:r>
                          <m:r>
                            <a:rPr lang="en-US" i="1" smtClean="0">
                              <a:solidFill>
                                <a:prstClr val="black"/>
                              </a:solidFill>
                              <a:latin typeface="Cambria Math" panose="02040503050406030204" pitchFamily="18" charset="0"/>
                            </a:rPr>
                            <m:t>))</m:t>
                          </m:r>
                        </m:num>
                        <m:den>
                          <m:r>
                            <m:rPr>
                              <m:sty m:val="p"/>
                            </m:rPr>
                            <a:rPr lang="en-US" smtClean="0">
                              <a:solidFill>
                                <a:prstClr val="black"/>
                              </a:solidFill>
                              <a:latin typeface="Cambria Math" panose="02040503050406030204" pitchFamily="18" charset="0"/>
                            </a:rPr>
                            <m:t>max</m:t>
                          </m:r>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𝑙𝑒𝑛</m:t>
                          </m:r>
                          <m:d>
                            <m:dPr>
                              <m:ctrlPr>
                                <a:rPr lang="en-US" i="1" smtClean="0">
                                  <a:solidFill>
                                    <a:prstClr val="black"/>
                                  </a:solidFill>
                                  <a:latin typeface="Cambria Math" panose="02040503050406030204" pitchFamily="18" charset="0"/>
                                </a:rPr>
                              </m:ctrlPr>
                            </m:dPr>
                            <m:e>
                              <m:r>
                                <a:rPr lang="en-US" i="1" smtClean="0">
                                  <a:solidFill>
                                    <a:prstClr val="black"/>
                                  </a:solidFill>
                                  <a:latin typeface="Cambria Math" panose="02040503050406030204" pitchFamily="18" charset="0"/>
                                </a:rPr>
                                <m:t>𝑥</m:t>
                              </m:r>
                            </m:e>
                          </m:d>
                          <m:r>
                            <a:rPr lang="en-US" i="1" smtClean="0">
                              <a:solidFill>
                                <a:prstClr val="black"/>
                              </a:solidFill>
                              <a:latin typeface="Cambria Math" panose="02040503050406030204" pitchFamily="18" charset="0"/>
                            </a:rPr>
                            <m:t>, </m:t>
                          </m:r>
                          <m:r>
                            <a:rPr lang="en-US" i="1" smtClean="0">
                              <a:solidFill>
                                <a:prstClr val="black"/>
                              </a:solidFill>
                              <a:latin typeface="Cambria Math" panose="02040503050406030204" pitchFamily="18" charset="0"/>
                            </a:rPr>
                            <m:t>𝑙𝑒𝑛</m:t>
                          </m:r>
                          <m:d>
                            <m:dPr>
                              <m:ctrlPr>
                                <a:rPr lang="en-US" i="1" smtClean="0">
                                  <a:solidFill>
                                    <a:prstClr val="black"/>
                                  </a:solidFill>
                                  <a:latin typeface="Cambria Math" panose="02040503050406030204" pitchFamily="18" charset="0"/>
                                </a:rPr>
                              </m:ctrlPr>
                            </m:dPr>
                            <m:e>
                              <m:r>
                                <a:rPr lang="en-US" i="1" smtClean="0">
                                  <a:solidFill>
                                    <a:prstClr val="black"/>
                                  </a:solidFill>
                                  <a:latin typeface="Cambria Math" panose="02040503050406030204" pitchFamily="18" charset="0"/>
                                </a:rPr>
                                <m:t>𝑦</m:t>
                              </m:r>
                            </m:e>
                          </m:d>
                          <m:r>
                            <a:rPr lang="en-US" i="1" smtClean="0">
                              <a:solidFill>
                                <a:prstClr val="black"/>
                              </a:solidFill>
                              <a:latin typeface="Cambria Math" panose="02040503050406030204" pitchFamily="18" charset="0"/>
                            </a:rPr>
                            <m:t>)</m:t>
                          </m:r>
                        </m:den>
                      </m:f>
                    </m:oMath>
                  </m:oMathPara>
                </a14:m>
                <a:endParaRPr lang="en-US" dirty="0" smtClean="0">
                  <a:solidFill>
                    <a:prstClr val="black"/>
                  </a:solidFill>
                </a:endParaRPr>
              </a:p>
              <a:p>
                <a:pPr/>
                <a14:m>
                  <m:oMathPara xmlns:m="http://schemas.openxmlformats.org/officeDocument/2006/math">
                    <m:oMathParaPr>
                      <m:jc m:val="left"/>
                    </m:oMathParaPr>
                    <m:oMath xmlns:m="http://schemas.openxmlformats.org/officeDocument/2006/math">
                      <m:r>
                        <a:rPr lang="en-US" i="1" smtClean="0">
                          <a:solidFill>
                            <a:prstClr val="black"/>
                          </a:solidFill>
                          <a:latin typeface="Cambria Math" panose="02040503050406030204" pitchFamily="18" charset="0"/>
                        </a:rPr>
                        <m:t>                     </m:t>
                      </m:r>
                      <m:r>
                        <a:rPr lang="en-US" i="1">
                          <a:solidFill>
                            <a:prstClr val="black"/>
                          </a:solidFill>
                          <a:latin typeface="Cambria Math" panose="02040503050406030204" pitchFamily="18" charset="0"/>
                        </a:rPr>
                        <m:t>= </m:t>
                      </m:r>
                      <m:f>
                        <m:fPr>
                          <m:ctrlPr>
                            <a:rPr lang="en-US" i="1">
                              <a:solidFill>
                                <a:prstClr val="black"/>
                              </a:solidFill>
                              <a:latin typeface="Cambria Math" panose="02040503050406030204" pitchFamily="18" charset="0"/>
                            </a:rPr>
                          </m:ctrlPr>
                        </m:fPr>
                        <m:num>
                          <m:r>
                            <a:rPr lang="en-US" i="1" smtClean="0">
                              <a:solidFill>
                                <a:prstClr val="black"/>
                              </a:solidFill>
                              <a:latin typeface="Cambria Math" panose="02040503050406030204" pitchFamily="18" charset="0"/>
                            </a:rPr>
                            <m:t>3</m:t>
                          </m:r>
                        </m:num>
                        <m:den>
                          <m:r>
                            <a:rPr lang="en-US" i="1" smtClean="0">
                              <a:solidFill>
                                <a:prstClr val="black"/>
                              </a:solidFill>
                              <a:latin typeface="Cambria Math" panose="02040503050406030204" pitchFamily="18" charset="0"/>
                            </a:rPr>
                            <m:t>8</m:t>
                          </m:r>
                        </m:den>
                      </m:f>
                      <m:r>
                        <a:rPr lang="en-US" i="1" smtClean="0">
                          <a:solidFill>
                            <a:prstClr val="black"/>
                          </a:solidFill>
                          <a:latin typeface="Cambria Math" panose="02040503050406030204" pitchFamily="18" charset="0"/>
                        </a:rPr>
                        <m:t>=0.375</m:t>
                      </m:r>
                    </m:oMath>
                  </m:oMathPara>
                </a14:m>
                <a:endParaRPr lang="en-US" dirty="0">
                  <a:solidFill>
                    <a:prstClr val="black"/>
                  </a:solidFill>
                </a:endParaRPr>
              </a:p>
              <a:p>
                <a:endParaRPr lang="en-US" dirty="0">
                  <a:solidFill>
                    <a:prstClr val="black"/>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5199292" y="1556698"/>
                <a:ext cx="5654177" cy="1374159"/>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199292" y="2978228"/>
                <a:ext cx="4031938" cy="12512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solidFill>
                            <a:prstClr val="black"/>
                          </a:solidFill>
                          <a:latin typeface="Cambria Math" panose="02040503050406030204" pitchFamily="18" charset="0"/>
                        </a:rPr>
                        <m:t>𝒏𝒆𝒅</m:t>
                      </m:r>
                      <m:r>
                        <a:rPr lang="en-US" b="1" i="1" smtClean="0">
                          <a:solidFill>
                            <a:prstClr val="black"/>
                          </a:solidFill>
                          <a:latin typeface="Cambria Math" panose="02040503050406030204" pitchFamily="18" charset="0"/>
                        </a:rPr>
                        <m:t>_</m:t>
                      </m:r>
                      <m:r>
                        <a:rPr lang="en-US" b="1" i="1" smtClean="0">
                          <a:solidFill>
                            <a:prstClr val="black"/>
                          </a:solidFill>
                          <a:latin typeface="Cambria Math" panose="02040503050406030204" pitchFamily="18" charset="0"/>
                        </a:rPr>
                        <m:t>𝒃</m:t>
                      </m:r>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𝒙</m:t>
                      </m:r>
                      <m:r>
                        <a:rPr lang="en-US" b="1" i="1" smtClean="0">
                          <a:solidFill>
                            <a:prstClr val="black"/>
                          </a:solidFill>
                          <a:latin typeface="Cambria Math" panose="02040503050406030204" pitchFamily="18" charset="0"/>
                        </a:rPr>
                        <m:t>,</m:t>
                      </m:r>
                      <m:r>
                        <a:rPr lang="en-US" b="1" i="1" smtClean="0">
                          <a:solidFill>
                            <a:prstClr val="black"/>
                          </a:solidFill>
                          <a:latin typeface="Cambria Math" panose="02040503050406030204" pitchFamily="18" charset="0"/>
                        </a:rPr>
                        <m:t>𝒚</m:t>
                      </m:r>
                      <m:r>
                        <a:rPr lang="en-US" b="1"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=1−</m:t>
                      </m:r>
                      <m:f>
                        <m:fPr>
                          <m:ctrlPr>
                            <a:rPr lang="en-US" i="1" smtClean="0">
                              <a:solidFill>
                                <a:prstClr val="black"/>
                              </a:solidFill>
                              <a:latin typeface="Cambria Math" panose="02040503050406030204" pitchFamily="18" charset="0"/>
                            </a:rPr>
                          </m:ctrlPr>
                        </m:fPr>
                        <m:num>
                          <m:r>
                            <a:rPr lang="en-US" i="1" smtClean="0">
                              <a:solidFill>
                                <a:prstClr val="black"/>
                              </a:solidFill>
                              <a:latin typeface="Cambria Math" panose="02040503050406030204" pitchFamily="18" charset="0"/>
                            </a:rPr>
                            <m:t>𝑒𝑑𝑖𝑡</m:t>
                          </m:r>
                          <m:r>
                            <a:rPr lang="en-US" i="1" smtClean="0">
                              <a:solidFill>
                                <a:prstClr val="black"/>
                              </a:solidFill>
                              <a:latin typeface="Cambria Math" panose="02040503050406030204" pitchFamily="18" charset="0"/>
                            </a:rPr>
                            <m:t>_</m:t>
                          </m:r>
                          <m:r>
                            <a:rPr lang="en-US" i="1" smtClean="0">
                              <a:solidFill>
                                <a:prstClr val="black"/>
                              </a:solidFill>
                              <a:latin typeface="Cambria Math" panose="02040503050406030204" pitchFamily="18" charset="0"/>
                            </a:rPr>
                            <m:t>𝑑𝑖𝑠𝑡𝑎𝑛𝑐𝑒</m:t>
                          </m:r>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𝑥</m:t>
                          </m:r>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𝑦</m:t>
                          </m:r>
                          <m:r>
                            <a:rPr lang="en-US" i="1" smtClean="0">
                              <a:solidFill>
                                <a:prstClr val="black"/>
                              </a:solidFill>
                              <a:latin typeface="Cambria Math" panose="02040503050406030204" pitchFamily="18" charset="0"/>
                            </a:rPr>
                            <m:t>))</m:t>
                          </m:r>
                        </m:num>
                        <m:den>
                          <m:r>
                            <m:rPr>
                              <m:sty m:val="p"/>
                            </m:rPr>
                            <a:rPr lang="en-US" smtClean="0">
                              <a:solidFill>
                                <a:prstClr val="black"/>
                              </a:solidFill>
                              <a:latin typeface="Cambria Math" panose="02040503050406030204" pitchFamily="18" charset="0"/>
                            </a:rPr>
                            <m:t>max</m:t>
                          </m:r>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𝑙𝑒𝑛</m:t>
                          </m:r>
                          <m:d>
                            <m:dPr>
                              <m:ctrlPr>
                                <a:rPr lang="en-US" i="1" smtClean="0">
                                  <a:solidFill>
                                    <a:prstClr val="black"/>
                                  </a:solidFill>
                                  <a:latin typeface="Cambria Math" panose="02040503050406030204" pitchFamily="18" charset="0"/>
                                </a:rPr>
                              </m:ctrlPr>
                            </m:dPr>
                            <m:e>
                              <m:r>
                                <a:rPr lang="en-US" i="1" smtClean="0">
                                  <a:solidFill>
                                    <a:prstClr val="black"/>
                                  </a:solidFill>
                                  <a:latin typeface="Cambria Math" panose="02040503050406030204" pitchFamily="18" charset="0"/>
                                </a:rPr>
                                <m:t>𝑥</m:t>
                              </m:r>
                            </m:e>
                          </m:d>
                          <m:r>
                            <a:rPr lang="en-US" i="1" smtClean="0">
                              <a:solidFill>
                                <a:prstClr val="black"/>
                              </a:solidFill>
                              <a:latin typeface="Cambria Math" panose="02040503050406030204" pitchFamily="18" charset="0"/>
                            </a:rPr>
                            <m:t>, </m:t>
                          </m:r>
                          <m:r>
                            <a:rPr lang="en-US" i="1" smtClean="0">
                              <a:solidFill>
                                <a:prstClr val="black"/>
                              </a:solidFill>
                              <a:latin typeface="Cambria Math" panose="02040503050406030204" pitchFamily="18" charset="0"/>
                            </a:rPr>
                            <m:t>𝑙𝑒𝑛</m:t>
                          </m:r>
                          <m:d>
                            <m:dPr>
                              <m:ctrlPr>
                                <a:rPr lang="en-US" i="1" smtClean="0">
                                  <a:solidFill>
                                    <a:prstClr val="black"/>
                                  </a:solidFill>
                                  <a:latin typeface="Cambria Math" panose="02040503050406030204" pitchFamily="18" charset="0"/>
                                </a:rPr>
                              </m:ctrlPr>
                            </m:dPr>
                            <m:e>
                              <m:r>
                                <a:rPr lang="en-US" i="1" smtClean="0">
                                  <a:solidFill>
                                    <a:prstClr val="black"/>
                                  </a:solidFill>
                                  <a:latin typeface="Cambria Math" panose="02040503050406030204" pitchFamily="18" charset="0"/>
                                </a:rPr>
                                <m:t>𝑦</m:t>
                              </m:r>
                            </m:e>
                          </m:d>
                          <m:r>
                            <a:rPr lang="en-US" i="1" smtClean="0">
                              <a:solidFill>
                                <a:prstClr val="black"/>
                              </a:solidFill>
                              <a:latin typeface="Cambria Math" panose="02040503050406030204" pitchFamily="18" charset="0"/>
                            </a:rPr>
                            <m:t>)</m:t>
                          </m:r>
                        </m:den>
                      </m:f>
                    </m:oMath>
                  </m:oMathPara>
                </a14:m>
                <a:endParaRPr lang="en-US" dirty="0" smtClean="0">
                  <a:solidFill>
                    <a:prstClr val="black"/>
                  </a:solidFill>
                </a:endParaRPr>
              </a:p>
              <a:p>
                <a14:m>
                  <m:oMath xmlns:m="http://schemas.openxmlformats.org/officeDocument/2006/math">
                    <m:r>
                      <a:rPr lang="en-US" i="1" smtClean="0">
                        <a:solidFill>
                          <a:prstClr val="black"/>
                        </a:solidFill>
                        <a:latin typeface="Cambria Math" panose="02040503050406030204" pitchFamily="18" charset="0"/>
                      </a:rPr>
                      <m:t>                         </m:t>
                    </m:r>
                    <m:r>
                      <a:rPr lang="en-US" i="1">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1 −</m:t>
                    </m:r>
                    <m:f>
                      <m:fPr>
                        <m:ctrlPr>
                          <a:rPr lang="en-US" i="1">
                            <a:solidFill>
                              <a:prstClr val="black"/>
                            </a:solidFill>
                            <a:latin typeface="Cambria Math" panose="02040503050406030204" pitchFamily="18" charset="0"/>
                          </a:rPr>
                        </m:ctrlPr>
                      </m:fPr>
                      <m:num>
                        <m:r>
                          <a:rPr lang="en-US" i="1" smtClean="0">
                            <a:solidFill>
                              <a:prstClr val="black"/>
                            </a:solidFill>
                            <a:latin typeface="Cambria Math" panose="02040503050406030204" pitchFamily="18" charset="0"/>
                          </a:rPr>
                          <m:t>5</m:t>
                        </m:r>
                      </m:num>
                      <m:den>
                        <m:r>
                          <a:rPr lang="en-US" i="1" smtClean="0">
                            <a:solidFill>
                              <a:prstClr val="black"/>
                            </a:solidFill>
                            <a:latin typeface="Cambria Math" panose="02040503050406030204" pitchFamily="18" charset="0"/>
                          </a:rPr>
                          <m:t>8</m:t>
                        </m:r>
                      </m:den>
                    </m:f>
                    <m:r>
                      <a:rPr lang="en-US" i="1" smtClean="0">
                        <a:solidFill>
                          <a:prstClr val="black"/>
                        </a:solidFill>
                        <a:latin typeface="Cambria Math" panose="02040503050406030204" pitchFamily="18" charset="0"/>
                      </a:rPr>
                      <m:t>=0</m:t>
                    </m:r>
                  </m:oMath>
                </a14:m>
                <a:r>
                  <a:rPr lang="en-US" dirty="0" smtClean="0">
                    <a:solidFill>
                      <a:prstClr val="black"/>
                    </a:solidFill>
                  </a:rPr>
                  <a:t>.375</a:t>
                </a:r>
                <a:endParaRPr lang="en-US" dirty="0">
                  <a:solidFill>
                    <a:prstClr val="black"/>
                  </a:solidFill>
                </a:endParaRPr>
              </a:p>
              <a:p>
                <a:endParaRPr lang="en-US"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5199292" y="2978228"/>
                <a:ext cx="4031938" cy="1251240"/>
              </a:xfrm>
              <a:prstGeom prst="rect">
                <a:avLst/>
              </a:prstGeom>
              <a:blipFill rotWithShape="0">
                <a:blip r:embed="rId6"/>
                <a:stretch>
                  <a:fillRect l="-151"/>
                </a:stretch>
              </a:blipFill>
            </p:spPr>
            <p:txBody>
              <a:bodyPr/>
              <a:lstStyle/>
              <a:p>
                <a:r>
                  <a:rPr lang="en-US">
                    <a:noFill/>
                  </a:rPr>
                  <a:t> </a:t>
                </a:r>
              </a:p>
            </p:txBody>
          </p:sp>
        </mc:Fallback>
      </mc:AlternateContent>
      <p:sp>
        <p:nvSpPr>
          <p:cNvPr id="16" name="TextBox 15"/>
          <p:cNvSpPr txBox="1"/>
          <p:nvPr/>
        </p:nvSpPr>
        <p:spPr>
          <a:xfrm>
            <a:off x="5199292" y="3981894"/>
            <a:ext cx="6885796" cy="2523768"/>
          </a:xfrm>
          <a:prstGeom prst="rect">
            <a:avLst/>
          </a:prstGeom>
          <a:noFill/>
        </p:spPr>
        <p:txBody>
          <a:bodyPr wrap="none" rtlCol="0">
            <a:spAutoFit/>
          </a:bodyPr>
          <a:lstStyle/>
          <a:p>
            <a:r>
              <a:rPr lang="en" sz="2400" b="1" i="1" dirty="0">
                <a:solidFill>
                  <a:prstClr val="black"/>
                </a:solidFill>
                <a:latin typeface="Cambria Math" panose="02040503050406030204" pitchFamily="18" charset="0"/>
              </a:rPr>
              <a:t>Variants:</a:t>
            </a:r>
          </a:p>
          <a:p>
            <a:pPr marL="285750" indent="-285750">
              <a:buFont typeface="Arial" panose="020B0604020202020204" pitchFamily="34" charset="0"/>
              <a:buChar char="•"/>
            </a:pPr>
            <a:r>
              <a:rPr lang="en" sz="2400" i="1" dirty="0" smtClean="0">
                <a:solidFill>
                  <a:prstClr val="black"/>
                </a:solidFill>
              </a:rPr>
              <a:t>Use n-gram as basic unit </a:t>
            </a:r>
            <a:r>
              <a:rPr lang="en" i="1" dirty="0">
                <a:solidFill>
                  <a:prstClr val="black"/>
                </a:solidFill>
              </a:rPr>
              <a:t>(Inkpen et al,2005)</a:t>
            </a:r>
            <a:endParaRPr lang="en" sz="2400" i="1" dirty="0" smtClean="0">
              <a:solidFill>
                <a:prstClr val="black"/>
              </a:solidFill>
            </a:endParaRPr>
          </a:p>
          <a:p>
            <a:pPr marL="285750" indent="-285750">
              <a:buFont typeface="Arial" panose="020B0604020202020204" pitchFamily="34" charset="0"/>
              <a:buChar char="•"/>
            </a:pPr>
            <a:r>
              <a:rPr lang="en" sz="2400" i="1" dirty="0" smtClean="0">
                <a:solidFill>
                  <a:prstClr val="black"/>
                </a:solidFill>
              </a:rPr>
              <a:t>Skip-gram based metric </a:t>
            </a:r>
            <a:r>
              <a:rPr lang="en" i="1" dirty="0">
                <a:solidFill>
                  <a:prstClr val="black"/>
                </a:solidFill>
              </a:rPr>
              <a:t>(Inkpen et al,2005)</a:t>
            </a:r>
            <a:endParaRPr lang="en" sz="2400" i="1" dirty="0" smtClean="0">
              <a:solidFill>
                <a:prstClr val="black"/>
              </a:solidFill>
            </a:endParaRPr>
          </a:p>
          <a:p>
            <a:pPr marL="285750" indent="-285750">
              <a:buFont typeface="Arial" panose="020B0604020202020204" pitchFamily="34" charset="0"/>
              <a:buChar char="•"/>
            </a:pPr>
            <a:r>
              <a:rPr lang="en" sz="2400" i="1" dirty="0" smtClean="0">
                <a:solidFill>
                  <a:prstClr val="black"/>
                </a:solidFill>
              </a:rPr>
              <a:t>Similarity matrix to encode character similarity </a:t>
            </a:r>
          </a:p>
          <a:p>
            <a:r>
              <a:rPr lang="en" i="1" dirty="0" smtClean="0">
                <a:solidFill>
                  <a:prstClr val="black"/>
                </a:solidFill>
              </a:rPr>
              <a:t>(</a:t>
            </a:r>
            <a:r>
              <a:rPr lang="en" i="1" dirty="0">
                <a:solidFill>
                  <a:prstClr val="black"/>
                </a:solidFill>
              </a:rPr>
              <a:t>Ristad, 1999; Yarowsky, 2001)</a:t>
            </a:r>
            <a:endParaRPr lang="en" sz="2400" i="1" dirty="0" smtClean="0">
              <a:solidFill>
                <a:prstClr val="black"/>
              </a:solidFill>
            </a:endParaRPr>
          </a:p>
          <a:p>
            <a:pPr marL="285750" indent="-285750">
              <a:buFont typeface="Arial" panose="020B0604020202020204" pitchFamily="34" charset="0"/>
              <a:buChar char="•"/>
            </a:pPr>
            <a:r>
              <a:rPr lang="en" sz="2400" dirty="0">
                <a:solidFill>
                  <a:prstClr val="black"/>
                </a:solidFill>
              </a:rPr>
              <a:t>LCSF metrics to fix LCSR preference for short </a:t>
            </a:r>
            <a:r>
              <a:rPr lang="en" sz="2400" i="1" dirty="0">
                <a:solidFill>
                  <a:prstClr val="black"/>
                </a:solidFill>
              </a:rPr>
              <a:t>words </a:t>
            </a:r>
            <a:endParaRPr lang="en" sz="2400" i="1" dirty="0" smtClean="0">
              <a:solidFill>
                <a:prstClr val="black"/>
              </a:solidFill>
            </a:endParaRPr>
          </a:p>
          <a:p>
            <a:r>
              <a:rPr lang="en" i="1" dirty="0" smtClean="0">
                <a:solidFill>
                  <a:prstClr val="black"/>
                </a:solidFill>
              </a:rPr>
              <a:t>(</a:t>
            </a:r>
            <a:r>
              <a:rPr lang="en" i="1" dirty="0">
                <a:solidFill>
                  <a:prstClr val="black"/>
                </a:solidFill>
              </a:rPr>
              <a:t>Kondrak, 2005</a:t>
            </a:r>
            <a:r>
              <a:rPr lang="en" i="1" dirty="0" smtClean="0">
                <a:solidFill>
                  <a:prstClr val="black"/>
                </a:solidFill>
              </a:rPr>
              <a:t>)</a:t>
            </a:r>
            <a:endParaRPr lang="en" sz="2400" i="1" dirty="0">
              <a:solidFill>
                <a:prstClr val="black"/>
              </a:solidFill>
            </a:endParaRPr>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54</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23602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3" grpId="0"/>
      <p:bldP spid="14" grpId="0"/>
      <p:bldP spid="1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8773"/>
            <a:ext cx="10515600" cy="5848190"/>
          </a:xfrm>
        </p:spPr>
        <p:txBody>
          <a:bodyPr>
            <a:normAutofit lnSpcReduction="10000"/>
          </a:bodyPr>
          <a:lstStyle/>
          <a:p>
            <a:pPr marL="0" indent="0">
              <a:buNone/>
            </a:pPr>
            <a:r>
              <a:rPr lang="en-US" b="1" dirty="0" smtClean="0"/>
              <a:t>Roadmap for this section</a:t>
            </a:r>
          </a:p>
          <a:p>
            <a:pPr lvl="1"/>
            <a:endParaRPr lang="en-US" dirty="0" smtClean="0"/>
          </a:p>
          <a:p>
            <a:pPr lvl="1"/>
            <a:r>
              <a:rPr lang="en-US" b="1" dirty="0" smtClean="0"/>
              <a:t>What</a:t>
            </a:r>
            <a:r>
              <a:rPr lang="en-US" dirty="0" smtClean="0"/>
              <a:t> is Lexical Similarity?</a:t>
            </a:r>
          </a:p>
          <a:p>
            <a:pPr lvl="1"/>
            <a:endParaRPr lang="en-US" dirty="0"/>
          </a:p>
          <a:p>
            <a:pPr lvl="1"/>
            <a:r>
              <a:rPr lang="en-US" b="1" dirty="0" smtClean="0"/>
              <a:t>How</a:t>
            </a:r>
            <a:r>
              <a:rPr lang="en-US" dirty="0" smtClean="0"/>
              <a:t> to identify lexically similar words?</a:t>
            </a:r>
          </a:p>
          <a:p>
            <a:pPr lvl="2"/>
            <a:r>
              <a:rPr lang="en-US" dirty="0" smtClean="0"/>
              <a:t>Grapheme based </a:t>
            </a:r>
            <a:r>
              <a:rPr lang="en-US" dirty="0"/>
              <a:t>metrics</a:t>
            </a:r>
            <a:endParaRPr lang="en-US" dirty="0" smtClean="0"/>
          </a:p>
          <a:p>
            <a:pPr lvl="2"/>
            <a:r>
              <a:rPr lang="en-US" dirty="0" smtClean="0">
                <a:solidFill>
                  <a:srgbClr val="FF0000"/>
                </a:solidFill>
              </a:rPr>
              <a:t>Phoneme based metrics</a:t>
            </a:r>
          </a:p>
          <a:p>
            <a:pPr lvl="2"/>
            <a:r>
              <a:rPr lang="en-US" dirty="0" smtClean="0"/>
              <a:t>Putting these metrics to use</a:t>
            </a:r>
          </a:p>
          <a:p>
            <a:pPr lvl="2"/>
            <a:endParaRPr lang="en-US" dirty="0"/>
          </a:p>
          <a:p>
            <a:pPr lvl="1"/>
            <a:r>
              <a:rPr lang="en-US" b="1" dirty="0" smtClean="0"/>
              <a:t>Why </a:t>
            </a:r>
            <a:r>
              <a:rPr lang="en-US" dirty="0" smtClean="0"/>
              <a:t>focus on lexical similarity? </a:t>
            </a:r>
          </a:p>
          <a:p>
            <a:pPr marL="457200" lvl="1" indent="0">
              <a:buNone/>
            </a:pPr>
            <a:r>
              <a:rPr lang="en-US" dirty="0"/>
              <a:t> </a:t>
            </a:r>
            <a:r>
              <a:rPr lang="en-US" dirty="0" smtClean="0"/>
              <a:t>  (Or Adapting SMT for leveraging lexical similarity)</a:t>
            </a:r>
          </a:p>
          <a:p>
            <a:pPr lvl="2"/>
            <a:r>
              <a:rPr lang="en-US" dirty="0" smtClean="0"/>
              <a:t>Why adapt?</a:t>
            </a:r>
          </a:p>
          <a:p>
            <a:pPr lvl="2"/>
            <a:r>
              <a:rPr lang="en-US" dirty="0" smtClean="0"/>
              <a:t>Augmenting Parallel corpus with lexically similar words</a:t>
            </a:r>
          </a:p>
          <a:p>
            <a:pPr lvl="2"/>
            <a:r>
              <a:rPr lang="en-US" dirty="0"/>
              <a:t>Use orthographic features for Word Alignment</a:t>
            </a:r>
          </a:p>
          <a:p>
            <a:pPr lvl="2"/>
            <a:r>
              <a:rPr lang="en-US" dirty="0" smtClean="0"/>
              <a:t>Transliterate lexically similar OOV words</a:t>
            </a:r>
          </a:p>
          <a:p>
            <a:pPr lvl="2"/>
            <a:r>
              <a:rPr lang="en-US" dirty="0"/>
              <a:t>A different paradigm – character-level SMT</a:t>
            </a:r>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55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41942809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48999" y="493157"/>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Grapheme </a:t>
            </a:r>
            <a:r>
              <a:rPr lang="en-IN" sz="2400" i="1" dirty="0">
                <a:solidFill>
                  <a:prstClr val="black"/>
                </a:solidFill>
                <a:sym typeface="Wingdings" panose="05000000000000000000" pitchFamily="2" charset="2"/>
              </a:rPr>
              <a:t> Phoneme conversion </a:t>
            </a:r>
            <a:endParaRPr lang="en-IN" sz="2400" i="1" dirty="0">
              <a:solidFill>
                <a:prstClr val="black"/>
              </a:solidFill>
            </a:endParaRPr>
          </a:p>
        </p:txBody>
      </p:sp>
      <p:sp>
        <p:nvSpPr>
          <p:cNvPr id="6" name="Rounded Rectangle 5"/>
          <p:cNvSpPr/>
          <p:nvPr/>
        </p:nvSpPr>
        <p:spPr>
          <a:xfrm>
            <a:off x="656543" y="2094106"/>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Map phonemes to phonetic features</a:t>
            </a:r>
          </a:p>
        </p:txBody>
      </p:sp>
      <p:sp>
        <p:nvSpPr>
          <p:cNvPr id="7" name="Rounded Rectangle 6"/>
          <p:cNvSpPr/>
          <p:nvPr/>
        </p:nvSpPr>
        <p:spPr>
          <a:xfrm>
            <a:off x="655034" y="3676949"/>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Define phonetic similarity function</a:t>
            </a:r>
          </a:p>
        </p:txBody>
      </p:sp>
      <p:sp>
        <p:nvSpPr>
          <p:cNvPr id="8" name="Rounded Rectangle 7"/>
          <p:cNvSpPr/>
          <p:nvPr/>
        </p:nvSpPr>
        <p:spPr>
          <a:xfrm>
            <a:off x="653528" y="5268855"/>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Align phoneme sequences</a:t>
            </a:r>
          </a:p>
        </p:txBody>
      </p:sp>
      <p:sp>
        <p:nvSpPr>
          <p:cNvPr id="10" name="Rectangle 9"/>
          <p:cNvSpPr/>
          <p:nvPr/>
        </p:nvSpPr>
        <p:spPr>
          <a:xfrm>
            <a:off x="5042122" y="565906"/>
            <a:ext cx="6095065" cy="830997"/>
          </a:xfrm>
          <a:prstGeom prst="rect">
            <a:avLst/>
          </a:prstGeom>
        </p:spPr>
        <p:txBody>
          <a:bodyPr wrap="square">
            <a:spAutoFit/>
          </a:bodyPr>
          <a:lstStyle/>
          <a:p>
            <a:r>
              <a:rPr lang="en-IN" sz="2400" dirty="0">
                <a:solidFill>
                  <a:srgbClr val="000000"/>
                </a:solidFill>
              </a:rPr>
              <a:t>x </a:t>
            </a:r>
            <a:r>
              <a:rPr lang="en" sz="2400" dirty="0">
                <a:solidFill>
                  <a:srgbClr val="000000"/>
                </a:solidFill>
              </a:rPr>
              <a:t>= अ ं ध ा प न             </a:t>
            </a:r>
            <a:r>
              <a:rPr lang="en" sz="2400" dirty="0">
                <a:solidFill>
                  <a:srgbClr val="000000"/>
                </a:solidFill>
                <a:sym typeface="Wingdings" panose="05000000000000000000" pitchFamily="2" charset="2"/>
              </a:rPr>
              <a:t>  a  n dh A  p a n</a:t>
            </a:r>
          </a:p>
          <a:p>
            <a:r>
              <a:rPr lang="en" sz="2400" dirty="0">
                <a:solidFill>
                  <a:srgbClr val="000000"/>
                </a:solidFill>
              </a:rPr>
              <a:t>y = आ ं ध ळ े प ण ा    </a:t>
            </a:r>
            <a:r>
              <a:rPr lang="en" sz="2400" dirty="0">
                <a:solidFill>
                  <a:srgbClr val="000000"/>
                </a:solidFill>
                <a:sym typeface="Wingdings" panose="05000000000000000000" pitchFamily="2" charset="2"/>
              </a:rPr>
              <a:t> A n dh a L  e p a N A </a:t>
            </a:r>
            <a:endParaRPr lang="en-IN" sz="2400" dirty="0">
              <a:solidFill>
                <a:prstClr val="black"/>
              </a:solidFill>
            </a:endParaRPr>
          </a:p>
        </p:txBody>
      </p:sp>
      <p:sp>
        <p:nvSpPr>
          <p:cNvPr id="11" name="TextBox 10"/>
          <p:cNvSpPr txBox="1"/>
          <p:nvPr/>
        </p:nvSpPr>
        <p:spPr>
          <a:xfrm>
            <a:off x="4965235" y="2082295"/>
            <a:ext cx="6171952" cy="830997"/>
          </a:xfrm>
          <a:prstGeom prst="rect">
            <a:avLst/>
          </a:prstGeom>
          <a:noFill/>
        </p:spPr>
        <p:txBody>
          <a:bodyPr wrap="square" rtlCol="0">
            <a:spAutoFit/>
          </a:bodyPr>
          <a:lstStyle/>
          <a:p>
            <a:r>
              <a:rPr lang="en-IN" sz="2400" dirty="0">
                <a:solidFill>
                  <a:prstClr val="black"/>
                </a:solidFill>
              </a:rPr>
              <a:t>v(‘a’) =(vowel, long , back, open, </a:t>
            </a:r>
            <a:r>
              <a:rPr lang="en-IN" sz="2400" dirty="0" err="1">
                <a:solidFill>
                  <a:prstClr val="black"/>
                </a:solidFill>
              </a:rPr>
              <a:t>not_rounded</a:t>
            </a:r>
            <a:r>
              <a:rPr lang="en-IN" sz="2400" dirty="0">
                <a:solidFill>
                  <a:prstClr val="black"/>
                </a:solidFill>
              </a:rPr>
              <a:t>)</a:t>
            </a:r>
          </a:p>
          <a:p>
            <a:r>
              <a:rPr lang="en-IN" sz="2400" dirty="0">
                <a:solidFill>
                  <a:prstClr val="black"/>
                </a:solidFill>
              </a:rPr>
              <a:t>v(‘A’) =(vowel, short, back, open, </a:t>
            </a:r>
            <a:r>
              <a:rPr lang="en-IN" sz="2400" dirty="0" err="1">
                <a:solidFill>
                  <a:prstClr val="black"/>
                </a:solidFill>
              </a:rPr>
              <a:t>not_rounded</a:t>
            </a:r>
            <a:r>
              <a:rPr lang="en-IN" sz="2400" dirty="0">
                <a:solidFill>
                  <a:prstClr val="black"/>
                </a:solidFill>
              </a:rPr>
              <a:t>)</a:t>
            </a:r>
          </a:p>
        </p:txBody>
      </p:sp>
      <p:sp>
        <p:nvSpPr>
          <p:cNvPr id="12" name="TextBox 11"/>
          <p:cNvSpPr txBox="1"/>
          <p:nvPr/>
        </p:nvSpPr>
        <p:spPr>
          <a:xfrm>
            <a:off x="5117635" y="3936749"/>
            <a:ext cx="5639408" cy="461665"/>
          </a:xfrm>
          <a:prstGeom prst="rect">
            <a:avLst/>
          </a:prstGeom>
          <a:noFill/>
        </p:spPr>
        <p:txBody>
          <a:bodyPr wrap="square" rtlCol="0">
            <a:spAutoFit/>
          </a:bodyPr>
          <a:lstStyle/>
          <a:p>
            <a:r>
              <a:rPr lang="en-IN" sz="2400" i="1" dirty="0" err="1">
                <a:solidFill>
                  <a:prstClr val="black"/>
                </a:solidFill>
              </a:rPr>
              <a:t>phonetic_sim</a:t>
            </a:r>
            <a:r>
              <a:rPr lang="en-IN" sz="2400" dirty="0">
                <a:solidFill>
                  <a:prstClr val="black"/>
                </a:solidFill>
              </a:rPr>
              <a:t>(‘a</a:t>
            </a:r>
            <a:r>
              <a:rPr lang="en-IN" sz="2400" dirty="0" smtClean="0">
                <a:solidFill>
                  <a:prstClr val="black"/>
                </a:solidFill>
              </a:rPr>
              <a:t>’, ‘A</a:t>
            </a:r>
            <a:r>
              <a:rPr lang="en-IN" sz="2400" dirty="0">
                <a:solidFill>
                  <a:prstClr val="black"/>
                </a:solidFill>
              </a:rPr>
              <a:t>’) = cosine(v(‘a’), v(‘A’))</a:t>
            </a:r>
          </a:p>
        </p:txBody>
      </p:sp>
      <p:sp>
        <p:nvSpPr>
          <p:cNvPr id="13" name="Rectangle 12"/>
          <p:cNvSpPr/>
          <p:nvPr/>
        </p:nvSpPr>
        <p:spPr>
          <a:xfrm>
            <a:off x="5042122" y="5308417"/>
            <a:ext cx="5714921" cy="830997"/>
          </a:xfrm>
          <a:prstGeom prst="rect">
            <a:avLst/>
          </a:prstGeom>
        </p:spPr>
        <p:txBody>
          <a:bodyPr wrap="square">
            <a:spAutoFit/>
          </a:bodyPr>
          <a:lstStyle/>
          <a:p>
            <a:r>
              <a:rPr lang="en" sz="2400" dirty="0">
                <a:solidFill>
                  <a:srgbClr val="FF0000"/>
                </a:solidFill>
                <a:sym typeface="Wingdings" panose="05000000000000000000" pitchFamily="2" charset="2"/>
              </a:rPr>
              <a:t>a</a:t>
            </a:r>
            <a:r>
              <a:rPr lang="en" sz="2400" dirty="0">
                <a:solidFill>
                  <a:srgbClr val="000000"/>
                </a:solidFill>
                <a:sym typeface="Wingdings" panose="05000000000000000000" pitchFamily="2" charset="2"/>
              </a:rPr>
              <a:t>  n  dh  </a:t>
            </a:r>
            <a:r>
              <a:rPr lang="en" sz="2400" dirty="0">
                <a:solidFill>
                  <a:srgbClr val="FF0000"/>
                </a:solidFill>
                <a:sym typeface="Wingdings" panose="05000000000000000000" pitchFamily="2" charset="2"/>
              </a:rPr>
              <a:t>A</a:t>
            </a:r>
            <a:r>
              <a:rPr lang="en" sz="2400" dirty="0">
                <a:solidFill>
                  <a:srgbClr val="000000"/>
                </a:solidFill>
                <a:sym typeface="Wingdings" panose="05000000000000000000" pitchFamily="2" charset="2"/>
              </a:rPr>
              <a:t>  _  e  p  a  </a:t>
            </a:r>
            <a:r>
              <a:rPr lang="en" sz="2400" dirty="0">
                <a:solidFill>
                  <a:srgbClr val="FF0000"/>
                </a:solidFill>
                <a:sym typeface="Wingdings" panose="05000000000000000000" pitchFamily="2" charset="2"/>
              </a:rPr>
              <a:t>n</a:t>
            </a:r>
            <a:r>
              <a:rPr lang="en" sz="2400" dirty="0">
                <a:solidFill>
                  <a:srgbClr val="000000"/>
                </a:solidFill>
                <a:sym typeface="Wingdings" panose="05000000000000000000" pitchFamily="2" charset="2"/>
              </a:rPr>
              <a:t>  _</a:t>
            </a:r>
          </a:p>
          <a:p>
            <a:r>
              <a:rPr lang="en" sz="2400" dirty="0">
                <a:solidFill>
                  <a:srgbClr val="FF0000"/>
                </a:solidFill>
                <a:sym typeface="Wingdings" panose="05000000000000000000" pitchFamily="2" charset="2"/>
              </a:rPr>
              <a:t>A</a:t>
            </a:r>
            <a:r>
              <a:rPr lang="en" sz="2400" dirty="0">
                <a:solidFill>
                  <a:srgbClr val="000000"/>
                </a:solidFill>
                <a:sym typeface="Wingdings" panose="05000000000000000000" pitchFamily="2" charset="2"/>
              </a:rPr>
              <a:t>  n  dh  </a:t>
            </a:r>
            <a:r>
              <a:rPr lang="en" sz="2400" dirty="0">
                <a:solidFill>
                  <a:srgbClr val="FF0000"/>
                </a:solidFill>
                <a:sym typeface="Wingdings" panose="05000000000000000000" pitchFamily="2" charset="2"/>
              </a:rPr>
              <a:t>a</a:t>
            </a:r>
            <a:r>
              <a:rPr lang="en" sz="2400" dirty="0">
                <a:solidFill>
                  <a:srgbClr val="000000"/>
                </a:solidFill>
                <a:sym typeface="Wingdings" panose="05000000000000000000" pitchFamily="2" charset="2"/>
              </a:rPr>
              <a:t>  L   e  p a  </a:t>
            </a:r>
            <a:r>
              <a:rPr lang="en" sz="2400" dirty="0">
                <a:solidFill>
                  <a:srgbClr val="FF0000"/>
                </a:solidFill>
                <a:sym typeface="Wingdings" panose="05000000000000000000" pitchFamily="2" charset="2"/>
              </a:rPr>
              <a:t>N</a:t>
            </a:r>
            <a:r>
              <a:rPr lang="en" sz="2400" dirty="0">
                <a:solidFill>
                  <a:srgbClr val="000000"/>
                </a:solidFill>
                <a:sym typeface="Wingdings" panose="05000000000000000000" pitchFamily="2" charset="2"/>
              </a:rPr>
              <a:t>  </a:t>
            </a:r>
            <a:r>
              <a:rPr lang="en" sz="2400" dirty="0" smtClean="0">
                <a:solidFill>
                  <a:srgbClr val="000000"/>
                </a:solidFill>
                <a:sym typeface="Wingdings" panose="05000000000000000000" pitchFamily="2" charset="2"/>
              </a:rPr>
              <a:t>A      s</a:t>
            </a:r>
            <a:r>
              <a:rPr lang="en" sz="2400" i="1" dirty="0" smtClean="0">
                <a:solidFill>
                  <a:srgbClr val="000000"/>
                </a:solidFill>
                <a:sym typeface="Wingdings" panose="05000000000000000000" pitchFamily="2" charset="2"/>
              </a:rPr>
              <a:t>im(x,y</a:t>
            </a:r>
            <a:r>
              <a:rPr lang="en" sz="2400" dirty="0">
                <a:solidFill>
                  <a:srgbClr val="000000"/>
                </a:solidFill>
                <a:sym typeface="Wingdings" panose="05000000000000000000" pitchFamily="2" charset="2"/>
              </a:rPr>
              <a:t>)=6.6</a:t>
            </a:r>
            <a:endParaRPr lang="en-IN" sz="2400" dirty="0">
              <a:solidFill>
                <a:prstClr val="black"/>
              </a:solidFill>
            </a:endParaRPr>
          </a:p>
        </p:txBody>
      </p:sp>
      <p:cxnSp>
        <p:nvCxnSpPr>
          <p:cNvPr id="17" name="Straight Arrow Connector 16"/>
          <p:cNvCxnSpPr>
            <a:stCxn id="5" idx="2"/>
            <a:endCxn id="6" idx="0"/>
          </p:cNvCxnSpPr>
          <p:nvPr/>
        </p:nvCxnSpPr>
        <p:spPr>
          <a:xfrm>
            <a:off x="2215249" y="1311733"/>
            <a:ext cx="7544" cy="7823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7" idx="0"/>
          </p:cNvCxnSpPr>
          <p:nvPr/>
        </p:nvCxnSpPr>
        <p:spPr>
          <a:xfrm flipH="1">
            <a:off x="2221284" y="2912682"/>
            <a:ext cx="1509" cy="7642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8" idx="0"/>
          </p:cNvCxnSpPr>
          <p:nvPr/>
        </p:nvCxnSpPr>
        <p:spPr>
          <a:xfrm flipH="1">
            <a:off x="2219778" y="4495525"/>
            <a:ext cx="1506" cy="773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56</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3692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p:bldP spid="11" grpId="0"/>
      <p:bldP spid="12"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631" y="368856"/>
            <a:ext cx="3441843" cy="1200329"/>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5" name="Rounded Rectangle 4"/>
          <p:cNvSpPr/>
          <p:nvPr/>
        </p:nvSpPr>
        <p:spPr>
          <a:xfrm>
            <a:off x="646172" y="481869"/>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Grapheme </a:t>
            </a:r>
            <a:r>
              <a:rPr lang="en-IN" sz="2400" i="1" dirty="0">
                <a:solidFill>
                  <a:prstClr val="black"/>
                </a:solidFill>
                <a:sym typeface="Wingdings" panose="05000000000000000000" pitchFamily="2" charset="2"/>
              </a:rPr>
              <a:t> Phoneme conversion </a:t>
            </a:r>
            <a:endParaRPr lang="en-IN" sz="2400" i="1" dirty="0">
              <a:solidFill>
                <a:prstClr val="black"/>
              </a:solidFill>
            </a:endParaRPr>
          </a:p>
        </p:txBody>
      </p:sp>
      <p:sp>
        <p:nvSpPr>
          <p:cNvPr id="6" name="Rounded Rectangle 5"/>
          <p:cNvSpPr/>
          <p:nvPr/>
        </p:nvSpPr>
        <p:spPr>
          <a:xfrm>
            <a:off x="653716" y="2082818"/>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Map phonemes to phonetic features</a:t>
            </a:r>
          </a:p>
        </p:txBody>
      </p:sp>
      <p:sp>
        <p:nvSpPr>
          <p:cNvPr id="7" name="Rounded Rectangle 6"/>
          <p:cNvSpPr/>
          <p:nvPr/>
        </p:nvSpPr>
        <p:spPr>
          <a:xfrm>
            <a:off x="652207" y="3665661"/>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Define phonetic similarity function</a:t>
            </a:r>
          </a:p>
        </p:txBody>
      </p:sp>
      <p:sp>
        <p:nvSpPr>
          <p:cNvPr id="8" name="Rounded Rectangle 7"/>
          <p:cNvSpPr/>
          <p:nvPr/>
        </p:nvSpPr>
        <p:spPr>
          <a:xfrm>
            <a:off x="650701" y="5257567"/>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Align phoneme sequences</a:t>
            </a:r>
          </a:p>
        </p:txBody>
      </p:sp>
      <p:cxnSp>
        <p:nvCxnSpPr>
          <p:cNvPr id="17" name="Straight Arrow Connector 16"/>
          <p:cNvCxnSpPr>
            <a:stCxn id="5" idx="2"/>
            <a:endCxn id="6" idx="0"/>
          </p:cNvCxnSpPr>
          <p:nvPr/>
        </p:nvCxnSpPr>
        <p:spPr>
          <a:xfrm>
            <a:off x="2212422" y="1300445"/>
            <a:ext cx="7544" cy="7823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7" idx="0"/>
          </p:cNvCxnSpPr>
          <p:nvPr/>
        </p:nvCxnSpPr>
        <p:spPr>
          <a:xfrm flipH="1">
            <a:off x="2218457" y="2901394"/>
            <a:ext cx="1509" cy="7642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8" idx="0"/>
          </p:cNvCxnSpPr>
          <p:nvPr/>
        </p:nvCxnSpPr>
        <p:spPr>
          <a:xfrm flipH="1">
            <a:off x="2216951" y="4484237"/>
            <a:ext cx="1506" cy="773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088015" y="368856"/>
            <a:ext cx="8013674" cy="1200329"/>
          </a:xfrm>
          <a:prstGeom prst="rect">
            <a:avLst/>
          </a:prstGeom>
        </p:spPr>
        <p:txBody>
          <a:bodyPr wrap="square">
            <a:spAutoFit/>
          </a:bodyPr>
          <a:lstStyle/>
          <a:p>
            <a:pPr>
              <a:lnSpc>
                <a:spcPct val="150000"/>
              </a:lnSpc>
            </a:pPr>
            <a:r>
              <a:rPr lang="en-IN" sz="2400" i="1" dirty="0">
                <a:solidFill>
                  <a:prstClr val="black"/>
                </a:solidFill>
              </a:rPr>
              <a:t>Some scripts are near phonetic (</a:t>
            </a:r>
            <a:r>
              <a:rPr lang="en-IN" sz="2400" i="1" dirty="0" err="1">
                <a:solidFill>
                  <a:prstClr val="black"/>
                </a:solidFill>
              </a:rPr>
              <a:t>Brahmi</a:t>
            </a:r>
            <a:r>
              <a:rPr lang="en-IN" sz="2400" i="1" dirty="0">
                <a:solidFill>
                  <a:prstClr val="black"/>
                </a:solidFill>
              </a:rPr>
              <a:t>-derived scripts in India</a:t>
            </a:r>
            <a:r>
              <a:rPr lang="en-IN" sz="2400" i="1" dirty="0" smtClean="0">
                <a:solidFill>
                  <a:prstClr val="black"/>
                </a:solidFill>
              </a:rPr>
              <a:t>) making grapheme </a:t>
            </a:r>
            <a:r>
              <a:rPr lang="en-IN" sz="2400" i="1" dirty="0" smtClean="0">
                <a:solidFill>
                  <a:prstClr val="black"/>
                </a:solidFill>
                <a:sym typeface="Wingdings" panose="05000000000000000000" pitchFamily="2" charset="2"/>
              </a:rPr>
              <a:t> phoneme conversion straightforward</a:t>
            </a:r>
            <a:endParaRPr lang="en-IN" sz="2400" i="1" dirty="0">
              <a:solidFill>
                <a:prstClr val="black"/>
              </a:solidFill>
            </a:endParaRPr>
          </a:p>
        </p:txBody>
      </p:sp>
      <p:sp>
        <p:nvSpPr>
          <p:cNvPr id="9" name="Slide Number Placeholder 8"/>
          <p:cNvSpPr>
            <a:spLocks noGrp="1"/>
          </p:cNvSpPr>
          <p:nvPr>
            <p:ph type="sldNum" sz="quarter" idx="12"/>
          </p:nvPr>
        </p:nvSpPr>
        <p:spPr/>
        <p:txBody>
          <a:bodyPr/>
          <a:lstStyle/>
          <a:p>
            <a:fld id="{EAD1697F-0974-4722-9A3C-9B6254D96614}" type="slidenum">
              <a:rPr lang="en-IN" smtClean="0">
                <a:solidFill>
                  <a:prstClr val="black">
                    <a:tint val="75000"/>
                  </a:prstClr>
                </a:solidFill>
              </a:rPr>
              <a:pPr/>
              <a:t>57</a:t>
            </a:fld>
            <a:endParaRPr lang="en-IN">
              <a:solidFill>
                <a:prstClr val="black">
                  <a:tint val="75000"/>
                </a:prstClr>
              </a:solidFill>
            </a:endParaRPr>
          </a:p>
        </p:txBody>
      </p:sp>
      <p:sp>
        <p:nvSpPr>
          <p:cNvPr id="10" name="Footer Placeholder 9"/>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1107650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499" y="1882888"/>
            <a:ext cx="3441843" cy="1200329"/>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5" name="Rounded Rectangle 4"/>
          <p:cNvSpPr/>
          <p:nvPr/>
        </p:nvSpPr>
        <p:spPr>
          <a:xfrm>
            <a:off x="646172" y="481869"/>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Grapheme </a:t>
            </a:r>
            <a:r>
              <a:rPr lang="en-IN" sz="2400" i="1" dirty="0">
                <a:solidFill>
                  <a:prstClr val="black"/>
                </a:solidFill>
                <a:sym typeface="Wingdings" panose="05000000000000000000" pitchFamily="2" charset="2"/>
              </a:rPr>
              <a:t> Phoneme conversion </a:t>
            </a:r>
            <a:endParaRPr lang="en-IN" sz="2400" i="1" dirty="0">
              <a:solidFill>
                <a:prstClr val="black"/>
              </a:solidFill>
            </a:endParaRPr>
          </a:p>
        </p:txBody>
      </p:sp>
      <p:sp>
        <p:nvSpPr>
          <p:cNvPr id="6" name="Rounded Rectangle 5"/>
          <p:cNvSpPr/>
          <p:nvPr/>
        </p:nvSpPr>
        <p:spPr>
          <a:xfrm>
            <a:off x="653716" y="2082818"/>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Map phonemes to phonetic features</a:t>
            </a:r>
          </a:p>
        </p:txBody>
      </p:sp>
      <p:sp>
        <p:nvSpPr>
          <p:cNvPr id="7" name="Rounded Rectangle 6"/>
          <p:cNvSpPr/>
          <p:nvPr/>
        </p:nvSpPr>
        <p:spPr>
          <a:xfrm>
            <a:off x="652207" y="3665661"/>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Define phonetic similarity function</a:t>
            </a:r>
          </a:p>
        </p:txBody>
      </p:sp>
      <p:sp>
        <p:nvSpPr>
          <p:cNvPr id="8" name="Rounded Rectangle 7"/>
          <p:cNvSpPr/>
          <p:nvPr/>
        </p:nvSpPr>
        <p:spPr>
          <a:xfrm>
            <a:off x="650701" y="5257567"/>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Align phoneme sequences</a:t>
            </a:r>
          </a:p>
        </p:txBody>
      </p:sp>
      <p:cxnSp>
        <p:nvCxnSpPr>
          <p:cNvPr id="17" name="Straight Arrow Connector 16"/>
          <p:cNvCxnSpPr>
            <a:stCxn id="5" idx="2"/>
            <a:endCxn id="6" idx="0"/>
          </p:cNvCxnSpPr>
          <p:nvPr/>
        </p:nvCxnSpPr>
        <p:spPr>
          <a:xfrm>
            <a:off x="2212422" y="1300445"/>
            <a:ext cx="7544" cy="7823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7" idx="0"/>
          </p:cNvCxnSpPr>
          <p:nvPr/>
        </p:nvCxnSpPr>
        <p:spPr>
          <a:xfrm flipH="1">
            <a:off x="2218457" y="2901394"/>
            <a:ext cx="1509" cy="7642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8" idx="0"/>
          </p:cNvCxnSpPr>
          <p:nvPr/>
        </p:nvCxnSpPr>
        <p:spPr>
          <a:xfrm flipH="1">
            <a:off x="2216951" y="4484237"/>
            <a:ext cx="1506" cy="773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extLst/>
          </p:nvPr>
        </p:nvGraphicFramePr>
        <p:xfrm>
          <a:off x="4015536" y="94058"/>
          <a:ext cx="7946699" cy="6455304"/>
        </p:xfrm>
        <a:graphic>
          <a:graphicData uri="http://schemas.openxmlformats.org/drawingml/2006/table">
            <a:tbl>
              <a:tblPr firstRow="1" bandRow="1">
                <a:tableStyleId>{7E9639D4-E3E2-4D34-9284-5A2195B3D0D7}</a:tableStyleId>
              </a:tblPr>
              <a:tblGrid>
                <a:gridCol w="3082180"/>
                <a:gridCol w="4864519"/>
              </a:tblGrid>
              <a:tr h="0">
                <a:tc>
                  <a:txBody>
                    <a:bodyPr/>
                    <a:lstStyle/>
                    <a:p>
                      <a:r>
                        <a:rPr lang="en-IN" sz="1800" dirty="0" smtClean="0"/>
                        <a:t>Feature</a:t>
                      </a:r>
                      <a:endParaRPr lang="en-IN" sz="1800" dirty="0"/>
                    </a:p>
                  </a:txBody>
                  <a:tcPr/>
                </a:tc>
                <a:tc>
                  <a:txBody>
                    <a:bodyPr/>
                    <a:lstStyle/>
                    <a:p>
                      <a:pPr marL="0" algn="l" defTabSz="914400" rtl="0" eaLnBrk="1" latinLnBrk="0" hangingPunct="1"/>
                      <a:r>
                        <a:rPr lang="en-IN" sz="1800" kern="1200" dirty="0" smtClean="0"/>
                        <a:t>Values</a:t>
                      </a:r>
                      <a:endParaRPr lang="en-IN" sz="1800" b="1" kern="1200" dirty="0">
                        <a:solidFill>
                          <a:schemeClr val="lt1"/>
                        </a:solidFill>
                        <a:latin typeface="+mn-lt"/>
                        <a:ea typeface="+mn-ea"/>
                        <a:cs typeface="+mn-cs"/>
                      </a:endParaRPr>
                    </a:p>
                  </a:txBody>
                  <a:tcPr/>
                </a:tc>
              </a:tr>
              <a:tr h="290195">
                <a:tc>
                  <a:txBody>
                    <a:bodyPr/>
                    <a:lstStyle/>
                    <a:p>
                      <a:pPr lvl="0">
                        <a:spcBef>
                          <a:spcPts val="0"/>
                        </a:spcBef>
                        <a:buNone/>
                      </a:pPr>
                      <a:r>
                        <a:rPr lang="en" sz="1800" kern="1200" dirty="0"/>
                        <a:t>Basic Character Type</a:t>
                      </a:r>
                      <a:endParaRPr lang="en" sz="1800" kern="1200" dirty="0">
                        <a:solidFill>
                          <a:prstClr val="black"/>
                        </a:solidFill>
                        <a:latin typeface="+mn-lt"/>
                        <a:ea typeface="+mn-ea"/>
                        <a:cs typeface="+mn-cs"/>
                      </a:endParaRPr>
                    </a:p>
                  </a:txBody>
                  <a:tcPr marL="91425" marR="91425" marT="91425" marB="91425"/>
                </a:tc>
                <a:tc>
                  <a:txBody>
                    <a:bodyPr/>
                    <a:lstStyle/>
                    <a:p>
                      <a:pPr lvl="0" rtl="0">
                        <a:lnSpc>
                          <a:spcPct val="115000"/>
                        </a:lnSpc>
                        <a:spcBef>
                          <a:spcPts val="0"/>
                        </a:spcBef>
                        <a:buNone/>
                      </a:pPr>
                      <a:r>
                        <a:rPr lang="en" sz="1800" kern="1200" dirty="0"/>
                        <a:t>vowel , consonant, nukta, halanta, </a:t>
                      </a:r>
                      <a:r>
                        <a:rPr lang="en" sz="1800" kern="1200" dirty="0" smtClean="0"/>
                        <a:t>anusvaara</a:t>
                      </a:r>
                      <a:endParaRPr lang="en" sz="1800" kern="1200" dirty="0">
                        <a:solidFill>
                          <a:prstClr val="black"/>
                        </a:solidFill>
                        <a:latin typeface="+mn-lt"/>
                        <a:ea typeface="+mn-ea"/>
                        <a:cs typeface="+mn-cs"/>
                      </a:endParaRPr>
                    </a:p>
                  </a:txBody>
                  <a:tcPr marL="91425" marR="91425" marT="91425" marB="91425"/>
                </a:tc>
              </a:tr>
              <a:tr h="258071">
                <a:tc>
                  <a:txBody>
                    <a:bodyPr/>
                    <a:lstStyle/>
                    <a:p>
                      <a:pPr lvl="0">
                        <a:spcBef>
                          <a:spcPts val="0"/>
                        </a:spcBef>
                        <a:buNone/>
                      </a:pPr>
                      <a:r>
                        <a:rPr lang="en" sz="1800" kern="1200" dirty="0"/>
                        <a:t>Vowel Length</a:t>
                      </a:r>
                      <a:endParaRPr lang="en" sz="1800" kern="1200" dirty="0">
                        <a:solidFill>
                          <a:schemeClr val="tx1"/>
                        </a:solidFill>
                        <a:latin typeface="+mn-lt"/>
                        <a:ea typeface="+mn-ea"/>
                        <a:cs typeface="+mn-cs"/>
                      </a:endParaRPr>
                    </a:p>
                  </a:txBody>
                  <a:tcPr marL="91425" marR="91425" marT="91425" marB="91425"/>
                </a:tc>
                <a:tc>
                  <a:txBody>
                    <a:bodyPr/>
                    <a:lstStyle/>
                    <a:p>
                      <a:pPr lvl="0">
                        <a:spcBef>
                          <a:spcPts val="0"/>
                        </a:spcBef>
                        <a:buNone/>
                      </a:pPr>
                      <a:r>
                        <a:rPr lang="en" sz="1800" dirty="0"/>
                        <a:t>short, long</a:t>
                      </a:r>
                    </a:p>
                  </a:txBody>
                  <a:tcPr marL="91425" marR="91425" marT="91425" marB="91425"/>
                </a:tc>
              </a:tr>
              <a:tr h="273605">
                <a:tc>
                  <a:txBody>
                    <a:bodyPr/>
                    <a:lstStyle/>
                    <a:p>
                      <a:pPr marL="0" lvl="0" algn="l" defTabSz="914400" rtl="0" eaLnBrk="1" latinLnBrk="0" hangingPunct="1">
                        <a:spcBef>
                          <a:spcPts val="0"/>
                        </a:spcBef>
                        <a:buNone/>
                      </a:pPr>
                      <a:r>
                        <a:rPr lang="en" sz="1800" kern="1200" dirty="0"/>
                        <a:t>Vowel Strength</a:t>
                      </a:r>
                      <a:endParaRPr lang="en" sz="1800" kern="1200" dirty="0">
                        <a:solidFill>
                          <a:schemeClr val="tx1"/>
                        </a:solidFill>
                        <a:latin typeface="+mn-lt"/>
                        <a:ea typeface="+mn-ea"/>
                        <a:cs typeface="+mn-cs"/>
                      </a:endParaRPr>
                    </a:p>
                  </a:txBody>
                  <a:tcPr marL="91425" marR="91425" marT="91425" marB="91425"/>
                </a:tc>
                <a:tc>
                  <a:txBody>
                    <a:bodyPr/>
                    <a:lstStyle/>
                    <a:p>
                      <a:pPr lvl="0" rtl="0">
                        <a:lnSpc>
                          <a:spcPct val="115000"/>
                        </a:lnSpc>
                        <a:spcBef>
                          <a:spcPts val="0"/>
                        </a:spcBef>
                        <a:buNone/>
                      </a:pPr>
                      <a:r>
                        <a:rPr lang="en" sz="1800" dirty="0"/>
                        <a:t>weak (a,aa,i,ii,u,uu), medium (e,o), strong (ai,au)</a:t>
                      </a:r>
                    </a:p>
                  </a:txBody>
                  <a:tcPr marL="91425" marR="91425" marT="91425" marB="91425"/>
                </a:tc>
              </a:tr>
              <a:tr h="258071">
                <a:tc>
                  <a:txBody>
                    <a:bodyPr/>
                    <a:lstStyle/>
                    <a:p>
                      <a:pPr marL="0" lvl="0" algn="l" defTabSz="914400" rtl="0" eaLnBrk="1" latinLnBrk="0" hangingPunct="1">
                        <a:spcBef>
                          <a:spcPts val="0"/>
                        </a:spcBef>
                        <a:buNone/>
                      </a:pPr>
                      <a:r>
                        <a:rPr lang="en" sz="1800" kern="1200" dirty="0"/>
                        <a:t>Vowel Status</a:t>
                      </a:r>
                      <a:endParaRPr lang="en" sz="1800" kern="1200" dirty="0">
                        <a:solidFill>
                          <a:schemeClr val="tx1"/>
                        </a:solidFill>
                        <a:latin typeface="+mn-lt"/>
                        <a:ea typeface="+mn-ea"/>
                        <a:cs typeface="+mn-cs"/>
                      </a:endParaRPr>
                    </a:p>
                  </a:txBody>
                  <a:tcPr marL="91425" marR="91425" marT="91425" marB="91425"/>
                </a:tc>
                <a:tc>
                  <a:txBody>
                    <a:bodyPr/>
                    <a:lstStyle/>
                    <a:p>
                      <a:pPr lvl="0">
                        <a:spcBef>
                          <a:spcPts val="0"/>
                        </a:spcBef>
                        <a:buNone/>
                      </a:pPr>
                      <a:r>
                        <a:rPr lang="en" sz="1800" dirty="0"/>
                        <a:t>Independent, Dependent</a:t>
                      </a:r>
                    </a:p>
                  </a:txBody>
                  <a:tcPr marL="91425" marR="91425" marT="91425" marB="91425"/>
                </a:tc>
              </a:tr>
              <a:tr h="273605">
                <a:tc>
                  <a:txBody>
                    <a:bodyPr/>
                    <a:lstStyle/>
                    <a:p>
                      <a:pPr marL="0" lvl="0" algn="l" defTabSz="914400" rtl="0" eaLnBrk="1" latinLnBrk="0" hangingPunct="1">
                        <a:spcBef>
                          <a:spcPts val="0"/>
                        </a:spcBef>
                        <a:buNone/>
                      </a:pPr>
                      <a:r>
                        <a:rPr lang="en" sz="1800" kern="1200" dirty="0" smtClean="0"/>
                        <a:t>Vowel – horizontal position</a:t>
                      </a:r>
                      <a:endParaRPr lang="en" sz="1800" kern="1200" dirty="0">
                        <a:solidFill>
                          <a:schemeClr val="tx1"/>
                        </a:solidFill>
                        <a:latin typeface="+mn-lt"/>
                        <a:ea typeface="+mn-ea"/>
                        <a:cs typeface="+mn-cs"/>
                      </a:endParaRPr>
                    </a:p>
                  </a:txBody>
                  <a:tcPr marL="91425" marR="91425" marT="91425" marB="91425"/>
                </a:tc>
                <a:tc>
                  <a:txBody>
                    <a:bodyPr/>
                    <a:lstStyle/>
                    <a:p>
                      <a:pPr lvl="0" rtl="0">
                        <a:lnSpc>
                          <a:spcPct val="115000"/>
                        </a:lnSpc>
                        <a:spcBef>
                          <a:spcPts val="0"/>
                        </a:spcBef>
                        <a:buNone/>
                      </a:pPr>
                      <a:r>
                        <a:rPr lang="en-IN" sz="1800" dirty="0" smtClean="0"/>
                        <a:t>f</a:t>
                      </a:r>
                      <a:r>
                        <a:rPr lang="en" sz="1800" dirty="0" smtClean="0"/>
                        <a:t>ront,</a:t>
                      </a:r>
                      <a:r>
                        <a:rPr lang="en" sz="1800" baseline="0" dirty="0" smtClean="0"/>
                        <a:t> back</a:t>
                      </a:r>
                      <a:endParaRPr lang="en" sz="1800" dirty="0"/>
                    </a:p>
                  </a:txBody>
                  <a:tcPr marL="91425" marR="91425" marT="91425" marB="91425"/>
                </a:tc>
              </a:tr>
              <a:tr h="273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kern="1200" dirty="0" smtClean="0"/>
                        <a:t>Vowel – vertical position</a:t>
                      </a:r>
                      <a:endParaRPr lang="en" sz="1800" kern="1200" dirty="0" smtClean="0">
                        <a:solidFill>
                          <a:schemeClr val="tx1"/>
                        </a:solidFill>
                        <a:latin typeface="+mn-lt"/>
                        <a:ea typeface="+mn-ea"/>
                        <a:cs typeface="+mn-cs"/>
                      </a:endParaRPr>
                    </a:p>
                  </a:txBody>
                  <a:tcPr marL="91425" marR="91425" marT="91425" marB="91425"/>
                </a:tc>
                <a:tc>
                  <a:txBody>
                    <a:bodyPr/>
                    <a:lstStyle/>
                    <a:p>
                      <a:pPr lvl="0" rtl="0">
                        <a:lnSpc>
                          <a:spcPct val="115000"/>
                        </a:lnSpc>
                        <a:spcBef>
                          <a:spcPts val="0"/>
                        </a:spcBef>
                        <a:buNone/>
                      </a:pPr>
                      <a:r>
                        <a:rPr lang="en" sz="1800" dirty="0" smtClean="0"/>
                        <a:t>open, open-mid, close,close-mid</a:t>
                      </a:r>
                      <a:endParaRPr lang="en" sz="1800" dirty="0"/>
                    </a:p>
                  </a:txBody>
                  <a:tcPr marL="91425" marR="91425" marT="91425" marB="91425"/>
                </a:tc>
              </a:tr>
              <a:tr h="273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800" kern="1200" dirty="0" smtClean="0"/>
                        <a:t>Vowel – Roundedness</a:t>
                      </a:r>
                      <a:endParaRPr lang="en" sz="1800" kern="1200" dirty="0" smtClean="0">
                        <a:solidFill>
                          <a:schemeClr val="tx1"/>
                        </a:solidFill>
                        <a:latin typeface="+mn-lt"/>
                        <a:ea typeface="+mn-ea"/>
                        <a:cs typeface="+mn-cs"/>
                      </a:endParaRPr>
                    </a:p>
                  </a:txBody>
                  <a:tcPr marL="91425" marR="91425" marT="91425" marB="91425"/>
                </a:tc>
                <a:tc>
                  <a:txBody>
                    <a:bodyPr/>
                    <a:lstStyle/>
                    <a:p>
                      <a:pPr lvl="0" rtl="0">
                        <a:lnSpc>
                          <a:spcPct val="115000"/>
                        </a:lnSpc>
                        <a:spcBef>
                          <a:spcPts val="0"/>
                        </a:spcBef>
                        <a:buNone/>
                      </a:pPr>
                      <a:r>
                        <a:rPr lang="en" sz="1800" dirty="0" smtClean="0"/>
                        <a:t>True, False</a:t>
                      </a:r>
                      <a:endParaRPr lang="en" sz="1800" dirty="0"/>
                    </a:p>
                  </a:txBody>
                  <a:tcPr marL="91425" marR="91425" marT="91425" marB="91425"/>
                </a:tc>
              </a:tr>
              <a:tr h="419964">
                <a:tc>
                  <a:txBody>
                    <a:bodyPr/>
                    <a:lstStyle/>
                    <a:p>
                      <a:pPr marL="0" lvl="0" algn="l" defTabSz="914400" rtl="0" eaLnBrk="1" latinLnBrk="0" hangingPunct="1">
                        <a:spcBef>
                          <a:spcPts val="0"/>
                        </a:spcBef>
                        <a:buNone/>
                      </a:pPr>
                      <a:r>
                        <a:rPr lang="en" sz="1800" kern="1200" dirty="0"/>
                        <a:t>Consonant Type</a:t>
                      </a:r>
                      <a:endParaRPr lang="en" sz="1800" kern="1200" dirty="0">
                        <a:solidFill>
                          <a:schemeClr val="tx1"/>
                        </a:solidFill>
                        <a:latin typeface="+mn-lt"/>
                        <a:ea typeface="+mn-ea"/>
                        <a:cs typeface="+mn-cs"/>
                      </a:endParaRPr>
                    </a:p>
                  </a:txBody>
                  <a:tcPr marL="91425" marR="91425" marT="91425" marB="91425"/>
                </a:tc>
                <a:tc>
                  <a:txBody>
                    <a:bodyPr/>
                    <a:lstStyle/>
                    <a:p>
                      <a:pPr lvl="0" rtl="0">
                        <a:lnSpc>
                          <a:spcPct val="115000"/>
                        </a:lnSpc>
                        <a:spcBef>
                          <a:spcPts val="0"/>
                        </a:spcBef>
                        <a:buNone/>
                      </a:pPr>
                      <a:r>
                        <a:rPr lang="en" sz="1800" dirty="0" smtClean="0"/>
                        <a:t>plosive, fricative, </a:t>
                      </a:r>
                      <a:r>
                        <a:rPr lang="en" sz="1800" dirty="0"/>
                        <a:t>central </a:t>
                      </a:r>
                      <a:r>
                        <a:rPr lang="en" sz="1800" dirty="0" smtClean="0"/>
                        <a:t>approximant, </a:t>
                      </a:r>
                      <a:r>
                        <a:rPr lang="en" sz="1800" dirty="0"/>
                        <a:t>lateral </a:t>
                      </a:r>
                      <a:r>
                        <a:rPr lang="en" sz="1800" dirty="0" smtClean="0"/>
                        <a:t>approximant, flap</a:t>
                      </a:r>
                      <a:endParaRPr lang="en" sz="1800" dirty="0"/>
                    </a:p>
                  </a:txBody>
                  <a:tcPr marL="91425" marR="91425" marT="91425" marB="91425"/>
                </a:tc>
              </a:tr>
              <a:tr h="273605">
                <a:tc>
                  <a:txBody>
                    <a:bodyPr/>
                    <a:lstStyle/>
                    <a:p>
                      <a:pPr marL="0" lvl="0" algn="l" defTabSz="914400" rtl="0" eaLnBrk="1" latinLnBrk="0" hangingPunct="1">
                        <a:spcBef>
                          <a:spcPts val="0"/>
                        </a:spcBef>
                        <a:buNone/>
                      </a:pPr>
                      <a:r>
                        <a:rPr lang="en" sz="1800" kern="1200" dirty="0"/>
                        <a:t>Place of Articulation</a:t>
                      </a:r>
                      <a:endParaRPr lang="en" sz="1800" kern="1200" dirty="0">
                        <a:solidFill>
                          <a:schemeClr val="tx1"/>
                        </a:solidFill>
                        <a:latin typeface="+mn-lt"/>
                        <a:ea typeface="+mn-ea"/>
                        <a:cs typeface="+mn-cs"/>
                      </a:endParaRPr>
                    </a:p>
                  </a:txBody>
                  <a:tcPr marL="91425" marR="91425" marT="91425" marB="91425"/>
                </a:tc>
                <a:tc>
                  <a:txBody>
                    <a:bodyPr/>
                    <a:lstStyle/>
                    <a:p>
                      <a:pPr lvl="0" rtl="0">
                        <a:lnSpc>
                          <a:spcPct val="115000"/>
                        </a:lnSpc>
                        <a:spcBef>
                          <a:spcPts val="0"/>
                        </a:spcBef>
                        <a:buNone/>
                      </a:pPr>
                      <a:r>
                        <a:rPr lang="en" sz="1800" dirty="0" smtClean="0"/>
                        <a:t>velar,palatal</a:t>
                      </a:r>
                      <a:r>
                        <a:rPr lang="en" sz="1800" dirty="0"/>
                        <a:t>, retroflex, dental, labial</a:t>
                      </a:r>
                    </a:p>
                  </a:txBody>
                  <a:tcPr marL="91425" marR="91425" marT="91425" marB="91425"/>
                </a:tc>
              </a:tr>
              <a:tr h="258071">
                <a:tc>
                  <a:txBody>
                    <a:bodyPr/>
                    <a:lstStyle/>
                    <a:p>
                      <a:pPr marL="0" lvl="0" algn="l" defTabSz="914400" rtl="0" eaLnBrk="1" latinLnBrk="0" hangingPunct="1">
                        <a:spcBef>
                          <a:spcPts val="0"/>
                        </a:spcBef>
                        <a:buNone/>
                      </a:pPr>
                      <a:r>
                        <a:rPr lang="en" sz="1800" kern="1200" dirty="0"/>
                        <a:t>Aspiration</a:t>
                      </a:r>
                      <a:endParaRPr lang="en" sz="1800" kern="1200" dirty="0">
                        <a:solidFill>
                          <a:schemeClr val="tx1"/>
                        </a:solidFill>
                        <a:latin typeface="+mn-lt"/>
                        <a:ea typeface="+mn-ea"/>
                        <a:cs typeface="+mn-cs"/>
                      </a:endParaRPr>
                    </a:p>
                  </a:txBody>
                  <a:tcPr marL="91425" marR="91425" marT="91425" marB="91425"/>
                </a:tc>
                <a:tc>
                  <a:txBody>
                    <a:bodyPr/>
                    <a:lstStyle/>
                    <a:p>
                      <a:pPr lvl="0">
                        <a:spcBef>
                          <a:spcPts val="0"/>
                        </a:spcBef>
                        <a:buNone/>
                      </a:pPr>
                      <a:r>
                        <a:rPr lang="en" sz="1800" dirty="0"/>
                        <a:t>True, False</a:t>
                      </a:r>
                    </a:p>
                  </a:txBody>
                  <a:tcPr marL="91425" marR="91425" marT="91425" marB="91425"/>
                </a:tc>
              </a:tr>
              <a:tr h="258071">
                <a:tc>
                  <a:txBody>
                    <a:bodyPr/>
                    <a:lstStyle/>
                    <a:p>
                      <a:pPr lvl="0">
                        <a:spcBef>
                          <a:spcPts val="0"/>
                        </a:spcBef>
                        <a:buNone/>
                      </a:pPr>
                      <a:r>
                        <a:rPr lang="en" sz="1800" kern="1200" dirty="0"/>
                        <a:t>Voicing</a:t>
                      </a:r>
                      <a:endParaRPr lang="en" sz="1800" kern="1200" dirty="0">
                        <a:solidFill>
                          <a:schemeClr val="tx1"/>
                        </a:solidFill>
                        <a:latin typeface="+mn-lt"/>
                        <a:ea typeface="+mn-ea"/>
                        <a:cs typeface="+mn-cs"/>
                      </a:endParaRPr>
                    </a:p>
                  </a:txBody>
                  <a:tcPr marL="91425" marR="91425" marT="91425" marB="91425"/>
                </a:tc>
                <a:tc>
                  <a:txBody>
                    <a:bodyPr/>
                    <a:lstStyle/>
                    <a:p>
                      <a:pPr lvl="0">
                        <a:spcBef>
                          <a:spcPts val="0"/>
                        </a:spcBef>
                        <a:buNone/>
                      </a:pPr>
                      <a:r>
                        <a:rPr lang="en" sz="1800" dirty="0"/>
                        <a:t>True, False</a:t>
                      </a:r>
                    </a:p>
                  </a:txBody>
                  <a:tcPr marL="91425" marR="91425" marT="91425" marB="91425"/>
                </a:tc>
              </a:tr>
              <a:tr h="258071">
                <a:tc>
                  <a:txBody>
                    <a:bodyPr/>
                    <a:lstStyle/>
                    <a:p>
                      <a:pPr marL="0" lvl="0" algn="l" defTabSz="914400" rtl="0" eaLnBrk="1" latinLnBrk="0" hangingPunct="1">
                        <a:spcBef>
                          <a:spcPts val="0"/>
                        </a:spcBef>
                        <a:buNone/>
                      </a:pPr>
                      <a:r>
                        <a:rPr lang="en" sz="1800" kern="1200" dirty="0"/>
                        <a:t>Nasal</a:t>
                      </a:r>
                      <a:endParaRPr lang="en" sz="1800" kern="1200" dirty="0">
                        <a:solidFill>
                          <a:schemeClr val="tx1"/>
                        </a:solidFill>
                        <a:latin typeface="+mn-lt"/>
                        <a:ea typeface="+mn-ea"/>
                        <a:cs typeface="+mn-cs"/>
                      </a:endParaRPr>
                    </a:p>
                  </a:txBody>
                  <a:tcPr marL="91425" marR="91425" marT="91425" marB="91425"/>
                </a:tc>
                <a:tc>
                  <a:txBody>
                    <a:bodyPr/>
                    <a:lstStyle/>
                    <a:p>
                      <a:pPr lvl="0">
                        <a:spcBef>
                          <a:spcPts val="0"/>
                        </a:spcBef>
                        <a:buNone/>
                      </a:pPr>
                      <a:r>
                        <a:rPr lang="en" sz="1800" dirty="0"/>
                        <a:t>True, False</a:t>
                      </a:r>
                    </a:p>
                  </a:txBody>
                  <a:tcPr marL="91425" marR="91425" marT="91425" marB="91425"/>
                </a:tc>
              </a:tr>
            </a:tbl>
          </a:graphicData>
        </a:graphic>
      </p:graphicFrame>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58</a:t>
            </a:fld>
            <a:endParaRPr lang="en-IN">
              <a:solidFill>
                <a:prstClr val="black">
                  <a:tint val="75000"/>
                </a:prstClr>
              </a:solidFill>
            </a:endParaRPr>
          </a:p>
        </p:txBody>
      </p:sp>
      <p:sp>
        <p:nvSpPr>
          <p:cNvPr id="9" name="Footer Placeholder 8"/>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40181604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289" y="3473527"/>
            <a:ext cx="3441843" cy="1200329"/>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5" name="Rounded Rectangle 4"/>
          <p:cNvSpPr/>
          <p:nvPr/>
        </p:nvSpPr>
        <p:spPr>
          <a:xfrm>
            <a:off x="646172" y="481869"/>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Grapheme </a:t>
            </a:r>
            <a:r>
              <a:rPr lang="en-IN" sz="2400" i="1" dirty="0">
                <a:solidFill>
                  <a:prstClr val="black"/>
                </a:solidFill>
                <a:sym typeface="Wingdings" panose="05000000000000000000" pitchFamily="2" charset="2"/>
              </a:rPr>
              <a:t> Phoneme conversion </a:t>
            </a:r>
            <a:endParaRPr lang="en-IN" sz="2400" i="1" dirty="0">
              <a:solidFill>
                <a:prstClr val="black"/>
              </a:solidFill>
            </a:endParaRPr>
          </a:p>
        </p:txBody>
      </p:sp>
      <p:sp>
        <p:nvSpPr>
          <p:cNvPr id="6" name="Rounded Rectangle 5"/>
          <p:cNvSpPr/>
          <p:nvPr/>
        </p:nvSpPr>
        <p:spPr>
          <a:xfrm>
            <a:off x="653716" y="2082818"/>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Map phonemes to phonetic features</a:t>
            </a:r>
          </a:p>
        </p:txBody>
      </p:sp>
      <p:sp>
        <p:nvSpPr>
          <p:cNvPr id="7" name="Rounded Rectangle 6"/>
          <p:cNvSpPr/>
          <p:nvPr/>
        </p:nvSpPr>
        <p:spPr>
          <a:xfrm>
            <a:off x="652207" y="3665661"/>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Define phonetic similarity function</a:t>
            </a:r>
          </a:p>
        </p:txBody>
      </p:sp>
      <p:sp>
        <p:nvSpPr>
          <p:cNvPr id="8" name="Rounded Rectangle 7"/>
          <p:cNvSpPr/>
          <p:nvPr/>
        </p:nvSpPr>
        <p:spPr>
          <a:xfrm>
            <a:off x="650701" y="5257567"/>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Align phoneme sequences</a:t>
            </a:r>
          </a:p>
        </p:txBody>
      </p:sp>
      <p:cxnSp>
        <p:nvCxnSpPr>
          <p:cNvPr id="17" name="Straight Arrow Connector 16"/>
          <p:cNvCxnSpPr>
            <a:stCxn id="5" idx="2"/>
            <a:endCxn id="6" idx="0"/>
          </p:cNvCxnSpPr>
          <p:nvPr/>
        </p:nvCxnSpPr>
        <p:spPr>
          <a:xfrm>
            <a:off x="2212422" y="1300445"/>
            <a:ext cx="7544" cy="7823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7" idx="0"/>
          </p:cNvCxnSpPr>
          <p:nvPr/>
        </p:nvCxnSpPr>
        <p:spPr>
          <a:xfrm flipH="1">
            <a:off x="2218457" y="2901394"/>
            <a:ext cx="1509" cy="7642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8" idx="0"/>
          </p:cNvCxnSpPr>
          <p:nvPr/>
        </p:nvCxnSpPr>
        <p:spPr>
          <a:xfrm flipH="1">
            <a:off x="2216951" y="4484237"/>
            <a:ext cx="1506" cy="773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178326" y="3373313"/>
            <a:ext cx="8013674" cy="1143070"/>
          </a:xfrm>
          <a:prstGeom prst="rect">
            <a:avLst/>
          </a:prstGeom>
        </p:spPr>
        <p:txBody>
          <a:bodyPr wrap="square">
            <a:spAutoFit/>
          </a:bodyPr>
          <a:lstStyle/>
          <a:p>
            <a:pPr>
              <a:lnSpc>
                <a:spcPct val="150000"/>
              </a:lnSpc>
            </a:pPr>
            <a:r>
              <a:rPr lang="en-IN" sz="2400" i="1" dirty="0" smtClean="0">
                <a:solidFill>
                  <a:prstClr val="black"/>
                </a:solidFill>
              </a:rPr>
              <a:t>Cosine similarity, Hamming, Distance, Handcrafted similarity matrices</a:t>
            </a:r>
            <a:endParaRPr lang="en-IN" sz="2400" i="1" dirty="0">
              <a:solidFill>
                <a:prstClr val="black"/>
              </a:solidFill>
            </a:endParaRPr>
          </a:p>
        </p:txBody>
      </p:sp>
      <p:sp>
        <p:nvSpPr>
          <p:cNvPr id="9" name="Slide Number Placeholder 8"/>
          <p:cNvSpPr>
            <a:spLocks noGrp="1"/>
          </p:cNvSpPr>
          <p:nvPr>
            <p:ph type="sldNum" sz="quarter" idx="12"/>
          </p:nvPr>
        </p:nvSpPr>
        <p:spPr/>
        <p:txBody>
          <a:bodyPr/>
          <a:lstStyle/>
          <a:p>
            <a:fld id="{EAD1697F-0974-4722-9A3C-9B6254D96614}" type="slidenum">
              <a:rPr lang="en-IN" smtClean="0">
                <a:solidFill>
                  <a:prstClr val="black">
                    <a:tint val="75000"/>
                  </a:prstClr>
                </a:solidFill>
              </a:rPr>
              <a:pPr/>
              <a:t>59</a:t>
            </a:fld>
            <a:endParaRPr lang="en-IN">
              <a:solidFill>
                <a:prstClr val="black">
                  <a:tint val="75000"/>
                </a:prstClr>
              </a:solidFill>
            </a:endParaRPr>
          </a:p>
        </p:txBody>
      </p:sp>
      <p:sp>
        <p:nvSpPr>
          <p:cNvPr id="10" name="Footer Placeholder 9"/>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7300601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105"/>
          <p:cNvSpPr/>
          <p:nvPr/>
        </p:nvSpPr>
        <p:spPr>
          <a:xfrm>
            <a:off x="8329588" y="2040950"/>
            <a:ext cx="3683342" cy="1433818"/>
          </a:xfrm>
          <a:prstGeom prst="rect">
            <a:avLst/>
          </a:prstGeom>
          <a:solidFill>
            <a:schemeClr val="accent2">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b="1" dirty="0">
                <a:solidFill>
                  <a:prstClr val="black"/>
                </a:solidFill>
                <a:sym typeface="Ubuntu"/>
              </a:rPr>
              <a:t>Machine Learning</a:t>
            </a:r>
          </a:p>
          <a:p>
            <a:pPr algn="ctr"/>
            <a:endParaRPr lang="en" b="1" dirty="0">
              <a:solidFill>
                <a:prstClr val="black"/>
              </a:solidFill>
              <a:latin typeface="Calibri Light" panose="020F0302020204030204" pitchFamily="34" charset="0"/>
              <a:ea typeface="Ubuntu"/>
              <a:cs typeface="Ubuntu"/>
              <a:sym typeface="Ubuntu"/>
            </a:endParaRPr>
          </a:p>
          <a:p>
            <a:pPr marL="285750" indent="-285750" algn="just">
              <a:buFont typeface="Arial" panose="020B0604020202020204" pitchFamily="34" charset="0"/>
              <a:buChar char="•"/>
            </a:pPr>
            <a:r>
              <a:rPr lang="en" dirty="0">
                <a:solidFill>
                  <a:prstClr val="black"/>
                </a:solidFill>
                <a:sym typeface="Ubuntu"/>
              </a:rPr>
              <a:t>Learn word/phrase</a:t>
            </a:r>
            <a:r>
              <a:rPr lang="en" b="1" dirty="0">
                <a:solidFill>
                  <a:prstClr val="black"/>
                </a:solidFill>
                <a:latin typeface="Calibri Light" panose="020F0302020204030204" pitchFamily="34" charset="0"/>
                <a:ea typeface="Ubuntu"/>
                <a:cs typeface="Ubuntu"/>
                <a:sym typeface="Ubuntu"/>
              </a:rPr>
              <a:t> </a:t>
            </a:r>
            <a:r>
              <a:rPr lang="en" dirty="0">
                <a:solidFill>
                  <a:prstClr val="black"/>
                </a:solidFill>
                <a:sym typeface="Ubuntu"/>
              </a:rPr>
              <a:t>alignments</a:t>
            </a:r>
          </a:p>
          <a:p>
            <a:pPr marL="285750" indent="-285750" algn="just">
              <a:buFont typeface="Arial" panose="020B0604020202020204" pitchFamily="34" charset="0"/>
              <a:buChar char="•"/>
            </a:pPr>
            <a:r>
              <a:rPr lang="en" dirty="0">
                <a:solidFill>
                  <a:prstClr val="black"/>
                </a:solidFill>
                <a:sym typeface="Ubuntu"/>
              </a:rPr>
              <a:t>Learning to reorder</a:t>
            </a:r>
          </a:p>
        </p:txBody>
      </p:sp>
      <p:sp>
        <p:nvSpPr>
          <p:cNvPr id="32" name="Shape 102"/>
          <p:cNvSpPr/>
          <p:nvPr/>
        </p:nvSpPr>
        <p:spPr>
          <a:xfrm>
            <a:off x="7840980" y="2637139"/>
            <a:ext cx="470872" cy="496641"/>
          </a:xfrm>
          <a:prstGeom prst="mathPlus">
            <a:avLst>
              <a:gd name="adj1" fmla="val 23520"/>
            </a:avLst>
          </a:prstGeom>
          <a:solidFill>
            <a:schemeClr val="accent1">
              <a:lumMod val="40000"/>
              <a:lumOff val="6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endParaRPr dirty="0">
              <a:solidFill>
                <a:prstClr val="black"/>
              </a:solidFill>
            </a:endParaRPr>
          </a:p>
        </p:txBody>
      </p:sp>
      <p:sp>
        <p:nvSpPr>
          <p:cNvPr id="35" name="Rectangle 34"/>
          <p:cNvSpPr/>
          <p:nvPr/>
        </p:nvSpPr>
        <p:spPr>
          <a:xfrm>
            <a:off x="1964958" y="3441305"/>
            <a:ext cx="1178249" cy="369332"/>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Rectangle 35"/>
          <p:cNvSpPr/>
          <p:nvPr/>
        </p:nvSpPr>
        <p:spPr>
          <a:xfrm>
            <a:off x="5725852" y="3455701"/>
            <a:ext cx="1178249" cy="369332"/>
          </a:xfrm>
          <a:prstGeom prst="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Shape 101"/>
          <p:cNvSpPr/>
          <p:nvPr/>
        </p:nvSpPr>
        <p:spPr>
          <a:xfrm>
            <a:off x="253448" y="764303"/>
            <a:ext cx="7587532" cy="4293892"/>
          </a:xfrm>
          <a:prstGeom prst="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b="1" dirty="0">
                <a:solidFill>
                  <a:prstClr val="black"/>
                </a:solidFill>
                <a:sym typeface="Ubuntu"/>
              </a:rPr>
              <a:t>Parallel Corpus</a:t>
            </a: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p:txBody>
      </p:sp>
      <p:sp>
        <p:nvSpPr>
          <p:cNvPr id="38" name="Rectangle 37"/>
          <p:cNvSpPr/>
          <p:nvPr/>
        </p:nvSpPr>
        <p:spPr>
          <a:xfrm>
            <a:off x="290702" y="1572867"/>
            <a:ext cx="2909323" cy="369332"/>
          </a:xfrm>
          <a:prstGeom prst="rect">
            <a:avLst/>
          </a:prstGeom>
        </p:spPr>
        <p:txBody>
          <a:bodyPr wrap="none">
            <a:spAutoFit/>
          </a:bodyPr>
          <a:lstStyle/>
          <a:p>
            <a:r>
              <a:rPr lang="en-US" b="1" dirty="0">
                <a:solidFill>
                  <a:srgbClr val="5B9BD5">
                    <a:lumMod val="50000"/>
                  </a:srgbClr>
                </a:solidFill>
              </a:rPr>
              <a:t>A boy</a:t>
            </a:r>
            <a:r>
              <a:rPr lang="en-US" dirty="0">
                <a:solidFill>
                  <a:prstClr val="black">
                    <a:lumMod val="65000"/>
                    <a:lumOff val="35000"/>
                  </a:prstClr>
                </a:solidFill>
              </a:rPr>
              <a:t> is </a:t>
            </a:r>
            <a:r>
              <a:rPr lang="en-US" b="1" dirty="0">
                <a:solidFill>
                  <a:srgbClr val="FF0000"/>
                </a:solidFill>
              </a:rPr>
              <a:t>sitting</a:t>
            </a:r>
            <a:r>
              <a:rPr lang="en-US" dirty="0">
                <a:solidFill>
                  <a:prstClr val="black">
                    <a:lumMod val="65000"/>
                    <a:lumOff val="35000"/>
                  </a:prstClr>
                </a:solidFill>
              </a:rPr>
              <a:t> in the kitchen</a:t>
            </a:r>
          </a:p>
        </p:txBody>
      </p:sp>
      <p:sp>
        <p:nvSpPr>
          <p:cNvPr id="39" name="Rectangle 38"/>
          <p:cNvSpPr/>
          <p:nvPr/>
        </p:nvSpPr>
        <p:spPr>
          <a:xfrm>
            <a:off x="275441" y="2040950"/>
            <a:ext cx="2288960" cy="369332"/>
          </a:xfrm>
          <a:prstGeom prst="rect">
            <a:avLst/>
          </a:prstGeom>
        </p:spPr>
        <p:txBody>
          <a:bodyPr wrap="none">
            <a:spAutoFit/>
          </a:bodyPr>
          <a:lstStyle/>
          <a:p>
            <a:r>
              <a:rPr lang="en-US" b="1" dirty="0">
                <a:solidFill>
                  <a:srgbClr val="5B9BD5">
                    <a:lumMod val="50000"/>
                  </a:srgbClr>
                </a:solidFill>
              </a:rPr>
              <a:t>A boy</a:t>
            </a:r>
            <a:r>
              <a:rPr lang="en-US" b="1" dirty="0">
                <a:solidFill>
                  <a:prstClr val="black">
                    <a:lumMod val="65000"/>
                    <a:lumOff val="35000"/>
                  </a:prstClr>
                </a:solidFill>
              </a:rPr>
              <a:t> </a:t>
            </a:r>
            <a:r>
              <a:rPr lang="en-US" dirty="0">
                <a:solidFill>
                  <a:prstClr val="black">
                    <a:lumMod val="65000"/>
                    <a:lumOff val="35000"/>
                  </a:prstClr>
                </a:solidFill>
              </a:rPr>
              <a:t>is playing </a:t>
            </a:r>
            <a:r>
              <a:rPr lang="en-US" b="1" dirty="0">
                <a:solidFill>
                  <a:srgbClr val="ED7D31">
                    <a:lumMod val="50000"/>
                  </a:srgbClr>
                </a:solidFill>
              </a:rPr>
              <a:t>tennis</a:t>
            </a:r>
          </a:p>
        </p:txBody>
      </p:sp>
      <p:sp>
        <p:nvSpPr>
          <p:cNvPr id="40" name="Rectangle 39"/>
          <p:cNvSpPr/>
          <p:nvPr/>
        </p:nvSpPr>
        <p:spPr>
          <a:xfrm>
            <a:off x="3515727" y="2040950"/>
            <a:ext cx="2519344" cy="369332"/>
          </a:xfrm>
          <a:prstGeom prst="rect">
            <a:avLst/>
          </a:prstGeom>
        </p:spPr>
        <p:txBody>
          <a:bodyPr wrap="none">
            <a:spAutoFit/>
          </a:bodyPr>
          <a:lstStyle/>
          <a:p>
            <a:r>
              <a:rPr lang="fr-FR" b="1" dirty="0">
                <a:solidFill>
                  <a:srgbClr val="5B9BD5">
                    <a:lumMod val="50000"/>
                  </a:srgbClr>
                </a:solidFill>
              </a:rPr>
              <a:t>Un garçon</a:t>
            </a:r>
            <a:r>
              <a:rPr lang="fr-FR" b="1" dirty="0">
                <a:solidFill>
                  <a:prstClr val="black">
                    <a:lumMod val="65000"/>
                    <a:lumOff val="35000"/>
                  </a:prstClr>
                </a:solidFill>
              </a:rPr>
              <a:t> </a:t>
            </a:r>
            <a:r>
              <a:rPr lang="fr-FR" dirty="0">
                <a:solidFill>
                  <a:prstClr val="black">
                    <a:lumMod val="65000"/>
                    <a:lumOff val="35000"/>
                  </a:prstClr>
                </a:solidFill>
              </a:rPr>
              <a:t>joue au </a:t>
            </a:r>
            <a:r>
              <a:rPr lang="fr-FR" b="1" dirty="0">
                <a:solidFill>
                  <a:srgbClr val="ED7D31">
                    <a:lumMod val="50000"/>
                  </a:srgbClr>
                </a:solidFill>
              </a:rPr>
              <a:t>tennis</a:t>
            </a:r>
            <a:endParaRPr lang="en-US" b="1" dirty="0">
              <a:solidFill>
                <a:srgbClr val="ED7D31">
                  <a:lumMod val="50000"/>
                </a:srgbClr>
              </a:solidFill>
            </a:endParaRPr>
          </a:p>
        </p:txBody>
      </p:sp>
      <p:sp>
        <p:nvSpPr>
          <p:cNvPr id="41" name="Rectangle 40"/>
          <p:cNvSpPr/>
          <p:nvPr/>
        </p:nvSpPr>
        <p:spPr>
          <a:xfrm>
            <a:off x="275441" y="2516128"/>
            <a:ext cx="2982548" cy="369332"/>
          </a:xfrm>
          <a:prstGeom prst="rect">
            <a:avLst/>
          </a:prstGeom>
        </p:spPr>
        <p:txBody>
          <a:bodyPr wrap="none">
            <a:spAutoFit/>
          </a:bodyPr>
          <a:lstStyle/>
          <a:p>
            <a:r>
              <a:rPr lang="en-US" b="1" dirty="0">
                <a:solidFill>
                  <a:srgbClr val="5B9BD5">
                    <a:lumMod val="50000"/>
                  </a:srgbClr>
                </a:solidFill>
              </a:rPr>
              <a:t>A boy</a:t>
            </a:r>
            <a:r>
              <a:rPr lang="en-US" b="1" dirty="0">
                <a:solidFill>
                  <a:prstClr val="black">
                    <a:lumMod val="65000"/>
                    <a:lumOff val="35000"/>
                  </a:prstClr>
                </a:solidFill>
              </a:rPr>
              <a:t> </a:t>
            </a:r>
            <a:r>
              <a:rPr lang="en-US" b="1" dirty="0">
                <a:solidFill>
                  <a:srgbClr val="FF0000"/>
                </a:solidFill>
              </a:rPr>
              <a:t>sitting</a:t>
            </a:r>
            <a:r>
              <a:rPr lang="en-US" dirty="0">
                <a:solidFill>
                  <a:prstClr val="black">
                    <a:lumMod val="65000"/>
                    <a:lumOff val="35000"/>
                  </a:prstClr>
                </a:solidFill>
              </a:rPr>
              <a:t> on a round table</a:t>
            </a:r>
          </a:p>
        </p:txBody>
      </p:sp>
      <p:sp>
        <p:nvSpPr>
          <p:cNvPr id="42" name="Rectangle 41"/>
          <p:cNvSpPr/>
          <p:nvPr/>
        </p:nvSpPr>
        <p:spPr>
          <a:xfrm>
            <a:off x="3515727" y="2516128"/>
            <a:ext cx="3518784" cy="369332"/>
          </a:xfrm>
          <a:prstGeom prst="rect">
            <a:avLst/>
          </a:prstGeom>
        </p:spPr>
        <p:txBody>
          <a:bodyPr wrap="none">
            <a:spAutoFit/>
          </a:bodyPr>
          <a:lstStyle/>
          <a:p>
            <a:r>
              <a:rPr lang="fr-FR" dirty="0">
                <a:solidFill>
                  <a:srgbClr val="5B9BD5">
                    <a:lumMod val="50000"/>
                  </a:srgbClr>
                </a:solidFill>
              </a:rPr>
              <a:t>Un garçon</a:t>
            </a:r>
            <a:r>
              <a:rPr lang="fr-FR" dirty="0">
                <a:solidFill>
                  <a:prstClr val="black">
                    <a:lumMod val="65000"/>
                    <a:lumOff val="35000"/>
                  </a:prstClr>
                </a:solidFill>
              </a:rPr>
              <a:t> </a:t>
            </a:r>
            <a:r>
              <a:rPr lang="fr-FR" b="1" dirty="0">
                <a:solidFill>
                  <a:srgbClr val="FF0000"/>
                </a:solidFill>
              </a:rPr>
              <a:t>assis</a:t>
            </a:r>
            <a:r>
              <a:rPr lang="fr-FR" dirty="0">
                <a:solidFill>
                  <a:prstClr val="black">
                    <a:lumMod val="65000"/>
                    <a:lumOff val="35000"/>
                  </a:prstClr>
                </a:solidFill>
              </a:rPr>
              <a:t> sur une table ronde</a:t>
            </a:r>
            <a:endParaRPr lang="en-US" dirty="0">
              <a:solidFill>
                <a:prstClr val="black">
                  <a:lumMod val="65000"/>
                  <a:lumOff val="35000"/>
                </a:prstClr>
              </a:solidFill>
            </a:endParaRPr>
          </a:p>
        </p:txBody>
      </p:sp>
      <p:sp>
        <p:nvSpPr>
          <p:cNvPr id="43" name="Rectangle 42"/>
          <p:cNvSpPr/>
          <p:nvPr/>
        </p:nvSpPr>
        <p:spPr>
          <a:xfrm>
            <a:off x="275440" y="2991306"/>
            <a:ext cx="3106748" cy="369332"/>
          </a:xfrm>
          <a:prstGeom prst="rect">
            <a:avLst/>
          </a:prstGeom>
        </p:spPr>
        <p:txBody>
          <a:bodyPr wrap="none">
            <a:spAutoFit/>
          </a:bodyPr>
          <a:lstStyle/>
          <a:p>
            <a:r>
              <a:rPr lang="en-US" dirty="0">
                <a:solidFill>
                  <a:prstClr val="black">
                    <a:lumMod val="65000"/>
                    <a:lumOff val="35000"/>
                  </a:prstClr>
                </a:solidFill>
              </a:rPr>
              <a:t>Some men </a:t>
            </a:r>
            <a:r>
              <a:rPr lang="en-US" b="1" dirty="0">
                <a:solidFill>
                  <a:srgbClr val="70AD47">
                    <a:lumMod val="50000"/>
                  </a:srgbClr>
                </a:solidFill>
              </a:rPr>
              <a:t>are watching</a:t>
            </a:r>
            <a:r>
              <a:rPr lang="en-US" dirty="0">
                <a:solidFill>
                  <a:prstClr val="black">
                    <a:lumMod val="65000"/>
                    <a:lumOff val="35000"/>
                  </a:prstClr>
                </a:solidFill>
              </a:rPr>
              <a:t> </a:t>
            </a:r>
            <a:r>
              <a:rPr lang="en-US" b="1" dirty="0">
                <a:solidFill>
                  <a:srgbClr val="ED7D31">
                    <a:lumMod val="50000"/>
                  </a:srgbClr>
                </a:solidFill>
              </a:rPr>
              <a:t>tennis</a:t>
            </a:r>
          </a:p>
        </p:txBody>
      </p:sp>
      <p:sp>
        <p:nvSpPr>
          <p:cNvPr id="44" name="Rectangle 43"/>
          <p:cNvSpPr/>
          <p:nvPr/>
        </p:nvSpPr>
        <p:spPr>
          <a:xfrm>
            <a:off x="3515727" y="1572867"/>
            <a:ext cx="3375283" cy="369332"/>
          </a:xfrm>
          <a:prstGeom prst="rect">
            <a:avLst/>
          </a:prstGeom>
        </p:spPr>
        <p:txBody>
          <a:bodyPr wrap="none">
            <a:spAutoFit/>
          </a:bodyPr>
          <a:lstStyle/>
          <a:p>
            <a:r>
              <a:rPr lang="fr-FR" b="1" dirty="0">
                <a:solidFill>
                  <a:srgbClr val="5B9BD5">
                    <a:lumMod val="50000"/>
                  </a:srgbClr>
                </a:solidFill>
              </a:rPr>
              <a:t>Un garçon </a:t>
            </a:r>
            <a:r>
              <a:rPr lang="fr-FR" dirty="0">
                <a:solidFill>
                  <a:prstClr val="black">
                    <a:lumMod val="65000"/>
                    <a:lumOff val="35000"/>
                  </a:prstClr>
                </a:solidFill>
              </a:rPr>
              <a:t>est </a:t>
            </a:r>
            <a:r>
              <a:rPr lang="fr-FR" b="1" dirty="0">
                <a:solidFill>
                  <a:srgbClr val="FF0000"/>
                </a:solidFill>
              </a:rPr>
              <a:t>assis</a:t>
            </a:r>
            <a:r>
              <a:rPr lang="fr-FR" dirty="0">
                <a:solidFill>
                  <a:prstClr val="black">
                    <a:lumMod val="65000"/>
                    <a:lumOff val="35000"/>
                  </a:prstClr>
                </a:solidFill>
              </a:rPr>
              <a:t> dans la cuisine</a:t>
            </a:r>
            <a:endParaRPr lang="en-US" dirty="0">
              <a:solidFill>
                <a:prstClr val="black">
                  <a:lumMod val="65000"/>
                  <a:lumOff val="35000"/>
                </a:prstClr>
              </a:solidFill>
            </a:endParaRPr>
          </a:p>
        </p:txBody>
      </p:sp>
      <p:sp>
        <p:nvSpPr>
          <p:cNvPr id="45" name="Rectangle 44"/>
          <p:cNvSpPr/>
          <p:nvPr/>
        </p:nvSpPr>
        <p:spPr>
          <a:xfrm>
            <a:off x="3515727" y="2991306"/>
            <a:ext cx="3645293" cy="369332"/>
          </a:xfrm>
          <a:prstGeom prst="rect">
            <a:avLst/>
          </a:prstGeom>
        </p:spPr>
        <p:txBody>
          <a:bodyPr wrap="none">
            <a:spAutoFit/>
          </a:bodyPr>
          <a:lstStyle/>
          <a:p>
            <a:r>
              <a:rPr lang="fr-FR" dirty="0">
                <a:solidFill>
                  <a:prstClr val="black">
                    <a:lumMod val="65000"/>
                    <a:lumOff val="35000"/>
                  </a:prstClr>
                </a:solidFill>
              </a:rPr>
              <a:t>Certains hommes </a:t>
            </a:r>
            <a:r>
              <a:rPr lang="fr-FR" b="1" dirty="0">
                <a:solidFill>
                  <a:srgbClr val="70AD47">
                    <a:lumMod val="50000"/>
                  </a:srgbClr>
                </a:solidFill>
              </a:rPr>
              <a:t>regardent</a:t>
            </a:r>
            <a:r>
              <a:rPr lang="fr-FR" dirty="0">
                <a:solidFill>
                  <a:prstClr val="black">
                    <a:lumMod val="65000"/>
                    <a:lumOff val="35000"/>
                  </a:prstClr>
                </a:solidFill>
              </a:rPr>
              <a:t> le </a:t>
            </a:r>
            <a:r>
              <a:rPr lang="fr-FR" b="1" dirty="0">
                <a:solidFill>
                  <a:srgbClr val="ED7D31">
                    <a:lumMod val="50000"/>
                  </a:srgbClr>
                </a:solidFill>
              </a:rPr>
              <a:t>tennis</a:t>
            </a:r>
          </a:p>
        </p:txBody>
      </p:sp>
      <p:sp>
        <p:nvSpPr>
          <p:cNvPr id="46" name="Rectangle 45"/>
          <p:cNvSpPr/>
          <p:nvPr/>
        </p:nvSpPr>
        <p:spPr>
          <a:xfrm>
            <a:off x="275440" y="3459389"/>
            <a:ext cx="2842445" cy="369332"/>
          </a:xfrm>
          <a:prstGeom prst="rect">
            <a:avLst/>
          </a:prstGeom>
        </p:spPr>
        <p:txBody>
          <a:bodyPr wrap="none">
            <a:spAutoFit/>
          </a:bodyPr>
          <a:lstStyle/>
          <a:p>
            <a:r>
              <a:rPr lang="en-US" dirty="0">
                <a:solidFill>
                  <a:prstClr val="black">
                    <a:lumMod val="65000"/>
                    <a:lumOff val="35000"/>
                  </a:prstClr>
                </a:solidFill>
              </a:rPr>
              <a:t>A girl is holding a </a:t>
            </a:r>
            <a:r>
              <a:rPr lang="en-US" u="sng" dirty="0">
                <a:solidFill>
                  <a:prstClr val="black">
                    <a:lumMod val="65000"/>
                    <a:lumOff val="35000"/>
                  </a:prstClr>
                </a:solidFill>
              </a:rPr>
              <a:t>black</a:t>
            </a:r>
            <a:r>
              <a:rPr lang="en-US" dirty="0">
                <a:solidFill>
                  <a:prstClr val="black">
                    <a:lumMod val="65000"/>
                    <a:lumOff val="35000"/>
                  </a:prstClr>
                </a:solidFill>
              </a:rPr>
              <a:t> </a:t>
            </a:r>
            <a:r>
              <a:rPr lang="en-US" b="1" dirty="0">
                <a:solidFill>
                  <a:prstClr val="black">
                    <a:lumMod val="65000"/>
                    <a:lumOff val="35000"/>
                  </a:prstClr>
                </a:solidFill>
              </a:rPr>
              <a:t>book</a:t>
            </a:r>
          </a:p>
        </p:txBody>
      </p:sp>
      <p:sp>
        <p:nvSpPr>
          <p:cNvPr id="47" name="Rectangle 46"/>
          <p:cNvSpPr/>
          <p:nvPr/>
        </p:nvSpPr>
        <p:spPr>
          <a:xfrm>
            <a:off x="3515727" y="3459389"/>
            <a:ext cx="3225242" cy="369332"/>
          </a:xfrm>
          <a:prstGeom prst="rect">
            <a:avLst/>
          </a:prstGeom>
        </p:spPr>
        <p:txBody>
          <a:bodyPr wrap="none">
            <a:spAutoFit/>
          </a:bodyPr>
          <a:lstStyle/>
          <a:p>
            <a:r>
              <a:rPr lang="fr-FR" dirty="0">
                <a:solidFill>
                  <a:prstClr val="black">
                    <a:lumMod val="65000"/>
                    <a:lumOff val="35000"/>
                  </a:prstClr>
                </a:solidFill>
              </a:rPr>
              <a:t>Une jeune fille tient un </a:t>
            </a:r>
            <a:r>
              <a:rPr lang="fr-FR" b="1" dirty="0">
                <a:solidFill>
                  <a:prstClr val="black">
                    <a:lumMod val="65000"/>
                    <a:lumOff val="35000"/>
                  </a:prstClr>
                </a:solidFill>
              </a:rPr>
              <a:t>livre</a:t>
            </a:r>
            <a:r>
              <a:rPr lang="fr-FR" dirty="0">
                <a:solidFill>
                  <a:prstClr val="black">
                    <a:lumMod val="65000"/>
                    <a:lumOff val="35000"/>
                  </a:prstClr>
                </a:solidFill>
              </a:rPr>
              <a:t> </a:t>
            </a:r>
            <a:r>
              <a:rPr lang="fr-FR" u="sng" dirty="0">
                <a:solidFill>
                  <a:prstClr val="black">
                    <a:lumMod val="65000"/>
                    <a:lumOff val="35000"/>
                  </a:prstClr>
                </a:solidFill>
              </a:rPr>
              <a:t>noir</a:t>
            </a:r>
            <a:endParaRPr lang="en-US" u="sng" dirty="0">
              <a:solidFill>
                <a:prstClr val="black">
                  <a:lumMod val="65000"/>
                  <a:lumOff val="35000"/>
                </a:prstClr>
              </a:solidFill>
            </a:endParaRPr>
          </a:p>
        </p:txBody>
      </p:sp>
      <p:sp>
        <p:nvSpPr>
          <p:cNvPr id="48" name="Rectangle 47"/>
          <p:cNvSpPr/>
          <p:nvPr/>
        </p:nvSpPr>
        <p:spPr>
          <a:xfrm>
            <a:off x="264550" y="3894818"/>
            <a:ext cx="3098028" cy="369332"/>
          </a:xfrm>
          <a:prstGeom prst="rect">
            <a:avLst/>
          </a:prstGeom>
        </p:spPr>
        <p:txBody>
          <a:bodyPr wrap="none">
            <a:spAutoFit/>
          </a:bodyPr>
          <a:lstStyle/>
          <a:p>
            <a:r>
              <a:rPr lang="en-US" dirty="0">
                <a:solidFill>
                  <a:prstClr val="black">
                    <a:lumMod val="65000"/>
                    <a:lumOff val="35000"/>
                  </a:prstClr>
                </a:solidFill>
              </a:rPr>
              <a:t>Two men </a:t>
            </a:r>
            <a:r>
              <a:rPr lang="en-US" b="1" dirty="0">
                <a:solidFill>
                  <a:srgbClr val="70AD47">
                    <a:lumMod val="50000"/>
                  </a:srgbClr>
                </a:solidFill>
              </a:rPr>
              <a:t>are watching </a:t>
            </a:r>
            <a:r>
              <a:rPr lang="en-US" dirty="0">
                <a:solidFill>
                  <a:prstClr val="black">
                    <a:lumMod val="65000"/>
                    <a:lumOff val="35000"/>
                  </a:prstClr>
                </a:solidFill>
              </a:rPr>
              <a:t>a movie</a:t>
            </a:r>
          </a:p>
        </p:txBody>
      </p:sp>
      <p:sp>
        <p:nvSpPr>
          <p:cNvPr id="49" name="Rectangle 48"/>
          <p:cNvSpPr/>
          <p:nvPr/>
        </p:nvSpPr>
        <p:spPr>
          <a:xfrm>
            <a:off x="3520247" y="3887616"/>
            <a:ext cx="3216201" cy="369332"/>
          </a:xfrm>
          <a:prstGeom prst="rect">
            <a:avLst/>
          </a:prstGeom>
        </p:spPr>
        <p:txBody>
          <a:bodyPr wrap="none">
            <a:spAutoFit/>
          </a:bodyPr>
          <a:lstStyle/>
          <a:p>
            <a:r>
              <a:rPr lang="fr-FR" dirty="0">
                <a:solidFill>
                  <a:prstClr val="black">
                    <a:lumMod val="65000"/>
                    <a:lumOff val="35000"/>
                  </a:prstClr>
                </a:solidFill>
              </a:rPr>
              <a:t>Deux hommes </a:t>
            </a:r>
            <a:r>
              <a:rPr lang="fr-FR" b="1" dirty="0">
                <a:solidFill>
                  <a:srgbClr val="70AD47">
                    <a:lumMod val="50000"/>
                  </a:srgbClr>
                </a:solidFill>
              </a:rPr>
              <a:t>regardent</a:t>
            </a:r>
            <a:r>
              <a:rPr lang="fr-FR" dirty="0">
                <a:solidFill>
                  <a:prstClr val="black">
                    <a:lumMod val="65000"/>
                    <a:lumOff val="35000"/>
                  </a:prstClr>
                </a:solidFill>
              </a:rPr>
              <a:t> un film</a:t>
            </a:r>
            <a:endParaRPr lang="en-US" dirty="0">
              <a:solidFill>
                <a:prstClr val="black">
                  <a:lumMod val="65000"/>
                  <a:lumOff val="35000"/>
                </a:prstClr>
              </a:solidFill>
            </a:endParaRPr>
          </a:p>
        </p:txBody>
      </p:sp>
      <p:sp>
        <p:nvSpPr>
          <p:cNvPr id="50" name="Rectangle 49"/>
          <p:cNvSpPr/>
          <p:nvPr/>
        </p:nvSpPr>
        <p:spPr>
          <a:xfrm>
            <a:off x="260104" y="4290391"/>
            <a:ext cx="2768387" cy="369332"/>
          </a:xfrm>
          <a:prstGeom prst="rect">
            <a:avLst/>
          </a:prstGeom>
        </p:spPr>
        <p:txBody>
          <a:bodyPr wrap="none">
            <a:spAutoFit/>
          </a:bodyPr>
          <a:lstStyle/>
          <a:p>
            <a:r>
              <a:rPr lang="en-US" dirty="0">
                <a:solidFill>
                  <a:prstClr val="black">
                    <a:lumMod val="65000"/>
                    <a:lumOff val="35000"/>
                  </a:prstClr>
                </a:solidFill>
              </a:rPr>
              <a:t>A woman is reading a  book</a:t>
            </a:r>
          </a:p>
        </p:txBody>
      </p:sp>
      <p:sp>
        <p:nvSpPr>
          <p:cNvPr id="51" name="Rectangle 50"/>
          <p:cNvSpPr/>
          <p:nvPr/>
        </p:nvSpPr>
        <p:spPr>
          <a:xfrm>
            <a:off x="3515727" y="4315843"/>
            <a:ext cx="3793154" cy="369332"/>
          </a:xfrm>
          <a:prstGeom prst="rect">
            <a:avLst/>
          </a:prstGeom>
        </p:spPr>
        <p:txBody>
          <a:bodyPr wrap="none">
            <a:spAutoFit/>
          </a:bodyPr>
          <a:lstStyle/>
          <a:p>
            <a:r>
              <a:rPr lang="fr-FR" dirty="0">
                <a:solidFill>
                  <a:prstClr val="black">
                    <a:lumMod val="65000"/>
                    <a:lumOff val="35000"/>
                  </a:prstClr>
                </a:solidFill>
              </a:rPr>
              <a:t>Une femme est en train de lire un livre</a:t>
            </a:r>
            <a:endParaRPr lang="en-US" dirty="0">
              <a:solidFill>
                <a:prstClr val="black">
                  <a:lumMod val="65000"/>
                  <a:lumOff val="35000"/>
                </a:prstClr>
              </a:solidFill>
            </a:endParaRPr>
          </a:p>
        </p:txBody>
      </p:sp>
      <p:sp>
        <p:nvSpPr>
          <p:cNvPr id="52" name="Rectangle 51"/>
          <p:cNvSpPr/>
          <p:nvPr/>
        </p:nvSpPr>
        <p:spPr>
          <a:xfrm>
            <a:off x="253448" y="4706947"/>
            <a:ext cx="2995628" cy="369332"/>
          </a:xfrm>
          <a:prstGeom prst="rect">
            <a:avLst/>
          </a:prstGeom>
        </p:spPr>
        <p:txBody>
          <a:bodyPr wrap="none">
            <a:spAutoFit/>
          </a:bodyPr>
          <a:lstStyle/>
          <a:p>
            <a:r>
              <a:rPr lang="en-US" dirty="0">
                <a:solidFill>
                  <a:prstClr val="black">
                    <a:lumMod val="65000"/>
                    <a:lumOff val="35000"/>
                  </a:prstClr>
                </a:solidFill>
              </a:rPr>
              <a:t>A woman is </a:t>
            </a:r>
            <a:r>
              <a:rPr lang="en-US" b="1" dirty="0">
                <a:solidFill>
                  <a:srgbClr val="FF0000"/>
                </a:solidFill>
              </a:rPr>
              <a:t>sitting</a:t>
            </a:r>
            <a:r>
              <a:rPr lang="en-US" dirty="0">
                <a:solidFill>
                  <a:prstClr val="black">
                    <a:lumMod val="65000"/>
                    <a:lumOff val="35000"/>
                  </a:prstClr>
                </a:solidFill>
              </a:rPr>
              <a:t> in a red car</a:t>
            </a:r>
          </a:p>
        </p:txBody>
      </p:sp>
      <p:sp>
        <p:nvSpPr>
          <p:cNvPr id="53" name="Rectangle 52"/>
          <p:cNvSpPr/>
          <p:nvPr/>
        </p:nvSpPr>
        <p:spPr>
          <a:xfrm>
            <a:off x="3503064" y="4688863"/>
            <a:ext cx="4445576" cy="369332"/>
          </a:xfrm>
          <a:prstGeom prst="rect">
            <a:avLst/>
          </a:prstGeom>
        </p:spPr>
        <p:txBody>
          <a:bodyPr wrap="none">
            <a:spAutoFit/>
          </a:bodyPr>
          <a:lstStyle/>
          <a:p>
            <a:r>
              <a:rPr lang="fr-FR" dirty="0">
                <a:solidFill>
                  <a:prstClr val="black">
                    <a:lumMod val="65000"/>
                    <a:lumOff val="35000"/>
                  </a:prstClr>
                </a:solidFill>
              </a:rPr>
              <a:t>Une femme est </a:t>
            </a:r>
            <a:r>
              <a:rPr lang="fr-FR" b="1" dirty="0">
                <a:solidFill>
                  <a:srgbClr val="FF0000"/>
                </a:solidFill>
              </a:rPr>
              <a:t>assise</a:t>
            </a:r>
            <a:r>
              <a:rPr lang="fr-FR" dirty="0">
                <a:solidFill>
                  <a:prstClr val="black">
                    <a:lumMod val="65000"/>
                    <a:lumOff val="35000"/>
                  </a:prstClr>
                </a:solidFill>
              </a:rPr>
              <a:t> dans une voiture rouge</a:t>
            </a:r>
            <a:endParaRPr lang="en-US" dirty="0">
              <a:solidFill>
                <a:prstClr val="black">
                  <a:lumMod val="65000"/>
                  <a:lumOff val="35000"/>
                </a:prstClr>
              </a:solidFill>
            </a:endParaRPr>
          </a:p>
        </p:txBody>
      </p:sp>
      <p:sp>
        <p:nvSpPr>
          <p:cNvPr id="55" name="TextBox 54"/>
          <p:cNvSpPr txBox="1"/>
          <p:nvPr/>
        </p:nvSpPr>
        <p:spPr>
          <a:xfrm>
            <a:off x="692719" y="5749632"/>
            <a:ext cx="11106695" cy="523220"/>
          </a:xfrm>
          <a:prstGeom prst="rect">
            <a:avLst/>
          </a:prstGeom>
          <a:noFill/>
        </p:spPr>
        <p:txBody>
          <a:bodyPr wrap="none" rtlCol="0">
            <a:spAutoFit/>
          </a:bodyPr>
          <a:lstStyle/>
          <a:p>
            <a:r>
              <a:rPr lang="en-US" sz="2800" i="1" dirty="0">
                <a:solidFill>
                  <a:prstClr val="black"/>
                </a:solidFill>
              </a:rPr>
              <a:t>Lets begin with a simplistic view of Statistical Machine Translation (SMT) !!!</a:t>
            </a: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31CA5B9D-F41A-446D-86B5-B9FFFF0F93BD}" type="slidenum">
              <a:rPr lang="en-US" smtClean="0">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7267977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289" y="5066691"/>
            <a:ext cx="3441843" cy="1200329"/>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5" name="Rounded Rectangle 4"/>
          <p:cNvSpPr/>
          <p:nvPr/>
        </p:nvSpPr>
        <p:spPr>
          <a:xfrm>
            <a:off x="646172" y="481869"/>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Grapheme </a:t>
            </a:r>
            <a:r>
              <a:rPr lang="en-IN" sz="2400" i="1" dirty="0">
                <a:solidFill>
                  <a:prstClr val="black"/>
                </a:solidFill>
                <a:sym typeface="Wingdings" panose="05000000000000000000" pitchFamily="2" charset="2"/>
              </a:rPr>
              <a:t> Phoneme conversion </a:t>
            </a:r>
            <a:endParaRPr lang="en-IN" sz="2400" i="1" dirty="0">
              <a:solidFill>
                <a:prstClr val="black"/>
              </a:solidFill>
            </a:endParaRPr>
          </a:p>
        </p:txBody>
      </p:sp>
      <p:sp>
        <p:nvSpPr>
          <p:cNvPr id="6" name="Rounded Rectangle 5"/>
          <p:cNvSpPr/>
          <p:nvPr/>
        </p:nvSpPr>
        <p:spPr>
          <a:xfrm>
            <a:off x="653716" y="2082818"/>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Map phonemes to phonetic features</a:t>
            </a:r>
          </a:p>
        </p:txBody>
      </p:sp>
      <p:sp>
        <p:nvSpPr>
          <p:cNvPr id="7" name="Rounded Rectangle 6"/>
          <p:cNvSpPr/>
          <p:nvPr/>
        </p:nvSpPr>
        <p:spPr>
          <a:xfrm>
            <a:off x="652207" y="3665661"/>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Define phonetic similarity function</a:t>
            </a:r>
          </a:p>
        </p:txBody>
      </p:sp>
      <p:sp>
        <p:nvSpPr>
          <p:cNvPr id="8" name="Rounded Rectangle 7"/>
          <p:cNvSpPr/>
          <p:nvPr/>
        </p:nvSpPr>
        <p:spPr>
          <a:xfrm>
            <a:off x="650701" y="5257567"/>
            <a:ext cx="3132499" cy="818576"/>
          </a:xfrm>
          <a:prstGeom prst="round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IN" sz="2400" i="1" dirty="0">
                <a:solidFill>
                  <a:prstClr val="black"/>
                </a:solidFill>
              </a:rPr>
              <a:t>Align phoneme sequences</a:t>
            </a:r>
          </a:p>
        </p:txBody>
      </p:sp>
      <p:cxnSp>
        <p:nvCxnSpPr>
          <p:cNvPr id="17" name="Straight Arrow Connector 16"/>
          <p:cNvCxnSpPr>
            <a:stCxn id="5" idx="2"/>
            <a:endCxn id="6" idx="0"/>
          </p:cNvCxnSpPr>
          <p:nvPr/>
        </p:nvCxnSpPr>
        <p:spPr>
          <a:xfrm>
            <a:off x="2212422" y="1300445"/>
            <a:ext cx="7544" cy="7823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 idx="2"/>
            <a:endCxn id="7" idx="0"/>
          </p:cNvCxnSpPr>
          <p:nvPr/>
        </p:nvCxnSpPr>
        <p:spPr>
          <a:xfrm flipH="1">
            <a:off x="2218457" y="2901394"/>
            <a:ext cx="1509" cy="7642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2"/>
            <a:endCxn id="8" idx="0"/>
          </p:cNvCxnSpPr>
          <p:nvPr/>
        </p:nvCxnSpPr>
        <p:spPr>
          <a:xfrm flipH="1">
            <a:off x="2216951" y="4484237"/>
            <a:ext cx="1506" cy="7733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092544" y="5123950"/>
            <a:ext cx="8013674" cy="589072"/>
          </a:xfrm>
          <a:prstGeom prst="rect">
            <a:avLst/>
          </a:prstGeom>
        </p:spPr>
        <p:txBody>
          <a:bodyPr wrap="square">
            <a:spAutoFit/>
          </a:bodyPr>
          <a:lstStyle/>
          <a:p>
            <a:pPr>
              <a:lnSpc>
                <a:spcPct val="150000"/>
              </a:lnSpc>
            </a:pPr>
            <a:r>
              <a:rPr lang="en-IN" sz="2400" i="1" dirty="0" smtClean="0">
                <a:solidFill>
                  <a:prstClr val="black"/>
                </a:solidFill>
              </a:rPr>
              <a:t>Dynamic Programming, ALINE (</a:t>
            </a:r>
            <a:r>
              <a:rPr lang="en-IN" sz="2400" i="1" dirty="0" err="1" smtClean="0">
                <a:solidFill>
                  <a:prstClr val="black"/>
                </a:solidFill>
              </a:rPr>
              <a:t>Kondrak</a:t>
            </a:r>
            <a:r>
              <a:rPr lang="en-IN" sz="2400" i="1" dirty="0" smtClean="0">
                <a:solidFill>
                  <a:prstClr val="black"/>
                </a:solidFill>
              </a:rPr>
              <a:t>, 2000)</a:t>
            </a:r>
            <a:endParaRPr lang="en-IN" sz="2400" i="1" dirty="0">
              <a:solidFill>
                <a:prstClr val="black"/>
              </a:solidFill>
            </a:endParaRPr>
          </a:p>
        </p:txBody>
      </p:sp>
      <p:sp>
        <p:nvSpPr>
          <p:cNvPr id="9" name="Slide Number Placeholder 8"/>
          <p:cNvSpPr>
            <a:spLocks noGrp="1"/>
          </p:cNvSpPr>
          <p:nvPr>
            <p:ph type="sldNum" sz="quarter" idx="12"/>
          </p:nvPr>
        </p:nvSpPr>
        <p:spPr/>
        <p:txBody>
          <a:bodyPr/>
          <a:lstStyle/>
          <a:p>
            <a:fld id="{EAD1697F-0974-4722-9A3C-9B6254D96614}" type="slidenum">
              <a:rPr lang="en-IN" smtClean="0">
                <a:solidFill>
                  <a:prstClr val="black">
                    <a:tint val="75000"/>
                  </a:prstClr>
                </a:solidFill>
              </a:rPr>
              <a:pPr/>
              <a:t>60</a:t>
            </a:fld>
            <a:endParaRPr lang="en-IN">
              <a:solidFill>
                <a:prstClr val="black">
                  <a:tint val="75000"/>
                </a:prstClr>
              </a:solidFill>
            </a:endParaRPr>
          </a:p>
        </p:txBody>
      </p:sp>
      <p:sp>
        <p:nvSpPr>
          <p:cNvPr id="10" name="Footer Placeholder 9"/>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7841176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8773"/>
            <a:ext cx="10515600" cy="5848190"/>
          </a:xfrm>
        </p:spPr>
        <p:txBody>
          <a:bodyPr>
            <a:normAutofit lnSpcReduction="10000"/>
          </a:bodyPr>
          <a:lstStyle/>
          <a:p>
            <a:pPr marL="0" indent="0">
              <a:buNone/>
            </a:pPr>
            <a:r>
              <a:rPr lang="en-US" b="1" dirty="0" smtClean="0"/>
              <a:t>Roadmap for this section</a:t>
            </a:r>
          </a:p>
          <a:p>
            <a:pPr lvl="1"/>
            <a:endParaRPr lang="en-US" dirty="0" smtClean="0"/>
          </a:p>
          <a:p>
            <a:pPr lvl="1"/>
            <a:r>
              <a:rPr lang="en-US" b="1" dirty="0" smtClean="0"/>
              <a:t>What</a:t>
            </a:r>
            <a:r>
              <a:rPr lang="en-US" dirty="0" smtClean="0"/>
              <a:t> is Lexical Similarity?</a:t>
            </a:r>
          </a:p>
          <a:p>
            <a:pPr lvl="1"/>
            <a:endParaRPr lang="en-US" dirty="0"/>
          </a:p>
          <a:p>
            <a:pPr lvl="1"/>
            <a:r>
              <a:rPr lang="en-US" b="1" dirty="0" smtClean="0"/>
              <a:t>How</a:t>
            </a:r>
            <a:r>
              <a:rPr lang="en-US" dirty="0" smtClean="0"/>
              <a:t> to identify lexically similar words?</a:t>
            </a:r>
          </a:p>
          <a:p>
            <a:pPr lvl="2"/>
            <a:r>
              <a:rPr lang="en-US" dirty="0" smtClean="0"/>
              <a:t>Grapheme based </a:t>
            </a:r>
            <a:r>
              <a:rPr lang="en-US" dirty="0"/>
              <a:t>metrics</a:t>
            </a:r>
            <a:endParaRPr lang="en-US" dirty="0" smtClean="0"/>
          </a:p>
          <a:p>
            <a:pPr lvl="2"/>
            <a:r>
              <a:rPr lang="en-US" dirty="0" smtClean="0"/>
              <a:t>Phoneme based metrics</a:t>
            </a:r>
          </a:p>
          <a:p>
            <a:pPr lvl="2"/>
            <a:r>
              <a:rPr lang="en-US" b="1" dirty="0" smtClean="0">
                <a:solidFill>
                  <a:srgbClr val="FF0000"/>
                </a:solidFill>
              </a:rPr>
              <a:t>Putting these metrics to use</a:t>
            </a:r>
          </a:p>
          <a:p>
            <a:pPr lvl="2"/>
            <a:endParaRPr lang="en-US" dirty="0"/>
          </a:p>
          <a:p>
            <a:pPr lvl="1"/>
            <a:r>
              <a:rPr lang="en-US" b="1" dirty="0" smtClean="0"/>
              <a:t>Why </a:t>
            </a:r>
            <a:r>
              <a:rPr lang="en-US" dirty="0" smtClean="0"/>
              <a:t>focus on lexical similarity? </a:t>
            </a:r>
          </a:p>
          <a:p>
            <a:pPr marL="457200" lvl="1" indent="0">
              <a:buNone/>
            </a:pPr>
            <a:r>
              <a:rPr lang="en-US" dirty="0"/>
              <a:t> </a:t>
            </a:r>
            <a:r>
              <a:rPr lang="en-US" dirty="0" smtClean="0"/>
              <a:t>  (Or Adapting SMT for leveraging lexical similarity)</a:t>
            </a:r>
          </a:p>
          <a:p>
            <a:pPr lvl="2"/>
            <a:r>
              <a:rPr lang="en-US" dirty="0" smtClean="0"/>
              <a:t>Why adapt?</a:t>
            </a:r>
          </a:p>
          <a:p>
            <a:pPr lvl="2"/>
            <a:r>
              <a:rPr lang="en-US" dirty="0" smtClean="0"/>
              <a:t>Augmenting Parallel corpus with lexically similar words</a:t>
            </a:r>
          </a:p>
          <a:p>
            <a:pPr lvl="2"/>
            <a:r>
              <a:rPr lang="en-US" dirty="0"/>
              <a:t>Use orthographic features for Word Alignment</a:t>
            </a:r>
          </a:p>
          <a:p>
            <a:pPr lvl="2"/>
            <a:r>
              <a:rPr lang="en-US" dirty="0" smtClean="0"/>
              <a:t>Transliterate lexically similar OOV words</a:t>
            </a:r>
          </a:p>
          <a:p>
            <a:pPr lvl="2"/>
            <a:r>
              <a:rPr lang="en-US" dirty="0"/>
              <a:t>A different paradigm – character-level </a:t>
            </a:r>
            <a:r>
              <a:rPr lang="en-US" dirty="0" smtClean="0"/>
              <a:t>SMT</a:t>
            </a:r>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61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2786872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527"/>
          <p:cNvSpPr txBox="1">
            <a:spLocks/>
          </p:cNvSpPr>
          <p:nvPr/>
        </p:nvSpPr>
        <p:spPr>
          <a:xfrm>
            <a:off x="1941014" y="1604387"/>
            <a:ext cx="8520600" cy="3631642"/>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i="1" dirty="0" err="1" smtClean="0">
                <a:solidFill>
                  <a:prstClr val="black"/>
                </a:solidFill>
              </a:rPr>
              <a:t>Thresholding</a:t>
            </a:r>
            <a:r>
              <a:rPr lang="en-US" sz="3200" i="1" dirty="0" smtClean="0">
                <a:solidFill>
                  <a:prstClr val="black"/>
                </a:solidFill>
              </a:rPr>
              <a:t> based on similarity metrics </a:t>
            </a:r>
          </a:p>
          <a:p>
            <a:pPr>
              <a:buFont typeface="Arial" panose="020B0604020202020204" pitchFamily="34" charset="0"/>
              <a:buNone/>
            </a:pPr>
            <a:endParaRPr lang="en-US" sz="3200" i="1" dirty="0" smtClean="0">
              <a:solidFill>
                <a:prstClr val="black"/>
              </a:solidFill>
            </a:endParaRPr>
          </a:p>
          <a:p>
            <a:r>
              <a:rPr lang="en-US" sz="3200" i="1" dirty="0" smtClean="0">
                <a:solidFill>
                  <a:srgbClr val="FF0000"/>
                </a:solidFill>
              </a:rPr>
              <a:t>Classification with similarity &amp; other features</a:t>
            </a:r>
          </a:p>
          <a:p>
            <a:pPr lvl="1"/>
            <a:r>
              <a:rPr lang="en-US" sz="2800" i="1" dirty="0" smtClean="0">
                <a:solidFill>
                  <a:srgbClr val="FF0000"/>
                </a:solidFill>
              </a:rPr>
              <a:t>Cognates/False Friends v/s Unrelated</a:t>
            </a:r>
          </a:p>
          <a:p>
            <a:pPr lvl="1"/>
            <a:r>
              <a:rPr lang="en-US" sz="2800" i="1" dirty="0" smtClean="0">
                <a:solidFill>
                  <a:srgbClr val="FF0000"/>
                </a:solidFill>
              </a:rPr>
              <a:t>Cognates v/s False Friends</a:t>
            </a:r>
          </a:p>
          <a:p>
            <a:pPr>
              <a:buFont typeface="Arial" panose="020B0604020202020204" pitchFamily="34" charset="0"/>
              <a:buNone/>
            </a:pPr>
            <a:endParaRPr lang="en-US" sz="3200" i="1" dirty="0" smtClean="0">
              <a:solidFill>
                <a:prstClr val="black"/>
              </a:solidFill>
            </a:endParaRPr>
          </a:p>
          <a:p>
            <a:r>
              <a:rPr lang="en-US" sz="3200" i="1" dirty="0" smtClean="0">
                <a:solidFill>
                  <a:prstClr val="black"/>
                </a:solidFill>
              </a:rPr>
              <a:t>Competitive Linking</a:t>
            </a:r>
          </a:p>
          <a:p>
            <a:pPr lvl="1"/>
            <a:r>
              <a:rPr lang="en-US" sz="2800" i="1" dirty="0">
                <a:solidFill>
                  <a:prstClr val="black"/>
                </a:solidFill>
              </a:rPr>
              <a:t>Similarity based greedy bipartite matching of source words to target cognate candidates</a:t>
            </a:r>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62</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8229095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550"/>
          <p:cNvSpPr txBox="1"/>
          <p:nvPr/>
        </p:nvSpPr>
        <p:spPr>
          <a:xfrm>
            <a:off x="7058333" y="5375366"/>
            <a:ext cx="4654130" cy="1482634"/>
          </a:xfrm>
          <a:prstGeom prst="rect">
            <a:avLst/>
          </a:prstGeom>
          <a:noFill/>
          <a:ln>
            <a:noFill/>
          </a:ln>
        </p:spPr>
        <p:txBody>
          <a:bodyPr lIns="91425" tIns="91425" rIns="91425" bIns="91425" anchor="t" anchorCtr="0">
            <a:noAutofit/>
          </a:bodyPr>
          <a:lstStyle/>
          <a:p>
            <a:r>
              <a:rPr lang="en" sz="2400" i="1" dirty="0">
                <a:solidFill>
                  <a:prstClr val="black"/>
                </a:solidFill>
              </a:rPr>
              <a:t>Performance of individual measures</a:t>
            </a:r>
          </a:p>
          <a:p>
            <a:r>
              <a:rPr lang="en" sz="2400" i="1" dirty="0">
                <a:solidFill>
                  <a:prstClr val="black"/>
                </a:solidFill>
              </a:rPr>
              <a:t>Thresholds were learnt using single feature classifier</a:t>
            </a:r>
          </a:p>
        </p:txBody>
      </p:sp>
      <p:sp>
        <p:nvSpPr>
          <p:cNvPr id="10" name="Shape 554"/>
          <p:cNvSpPr txBox="1"/>
          <p:nvPr/>
        </p:nvSpPr>
        <p:spPr>
          <a:xfrm>
            <a:off x="5052914" y="4791094"/>
            <a:ext cx="4010839" cy="266100"/>
          </a:xfrm>
          <a:prstGeom prst="rect">
            <a:avLst/>
          </a:prstGeom>
          <a:noFill/>
          <a:ln>
            <a:noFill/>
          </a:ln>
        </p:spPr>
        <p:txBody>
          <a:bodyPr lIns="91425" tIns="91425" rIns="91425" bIns="91425" anchor="t" anchorCtr="0">
            <a:noAutofit/>
          </a:bodyPr>
          <a:lstStyle/>
          <a:p>
            <a:r>
              <a:rPr lang="en" sz="2400" i="1" dirty="0">
                <a:solidFill>
                  <a:prstClr val="black"/>
                </a:solidFill>
              </a:rPr>
              <a:t>Results of classification</a:t>
            </a:r>
          </a:p>
        </p:txBody>
      </p:sp>
      <p:sp>
        <p:nvSpPr>
          <p:cNvPr id="11" name="Shape 555"/>
          <p:cNvSpPr txBox="1"/>
          <p:nvPr/>
        </p:nvSpPr>
        <p:spPr>
          <a:xfrm>
            <a:off x="8185923" y="1817511"/>
            <a:ext cx="3894900" cy="2446363"/>
          </a:xfrm>
          <a:prstGeom prst="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a:defRPr lang="en-US"/>
            </a:defPPr>
            <a:lvl1pPr algn="ctr">
              <a:defRPr sz="2400" i="1"/>
            </a:lvl1pPr>
          </a:lstStyle>
          <a:p>
            <a:pPr marL="342900" indent="-342900" algn="l">
              <a:buFont typeface="Arial" panose="020B0604020202020204" pitchFamily="34" charset="0"/>
              <a:buChar char="•"/>
            </a:pPr>
            <a:r>
              <a:rPr lang="en" sz="2000" dirty="0">
                <a:solidFill>
                  <a:prstClr val="black"/>
                </a:solidFill>
              </a:rPr>
              <a:t>LCSR, NED are simple, effective </a:t>
            </a:r>
            <a:r>
              <a:rPr lang="en" sz="2000" dirty="0" smtClean="0">
                <a:solidFill>
                  <a:prstClr val="black"/>
                </a:solidFill>
              </a:rPr>
              <a:t>measures</a:t>
            </a:r>
          </a:p>
          <a:p>
            <a:pPr marL="342900" indent="-342900" algn="l">
              <a:buFont typeface="Arial" panose="020B0604020202020204" pitchFamily="34" charset="0"/>
              <a:buChar char="•"/>
            </a:pPr>
            <a:endParaRPr lang="en" sz="2000" dirty="0">
              <a:solidFill>
                <a:prstClr val="black"/>
              </a:solidFill>
            </a:endParaRPr>
          </a:p>
          <a:p>
            <a:pPr marL="342900" indent="-342900" algn="l">
              <a:buFont typeface="Arial" panose="020B0604020202020204" pitchFamily="34" charset="0"/>
              <a:buChar char="•"/>
            </a:pPr>
            <a:r>
              <a:rPr lang="en" sz="2000" dirty="0">
                <a:solidFill>
                  <a:prstClr val="black"/>
                </a:solidFill>
              </a:rPr>
              <a:t>n-gram measures perform </a:t>
            </a:r>
            <a:r>
              <a:rPr lang="en" sz="2000" dirty="0" smtClean="0">
                <a:solidFill>
                  <a:prstClr val="black"/>
                </a:solidFill>
              </a:rPr>
              <a:t>well</a:t>
            </a:r>
          </a:p>
          <a:p>
            <a:pPr marL="342900" indent="-342900" algn="l">
              <a:buFont typeface="Arial" panose="020B0604020202020204" pitchFamily="34" charset="0"/>
              <a:buChar char="•"/>
            </a:pPr>
            <a:endParaRPr lang="en" sz="2000" dirty="0">
              <a:solidFill>
                <a:prstClr val="black"/>
              </a:solidFill>
            </a:endParaRPr>
          </a:p>
          <a:p>
            <a:pPr marL="342900" indent="-342900" algn="l">
              <a:buFont typeface="Arial" panose="020B0604020202020204" pitchFamily="34" charset="0"/>
              <a:buChar char="•"/>
            </a:pPr>
            <a:r>
              <a:rPr lang="en" sz="2000" dirty="0">
                <a:solidFill>
                  <a:prstClr val="black"/>
                </a:solidFill>
              </a:rPr>
              <a:t>Classification gives modest improvement over individual measures on this simple task</a:t>
            </a:r>
          </a:p>
        </p:txBody>
      </p:sp>
      <p:sp>
        <p:nvSpPr>
          <p:cNvPr id="12" name="Rectangle 11"/>
          <p:cNvSpPr/>
          <p:nvPr/>
        </p:nvSpPr>
        <p:spPr>
          <a:xfrm>
            <a:off x="404943" y="113205"/>
            <a:ext cx="9970806" cy="707886"/>
          </a:xfrm>
          <a:prstGeom prst="rect">
            <a:avLst/>
          </a:prstGeom>
        </p:spPr>
        <p:txBody>
          <a:bodyPr wrap="none">
            <a:spAutoFit/>
          </a:bodyPr>
          <a:lstStyle/>
          <a:p>
            <a:r>
              <a:rPr lang="en-IN" sz="4000" i="1" dirty="0" smtClean="0">
                <a:solidFill>
                  <a:prstClr val="black"/>
                </a:solidFill>
              </a:rPr>
              <a:t>Cognates/False Friends v/s Unrelated </a:t>
            </a:r>
            <a:r>
              <a:rPr lang="en" sz="2000" i="1" dirty="0">
                <a:solidFill>
                  <a:srgbClr val="000000"/>
                </a:solidFill>
              </a:rPr>
              <a:t>(Inkpen et al 2005)</a:t>
            </a:r>
            <a:endParaRPr lang="en-US" sz="4000" i="1" dirty="0">
              <a:solidFill>
                <a:prstClr val="black"/>
              </a:solidFill>
            </a:endParaRPr>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63</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95480229"/>
              </p:ext>
            </p:extLst>
          </p:nvPr>
        </p:nvGraphicFramePr>
        <p:xfrm>
          <a:off x="5219751" y="1039603"/>
          <a:ext cx="2556113" cy="3708400"/>
        </p:xfrm>
        <a:graphic>
          <a:graphicData uri="http://schemas.openxmlformats.org/drawingml/2006/table">
            <a:tbl>
              <a:tblPr firstRow="1" bandRow="1">
                <a:tableStyleId>{5C22544A-7EE6-4342-B048-85BDC9FD1C3A}</a:tableStyleId>
              </a:tblPr>
              <a:tblGrid>
                <a:gridCol w="1689434"/>
                <a:gridCol w="866679"/>
              </a:tblGrid>
              <a:tr h="370840">
                <a:tc>
                  <a:txBody>
                    <a:bodyPr/>
                    <a:lstStyle/>
                    <a:p>
                      <a:r>
                        <a:rPr lang="en-US" sz="1400" dirty="0" smtClean="0"/>
                        <a:t>Classifier</a:t>
                      </a:r>
                      <a:endParaRPr lang="en-US" sz="1400" dirty="0"/>
                    </a:p>
                  </a:txBody>
                  <a:tcPr/>
                </a:tc>
                <a:tc>
                  <a:txBody>
                    <a:bodyPr/>
                    <a:lstStyle/>
                    <a:p>
                      <a:r>
                        <a:rPr lang="en-US" sz="1400" dirty="0" smtClean="0"/>
                        <a:t>Accuracy</a:t>
                      </a:r>
                      <a:endParaRPr lang="en-US" sz="1400" dirty="0"/>
                    </a:p>
                  </a:txBody>
                  <a:tcPr/>
                </a:tc>
              </a:tr>
              <a:tr h="370840">
                <a:tc>
                  <a:txBody>
                    <a:bodyPr/>
                    <a:lstStyle/>
                    <a:p>
                      <a:r>
                        <a:rPr lang="en-US" sz="1400" dirty="0" smtClean="0"/>
                        <a:t>Baseline</a:t>
                      </a:r>
                      <a:endParaRPr lang="en-US" sz="1400" dirty="0"/>
                    </a:p>
                  </a:txBody>
                  <a:tcPr/>
                </a:tc>
                <a:tc>
                  <a:txBody>
                    <a:bodyPr/>
                    <a:lstStyle/>
                    <a:p>
                      <a:pPr algn="r"/>
                      <a:r>
                        <a:rPr lang="en-US" sz="1400" dirty="0" smtClean="0"/>
                        <a:t>63.75</a:t>
                      </a:r>
                      <a:endParaRPr lang="en-US" sz="1400" dirty="0"/>
                    </a:p>
                  </a:txBody>
                  <a:tcPr/>
                </a:tc>
              </a:tr>
              <a:tr h="370840">
                <a:tc>
                  <a:txBody>
                    <a:bodyPr/>
                    <a:lstStyle/>
                    <a:p>
                      <a:r>
                        <a:rPr lang="en-US" sz="1400" dirty="0" err="1" smtClean="0"/>
                        <a:t>OneRule</a:t>
                      </a:r>
                      <a:endParaRPr lang="en-US" sz="1400" dirty="0"/>
                    </a:p>
                  </a:txBody>
                  <a:tcPr/>
                </a:tc>
                <a:tc>
                  <a:txBody>
                    <a:bodyPr/>
                    <a:lstStyle/>
                    <a:p>
                      <a:pPr algn="r"/>
                      <a:r>
                        <a:rPr lang="en-US" sz="1400" dirty="0" smtClean="0"/>
                        <a:t>95.66</a:t>
                      </a:r>
                      <a:endParaRPr lang="en-US" sz="1400" dirty="0"/>
                    </a:p>
                  </a:txBody>
                  <a:tcPr/>
                </a:tc>
              </a:tr>
              <a:tr h="370840">
                <a:tc>
                  <a:txBody>
                    <a:bodyPr/>
                    <a:lstStyle/>
                    <a:p>
                      <a:r>
                        <a:rPr lang="en-US" sz="1400" dirty="0" smtClean="0"/>
                        <a:t>Naïve Bayes</a:t>
                      </a:r>
                      <a:endParaRPr lang="en-US" sz="1400" dirty="0"/>
                    </a:p>
                  </a:txBody>
                  <a:tcPr/>
                </a:tc>
                <a:tc>
                  <a:txBody>
                    <a:bodyPr/>
                    <a:lstStyle/>
                    <a:p>
                      <a:pPr algn="r"/>
                      <a:r>
                        <a:rPr lang="en-US" sz="1400" dirty="0" smtClean="0"/>
                        <a:t>94.84</a:t>
                      </a:r>
                      <a:endParaRPr lang="en-US" sz="1400" dirty="0"/>
                    </a:p>
                  </a:txBody>
                  <a:tcPr/>
                </a:tc>
              </a:tr>
              <a:tr h="370840">
                <a:tc>
                  <a:txBody>
                    <a:bodyPr/>
                    <a:lstStyle/>
                    <a:p>
                      <a:r>
                        <a:rPr lang="en-US" sz="1400" dirty="0" smtClean="0"/>
                        <a:t>Decision Trees</a:t>
                      </a:r>
                      <a:endParaRPr lang="en-US" sz="1400" dirty="0"/>
                    </a:p>
                  </a:txBody>
                  <a:tcPr/>
                </a:tc>
                <a:tc>
                  <a:txBody>
                    <a:bodyPr/>
                    <a:lstStyle/>
                    <a:p>
                      <a:pPr algn="r"/>
                      <a:r>
                        <a:rPr lang="en-US" sz="1400" dirty="0" smtClean="0"/>
                        <a:t>95.66</a:t>
                      </a:r>
                      <a:endParaRPr lang="en-US" sz="1400" dirty="0"/>
                    </a:p>
                  </a:txBody>
                  <a:tcPr/>
                </a:tc>
              </a:tr>
              <a:tr h="370840">
                <a:tc>
                  <a:txBody>
                    <a:bodyPr/>
                    <a:lstStyle/>
                    <a:p>
                      <a:r>
                        <a:rPr lang="en-US" sz="1400" dirty="0" smtClean="0"/>
                        <a:t>Dec Tree (pruned)</a:t>
                      </a:r>
                      <a:endParaRPr lang="en-US" sz="1400" dirty="0"/>
                    </a:p>
                  </a:txBody>
                  <a:tcPr/>
                </a:tc>
                <a:tc>
                  <a:txBody>
                    <a:bodyPr/>
                    <a:lstStyle/>
                    <a:p>
                      <a:pPr algn="r"/>
                      <a:r>
                        <a:rPr lang="en-US" sz="1400" dirty="0" smtClean="0"/>
                        <a:t>95.66</a:t>
                      </a:r>
                      <a:endParaRPr lang="en-US" sz="1400" dirty="0"/>
                    </a:p>
                  </a:txBody>
                  <a:tcPr/>
                </a:tc>
              </a:tr>
              <a:tr h="370840">
                <a:tc>
                  <a:txBody>
                    <a:bodyPr/>
                    <a:lstStyle/>
                    <a:p>
                      <a:r>
                        <a:rPr lang="en-US" sz="1400" dirty="0" smtClean="0"/>
                        <a:t>IBK</a:t>
                      </a:r>
                      <a:endParaRPr lang="en-US" sz="1400" dirty="0"/>
                    </a:p>
                  </a:txBody>
                  <a:tcPr/>
                </a:tc>
                <a:tc>
                  <a:txBody>
                    <a:bodyPr/>
                    <a:lstStyle/>
                    <a:p>
                      <a:pPr algn="r"/>
                      <a:r>
                        <a:rPr lang="en-US" sz="1400" dirty="0" smtClean="0"/>
                        <a:t>93.81</a:t>
                      </a:r>
                      <a:endParaRPr lang="en-US" sz="1400" dirty="0"/>
                    </a:p>
                  </a:txBody>
                  <a:tcPr/>
                </a:tc>
              </a:tr>
              <a:tr h="370840">
                <a:tc>
                  <a:txBody>
                    <a:bodyPr/>
                    <a:lstStyle/>
                    <a:p>
                      <a:r>
                        <a:rPr lang="en-US" sz="1400" dirty="0" smtClean="0"/>
                        <a:t>Ada Boost</a:t>
                      </a:r>
                      <a:endParaRPr lang="en-US" sz="1400" dirty="0"/>
                    </a:p>
                  </a:txBody>
                  <a:tcPr/>
                </a:tc>
                <a:tc>
                  <a:txBody>
                    <a:bodyPr/>
                    <a:lstStyle/>
                    <a:p>
                      <a:pPr algn="r"/>
                      <a:r>
                        <a:rPr lang="en-US" sz="1400" dirty="0" smtClean="0"/>
                        <a:t>95.66</a:t>
                      </a:r>
                      <a:endParaRPr lang="en-US" sz="1400" dirty="0"/>
                    </a:p>
                  </a:txBody>
                  <a:tcPr/>
                </a:tc>
              </a:tr>
              <a:tr h="370840">
                <a:tc>
                  <a:txBody>
                    <a:bodyPr/>
                    <a:lstStyle/>
                    <a:p>
                      <a:r>
                        <a:rPr lang="en-US" sz="1400" dirty="0" smtClean="0"/>
                        <a:t>Perceptron</a:t>
                      </a:r>
                      <a:endParaRPr lang="en-US" sz="1400" dirty="0"/>
                    </a:p>
                  </a:txBody>
                  <a:tcPr/>
                </a:tc>
                <a:tc>
                  <a:txBody>
                    <a:bodyPr/>
                    <a:lstStyle/>
                    <a:p>
                      <a:pPr algn="r"/>
                      <a:r>
                        <a:rPr lang="en-US" sz="1400" dirty="0" smtClean="0"/>
                        <a:t>95.11</a:t>
                      </a:r>
                      <a:endParaRPr lang="en-US" sz="1400" dirty="0"/>
                    </a:p>
                  </a:txBody>
                  <a:tcPr/>
                </a:tc>
              </a:tr>
              <a:tr h="370840">
                <a:tc>
                  <a:txBody>
                    <a:bodyPr/>
                    <a:lstStyle/>
                    <a:p>
                      <a:r>
                        <a:rPr lang="en-US" sz="1400" dirty="0" smtClean="0"/>
                        <a:t>SVM (SMO)</a:t>
                      </a:r>
                      <a:endParaRPr lang="en-US" sz="1400" dirty="0"/>
                    </a:p>
                  </a:txBody>
                  <a:tcPr/>
                </a:tc>
                <a:tc>
                  <a:txBody>
                    <a:bodyPr/>
                    <a:lstStyle/>
                    <a:p>
                      <a:pPr algn="r"/>
                      <a:r>
                        <a:rPr lang="en-US" sz="1400" dirty="0" smtClean="0"/>
                        <a:t>95.46</a:t>
                      </a:r>
                      <a:endParaRPr lang="en-US" sz="14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13638228"/>
              </p:ext>
            </p:extLst>
          </p:nvPr>
        </p:nvGraphicFramePr>
        <p:xfrm>
          <a:off x="599173" y="1044383"/>
          <a:ext cx="3234397" cy="5339080"/>
        </p:xfrm>
        <a:graphic>
          <a:graphicData uri="http://schemas.openxmlformats.org/drawingml/2006/table">
            <a:tbl>
              <a:tblPr firstRow="1" bandRow="1">
                <a:tableStyleId>{5C22544A-7EE6-4342-B048-85BDC9FD1C3A}</a:tableStyleId>
              </a:tblPr>
              <a:tblGrid>
                <a:gridCol w="1041915"/>
                <a:gridCol w="955964"/>
                <a:gridCol w="1236518"/>
              </a:tblGrid>
              <a:tr h="370840">
                <a:tc>
                  <a:txBody>
                    <a:bodyPr/>
                    <a:lstStyle/>
                    <a:p>
                      <a:r>
                        <a:rPr lang="en-US" sz="1400" dirty="0" smtClean="0"/>
                        <a:t>Similarity measure</a:t>
                      </a:r>
                      <a:endParaRPr lang="en-US" sz="1400" dirty="0"/>
                    </a:p>
                  </a:txBody>
                  <a:tcPr/>
                </a:tc>
                <a:tc>
                  <a:txBody>
                    <a:bodyPr/>
                    <a:lstStyle/>
                    <a:p>
                      <a:r>
                        <a:rPr lang="en-US" sz="1400" dirty="0" smtClean="0"/>
                        <a:t>Threshold</a:t>
                      </a:r>
                      <a:endParaRPr lang="en-US" sz="1400" dirty="0"/>
                    </a:p>
                  </a:txBody>
                  <a:tcPr/>
                </a:tc>
                <a:tc>
                  <a:txBody>
                    <a:bodyPr/>
                    <a:lstStyle/>
                    <a:p>
                      <a:r>
                        <a:rPr lang="en-US" sz="1400" dirty="0" smtClean="0"/>
                        <a:t>Accuracy</a:t>
                      </a:r>
                      <a:endParaRPr lang="en-US" sz="1400" dirty="0"/>
                    </a:p>
                  </a:txBody>
                  <a:tcPr/>
                </a:tc>
              </a:tr>
              <a:tr h="370840">
                <a:tc>
                  <a:txBody>
                    <a:bodyPr/>
                    <a:lstStyle/>
                    <a:p>
                      <a:r>
                        <a:rPr lang="en-US" sz="1400" dirty="0" smtClean="0"/>
                        <a:t>IDENT</a:t>
                      </a:r>
                      <a:endParaRPr lang="en-US" sz="1400" dirty="0"/>
                    </a:p>
                  </a:txBody>
                  <a:tcPr/>
                </a:tc>
                <a:tc>
                  <a:txBody>
                    <a:bodyPr/>
                    <a:lstStyle/>
                    <a:p>
                      <a:pPr algn="r"/>
                      <a:r>
                        <a:rPr lang="en-US" sz="1400" dirty="0" smtClean="0"/>
                        <a:t>1</a:t>
                      </a:r>
                      <a:endParaRPr lang="en-US" sz="1400" dirty="0"/>
                    </a:p>
                  </a:txBody>
                  <a:tcPr/>
                </a:tc>
                <a:tc>
                  <a:txBody>
                    <a:bodyPr/>
                    <a:lstStyle/>
                    <a:p>
                      <a:pPr algn="r"/>
                      <a:r>
                        <a:rPr lang="en-US" sz="1400" dirty="0" smtClean="0"/>
                        <a:t>43.90</a:t>
                      </a:r>
                      <a:endParaRPr lang="en-US" sz="1400" dirty="0"/>
                    </a:p>
                  </a:txBody>
                  <a:tcPr/>
                </a:tc>
              </a:tr>
              <a:tr h="370840">
                <a:tc>
                  <a:txBody>
                    <a:bodyPr/>
                    <a:lstStyle/>
                    <a:p>
                      <a:r>
                        <a:rPr lang="en-US" sz="1400" dirty="0" smtClean="0"/>
                        <a:t>PREFIX</a:t>
                      </a:r>
                      <a:endParaRPr lang="en-US" sz="1400" dirty="0"/>
                    </a:p>
                  </a:txBody>
                  <a:tcPr/>
                </a:tc>
                <a:tc>
                  <a:txBody>
                    <a:bodyPr/>
                    <a:lstStyle/>
                    <a:p>
                      <a:pPr algn="r"/>
                      <a:r>
                        <a:rPr lang="en-US" sz="1400" dirty="0" smtClean="0"/>
                        <a:t>0.03845</a:t>
                      </a:r>
                      <a:endParaRPr lang="en-US" sz="1400" dirty="0"/>
                    </a:p>
                  </a:txBody>
                  <a:tcPr/>
                </a:tc>
                <a:tc>
                  <a:txBody>
                    <a:bodyPr/>
                    <a:lstStyle/>
                    <a:p>
                      <a:pPr algn="r"/>
                      <a:r>
                        <a:rPr lang="en-US" sz="1400" dirty="0" smtClean="0"/>
                        <a:t>92.70</a:t>
                      </a:r>
                      <a:endParaRPr lang="en-US" sz="1400" dirty="0"/>
                    </a:p>
                  </a:txBody>
                  <a:tcPr/>
                </a:tc>
              </a:tr>
              <a:tr h="370840">
                <a:tc>
                  <a:txBody>
                    <a:bodyPr/>
                    <a:lstStyle/>
                    <a:p>
                      <a:r>
                        <a:rPr lang="en-US" sz="1400" dirty="0" smtClean="0"/>
                        <a:t>DICE</a:t>
                      </a:r>
                      <a:endParaRPr lang="en-US" sz="1400" dirty="0"/>
                    </a:p>
                  </a:txBody>
                  <a:tcPr/>
                </a:tc>
                <a:tc>
                  <a:txBody>
                    <a:bodyPr/>
                    <a:lstStyle/>
                    <a:p>
                      <a:pPr algn="r"/>
                      <a:r>
                        <a:rPr lang="en-US" sz="1400" dirty="0" smtClean="0"/>
                        <a:t>0.29669</a:t>
                      </a:r>
                      <a:endParaRPr lang="en-US" sz="1400" dirty="0"/>
                    </a:p>
                  </a:txBody>
                  <a:tcPr/>
                </a:tc>
                <a:tc>
                  <a:txBody>
                    <a:bodyPr/>
                    <a:lstStyle/>
                    <a:p>
                      <a:pPr algn="r"/>
                      <a:r>
                        <a:rPr lang="en-US" sz="1400" dirty="0" smtClean="0"/>
                        <a:t>89.40</a:t>
                      </a:r>
                      <a:endParaRPr lang="en-US" sz="1400" dirty="0"/>
                    </a:p>
                  </a:txBody>
                  <a:tcPr/>
                </a:tc>
              </a:tr>
              <a:tr h="370840">
                <a:tc>
                  <a:txBody>
                    <a:bodyPr/>
                    <a:lstStyle/>
                    <a:p>
                      <a:r>
                        <a:rPr lang="en-US" sz="1400" dirty="0" smtClean="0"/>
                        <a:t>LCSR</a:t>
                      </a:r>
                      <a:endParaRPr lang="en-US" sz="1400" dirty="0"/>
                    </a:p>
                  </a:txBody>
                  <a:tcPr/>
                </a:tc>
                <a:tc>
                  <a:txBody>
                    <a:bodyPr/>
                    <a:lstStyle/>
                    <a:p>
                      <a:pPr algn="r"/>
                      <a:r>
                        <a:rPr lang="en-US" sz="1400" dirty="0" smtClean="0"/>
                        <a:t>0.45800</a:t>
                      </a:r>
                      <a:endParaRPr lang="en-US" sz="1400" dirty="0"/>
                    </a:p>
                  </a:txBody>
                  <a:tcPr/>
                </a:tc>
                <a:tc>
                  <a:txBody>
                    <a:bodyPr/>
                    <a:lstStyle/>
                    <a:p>
                      <a:pPr algn="r"/>
                      <a:r>
                        <a:rPr lang="en-US" sz="1400" dirty="0" smtClean="0"/>
                        <a:t>92.91</a:t>
                      </a:r>
                      <a:endParaRPr lang="en-US" sz="1400" dirty="0"/>
                    </a:p>
                  </a:txBody>
                  <a:tcPr/>
                </a:tc>
              </a:tr>
              <a:tr h="370840">
                <a:tc>
                  <a:txBody>
                    <a:bodyPr/>
                    <a:lstStyle/>
                    <a:p>
                      <a:r>
                        <a:rPr lang="en-US" sz="1400" dirty="0" smtClean="0"/>
                        <a:t>NED</a:t>
                      </a:r>
                      <a:endParaRPr lang="en-US" sz="1400" dirty="0"/>
                    </a:p>
                  </a:txBody>
                  <a:tcPr/>
                </a:tc>
                <a:tc>
                  <a:txBody>
                    <a:bodyPr/>
                    <a:lstStyle/>
                    <a:p>
                      <a:pPr algn="r"/>
                      <a:r>
                        <a:rPr lang="en-US" sz="1400" dirty="0" smtClean="0"/>
                        <a:t>0.34845</a:t>
                      </a:r>
                      <a:endParaRPr lang="en-US" sz="1400" dirty="0"/>
                    </a:p>
                  </a:txBody>
                  <a:tcPr/>
                </a:tc>
                <a:tc>
                  <a:txBody>
                    <a:bodyPr/>
                    <a:lstStyle/>
                    <a:p>
                      <a:pPr algn="r"/>
                      <a:r>
                        <a:rPr lang="en-US" sz="1400" dirty="0" smtClean="0"/>
                        <a:t>93.39</a:t>
                      </a:r>
                      <a:endParaRPr lang="en-US" sz="1400" dirty="0"/>
                    </a:p>
                  </a:txBody>
                  <a:tcPr/>
                </a:tc>
              </a:tr>
              <a:tr h="370840">
                <a:tc>
                  <a:txBody>
                    <a:bodyPr/>
                    <a:lstStyle/>
                    <a:p>
                      <a:r>
                        <a:rPr lang="en-US" sz="1400" dirty="0" smtClean="0"/>
                        <a:t>SOUNDEX</a:t>
                      </a:r>
                      <a:endParaRPr lang="en-US" sz="1400" dirty="0"/>
                    </a:p>
                  </a:txBody>
                  <a:tcPr/>
                </a:tc>
                <a:tc>
                  <a:txBody>
                    <a:bodyPr/>
                    <a:lstStyle/>
                    <a:p>
                      <a:pPr algn="r"/>
                      <a:r>
                        <a:rPr lang="en-US" sz="1400" dirty="0" smtClean="0"/>
                        <a:t>0.62500</a:t>
                      </a:r>
                      <a:endParaRPr lang="en-US" sz="1400" dirty="0"/>
                    </a:p>
                  </a:txBody>
                  <a:tcPr/>
                </a:tc>
                <a:tc>
                  <a:txBody>
                    <a:bodyPr/>
                    <a:lstStyle/>
                    <a:p>
                      <a:pPr algn="r"/>
                      <a:r>
                        <a:rPr lang="en-US" sz="1400" dirty="0" smtClean="0"/>
                        <a:t>85.28</a:t>
                      </a:r>
                      <a:endParaRPr lang="en-US" sz="1400" dirty="0"/>
                    </a:p>
                  </a:txBody>
                  <a:tcPr/>
                </a:tc>
              </a:tr>
              <a:tr h="370840">
                <a:tc>
                  <a:txBody>
                    <a:bodyPr/>
                    <a:lstStyle/>
                    <a:p>
                      <a:r>
                        <a:rPr lang="en-US" sz="1400" dirty="0" smtClean="0"/>
                        <a:t>TRI</a:t>
                      </a:r>
                      <a:endParaRPr lang="en-US" sz="1400" dirty="0"/>
                    </a:p>
                  </a:txBody>
                  <a:tcPr/>
                </a:tc>
                <a:tc>
                  <a:txBody>
                    <a:bodyPr/>
                    <a:lstStyle/>
                    <a:p>
                      <a:pPr algn="r"/>
                      <a:r>
                        <a:rPr lang="en-US" sz="1400" dirty="0" smtClean="0"/>
                        <a:t>0.0476</a:t>
                      </a:r>
                      <a:endParaRPr lang="en-US" sz="1400" dirty="0"/>
                    </a:p>
                  </a:txBody>
                  <a:tcPr/>
                </a:tc>
                <a:tc>
                  <a:txBody>
                    <a:bodyPr/>
                    <a:lstStyle/>
                    <a:p>
                      <a:pPr algn="r"/>
                      <a:r>
                        <a:rPr lang="en-US" sz="1400" dirty="0" smtClean="0"/>
                        <a:t>88.30</a:t>
                      </a:r>
                      <a:endParaRPr lang="en-US" sz="1400" dirty="0"/>
                    </a:p>
                  </a:txBody>
                  <a:tcPr/>
                </a:tc>
              </a:tr>
              <a:tr h="370840">
                <a:tc>
                  <a:txBody>
                    <a:bodyPr/>
                    <a:lstStyle/>
                    <a:p>
                      <a:r>
                        <a:rPr lang="en-US" sz="1400" dirty="0" smtClean="0"/>
                        <a:t>XDICE</a:t>
                      </a:r>
                      <a:endParaRPr lang="en-US" sz="1400" dirty="0"/>
                    </a:p>
                  </a:txBody>
                  <a:tcPr/>
                </a:tc>
                <a:tc>
                  <a:txBody>
                    <a:bodyPr/>
                    <a:lstStyle/>
                    <a:p>
                      <a:pPr algn="r"/>
                      <a:r>
                        <a:rPr lang="en-US" sz="1400" dirty="0" smtClean="0"/>
                        <a:t>0.21825</a:t>
                      </a:r>
                      <a:endParaRPr lang="en-US" sz="1400" dirty="0"/>
                    </a:p>
                  </a:txBody>
                  <a:tcPr/>
                </a:tc>
                <a:tc>
                  <a:txBody>
                    <a:bodyPr/>
                    <a:lstStyle/>
                    <a:p>
                      <a:pPr algn="r"/>
                      <a:r>
                        <a:rPr lang="en-US" sz="1400" dirty="0" smtClean="0"/>
                        <a:t>92.84</a:t>
                      </a:r>
                      <a:endParaRPr lang="en-US" sz="1400" dirty="0"/>
                    </a:p>
                  </a:txBody>
                  <a:tcPr/>
                </a:tc>
              </a:tr>
              <a:tr h="370840">
                <a:tc>
                  <a:txBody>
                    <a:bodyPr/>
                    <a:lstStyle/>
                    <a:p>
                      <a:r>
                        <a:rPr lang="en-US" sz="1400" dirty="0" smtClean="0"/>
                        <a:t>XXDICE</a:t>
                      </a:r>
                      <a:endParaRPr lang="en-US" sz="1400" dirty="0"/>
                    </a:p>
                  </a:txBody>
                  <a:tcPr/>
                </a:tc>
                <a:tc>
                  <a:txBody>
                    <a:bodyPr/>
                    <a:lstStyle/>
                    <a:p>
                      <a:pPr algn="r"/>
                      <a:r>
                        <a:rPr lang="en-US" sz="1400" dirty="0" smtClean="0"/>
                        <a:t>0.12915</a:t>
                      </a:r>
                      <a:endParaRPr lang="en-US" sz="1400" dirty="0"/>
                    </a:p>
                  </a:txBody>
                  <a:tcPr/>
                </a:tc>
                <a:tc>
                  <a:txBody>
                    <a:bodyPr/>
                    <a:lstStyle/>
                    <a:p>
                      <a:pPr algn="r"/>
                      <a:r>
                        <a:rPr lang="en-US" sz="1400" dirty="0" smtClean="0"/>
                        <a:t>91.74</a:t>
                      </a:r>
                      <a:endParaRPr lang="en-US" sz="1400" dirty="0"/>
                    </a:p>
                  </a:txBody>
                  <a:tcPr/>
                </a:tc>
              </a:tr>
              <a:tr h="370840">
                <a:tc>
                  <a:txBody>
                    <a:bodyPr/>
                    <a:lstStyle/>
                    <a:p>
                      <a:r>
                        <a:rPr lang="en-US" sz="1400" dirty="0" smtClean="0"/>
                        <a:t>BI-SIM</a:t>
                      </a:r>
                      <a:endParaRPr lang="en-US" sz="1400" dirty="0"/>
                    </a:p>
                  </a:txBody>
                  <a:tcPr/>
                </a:tc>
                <a:tc>
                  <a:txBody>
                    <a:bodyPr/>
                    <a:lstStyle/>
                    <a:p>
                      <a:pPr algn="r"/>
                      <a:r>
                        <a:rPr lang="en-US" sz="1400" dirty="0" smtClean="0"/>
                        <a:t>0.37980</a:t>
                      </a:r>
                      <a:endParaRPr lang="en-US" sz="1400" dirty="0"/>
                    </a:p>
                  </a:txBody>
                  <a:tcPr/>
                </a:tc>
                <a:tc>
                  <a:txBody>
                    <a:bodyPr/>
                    <a:lstStyle/>
                    <a:p>
                      <a:pPr algn="r"/>
                      <a:r>
                        <a:rPr lang="en-US" sz="1400" dirty="0" smtClean="0"/>
                        <a:t>94.84</a:t>
                      </a:r>
                      <a:endParaRPr lang="en-US" sz="1400" dirty="0"/>
                    </a:p>
                  </a:txBody>
                  <a:tcPr/>
                </a:tc>
              </a:tr>
              <a:tr h="370840">
                <a:tc>
                  <a:txBody>
                    <a:bodyPr/>
                    <a:lstStyle/>
                    <a:p>
                      <a:r>
                        <a:rPr lang="en-US" sz="1400" dirty="0" smtClean="0"/>
                        <a:t>BI-DIST</a:t>
                      </a:r>
                      <a:endParaRPr lang="en-US" sz="1400" dirty="0"/>
                    </a:p>
                  </a:txBody>
                  <a:tcPr/>
                </a:tc>
                <a:tc>
                  <a:txBody>
                    <a:bodyPr/>
                    <a:lstStyle/>
                    <a:p>
                      <a:pPr algn="r"/>
                      <a:r>
                        <a:rPr lang="en-US" sz="1400" dirty="0" smtClean="0"/>
                        <a:t>0.34165</a:t>
                      </a:r>
                      <a:endParaRPr lang="en-US" sz="1400" dirty="0"/>
                    </a:p>
                  </a:txBody>
                  <a:tcPr/>
                </a:tc>
                <a:tc>
                  <a:txBody>
                    <a:bodyPr/>
                    <a:lstStyle/>
                    <a:p>
                      <a:pPr algn="r"/>
                      <a:r>
                        <a:rPr lang="en-US" sz="1400" dirty="0" smtClean="0"/>
                        <a:t>94.84</a:t>
                      </a:r>
                      <a:endParaRPr lang="en-US" sz="1400" dirty="0"/>
                    </a:p>
                  </a:txBody>
                  <a:tcPr/>
                </a:tc>
              </a:tr>
              <a:tr h="370840">
                <a:tc>
                  <a:txBody>
                    <a:bodyPr/>
                    <a:lstStyle/>
                    <a:p>
                      <a:r>
                        <a:rPr lang="en-US" sz="1400" dirty="0" smtClean="0"/>
                        <a:t>TRI-SIM</a:t>
                      </a:r>
                      <a:endParaRPr lang="en-US" sz="1400" dirty="0"/>
                    </a:p>
                  </a:txBody>
                  <a:tcPr/>
                </a:tc>
                <a:tc>
                  <a:txBody>
                    <a:bodyPr/>
                    <a:lstStyle/>
                    <a:p>
                      <a:pPr algn="r"/>
                      <a:r>
                        <a:rPr lang="en-US" sz="1400" dirty="0" smtClean="0"/>
                        <a:t>0.34845</a:t>
                      </a:r>
                      <a:endParaRPr lang="en-US" sz="1400" dirty="0"/>
                    </a:p>
                  </a:txBody>
                  <a:tcPr/>
                </a:tc>
                <a:tc>
                  <a:txBody>
                    <a:bodyPr/>
                    <a:lstStyle/>
                    <a:p>
                      <a:pPr algn="r"/>
                      <a:r>
                        <a:rPr lang="en-US" sz="1400" dirty="0" smtClean="0"/>
                        <a:t>95.66</a:t>
                      </a:r>
                      <a:endParaRPr lang="en-US" sz="1400" dirty="0"/>
                    </a:p>
                  </a:txBody>
                  <a:tcPr/>
                </a:tc>
              </a:tr>
              <a:tr h="370840">
                <a:tc>
                  <a:txBody>
                    <a:bodyPr/>
                    <a:lstStyle/>
                    <a:p>
                      <a:r>
                        <a:rPr lang="en-US" sz="1400" dirty="0" smtClean="0"/>
                        <a:t>TRI-DIST</a:t>
                      </a:r>
                      <a:endParaRPr lang="en-US" sz="1400" dirty="0"/>
                    </a:p>
                  </a:txBody>
                  <a:tcPr/>
                </a:tc>
                <a:tc>
                  <a:txBody>
                    <a:bodyPr/>
                    <a:lstStyle/>
                    <a:p>
                      <a:pPr algn="r"/>
                      <a:r>
                        <a:rPr lang="en-US" sz="1400" dirty="0" smtClean="0"/>
                        <a:t>0.34845</a:t>
                      </a:r>
                      <a:endParaRPr lang="en-US" sz="1400" dirty="0"/>
                    </a:p>
                  </a:txBody>
                  <a:tcPr/>
                </a:tc>
                <a:tc>
                  <a:txBody>
                    <a:bodyPr/>
                    <a:lstStyle/>
                    <a:p>
                      <a:pPr algn="r"/>
                      <a:r>
                        <a:rPr lang="en-US" sz="1400" dirty="0" smtClean="0"/>
                        <a:t>95.11</a:t>
                      </a:r>
                      <a:endParaRPr lang="en-US" sz="1400" dirty="0"/>
                    </a:p>
                  </a:txBody>
                  <a:tcPr/>
                </a:tc>
              </a:tr>
            </a:tbl>
          </a:graphicData>
        </a:graphic>
      </p:graphicFrame>
      <p:cxnSp>
        <p:nvCxnSpPr>
          <p:cNvPr id="16" name="Straight Arrow Connector 15"/>
          <p:cNvCxnSpPr>
            <a:stCxn id="6" idx="1"/>
          </p:cNvCxnSpPr>
          <p:nvPr/>
        </p:nvCxnSpPr>
        <p:spPr>
          <a:xfrm flipH="1" flipV="1">
            <a:off x="3895020" y="5839691"/>
            <a:ext cx="3163313" cy="2769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43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04943" y="113205"/>
            <a:ext cx="8697894" cy="707886"/>
          </a:xfrm>
          <a:prstGeom prst="rect">
            <a:avLst/>
          </a:prstGeom>
        </p:spPr>
        <p:txBody>
          <a:bodyPr wrap="none">
            <a:spAutoFit/>
          </a:bodyPr>
          <a:lstStyle/>
          <a:p>
            <a:r>
              <a:rPr lang="en-IN" sz="4000" i="1" dirty="0" smtClean="0">
                <a:solidFill>
                  <a:prstClr val="black"/>
                </a:solidFill>
              </a:rPr>
              <a:t>Cognates v/s False Friends </a:t>
            </a:r>
            <a:r>
              <a:rPr lang="en" sz="2000" dirty="0">
                <a:solidFill>
                  <a:srgbClr val="000000"/>
                </a:solidFill>
              </a:rPr>
              <a:t>(Bergsma &amp; Kondrak (2007))</a:t>
            </a:r>
            <a:endParaRPr lang="en-US" sz="4000" dirty="0">
              <a:solidFill>
                <a:prstClr val="black"/>
              </a:solidFill>
            </a:endParaRPr>
          </a:p>
        </p:txBody>
      </p:sp>
      <p:grpSp>
        <p:nvGrpSpPr>
          <p:cNvPr id="13" name="Shape 563"/>
          <p:cNvGrpSpPr/>
          <p:nvPr/>
        </p:nvGrpSpPr>
        <p:grpSpPr>
          <a:xfrm>
            <a:off x="2051432" y="963072"/>
            <a:ext cx="8089136" cy="3163219"/>
            <a:chOff x="363750" y="1824017"/>
            <a:chExt cx="7273711" cy="2617207"/>
          </a:xfrm>
        </p:grpSpPr>
        <p:grpSp>
          <p:nvGrpSpPr>
            <p:cNvPr id="14" name="Shape 564"/>
            <p:cNvGrpSpPr/>
            <p:nvPr/>
          </p:nvGrpSpPr>
          <p:grpSpPr>
            <a:xfrm>
              <a:off x="1506535" y="1824017"/>
              <a:ext cx="6130926" cy="2617207"/>
              <a:chOff x="1011300" y="1747821"/>
              <a:chExt cx="6927600" cy="3124650"/>
            </a:xfrm>
          </p:grpSpPr>
          <p:pic>
            <p:nvPicPr>
              <p:cNvPr id="21" name="Shape 565"/>
              <p:cNvPicPr preferRelativeResize="0"/>
              <p:nvPr/>
            </p:nvPicPr>
            <p:blipFill>
              <a:blip r:embed="rId2">
                <a:alphaModFix/>
              </a:blip>
              <a:stretch>
                <a:fillRect/>
              </a:stretch>
            </p:blipFill>
            <p:spPr>
              <a:xfrm>
                <a:off x="1011300" y="1747821"/>
                <a:ext cx="6927600" cy="3124650"/>
              </a:xfrm>
              <a:prstGeom prst="rect">
                <a:avLst/>
              </a:prstGeom>
              <a:noFill/>
              <a:ln>
                <a:noFill/>
              </a:ln>
            </p:spPr>
          </p:pic>
          <p:sp>
            <p:nvSpPr>
              <p:cNvPr id="22" name="Shape 566"/>
              <p:cNvSpPr/>
              <p:nvPr/>
            </p:nvSpPr>
            <p:spPr>
              <a:xfrm>
                <a:off x="1330800" y="4524675"/>
                <a:ext cx="548700" cy="204000"/>
              </a:xfrm>
              <a:prstGeom prst="rect">
                <a:avLst/>
              </a:prstGeom>
              <a:solidFill>
                <a:schemeClr val="lt1"/>
              </a:solidFill>
              <a:ln>
                <a:noFill/>
              </a:ln>
            </p:spPr>
            <p:txBody>
              <a:bodyPr lIns="91425" tIns="91425" rIns="91425" bIns="91425" anchor="ctr" anchorCtr="0">
                <a:noAutofit/>
              </a:bodyPr>
              <a:lstStyle/>
              <a:p>
                <a:endParaRPr>
                  <a:solidFill>
                    <a:prstClr val="black"/>
                  </a:solidFill>
                </a:endParaRPr>
              </a:p>
            </p:txBody>
          </p:sp>
        </p:grpSp>
        <p:sp>
          <p:nvSpPr>
            <p:cNvPr id="15" name="Shape 567"/>
            <p:cNvSpPr txBox="1"/>
            <p:nvPr/>
          </p:nvSpPr>
          <p:spPr>
            <a:xfrm>
              <a:off x="363750" y="2597400"/>
              <a:ext cx="1142700" cy="248400"/>
            </a:xfrm>
            <a:prstGeom prst="rect">
              <a:avLst/>
            </a:prstGeom>
            <a:noFill/>
            <a:ln>
              <a:noFill/>
            </a:ln>
          </p:spPr>
          <p:txBody>
            <a:bodyPr lIns="91425" tIns="91425" rIns="91425" bIns="91425" anchor="t" anchorCtr="0">
              <a:noAutofit/>
            </a:bodyPr>
            <a:lstStyle/>
            <a:p>
              <a:r>
                <a:rPr lang="en" sz="800">
                  <a:solidFill>
                    <a:prstClr val="black"/>
                  </a:solidFill>
                </a:rPr>
                <a:t>Individual measures</a:t>
              </a:r>
            </a:p>
          </p:txBody>
        </p:sp>
        <p:sp>
          <p:nvSpPr>
            <p:cNvPr id="16" name="Shape 568"/>
            <p:cNvSpPr txBox="1"/>
            <p:nvPr/>
          </p:nvSpPr>
          <p:spPr>
            <a:xfrm>
              <a:off x="363750" y="3359400"/>
              <a:ext cx="1142700" cy="248400"/>
            </a:xfrm>
            <a:prstGeom prst="rect">
              <a:avLst/>
            </a:prstGeom>
            <a:noFill/>
            <a:ln>
              <a:noFill/>
            </a:ln>
          </p:spPr>
          <p:txBody>
            <a:bodyPr lIns="91425" tIns="91425" rIns="91425" bIns="91425" anchor="t" anchorCtr="0">
              <a:noAutofit/>
            </a:bodyPr>
            <a:lstStyle/>
            <a:p>
              <a:r>
                <a:rPr lang="en" sz="800">
                  <a:solidFill>
                    <a:prstClr val="black"/>
                  </a:solidFill>
                </a:rPr>
                <a:t>Learning Similarity </a:t>
              </a:r>
            </a:p>
          </p:txBody>
        </p:sp>
        <p:sp>
          <p:nvSpPr>
            <p:cNvPr id="17" name="Shape 569"/>
            <p:cNvSpPr txBox="1"/>
            <p:nvPr/>
          </p:nvSpPr>
          <p:spPr>
            <a:xfrm>
              <a:off x="744750" y="3664200"/>
              <a:ext cx="1142700" cy="248400"/>
            </a:xfrm>
            <a:prstGeom prst="rect">
              <a:avLst/>
            </a:prstGeom>
            <a:noFill/>
            <a:ln>
              <a:noFill/>
            </a:ln>
          </p:spPr>
          <p:txBody>
            <a:bodyPr lIns="91425" tIns="91425" rIns="91425" bIns="91425" anchor="t" anchorCtr="0">
              <a:noAutofit/>
            </a:bodyPr>
            <a:lstStyle/>
            <a:p>
              <a:r>
                <a:rPr lang="en" sz="800">
                  <a:solidFill>
                    <a:prstClr val="black"/>
                  </a:solidFill>
                </a:rPr>
                <a:t>Classification</a:t>
              </a:r>
            </a:p>
          </p:txBody>
        </p:sp>
        <p:cxnSp>
          <p:nvCxnSpPr>
            <p:cNvPr id="18" name="Shape 570"/>
            <p:cNvCxnSpPr/>
            <p:nvPr/>
          </p:nvCxnSpPr>
          <p:spPr>
            <a:xfrm>
              <a:off x="1588075" y="2297825"/>
              <a:ext cx="44400" cy="1047000"/>
            </a:xfrm>
            <a:prstGeom prst="straightConnector1">
              <a:avLst/>
            </a:prstGeom>
            <a:noFill/>
            <a:ln w="28575" cap="flat" cmpd="sng">
              <a:solidFill>
                <a:schemeClr val="dk2"/>
              </a:solidFill>
              <a:prstDash val="solid"/>
              <a:round/>
              <a:headEnd type="none" w="lg" len="lg"/>
              <a:tailEnd type="none" w="lg" len="lg"/>
            </a:ln>
          </p:spPr>
        </p:cxnSp>
        <p:cxnSp>
          <p:nvCxnSpPr>
            <p:cNvPr id="19" name="Shape 571"/>
            <p:cNvCxnSpPr/>
            <p:nvPr/>
          </p:nvCxnSpPr>
          <p:spPr>
            <a:xfrm>
              <a:off x="1428375" y="3326975"/>
              <a:ext cx="9000" cy="319500"/>
            </a:xfrm>
            <a:prstGeom prst="straightConnector1">
              <a:avLst/>
            </a:prstGeom>
            <a:noFill/>
            <a:ln w="28575" cap="flat" cmpd="sng">
              <a:solidFill>
                <a:srgbClr val="FF0000"/>
              </a:solidFill>
              <a:prstDash val="solid"/>
              <a:round/>
              <a:headEnd type="none" w="lg" len="lg"/>
              <a:tailEnd type="none" w="lg" len="lg"/>
            </a:ln>
          </p:spPr>
        </p:cxnSp>
        <p:cxnSp>
          <p:nvCxnSpPr>
            <p:cNvPr id="20" name="Shape 572"/>
            <p:cNvCxnSpPr/>
            <p:nvPr/>
          </p:nvCxnSpPr>
          <p:spPr>
            <a:xfrm>
              <a:off x="1588075" y="3681850"/>
              <a:ext cx="0" cy="301800"/>
            </a:xfrm>
            <a:prstGeom prst="straightConnector1">
              <a:avLst/>
            </a:prstGeom>
            <a:noFill/>
            <a:ln w="28575" cap="flat" cmpd="sng">
              <a:solidFill>
                <a:schemeClr val="dk2"/>
              </a:solidFill>
              <a:prstDash val="solid"/>
              <a:round/>
              <a:headEnd type="none" w="lg" len="lg"/>
              <a:tailEnd type="none" w="lg" len="lg"/>
            </a:ln>
          </p:spPr>
        </p:cxnSp>
      </p:grpSp>
      <p:sp>
        <p:nvSpPr>
          <p:cNvPr id="23" name="Shape 562"/>
          <p:cNvSpPr txBox="1">
            <a:spLocks/>
          </p:cNvSpPr>
          <p:nvPr/>
        </p:nvSpPr>
        <p:spPr>
          <a:xfrm>
            <a:off x="1835700" y="4268272"/>
            <a:ext cx="8520600" cy="2070393"/>
          </a:xfrm>
          <a:prstGeom prst="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defPPr>
              <a:defRPr lang="en-US"/>
            </a:defPPr>
            <a:lvl1pPr marL="342900" indent="-342900">
              <a:buFont typeface="Arial" panose="020B0604020202020204" pitchFamily="34" charset="0"/>
              <a:buChar char="•"/>
              <a:defRPr sz="2000" i="1"/>
            </a:lvl1pPr>
          </a:lstStyle>
          <a:p>
            <a:r>
              <a:rPr lang="en" sz="2400" dirty="0">
                <a:solidFill>
                  <a:prstClr val="black"/>
                </a:solidFill>
              </a:rPr>
              <a:t>More difficult task</a:t>
            </a:r>
          </a:p>
          <a:p>
            <a:r>
              <a:rPr lang="en" sz="2400" dirty="0">
                <a:solidFill>
                  <a:prstClr val="black"/>
                </a:solidFill>
              </a:rPr>
              <a:t>LCSR, NED are amongst the best measures</a:t>
            </a:r>
          </a:p>
          <a:p>
            <a:r>
              <a:rPr lang="en" sz="2400" dirty="0">
                <a:solidFill>
                  <a:prstClr val="black"/>
                </a:solidFill>
              </a:rPr>
              <a:t>Learning similarity matrices improves performance</a:t>
            </a:r>
          </a:p>
          <a:p>
            <a:r>
              <a:rPr lang="en" sz="2400" dirty="0">
                <a:solidFill>
                  <a:prstClr val="black"/>
                </a:solidFill>
              </a:rPr>
              <a:t>Classification based methods outperform other methods</a:t>
            </a:r>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64</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42010943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8773"/>
            <a:ext cx="10515600" cy="5848190"/>
          </a:xfrm>
        </p:spPr>
        <p:txBody>
          <a:bodyPr/>
          <a:lstStyle/>
          <a:p>
            <a:pPr marL="0" indent="0">
              <a:buNone/>
            </a:pPr>
            <a:r>
              <a:rPr lang="en-US" b="1" dirty="0" smtClean="0"/>
              <a:t>Roadmap for this section</a:t>
            </a:r>
          </a:p>
          <a:p>
            <a:pPr lvl="1"/>
            <a:endParaRPr lang="en-US" dirty="0" smtClean="0"/>
          </a:p>
          <a:p>
            <a:pPr lvl="1"/>
            <a:r>
              <a:rPr lang="en-US" b="1" dirty="0" smtClean="0"/>
              <a:t>What</a:t>
            </a:r>
            <a:r>
              <a:rPr lang="en-US" dirty="0" smtClean="0"/>
              <a:t> is Lexical Similarity?</a:t>
            </a:r>
          </a:p>
          <a:p>
            <a:pPr lvl="1"/>
            <a:endParaRPr lang="en-US" dirty="0"/>
          </a:p>
          <a:p>
            <a:pPr lvl="1"/>
            <a:r>
              <a:rPr lang="en-US" b="1" dirty="0" smtClean="0"/>
              <a:t>How</a:t>
            </a:r>
            <a:r>
              <a:rPr lang="en-US" dirty="0" smtClean="0"/>
              <a:t> to identify lexically similar words?</a:t>
            </a:r>
          </a:p>
          <a:p>
            <a:pPr lvl="2"/>
            <a:r>
              <a:rPr lang="en-US" dirty="0" smtClean="0"/>
              <a:t>Grapheme based </a:t>
            </a:r>
            <a:r>
              <a:rPr lang="en-US" dirty="0"/>
              <a:t>metrics</a:t>
            </a:r>
            <a:endParaRPr lang="en-US" dirty="0" smtClean="0"/>
          </a:p>
          <a:p>
            <a:pPr lvl="2"/>
            <a:r>
              <a:rPr lang="en-US" dirty="0" smtClean="0"/>
              <a:t>Phoneme based metrics</a:t>
            </a:r>
          </a:p>
          <a:p>
            <a:pPr lvl="2"/>
            <a:r>
              <a:rPr lang="en-US" dirty="0" smtClean="0"/>
              <a:t>Putting these metrics to use</a:t>
            </a:r>
          </a:p>
          <a:p>
            <a:pPr lvl="2"/>
            <a:endParaRPr lang="en-US" dirty="0"/>
          </a:p>
          <a:p>
            <a:pPr lvl="1"/>
            <a:r>
              <a:rPr lang="en-US" b="1" dirty="0" smtClean="0">
                <a:solidFill>
                  <a:srgbClr val="FF0000"/>
                </a:solidFill>
              </a:rPr>
              <a:t>Why </a:t>
            </a:r>
            <a:r>
              <a:rPr lang="en-US" dirty="0" smtClean="0">
                <a:solidFill>
                  <a:srgbClr val="FF0000"/>
                </a:solidFill>
              </a:rPr>
              <a:t>focus on lexical similarity? </a:t>
            </a:r>
          </a:p>
          <a:p>
            <a:pPr marL="457200" lvl="1" indent="0">
              <a:buNone/>
            </a:pPr>
            <a:r>
              <a:rPr lang="en-US" dirty="0">
                <a:solidFill>
                  <a:srgbClr val="FF0000"/>
                </a:solidFill>
              </a:rPr>
              <a:t> </a:t>
            </a:r>
            <a:r>
              <a:rPr lang="en-US" dirty="0" smtClean="0">
                <a:solidFill>
                  <a:srgbClr val="FF0000"/>
                </a:solidFill>
              </a:rPr>
              <a:t>  (Or Adapting SMT for leveraging lexical similarity)</a:t>
            </a:r>
          </a:p>
          <a:p>
            <a:pPr lvl="2"/>
            <a:r>
              <a:rPr lang="en-US" dirty="0" smtClean="0"/>
              <a:t>Why adapt?</a:t>
            </a:r>
          </a:p>
          <a:p>
            <a:pPr lvl="2"/>
            <a:r>
              <a:rPr lang="en-US" dirty="0" smtClean="0"/>
              <a:t>Augmenting Parallel corpus with lexically similar words</a:t>
            </a:r>
          </a:p>
          <a:p>
            <a:pPr lvl="2"/>
            <a:r>
              <a:rPr lang="en-US" dirty="0" smtClean="0"/>
              <a:t>Improve Word Alignment</a:t>
            </a:r>
          </a:p>
          <a:p>
            <a:pPr lvl="2"/>
            <a:r>
              <a:rPr lang="en-US" dirty="0" smtClean="0"/>
              <a:t>Transliterate lexically similar OOV words</a:t>
            </a:r>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65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406033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8773"/>
            <a:ext cx="10515600" cy="5848190"/>
          </a:xfrm>
        </p:spPr>
        <p:txBody>
          <a:bodyPr>
            <a:normAutofit lnSpcReduction="10000"/>
          </a:bodyPr>
          <a:lstStyle/>
          <a:p>
            <a:pPr marL="0" indent="0">
              <a:buNone/>
            </a:pPr>
            <a:r>
              <a:rPr lang="en-US" b="1" dirty="0" smtClean="0"/>
              <a:t>Roadmap for this section</a:t>
            </a:r>
          </a:p>
          <a:p>
            <a:pPr lvl="1"/>
            <a:endParaRPr lang="en-US" dirty="0" smtClean="0"/>
          </a:p>
          <a:p>
            <a:pPr lvl="1"/>
            <a:r>
              <a:rPr lang="en-US" b="1" dirty="0" smtClean="0"/>
              <a:t>What</a:t>
            </a:r>
            <a:r>
              <a:rPr lang="en-US" dirty="0" smtClean="0"/>
              <a:t> is Lexical Similarity?</a:t>
            </a:r>
          </a:p>
          <a:p>
            <a:pPr lvl="1"/>
            <a:endParaRPr lang="en-US" dirty="0"/>
          </a:p>
          <a:p>
            <a:pPr lvl="1"/>
            <a:r>
              <a:rPr lang="en-US" b="1" dirty="0" smtClean="0"/>
              <a:t>How</a:t>
            </a:r>
            <a:r>
              <a:rPr lang="en-US" dirty="0" smtClean="0"/>
              <a:t> to identify lexically similar words?</a:t>
            </a:r>
          </a:p>
          <a:p>
            <a:pPr lvl="2"/>
            <a:r>
              <a:rPr lang="en-US" dirty="0" smtClean="0"/>
              <a:t>Grapheme based </a:t>
            </a:r>
            <a:r>
              <a:rPr lang="en-US" dirty="0"/>
              <a:t>metrics</a:t>
            </a:r>
            <a:endParaRPr lang="en-US" dirty="0" smtClean="0"/>
          </a:p>
          <a:p>
            <a:pPr lvl="2"/>
            <a:r>
              <a:rPr lang="en-US" dirty="0" smtClean="0"/>
              <a:t>Phoneme based metrics</a:t>
            </a:r>
          </a:p>
          <a:p>
            <a:pPr lvl="2"/>
            <a:r>
              <a:rPr lang="en-US" dirty="0" smtClean="0"/>
              <a:t>Putting these metrics to use</a:t>
            </a:r>
          </a:p>
          <a:p>
            <a:pPr lvl="2"/>
            <a:endParaRPr lang="en-US" dirty="0"/>
          </a:p>
          <a:p>
            <a:pPr lvl="1"/>
            <a:r>
              <a:rPr lang="en-US" b="1" dirty="0" smtClean="0"/>
              <a:t>Why </a:t>
            </a:r>
            <a:r>
              <a:rPr lang="en-US" dirty="0" smtClean="0"/>
              <a:t>focus on lexical similarity? </a:t>
            </a:r>
          </a:p>
          <a:p>
            <a:pPr marL="457200" lvl="1" indent="0">
              <a:buNone/>
            </a:pPr>
            <a:r>
              <a:rPr lang="en-US" dirty="0"/>
              <a:t> </a:t>
            </a:r>
            <a:r>
              <a:rPr lang="en-US" dirty="0" smtClean="0"/>
              <a:t>  (Or Adapting SMT for leveraging lexical similarity)</a:t>
            </a:r>
          </a:p>
          <a:p>
            <a:pPr lvl="2"/>
            <a:r>
              <a:rPr lang="en-US" b="1" dirty="0" smtClean="0">
                <a:solidFill>
                  <a:srgbClr val="FF0000"/>
                </a:solidFill>
              </a:rPr>
              <a:t>Why adapt?</a:t>
            </a:r>
          </a:p>
          <a:p>
            <a:pPr lvl="2"/>
            <a:r>
              <a:rPr lang="en-US" dirty="0" smtClean="0"/>
              <a:t>Augmenting Parallel corpus with lexically similar words</a:t>
            </a:r>
          </a:p>
          <a:p>
            <a:pPr lvl="2"/>
            <a:r>
              <a:rPr lang="en-US" dirty="0" smtClean="0"/>
              <a:t>Improve Word Alignment</a:t>
            </a:r>
          </a:p>
          <a:p>
            <a:pPr lvl="2"/>
            <a:r>
              <a:rPr lang="en-US" dirty="0" smtClean="0"/>
              <a:t>Transliterate lexically similar OOV words</a:t>
            </a:r>
          </a:p>
          <a:p>
            <a:pPr lvl="2"/>
            <a:r>
              <a:rPr lang="en-US" dirty="0"/>
              <a:t>A different paradigm – character-level SMT</a:t>
            </a:r>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66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1645157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943" y="113205"/>
            <a:ext cx="4058547" cy="707886"/>
          </a:xfrm>
          <a:prstGeom prst="rect">
            <a:avLst/>
          </a:prstGeom>
        </p:spPr>
        <p:txBody>
          <a:bodyPr wrap="none">
            <a:spAutoFit/>
          </a:bodyPr>
          <a:lstStyle/>
          <a:p>
            <a:r>
              <a:rPr lang="en-US" sz="4000" i="1" dirty="0" smtClean="0">
                <a:solidFill>
                  <a:prstClr val="black"/>
                </a:solidFill>
              </a:rPr>
              <a:t>Limitations of SMT</a:t>
            </a:r>
            <a:endParaRPr lang="en-US" sz="4000" dirty="0">
              <a:solidFill>
                <a:prstClr val="black"/>
              </a:solidFill>
            </a:endParaRPr>
          </a:p>
        </p:txBody>
      </p:sp>
      <p:sp>
        <p:nvSpPr>
          <p:cNvPr id="5" name="Content Placeholder 4"/>
          <p:cNvSpPr>
            <a:spLocks noGrp="1"/>
          </p:cNvSpPr>
          <p:nvPr>
            <p:ph idx="1"/>
          </p:nvPr>
        </p:nvSpPr>
        <p:spPr>
          <a:xfrm>
            <a:off x="293885" y="1023111"/>
            <a:ext cx="11736475" cy="2243957"/>
          </a:xfrm>
        </p:spPr>
        <p:txBody>
          <a:bodyPr>
            <a:normAutofit/>
          </a:bodyPr>
          <a:lstStyle/>
          <a:p>
            <a:pPr marL="457200">
              <a:spcBef>
                <a:spcPts val="0"/>
              </a:spcBef>
              <a:spcAft>
                <a:spcPts val="1800"/>
              </a:spcAft>
            </a:pPr>
            <a:r>
              <a:rPr lang="en" dirty="0" smtClean="0"/>
              <a:t>No explicit notion </a:t>
            </a:r>
            <a:r>
              <a:rPr lang="en" dirty="0"/>
              <a:t>of </a:t>
            </a:r>
            <a:r>
              <a:rPr lang="en" dirty="0" smtClean="0"/>
              <a:t>cognates, loanwords </a:t>
            </a:r>
            <a:r>
              <a:rPr lang="en" dirty="0"/>
              <a:t>and named entities</a:t>
            </a:r>
          </a:p>
          <a:p>
            <a:pPr marL="457200">
              <a:spcBef>
                <a:spcPts val="0"/>
              </a:spcBef>
              <a:spcAft>
                <a:spcPts val="1800"/>
              </a:spcAft>
            </a:pPr>
            <a:r>
              <a:rPr lang="en" dirty="0"/>
              <a:t>All morphological variants of words generally not found in parallel corpus</a:t>
            </a:r>
          </a:p>
          <a:p>
            <a:pPr marL="457200">
              <a:spcBef>
                <a:spcPts val="0"/>
              </a:spcBef>
              <a:spcAft>
                <a:spcPts val="1800"/>
              </a:spcAft>
            </a:pPr>
            <a:r>
              <a:rPr lang="en" dirty="0"/>
              <a:t>Cannot decompose </a:t>
            </a:r>
            <a:r>
              <a:rPr lang="en" dirty="0" smtClean="0"/>
              <a:t>compounds</a:t>
            </a:r>
          </a:p>
          <a:p>
            <a:pPr marL="457200">
              <a:spcBef>
                <a:spcPts val="0"/>
              </a:spcBef>
              <a:spcAft>
                <a:spcPts val="1800"/>
              </a:spcAft>
            </a:pPr>
            <a:endParaRPr lang="en" dirty="0"/>
          </a:p>
          <a:p>
            <a:pPr marL="0" indent="0">
              <a:spcAft>
                <a:spcPts val="1800"/>
              </a:spcAft>
              <a:buNone/>
            </a:pPr>
            <a:endParaRPr lang="en-IN" dirty="0"/>
          </a:p>
        </p:txBody>
      </p:sp>
      <p:sp>
        <p:nvSpPr>
          <p:cNvPr id="6" name="Rectangle 5"/>
          <p:cNvSpPr/>
          <p:nvPr/>
        </p:nvSpPr>
        <p:spPr>
          <a:xfrm>
            <a:off x="404942" y="3267068"/>
            <a:ext cx="3119700" cy="707886"/>
          </a:xfrm>
          <a:prstGeom prst="rect">
            <a:avLst/>
          </a:prstGeom>
        </p:spPr>
        <p:txBody>
          <a:bodyPr wrap="none">
            <a:spAutoFit/>
          </a:bodyPr>
          <a:lstStyle/>
          <a:p>
            <a:r>
              <a:rPr lang="en-US" sz="4000" i="1" dirty="0" smtClean="0">
                <a:solidFill>
                  <a:prstClr val="black"/>
                </a:solidFill>
              </a:rPr>
              <a:t>Consequences</a:t>
            </a:r>
            <a:endParaRPr lang="en-US" sz="4000" dirty="0">
              <a:solidFill>
                <a:prstClr val="black"/>
              </a:solidFill>
            </a:endParaRPr>
          </a:p>
        </p:txBody>
      </p:sp>
      <p:sp>
        <p:nvSpPr>
          <p:cNvPr id="7" name="Content Placeholder 2"/>
          <p:cNvSpPr txBox="1">
            <a:spLocks/>
          </p:cNvSpPr>
          <p:nvPr/>
        </p:nvSpPr>
        <p:spPr>
          <a:xfrm>
            <a:off x="404942" y="4249875"/>
            <a:ext cx="11394830" cy="21635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a:spcBef>
                <a:spcPts val="0"/>
              </a:spcBef>
              <a:spcAft>
                <a:spcPts val="2400"/>
              </a:spcAft>
            </a:pPr>
            <a:r>
              <a:rPr lang="en" smtClean="0">
                <a:solidFill>
                  <a:prstClr val="black"/>
                </a:solidFill>
              </a:rPr>
              <a:t>Sub-optimal word alignment</a:t>
            </a:r>
          </a:p>
          <a:p>
            <a:pPr marL="457200">
              <a:spcBef>
                <a:spcPts val="0"/>
              </a:spcBef>
              <a:spcAft>
                <a:spcPts val="2400"/>
              </a:spcAft>
            </a:pPr>
            <a:r>
              <a:rPr lang="en" smtClean="0">
                <a:solidFill>
                  <a:prstClr val="black"/>
                </a:solidFill>
              </a:rPr>
              <a:t>Cannot translate unseen cognates and named entities</a:t>
            </a:r>
          </a:p>
          <a:p>
            <a:pPr marL="457200">
              <a:spcBef>
                <a:spcPts val="0"/>
              </a:spcBef>
              <a:spcAft>
                <a:spcPts val="2400"/>
              </a:spcAft>
            </a:pPr>
            <a:r>
              <a:rPr lang="en" smtClean="0">
                <a:solidFill>
                  <a:prstClr val="black"/>
                </a:solidFill>
              </a:rPr>
              <a:t>Cannot translate morphological variants</a:t>
            </a:r>
          </a:p>
          <a:p>
            <a:pPr>
              <a:spcAft>
                <a:spcPts val="2400"/>
              </a:spcAft>
            </a:pPr>
            <a:endParaRPr lang="en-IN" dirty="0">
              <a:solidFill>
                <a:prstClr val="black"/>
              </a:solidFill>
            </a:endParaRPr>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67</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7985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8773"/>
            <a:ext cx="10515600" cy="5848190"/>
          </a:xfrm>
        </p:spPr>
        <p:txBody>
          <a:bodyPr>
            <a:normAutofit lnSpcReduction="10000"/>
          </a:bodyPr>
          <a:lstStyle/>
          <a:p>
            <a:pPr marL="0" indent="0">
              <a:buNone/>
            </a:pPr>
            <a:r>
              <a:rPr lang="en-US" b="1" dirty="0" smtClean="0"/>
              <a:t>Roadmap for this section</a:t>
            </a:r>
          </a:p>
          <a:p>
            <a:pPr lvl="1"/>
            <a:endParaRPr lang="en-US" dirty="0" smtClean="0"/>
          </a:p>
          <a:p>
            <a:pPr lvl="1"/>
            <a:r>
              <a:rPr lang="en-US" b="1" dirty="0" smtClean="0"/>
              <a:t>What</a:t>
            </a:r>
            <a:r>
              <a:rPr lang="en-US" dirty="0" smtClean="0"/>
              <a:t> is Lexical Similarity?</a:t>
            </a:r>
          </a:p>
          <a:p>
            <a:pPr lvl="1"/>
            <a:endParaRPr lang="en-US" dirty="0"/>
          </a:p>
          <a:p>
            <a:pPr lvl="1"/>
            <a:r>
              <a:rPr lang="en-US" b="1" dirty="0" smtClean="0"/>
              <a:t>How</a:t>
            </a:r>
            <a:r>
              <a:rPr lang="en-US" dirty="0" smtClean="0"/>
              <a:t> to identify lexically similar words?</a:t>
            </a:r>
          </a:p>
          <a:p>
            <a:pPr lvl="2"/>
            <a:r>
              <a:rPr lang="en-US" dirty="0" smtClean="0"/>
              <a:t>Grapheme based </a:t>
            </a:r>
            <a:r>
              <a:rPr lang="en-US" dirty="0"/>
              <a:t>metrics</a:t>
            </a:r>
            <a:endParaRPr lang="en-US" dirty="0" smtClean="0"/>
          </a:p>
          <a:p>
            <a:pPr lvl="2"/>
            <a:r>
              <a:rPr lang="en-US" dirty="0" smtClean="0"/>
              <a:t>Phoneme based metrics</a:t>
            </a:r>
          </a:p>
          <a:p>
            <a:pPr lvl="2"/>
            <a:r>
              <a:rPr lang="en-US" dirty="0" smtClean="0"/>
              <a:t>Putting these metrics to use</a:t>
            </a:r>
          </a:p>
          <a:p>
            <a:pPr lvl="2"/>
            <a:endParaRPr lang="en-US" dirty="0"/>
          </a:p>
          <a:p>
            <a:pPr lvl="1"/>
            <a:r>
              <a:rPr lang="en-US" b="1" dirty="0" smtClean="0"/>
              <a:t>Why </a:t>
            </a:r>
            <a:r>
              <a:rPr lang="en-US" dirty="0" smtClean="0"/>
              <a:t>focus on lexical similarity? </a:t>
            </a:r>
          </a:p>
          <a:p>
            <a:pPr marL="457200" lvl="1" indent="0">
              <a:buNone/>
            </a:pPr>
            <a:r>
              <a:rPr lang="en-US" dirty="0"/>
              <a:t> </a:t>
            </a:r>
            <a:r>
              <a:rPr lang="en-US" dirty="0" smtClean="0"/>
              <a:t>  (Or Adapting SMT for leveraging lexical similarity)</a:t>
            </a:r>
          </a:p>
          <a:p>
            <a:pPr lvl="2"/>
            <a:r>
              <a:rPr lang="en-US" dirty="0" smtClean="0"/>
              <a:t>Why adapt?</a:t>
            </a:r>
          </a:p>
          <a:p>
            <a:pPr lvl="2"/>
            <a:r>
              <a:rPr lang="en-US" b="1" dirty="0" smtClean="0">
                <a:solidFill>
                  <a:srgbClr val="FF0000"/>
                </a:solidFill>
              </a:rPr>
              <a:t>Augmenting Parallel corpus with lexically similar words</a:t>
            </a:r>
          </a:p>
          <a:p>
            <a:pPr lvl="2"/>
            <a:r>
              <a:rPr lang="en-US" dirty="0" smtClean="0"/>
              <a:t>Use orthographic features for Word Alignment</a:t>
            </a:r>
          </a:p>
          <a:p>
            <a:pPr lvl="2"/>
            <a:r>
              <a:rPr lang="en-US" dirty="0" smtClean="0"/>
              <a:t>Transliterate lexically similar OOV words</a:t>
            </a:r>
          </a:p>
          <a:p>
            <a:pPr lvl="2"/>
            <a:r>
              <a:rPr lang="en-US" dirty="0"/>
              <a:t>A different paradigm – character-level SMT</a:t>
            </a:r>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68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32582789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101"/>
          <p:cNvSpPr/>
          <p:nvPr/>
        </p:nvSpPr>
        <p:spPr>
          <a:xfrm>
            <a:off x="62395" y="229340"/>
            <a:ext cx="6781063" cy="4631259"/>
          </a:xfrm>
          <a:prstGeom prst="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b="1" dirty="0">
                <a:solidFill>
                  <a:prstClr val="black"/>
                </a:solidFill>
                <a:sym typeface="Ubuntu"/>
              </a:rPr>
              <a:t>Parallel Corpus</a:t>
            </a: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smtClean="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smtClean="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smtClean="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p:txBody>
      </p:sp>
      <p:sp>
        <p:nvSpPr>
          <p:cNvPr id="39" name="Rectangle 38"/>
          <p:cNvSpPr/>
          <p:nvPr/>
        </p:nvSpPr>
        <p:spPr>
          <a:xfrm>
            <a:off x="99649" y="863981"/>
            <a:ext cx="2878417" cy="369332"/>
          </a:xfrm>
          <a:prstGeom prst="rect">
            <a:avLst/>
          </a:prstGeom>
        </p:spPr>
        <p:txBody>
          <a:bodyPr wrap="none">
            <a:spAutoFit/>
          </a:bodyPr>
          <a:lstStyle/>
          <a:p>
            <a:r>
              <a:rPr lang="en-US" dirty="0">
                <a:solidFill>
                  <a:prstClr val="black">
                    <a:lumMod val="65000"/>
                    <a:lumOff val="35000"/>
                  </a:prstClr>
                </a:solidFill>
              </a:rPr>
              <a:t>A boy is sitting in the kitchen</a:t>
            </a:r>
          </a:p>
        </p:txBody>
      </p:sp>
      <p:sp>
        <p:nvSpPr>
          <p:cNvPr id="40" name="Rectangle 39"/>
          <p:cNvSpPr/>
          <p:nvPr/>
        </p:nvSpPr>
        <p:spPr>
          <a:xfrm>
            <a:off x="84388" y="1332064"/>
            <a:ext cx="2263761" cy="369332"/>
          </a:xfrm>
          <a:prstGeom prst="rect">
            <a:avLst/>
          </a:prstGeom>
        </p:spPr>
        <p:txBody>
          <a:bodyPr wrap="none">
            <a:spAutoFit/>
          </a:bodyPr>
          <a:lstStyle/>
          <a:p>
            <a:r>
              <a:rPr lang="en-US" dirty="0">
                <a:solidFill>
                  <a:prstClr val="black">
                    <a:lumMod val="65000"/>
                    <a:lumOff val="35000"/>
                  </a:prstClr>
                </a:solidFill>
              </a:rPr>
              <a:t>A boy is playing tennis</a:t>
            </a:r>
          </a:p>
        </p:txBody>
      </p:sp>
      <p:sp>
        <p:nvSpPr>
          <p:cNvPr id="41" name="Rectangle 40"/>
          <p:cNvSpPr/>
          <p:nvPr/>
        </p:nvSpPr>
        <p:spPr>
          <a:xfrm>
            <a:off x="3324674" y="1332064"/>
            <a:ext cx="2519344" cy="369332"/>
          </a:xfrm>
          <a:prstGeom prst="rect">
            <a:avLst/>
          </a:prstGeom>
        </p:spPr>
        <p:txBody>
          <a:bodyPr wrap="none">
            <a:spAutoFit/>
          </a:bodyPr>
          <a:lstStyle/>
          <a:p>
            <a:r>
              <a:rPr lang="fr-FR" dirty="0">
                <a:solidFill>
                  <a:prstClr val="black">
                    <a:lumMod val="65000"/>
                    <a:lumOff val="35000"/>
                  </a:prstClr>
                </a:solidFill>
              </a:rPr>
              <a:t>Un garçon joue au tennis</a:t>
            </a:r>
            <a:endParaRPr lang="en-US" dirty="0">
              <a:solidFill>
                <a:prstClr val="black">
                  <a:lumMod val="65000"/>
                  <a:lumOff val="35000"/>
                </a:prstClr>
              </a:solidFill>
            </a:endParaRPr>
          </a:p>
        </p:txBody>
      </p:sp>
      <p:sp>
        <p:nvSpPr>
          <p:cNvPr id="42" name="Rectangle 41"/>
          <p:cNvSpPr/>
          <p:nvPr/>
        </p:nvSpPr>
        <p:spPr>
          <a:xfrm>
            <a:off x="84388" y="1807242"/>
            <a:ext cx="2951642" cy="369332"/>
          </a:xfrm>
          <a:prstGeom prst="rect">
            <a:avLst/>
          </a:prstGeom>
        </p:spPr>
        <p:txBody>
          <a:bodyPr wrap="none">
            <a:spAutoFit/>
          </a:bodyPr>
          <a:lstStyle/>
          <a:p>
            <a:r>
              <a:rPr lang="en-US" dirty="0">
                <a:solidFill>
                  <a:prstClr val="black">
                    <a:lumMod val="65000"/>
                    <a:lumOff val="35000"/>
                  </a:prstClr>
                </a:solidFill>
              </a:rPr>
              <a:t>A boy sitting on a round table</a:t>
            </a:r>
          </a:p>
        </p:txBody>
      </p:sp>
      <p:sp>
        <p:nvSpPr>
          <p:cNvPr id="43" name="Rectangle 42"/>
          <p:cNvSpPr/>
          <p:nvPr/>
        </p:nvSpPr>
        <p:spPr>
          <a:xfrm>
            <a:off x="3324674" y="1807242"/>
            <a:ext cx="3518784" cy="369332"/>
          </a:xfrm>
          <a:prstGeom prst="rect">
            <a:avLst/>
          </a:prstGeom>
        </p:spPr>
        <p:txBody>
          <a:bodyPr wrap="none">
            <a:spAutoFit/>
          </a:bodyPr>
          <a:lstStyle/>
          <a:p>
            <a:r>
              <a:rPr lang="fr-FR" dirty="0">
                <a:solidFill>
                  <a:prstClr val="black">
                    <a:lumMod val="65000"/>
                    <a:lumOff val="35000"/>
                  </a:prstClr>
                </a:solidFill>
              </a:rPr>
              <a:t>Un garçon assis sur une table ronde</a:t>
            </a:r>
            <a:endParaRPr lang="en-US" dirty="0">
              <a:solidFill>
                <a:prstClr val="black">
                  <a:lumMod val="65000"/>
                  <a:lumOff val="35000"/>
                </a:prstClr>
              </a:solidFill>
            </a:endParaRPr>
          </a:p>
        </p:txBody>
      </p:sp>
      <p:sp>
        <p:nvSpPr>
          <p:cNvPr id="44" name="Rectangle 43"/>
          <p:cNvSpPr/>
          <p:nvPr/>
        </p:nvSpPr>
        <p:spPr>
          <a:xfrm>
            <a:off x="84387" y="2282420"/>
            <a:ext cx="3073085" cy="369332"/>
          </a:xfrm>
          <a:prstGeom prst="rect">
            <a:avLst/>
          </a:prstGeom>
        </p:spPr>
        <p:txBody>
          <a:bodyPr wrap="none">
            <a:spAutoFit/>
          </a:bodyPr>
          <a:lstStyle/>
          <a:p>
            <a:r>
              <a:rPr lang="en-US" dirty="0">
                <a:solidFill>
                  <a:prstClr val="black">
                    <a:lumMod val="65000"/>
                    <a:lumOff val="35000"/>
                  </a:prstClr>
                </a:solidFill>
              </a:rPr>
              <a:t>Some men are watching tennis</a:t>
            </a:r>
          </a:p>
        </p:txBody>
      </p:sp>
      <p:sp>
        <p:nvSpPr>
          <p:cNvPr id="45" name="Rectangle 44"/>
          <p:cNvSpPr/>
          <p:nvPr/>
        </p:nvSpPr>
        <p:spPr>
          <a:xfrm>
            <a:off x="3324674" y="863981"/>
            <a:ext cx="3375283" cy="369332"/>
          </a:xfrm>
          <a:prstGeom prst="rect">
            <a:avLst/>
          </a:prstGeom>
        </p:spPr>
        <p:txBody>
          <a:bodyPr wrap="none">
            <a:spAutoFit/>
          </a:bodyPr>
          <a:lstStyle/>
          <a:p>
            <a:r>
              <a:rPr lang="fr-FR" dirty="0">
                <a:solidFill>
                  <a:prstClr val="black">
                    <a:lumMod val="65000"/>
                    <a:lumOff val="35000"/>
                  </a:prstClr>
                </a:solidFill>
              </a:rPr>
              <a:t>Un garçon est assis dans la cuisine</a:t>
            </a:r>
            <a:endParaRPr lang="en-US" dirty="0">
              <a:solidFill>
                <a:prstClr val="black">
                  <a:lumMod val="65000"/>
                  <a:lumOff val="35000"/>
                </a:prstClr>
              </a:solidFill>
            </a:endParaRPr>
          </a:p>
        </p:txBody>
      </p:sp>
      <p:sp>
        <p:nvSpPr>
          <p:cNvPr id="46" name="Rectangle 45"/>
          <p:cNvSpPr/>
          <p:nvPr/>
        </p:nvSpPr>
        <p:spPr>
          <a:xfrm>
            <a:off x="3324674" y="2282420"/>
            <a:ext cx="3645293" cy="369332"/>
          </a:xfrm>
          <a:prstGeom prst="rect">
            <a:avLst/>
          </a:prstGeom>
        </p:spPr>
        <p:txBody>
          <a:bodyPr wrap="none">
            <a:spAutoFit/>
          </a:bodyPr>
          <a:lstStyle/>
          <a:p>
            <a:r>
              <a:rPr lang="fr-FR" dirty="0">
                <a:solidFill>
                  <a:prstClr val="black">
                    <a:lumMod val="65000"/>
                    <a:lumOff val="35000"/>
                  </a:prstClr>
                </a:solidFill>
              </a:rPr>
              <a:t>Certains hommes regardent le tennis</a:t>
            </a:r>
          </a:p>
        </p:txBody>
      </p:sp>
      <p:sp>
        <p:nvSpPr>
          <p:cNvPr id="47" name="Rectangle 46"/>
          <p:cNvSpPr/>
          <p:nvPr/>
        </p:nvSpPr>
        <p:spPr>
          <a:xfrm>
            <a:off x="84387" y="2750503"/>
            <a:ext cx="2842445" cy="369332"/>
          </a:xfrm>
          <a:prstGeom prst="rect">
            <a:avLst/>
          </a:prstGeom>
        </p:spPr>
        <p:txBody>
          <a:bodyPr wrap="none">
            <a:spAutoFit/>
          </a:bodyPr>
          <a:lstStyle/>
          <a:p>
            <a:r>
              <a:rPr lang="en-US" dirty="0">
                <a:solidFill>
                  <a:prstClr val="black">
                    <a:lumMod val="65000"/>
                    <a:lumOff val="35000"/>
                  </a:prstClr>
                </a:solidFill>
              </a:rPr>
              <a:t>A girl is holding a black book</a:t>
            </a:r>
          </a:p>
        </p:txBody>
      </p:sp>
      <p:sp>
        <p:nvSpPr>
          <p:cNvPr id="48" name="Rectangle 47"/>
          <p:cNvSpPr/>
          <p:nvPr/>
        </p:nvSpPr>
        <p:spPr>
          <a:xfrm>
            <a:off x="3324674" y="2750503"/>
            <a:ext cx="3225242" cy="369332"/>
          </a:xfrm>
          <a:prstGeom prst="rect">
            <a:avLst/>
          </a:prstGeom>
        </p:spPr>
        <p:txBody>
          <a:bodyPr wrap="none">
            <a:spAutoFit/>
          </a:bodyPr>
          <a:lstStyle/>
          <a:p>
            <a:r>
              <a:rPr lang="fr-FR" dirty="0">
                <a:solidFill>
                  <a:prstClr val="black">
                    <a:lumMod val="65000"/>
                    <a:lumOff val="35000"/>
                  </a:prstClr>
                </a:solidFill>
              </a:rPr>
              <a:t>Une jeune fille tient un livre noir</a:t>
            </a:r>
            <a:endParaRPr lang="en-US" dirty="0">
              <a:solidFill>
                <a:prstClr val="black">
                  <a:lumMod val="65000"/>
                  <a:lumOff val="35000"/>
                </a:prstClr>
              </a:solidFill>
            </a:endParaRPr>
          </a:p>
        </p:txBody>
      </p:sp>
      <p:sp>
        <p:nvSpPr>
          <p:cNvPr id="49" name="Rectangle 48"/>
          <p:cNvSpPr/>
          <p:nvPr/>
        </p:nvSpPr>
        <p:spPr>
          <a:xfrm>
            <a:off x="73497" y="3185932"/>
            <a:ext cx="3098028" cy="369332"/>
          </a:xfrm>
          <a:prstGeom prst="rect">
            <a:avLst/>
          </a:prstGeom>
        </p:spPr>
        <p:txBody>
          <a:bodyPr wrap="none">
            <a:spAutoFit/>
          </a:bodyPr>
          <a:lstStyle/>
          <a:p>
            <a:r>
              <a:rPr lang="en-US" dirty="0">
                <a:solidFill>
                  <a:prstClr val="black">
                    <a:lumMod val="65000"/>
                    <a:lumOff val="35000"/>
                  </a:prstClr>
                </a:solidFill>
              </a:rPr>
              <a:t>Two men are watching a movie</a:t>
            </a:r>
          </a:p>
        </p:txBody>
      </p:sp>
      <p:sp>
        <p:nvSpPr>
          <p:cNvPr id="50" name="Rectangle 49"/>
          <p:cNvSpPr/>
          <p:nvPr/>
        </p:nvSpPr>
        <p:spPr>
          <a:xfrm>
            <a:off x="3329194" y="3178730"/>
            <a:ext cx="3216201" cy="369332"/>
          </a:xfrm>
          <a:prstGeom prst="rect">
            <a:avLst/>
          </a:prstGeom>
        </p:spPr>
        <p:txBody>
          <a:bodyPr wrap="none">
            <a:spAutoFit/>
          </a:bodyPr>
          <a:lstStyle/>
          <a:p>
            <a:r>
              <a:rPr lang="fr-FR" dirty="0">
                <a:solidFill>
                  <a:prstClr val="black">
                    <a:lumMod val="65000"/>
                    <a:lumOff val="35000"/>
                  </a:prstClr>
                </a:solidFill>
              </a:rPr>
              <a:t>Deux hommes regardent un film</a:t>
            </a:r>
            <a:endParaRPr lang="en-US" dirty="0">
              <a:solidFill>
                <a:prstClr val="black">
                  <a:lumMod val="65000"/>
                  <a:lumOff val="35000"/>
                </a:prstClr>
              </a:solidFill>
            </a:endParaRPr>
          </a:p>
        </p:txBody>
      </p:sp>
      <p:sp>
        <p:nvSpPr>
          <p:cNvPr id="51" name="Rectangle 50"/>
          <p:cNvSpPr/>
          <p:nvPr/>
        </p:nvSpPr>
        <p:spPr>
          <a:xfrm>
            <a:off x="70959" y="3538290"/>
            <a:ext cx="1228221" cy="369332"/>
          </a:xfrm>
          <a:prstGeom prst="rect">
            <a:avLst/>
          </a:prstGeom>
        </p:spPr>
        <p:txBody>
          <a:bodyPr wrap="none">
            <a:spAutoFit/>
          </a:bodyPr>
          <a:lstStyle/>
          <a:p>
            <a:r>
              <a:rPr lang="en-US" u="sng" dirty="0" smtClean="0">
                <a:solidFill>
                  <a:srgbClr val="4472C4">
                    <a:lumMod val="75000"/>
                  </a:srgbClr>
                </a:solidFill>
              </a:rPr>
              <a:t>abundance</a:t>
            </a:r>
            <a:endParaRPr lang="en-US" u="sng" dirty="0">
              <a:solidFill>
                <a:srgbClr val="4472C4">
                  <a:lumMod val="75000"/>
                </a:srgbClr>
              </a:solidFill>
            </a:endParaRPr>
          </a:p>
        </p:txBody>
      </p:sp>
      <p:sp>
        <p:nvSpPr>
          <p:cNvPr id="52" name="Rectangle 51"/>
          <p:cNvSpPr/>
          <p:nvPr/>
        </p:nvSpPr>
        <p:spPr>
          <a:xfrm>
            <a:off x="3324674" y="3528122"/>
            <a:ext cx="1228221" cy="369332"/>
          </a:xfrm>
          <a:prstGeom prst="rect">
            <a:avLst/>
          </a:prstGeom>
        </p:spPr>
        <p:txBody>
          <a:bodyPr wrap="none">
            <a:spAutoFit/>
          </a:bodyPr>
          <a:lstStyle/>
          <a:p>
            <a:r>
              <a:rPr lang="en-US" u="sng" dirty="0" err="1" smtClean="0">
                <a:solidFill>
                  <a:srgbClr val="4472C4">
                    <a:lumMod val="75000"/>
                  </a:srgbClr>
                </a:solidFill>
              </a:rPr>
              <a:t>abondance</a:t>
            </a:r>
            <a:endParaRPr lang="en-US" u="sng" dirty="0">
              <a:solidFill>
                <a:srgbClr val="4472C4">
                  <a:lumMod val="75000"/>
                </a:srgbClr>
              </a:solidFill>
            </a:endParaRPr>
          </a:p>
        </p:txBody>
      </p:sp>
      <p:sp>
        <p:nvSpPr>
          <p:cNvPr id="53" name="Rectangle 52"/>
          <p:cNvSpPr/>
          <p:nvPr/>
        </p:nvSpPr>
        <p:spPr>
          <a:xfrm>
            <a:off x="58975" y="3844800"/>
            <a:ext cx="1049262" cy="369332"/>
          </a:xfrm>
          <a:prstGeom prst="rect">
            <a:avLst/>
          </a:prstGeom>
        </p:spPr>
        <p:txBody>
          <a:bodyPr wrap="none">
            <a:spAutoFit/>
          </a:bodyPr>
          <a:lstStyle/>
          <a:p>
            <a:r>
              <a:rPr lang="en-US" dirty="0" smtClean="0">
                <a:solidFill>
                  <a:srgbClr val="4472C4">
                    <a:lumMod val="75000"/>
                  </a:srgbClr>
                </a:solidFill>
              </a:rPr>
              <a:t>acrobatic</a:t>
            </a:r>
            <a:endParaRPr lang="en-US" dirty="0">
              <a:solidFill>
                <a:srgbClr val="4472C4">
                  <a:lumMod val="75000"/>
                </a:srgbClr>
              </a:solidFill>
            </a:endParaRPr>
          </a:p>
        </p:txBody>
      </p:sp>
      <p:sp>
        <p:nvSpPr>
          <p:cNvPr id="54" name="Rectangle 53"/>
          <p:cNvSpPr/>
          <p:nvPr/>
        </p:nvSpPr>
        <p:spPr>
          <a:xfrm>
            <a:off x="3312690" y="3834632"/>
            <a:ext cx="1310552" cy="369332"/>
          </a:xfrm>
          <a:prstGeom prst="rect">
            <a:avLst/>
          </a:prstGeom>
        </p:spPr>
        <p:txBody>
          <a:bodyPr wrap="none">
            <a:spAutoFit/>
          </a:bodyPr>
          <a:lstStyle/>
          <a:p>
            <a:r>
              <a:rPr lang="en-US" u="sng" dirty="0" err="1" smtClean="0">
                <a:solidFill>
                  <a:srgbClr val="4472C4">
                    <a:lumMod val="75000"/>
                  </a:srgbClr>
                </a:solidFill>
              </a:rPr>
              <a:t>acrobatique</a:t>
            </a:r>
            <a:endParaRPr lang="en-US" u="sng" dirty="0">
              <a:solidFill>
                <a:srgbClr val="4472C4">
                  <a:lumMod val="75000"/>
                </a:srgbClr>
              </a:solidFill>
            </a:endParaRPr>
          </a:p>
        </p:txBody>
      </p:sp>
      <p:sp>
        <p:nvSpPr>
          <p:cNvPr id="55" name="Rectangle 54"/>
          <p:cNvSpPr/>
          <p:nvPr/>
        </p:nvSpPr>
        <p:spPr>
          <a:xfrm>
            <a:off x="58975" y="4184757"/>
            <a:ext cx="687689" cy="369332"/>
          </a:xfrm>
          <a:prstGeom prst="rect">
            <a:avLst/>
          </a:prstGeom>
        </p:spPr>
        <p:txBody>
          <a:bodyPr wrap="none">
            <a:spAutoFit/>
          </a:bodyPr>
          <a:lstStyle/>
          <a:p>
            <a:r>
              <a:rPr lang="en-US" u="sng" dirty="0" smtClean="0">
                <a:solidFill>
                  <a:srgbClr val="4472C4">
                    <a:lumMod val="75000"/>
                  </a:srgbClr>
                </a:solidFill>
              </a:rPr>
              <a:t>cabin</a:t>
            </a:r>
            <a:endParaRPr lang="en-US" u="sng" dirty="0">
              <a:solidFill>
                <a:srgbClr val="4472C4">
                  <a:lumMod val="75000"/>
                </a:srgbClr>
              </a:solidFill>
            </a:endParaRPr>
          </a:p>
        </p:txBody>
      </p:sp>
      <p:sp>
        <p:nvSpPr>
          <p:cNvPr id="56" name="Rectangle 55"/>
          <p:cNvSpPr/>
          <p:nvPr/>
        </p:nvSpPr>
        <p:spPr>
          <a:xfrm>
            <a:off x="3327443" y="4186585"/>
            <a:ext cx="803105" cy="369332"/>
          </a:xfrm>
          <a:prstGeom prst="rect">
            <a:avLst/>
          </a:prstGeom>
        </p:spPr>
        <p:txBody>
          <a:bodyPr wrap="none">
            <a:spAutoFit/>
          </a:bodyPr>
          <a:lstStyle/>
          <a:p>
            <a:r>
              <a:rPr lang="en-US" u="sng" dirty="0" err="1" smtClean="0">
                <a:solidFill>
                  <a:srgbClr val="4472C4">
                    <a:lumMod val="75000"/>
                  </a:srgbClr>
                </a:solidFill>
              </a:rPr>
              <a:t>cabine</a:t>
            </a:r>
            <a:endParaRPr lang="en-US" u="sng" dirty="0">
              <a:solidFill>
                <a:srgbClr val="4472C4">
                  <a:lumMod val="75000"/>
                </a:srgbClr>
              </a:solidFill>
            </a:endParaRPr>
          </a:p>
        </p:txBody>
      </p:sp>
      <p:sp>
        <p:nvSpPr>
          <p:cNvPr id="57" name="Rectangle 56"/>
          <p:cNvSpPr/>
          <p:nvPr/>
        </p:nvSpPr>
        <p:spPr>
          <a:xfrm>
            <a:off x="57265" y="4491267"/>
            <a:ext cx="760849" cy="369332"/>
          </a:xfrm>
          <a:prstGeom prst="rect">
            <a:avLst/>
          </a:prstGeom>
        </p:spPr>
        <p:txBody>
          <a:bodyPr wrap="none">
            <a:spAutoFit/>
          </a:bodyPr>
          <a:lstStyle/>
          <a:p>
            <a:r>
              <a:rPr lang="en-US" u="sng" dirty="0">
                <a:solidFill>
                  <a:srgbClr val="4472C4">
                    <a:lumMod val="75000"/>
                  </a:srgbClr>
                </a:solidFill>
              </a:rPr>
              <a:t>tennis</a:t>
            </a:r>
          </a:p>
        </p:txBody>
      </p:sp>
      <p:sp>
        <p:nvSpPr>
          <p:cNvPr id="58" name="Rectangle 57"/>
          <p:cNvSpPr/>
          <p:nvPr/>
        </p:nvSpPr>
        <p:spPr>
          <a:xfrm>
            <a:off x="3325733" y="4493095"/>
            <a:ext cx="760849" cy="369332"/>
          </a:xfrm>
          <a:prstGeom prst="rect">
            <a:avLst/>
          </a:prstGeom>
        </p:spPr>
        <p:txBody>
          <a:bodyPr wrap="none">
            <a:spAutoFit/>
          </a:bodyPr>
          <a:lstStyle/>
          <a:p>
            <a:r>
              <a:rPr lang="en-US" u="sng" dirty="0">
                <a:solidFill>
                  <a:srgbClr val="4472C4">
                    <a:lumMod val="75000"/>
                  </a:srgbClr>
                </a:solidFill>
              </a:rPr>
              <a:t>tennis</a:t>
            </a:r>
          </a:p>
        </p:txBody>
      </p:sp>
      <p:sp>
        <p:nvSpPr>
          <p:cNvPr id="59" name="Rectangle 58"/>
          <p:cNvSpPr/>
          <p:nvPr/>
        </p:nvSpPr>
        <p:spPr>
          <a:xfrm>
            <a:off x="6880712" y="229340"/>
            <a:ext cx="5202429" cy="1569660"/>
          </a:xfrm>
          <a:prstGeom prst="rect">
            <a:avLst/>
          </a:prstGeom>
        </p:spPr>
        <p:txBody>
          <a:bodyPr wrap="square">
            <a:spAutoFit/>
          </a:bodyPr>
          <a:lstStyle/>
          <a:p>
            <a:r>
              <a:rPr lang="en-US" sz="3200" i="1" dirty="0" smtClean="0">
                <a:solidFill>
                  <a:prstClr val="black"/>
                </a:solidFill>
              </a:rPr>
              <a:t>How does it help?</a:t>
            </a:r>
          </a:p>
          <a:p>
            <a:endParaRPr lang="en-US" sz="3200" i="1" dirty="0">
              <a:solidFill>
                <a:prstClr val="black"/>
              </a:solidFill>
            </a:endParaRPr>
          </a:p>
          <a:p>
            <a:endParaRPr lang="en-US" sz="3200" i="1" dirty="0" smtClean="0">
              <a:solidFill>
                <a:prstClr val="black"/>
              </a:solidFill>
            </a:endParaRPr>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69</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56787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112"/>
          <p:cNvPicPr preferRelativeResize="0"/>
          <p:nvPr/>
        </p:nvPicPr>
        <p:blipFill>
          <a:blip r:embed="rId2">
            <a:alphaModFix/>
          </a:blip>
          <a:stretch>
            <a:fillRect/>
          </a:stretch>
        </p:blipFill>
        <p:spPr>
          <a:xfrm>
            <a:off x="3119957" y="3173543"/>
            <a:ext cx="2247900" cy="552450"/>
          </a:xfrm>
          <a:prstGeom prst="rect">
            <a:avLst/>
          </a:prstGeom>
          <a:noFill/>
          <a:ln>
            <a:noFill/>
          </a:ln>
        </p:spPr>
      </p:pic>
      <p:pic>
        <p:nvPicPr>
          <p:cNvPr id="5" name="Shape 113"/>
          <p:cNvPicPr preferRelativeResize="0"/>
          <p:nvPr/>
        </p:nvPicPr>
        <p:blipFill>
          <a:blip r:embed="rId3">
            <a:alphaModFix/>
          </a:blip>
          <a:stretch>
            <a:fillRect/>
          </a:stretch>
        </p:blipFill>
        <p:spPr>
          <a:xfrm>
            <a:off x="7919175" y="2835405"/>
            <a:ext cx="1238250" cy="1228725"/>
          </a:xfrm>
          <a:prstGeom prst="rect">
            <a:avLst/>
          </a:prstGeom>
          <a:noFill/>
          <a:ln>
            <a:noFill/>
          </a:ln>
        </p:spPr>
      </p:pic>
      <p:pic>
        <p:nvPicPr>
          <p:cNvPr id="6" name="Shape 114"/>
          <p:cNvPicPr preferRelativeResize="0"/>
          <p:nvPr/>
        </p:nvPicPr>
        <p:blipFill>
          <a:blip r:embed="rId4">
            <a:alphaModFix/>
          </a:blip>
          <a:stretch>
            <a:fillRect/>
          </a:stretch>
        </p:blipFill>
        <p:spPr>
          <a:xfrm>
            <a:off x="5367857" y="2061969"/>
            <a:ext cx="2150249" cy="1015399"/>
          </a:xfrm>
          <a:prstGeom prst="rect">
            <a:avLst/>
          </a:prstGeom>
          <a:noFill/>
          <a:ln>
            <a:noFill/>
          </a:ln>
        </p:spPr>
      </p:pic>
      <p:pic>
        <p:nvPicPr>
          <p:cNvPr id="7" name="Shape 115"/>
          <p:cNvPicPr preferRelativeResize="0"/>
          <p:nvPr/>
        </p:nvPicPr>
        <p:blipFill>
          <a:blip r:embed="rId5">
            <a:alphaModFix/>
          </a:blip>
          <a:stretch>
            <a:fillRect/>
          </a:stretch>
        </p:blipFill>
        <p:spPr>
          <a:xfrm>
            <a:off x="3643436" y="1454719"/>
            <a:ext cx="1114950" cy="1114950"/>
          </a:xfrm>
          <a:prstGeom prst="rect">
            <a:avLst/>
          </a:prstGeom>
          <a:noFill/>
          <a:ln>
            <a:noFill/>
          </a:ln>
        </p:spPr>
      </p:pic>
      <p:pic>
        <p:nvPicPr>
          <p:cNvPr id="8" name="Shape 116"/>
          <p:cNvPicPr preferRelativeResize="0"/>
          <p:nvPr/>
        </p:nvPicPr>
        <p:blipFill>
          <a:blip r:embed="rId6">
            <a:alphaModFix/>
          </a:blip>
          <a:stretch>
            <a:fillRect/>
          </a:stretch>
        </p:blipFill>
        <p:spPr>
          <a:xfrm>
            <a:off x="8623006" y="1229066"/>
            <a:ext cx="1143000" cy="1114425"/>
          </a:xfrm>
          <a:prstGeom prst="rect">
            <a:avLst/>
          </a:prstGeom>
          <a:noFill/>
          <a:ln>
            <a:noFill/>
          </a:ln>
        </p:spPr>
      </p:pic>
      <p:pic>
        <p:nvPicPr>
          <p:cNvPr id="9" name="Shape 117"/>
          <p:cNvPicPr preferRelativeResize="0"/>
          <p:nvPr/>
        </p:nvPicPr>
        <p:blipFill>
          <a:blip r:embed="rId7">
            <a:alphaModFix/>
          </a:blip>
          <a:stretch>
            <a:fillRect/>
          </a:stretch>
        </p:blipFill>
        <p:spPr>
          <a:xfrm>
            <a:off x="6199403" y="3677771"/>
            <a:ext cx="1219200" cy="476250"/>
          </a:xfrm>
          <a:prstGeom prst="rect">
            <a:avLst/>
          </a:prstGeom>
          <a:noFill/>
          <a:ln>
            <a:noFill/>
          </a:ln>
        </p:spPr>
      </p:pic>
      <p:sp>
        <p:nvSpPr>
          <p:cNvPr id="10" name="TextBox 9"/>
          <p:cNvSpPr txBox="1"/>
          <p:nvPr/>
        </p:nvSpPr>
        <p:spPr>
          <a:xfrm>
            <a:off x="1778569" y="4653446"/>
            <a:ext cx="9106467" cy="523220"/>
          </a:xfrm>
          <a:prstGeom prst="rect">
            <a:avLst/>
          </a:prstGeom>
          <a:noFill/>
        </p:spPr>
        <p:txBody>
          <a:bodyPr wrap="none" rtlCol="0">
            <a:spAutoFit/>
          </a:bodyPr>
          <a:lstStyle/>
          <a:p>
            <a:r>
              <a:rPr lang="en-US" sz="2800" i="1" dirty="0">
                <a:solidFill>
                  <a:prstClr val="black"/>
                </a:solidFill>
              </a:rPr>
              <a:t>SMT is by far the most popular machine translation paradigm</a:t>
            </a:r>
          </a:p>
        </p:txBody>
      </p:sp>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069413" y="890788"/>
            <a:ext cx="600859" cy="600859"/>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68311" y="666205"/>
            <a:ext cx="1201102" cy="1201102"/>
          </a:xfrm>
          <a:prstGeom prst="rect">
            <a:avLst/>
          </a:prstGeom>
        </p:spPr>
      </p:pic>
      <p:pic>
        <p:nvPicPr>
          <p:cNvPr id="15" name="Picture 1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96912" y="2535304"/>
            <a:ext cx="807998" cy="292439"/>
          </a:xfrm>
          <a:prstGeom prst="rect">
            <a:avLst/>
          </a:prstGeom>
        </p:spPr>
      </p:pic>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11" name="Slide Number Placeholder 10"/>
          <p:cNvSpPr>
            <a:spLocks noGrp="1"/>
          </p:cNvSpPr>
          <p:nvPr>
            <p:ph type="sldNum" sz="quarter" idx="12"/>
          </p:nvPr>
        </p:nvSpPr>
        <p:spPr/>
        <p:txBody>
          <a:bodyPr/>
          <a:lstStyle/>
          <a:p>
            <a:fld id="{31CA5B9D-F41A-446D-86B5-B9FFFF0F93BD}" type="slidenum">
              <a:rPr lang="en-US" smtClean="0">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359713653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01"/>
          <p:cNvSpPr/>
          <p:nvPr/>
        </p:nvSpPr>
        <p:spPr>
          <a:xfrm>
            <a:off x="62395" y="229340"/>
            <a:ext cx="6781063" cy="4631259"/>
          </a:xfrm>
          <a:prstGeom prst="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b="1" dirty="0">
                <a:solidFill>
                  <a:prstClr val="black"/>
                </a:solidFill>
                <a:sym typeface="Ubuntu"/>
              </a:rPr>
              <a:t>Parallel Corpus</a:t>
            </a: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smtClean="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smtClean="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smtClean="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p:txBody>
      </p:sp>
      <p:sp>
        <p:nvSpPr>
          <p:cNvPr id="7" name="Rectangle 6"/>
          <p:cNvSpPr/>
          <p:nvPr/>
        </p:nvSpPr>
        <p:spPr>
          <a:xfrm>
            <a:off x="99649" y="863981"/>
            <a:ext cx="2878417" cy="369332"/>
          </a:xfrm>
          <a:prstGeom prst="rect">
            <a:avLst/>
          </a:prstGeom>
        </p:spPr>
        <p:txBody>
          <a:bodyPr wrap="none">
            <a:spAutoFit/>
          </a:bodyPr>
          <a:lstStyle/>
          <a:p>
            <a:r>
              <a:rPr lang="en-US" dirty="0">
                <a:solidFill>
                  <a:prstClr val="black">
                    <a:lumMod val="65000"/>
                    <a:lumOff val="35000"/>
                  </a:prstClr>
                </a:solidFill>
              </a:rPr>
              <a:t>A boy is sitting in the kitchen</a:t>
            </a:r>
          </a:p>
        </p:txBody>
      </p:sp>
      <p:sp>
        <p:nvSpPr>
          <p:cNvPr id="8" name="Rectangle 7"/>
          <p:cNvSpPr/>
          <p:nvPr/>
        </p:nvSpPr>
        <p:spPr>
          <a:xfrm>
            <a:off x="84388" y="1332064"/>
            <a:ext cx="2263761" cy="369332"/>
          </a:xfrm>
          <a:prstGeom prst="rect">
            <a:avLst/>
          </a:prstGeom>
        </p:spPr>
        <p:txBody>
          <a:bodyPr wrap="none">
            <a:spAutoFit/>
          </a:bodyPr>
          <a:lstStyle/>
          <a:p>
            <a:r>
              <a:rPr lang="en-US" dirty="0">
                <a:solidFill>
                  <a:prstClr val="black">
                    <a:lumMod val="65000"/>
                    <a:lumOff val="35000"/>
                  </a:prstClr>
                </a:solidFill>
              </a:rPr>
              <a:t>A boy is playing </a:t>
            </a:r>
            <a:r>
              <a:rPr lang="en-US" dirty="0">
                <a:solidFill>
                  <a:srgbClr val="FF0000"/>
                </a:solidFill>
              </a:rPr>
              <a:t>tennis</a:t>
            </a:r>
          </a:p>
        </p:txBody>
      </p:sp>
      <p:sp>
        <p:nvSpPr>
          <p:cNvPr id="9" name="Rectangle 8"/>
          <p:cNvSpPr/>
          <p:nvPr/>
        </p:nvSpPr>
        <p:spPr>
          <a:xfrm>
            <a:off x="3324674" y="1332064"/>
            <a:ext cx="2519344" cy="369332"/>
          </a:xfrm>
          <a:prstGeom prst="rect">
            <a:avLst/>
          </a:prstGeom>
        </p:spPr>
        <p:txBody>
          <a:bodyPr wrap="none">
            <a:spAutoFit/>
          </a:bodyPr>
          <a:lstStyle/>
          <a:p>
            <a:r>
              <a:rPr lang="fr-FR" dirty="0">
                <a:solidFill>
                  <a:prstClr val="black">
                    <a:lumMod val="65000"/>
                    <a:lumOff val="35000"/>
                  </a:prstClr>
                </a:solidFill>
              </a:rPr>
              <a:t>Un garçon joue au </a:t>
            </a:r>
            <a:r>
              <a:rPr lang="fr-FR" dirty="0">
                <a:solidFill>
                  <a:srgbClr val="FF0000"/>
                </a:solidFill>
              </a:rPr>
              <a:t>tennis</a:t>
            </a:r>
            <a:endParaRPr lang="en-US" dirty="0">
              <a:solidFill>
                <a:srgbClr val="FF0000"/>
              </a:solidFill>
            </a:endParaRPr>
          </a:p>
        </p:txBody>
      </p:sp>
      <p:sp>
        <p:nvSpPr>
          <p:cNvPr id="10" name="Rectangle 9"/>
          <p:cNvSpPr/>
          <p:nvPr/>
        </p:nvSpPr>
        <p:spPr>
          <a:xfrm>
            <a:off x="84388" y="1807242"/>
            <a:ext cx="2951642" cy="369332"/>
          </a:xfrm>
          <a:prstGeom prst="rect">
            <a:avLst/>
          </a:prstGeom>
        </p:spPr>
        <p:txBody>
          <a:bodyPr wrap="none">
            <a:spAutoFit/>
          </a:bodyPr>
          <a:lstStyle/>
          <a:p>
            <a:r>
              <a:rPr lang="en-US" dirty="0">
                <a:solidFill>
                  <a:prstClr val="black">
                    <a:lumMod val="65000"/>
                    <a:lumOff val="35000"/>
                  </a:prstClr>
                </a:solidFill>
              </a:rPr>
              <a:t>A boy sitting on a round table</a:t>
            </a:r>
          </a:p>
        </p:txBody>
      </p:sp>
      <p:sp>
        <p:nvSpPr>
          <p:cNvPr id="11" name="Rectangle 10"/>
          <p:cNvSpPr/>
          <p:nvPr/>
        </p:nvSpPr>
        <p:spPr>
          <a:xfrm>
            <a:off x="3324674" y="1807242"/>
            <a:ext cx="3518784" cy="369332"/>
          </a:xfrm>
          <a:prstGeom prst="rect">
            <a:avLst/>
          </a:prstGeom>
        </p:spPr>
        <p:txBody>
          <a:bodyPr wrap="none">
            <a:spAutoFit/>
          </a:bodyPr>
          <a:lstStyle/>
          <a:p>
            <a:r>
              <a:rPr lang="fr-FR" dirty="0">
                <a:solidFill>
                  <a:prstClr val="black">
                    <a:lumMod val="65000"/>
                    <a:lumOff val="35000"/>
                  </a:prstClr>
                </a:solidFill>
              </a:rPr>
              <a:t>Un garçon assis sur une table ronde</a:t>
            </a:r>
            <a:endParaRPr lang="en-US" dirty="0">
              <a:solidFill>
                <a:prstClr val="black">
                  <a:lumMod val="65000"/>
                  <a:lumOff val="35000"/>
                </a:prstClr>
              </a:solidFill>
            </a:endParaRPr>
          </a:p>
        </p:txBody>
      </p:sp>
      <p:sp>
        <p:nvSpPr>
          <p:cNvPr id="12" name="Rectangle 11"/>
          <p:cNvSpPr/>
          <p:nvPr/>
        </p:nvSpPr>
        <p:spPr>
          <a:xfrm>
            <a:off x="84387" y="2282420"/>
            <a:ext cx="3073085" cy="369332"/>
          </a:xfrm>
          <a:prstGeom prst="rect">
            <a:avLst/>
          </a:prstGeom>
        </p:spPr>
        <p:txBody>
          <a:bodyPr wrap="none">
            <a:spAutoFit/>
          </a:bodyPr>
          <a:lstStyle/>
          <a:p>
            <a:r>
              <a:rPr lang="en-US" dirty="0">
                <a:solidFill>
                  <a:prstClr val="black">
                    <a:lumMod val="65000"/>
                    <a:lumOff val="35000"/>
                  </a:prstClr>
                </a:solidFill>
              </a:rPr>
              <a:t>Some men are watching </a:t>
            </a:r>
            <a:r>
              <a:rPr lang="en-US" dirty="0">
                <a:solidFill>
                  <a:srgbClr val="FF0000"/>
                </a:solidFill>
              </a:rPr>
              <a:t>tennis</a:t>
            </a:r>
          </a:p>
        </p:txBody>
      </p:sp>
      <p:sp>
        <p:nvSpPr>
          <p:cNvPr id="13" name="Rectangle 12"/>
          <p:cNvSpPr/>
          <p:nvPr/>
        </p:nvSpPr>
        <p:spPr>
          <a:xfrm>
            <a:off x="3324674" y="863981"/>
            <a:ext cx="3375283" cy="369332"/>
          </a:xfrm>
          <a:prstGeom prst="rect">
            <a:avLst/>
          </a:prstGeom>
        </p:spPr>
        <p:txBody>
          <a:bodyPr wrap="none">
            <a:spAutoFit/>
          </a:bodyPr>
          <a:lstStyle/>
          <a:p>
            <a:r>
              <a:rPr lang="fr-FR" dirty="0">
                <a:solidFill>
                  <a:prstClr val="black">
                    <a:lumMod val="65000"/>
                    <a:lumOff val="35000"/>
                  </a:prstClr>
                </a:solidFill>
              </a:rPr>
              <a:t>Un garçon est assis dans la cuisine</a:t>
            </a:r>
            <a:endParaRPr lang="en-US" dirty="0">
              <a:solidFill>
                <a:prstClr val="black">
                  <a:lumMod val="65000"/>
                  <a:lumOff val="35000"/>
                </a:prstClr>
              </a:solidFill>
            </a:endParaRPr>
          </a:p>
        </p:txBody>
      </p:sp>
      <p:sp>
        <p:nvSpPr>
          <p:cNvPr id="14" name="Rectangle 13"/>
          <p:cNvSpPr/>
          <p:nvPr/>
        </p:nvSpPr>
        <p:spPr>
          <a:xfrm>
            <a:off x="3324674" y="2282420"/>
            <a:ext cx="3645293" cy="369332"/>
          </a:xfrm>
          <a:prstGeom prst="rect">
            <a:avLst/>
          </a:prstGeom>
        </p:spPr>
        <p:txBody>
          <a:bodyPr wrap="none">
            <a:spAutoFit/>
          </a:bodyPr>
          <a:lstStyle/>
          <a:p>
            <a:r>
              <a:rPr lang="fr-FR" dirty="0">
                <a:solidFill>
                  <a:prstClr val="black">
                    <a:lumMod val="65000"/>
                    <a:lumOff val="35000"/>
                  </a:prstClr>
                </a:solidFill>
              </a:rPr>
              <a:t>Certains hommes regardent le </a:t>
            </a:r>
            <a:r>
              <a:rPr lang="fr-FR" dirty="0">
                <a:solidFill>
                  <a:srgbClr val="FF0000"/>
                </a:solidFill>
              </a:rPr>
              <a:t>tennis</a:t>
            </a:r>
          </a:p>
        </p:txBody>
      </p:sp>
      <p:sp>
        <p:nvSpPr>
          <p:cNvPr id="15" name="Rectangle 14"/>
          <p:cNvSpPr/>
          <p:nvPr/>
        </p:nvSpPr>
        <p:spPr>
          <a:xfrm>
            <a:off x="84387" y="2750503"/>
            <a:ext cx="2842445" cy="369332"/>
          </a:xfrm>
          <a:prstGeom prst="rect">
            <a:avLst/>
          </a:prstGeom>
        </p:spPr>
        <p:txBody>
          <a:bodyPr wrap="none">
            <a:spAutoFit/>
          </a:bodyPr>
          <a:lstStyle/>
          <a:p>
            <a:r>
              <a:rPr lang="en-US" dirty="0">
                <a:solidFill>
                  <a:prstClr val="black">
                    <a:lumMod val="65000"/>
                    <a:lumOff val="35000"/>
                  </a:prstClr>
                </a:solidFill>
              </a:rPr>
              <a:t>A girl is holding a black book</a:t>
            </a:r>
          </a:p>
        </p:txBody>
      </p:sp>
      <p:sp>
        <p:nvSpPr>
          <p:cNvPr id="16" name="Rectangle 15"/>
          <p:cNvSpPr/>
          <p:nvPr/>
        </p:nvSpPr>
        <p:spPr>
          <a:xfrm>
            <a:off x="3324674" y="2750503"/>
            <a:ext cx="3225242" cy="369332"/>
          </a:xfrm>
          <a:prstGeom prst="rect">
            <a:avLst/>
          </a:prstGeom>
        </p:spPr>
        <p:txBody>
          <a:bodyPr wrap="none">
            <a:spAutoFit/>
          </a:bodyPr>
          <a:lstStyle/>
          <a:p>
            <a:r>
              <a:rPr lang="fr-FR" dirty="0">
                <a:solidFill>
                  <a:prstClr val="black">
                    <a:lumMod val="65000"/>
                    <a:lumOff val="35000"/>
                  </a:prstClr>
                </a:solidFill>
              </a:rPr>
              <a:t>Une jeune fille tient un livre noir</a:t>
            </a:r>
            <a:endParaRPr lang="en-US" dirty="0">
              <a:solidFill>
                <a:prstClr val="black">
                  <a:lumMod val="65000"/>
                  <a:lumOff val="35000"/>
                </a:prstClr>
              </a:solidFill>
            </a:endParaRPr>
          </a:p>
        </p:txBody>
      </p:sp>
      <p:sp>
        <p:nvSpPr>
          <p:cNvPr id="17" name="Rectangle 16"/>
          <p:cNvSpPr/>
          <p:nvPr/>
        </p:nvSpPr>
        <p:spPr>
          <a:xfrm>
            <a:off x="73497" y="3185932"/>
            <a:ext cx="3098028" cy="369332"/>
          </a:xfrm>
          <a:prstGeom prst="rect">
            <a:avLst/>
          </a:prstGeom>
        </p:spPr>
        <p:txBody>
          <a:bodyPr wrap="none">
            <a:spAutoFit/>
          </a:bodyPr>
          <a:lstStyle/>
          <a:p>
            <a:r>
              <a:rPr lang="en-US" dirty="0">
                <a:solidFill>
                  <a:prstClr val="black">
                    <a:lumMod val="65000"/>
                    <a:lumOff val="35000"/>
                  </a:prstClr>
                </a:solidFill>
              </a:rPr>
              <a:t>Two men are watching a movie</a:t>
            </a:r>
          </a:p>
        </p:txBody>
      </p:sp>
      <p:sp>
        <p:nvSpPr>
          <p:cNvPr id="18" name="Rectangle 17"/>
          <p:cNvSpPr/>
          <p:nvPr/>
        </p:nvSpPr>
        <p:spPr>
          <a:xfrm>
            <a:off x="3329194" y="3178730"/>
            <a:ext cx="3216201" cy="369332"/>
          </a:xfrm>
          <a:prstGeom prst="rect">
            <a:avLst/>
          </a:prstGeom>
        </p:spPr>
        <p:txBody>
          <a:bodyPr wrap="none">
            <a:spAutoFit/>
          </a:bodyPr>
          <a:lstStyle/>
          <a:p>
            <a:r>
              <a:rPr lang="fr-FR" dirty="0">
                <a:solidFill>
                  <a:prstClr val="black">
                    <a:lumMod val="65000"/>
                    <a:lumOff val="35000"/>
                  </a:prstClr>
                </a:solidFill>
              </a:rPr>
              <a:t>Deux hommes regardent un film</a:t>
            </a:r>
            <a:endParaRPr lang="en-US" dirty="0">
              <a:solidFill>
                <a:prstClr val="black">
                  <a:lumMod val="65000"/>
                  <a:lumOff val="35000"/>
                </a:prstClr>
              </a:solidFill>
            </a:endParaRPr>
          </a:p>
        </p:txBody>
      </p:sp>
      <p:sp>
        <p:nvSpPr>
          <p:cNvPr id="23" name="Rectangle 22"/>
          <p:cNvSpPr/>
          <p:nvPr/>
        </p:nvSpPr>
        <p:spPr>
          <a:xfrm>
            <a:off x="70959" y="3538290"/>
            <a:ext cx="1228221" cy="369332"/>
          </a:xfrm>
          <a:prstGeom prst="rect">
            <a:avLst/>
          </a:prstGeom>
        </p:spPr>
        <p:txBody>
          <a:bodyPr wrap="none">
            <a:spAutoFit/>
          </a:bodyPr>
          <a:lstStyle/>
          <a:p>
            <a:r>
              <a:rPr lang="en-US" u="sng" dirty="0" smtClean="0">
                <a:solidFill>
                  <a:srgbClr val="4472C4">
                    <a:lumMod val="75000"/>
                  </a:srgbClr>
                </a:solidFill>
              </a:rPr>
              <a:t>abundance</a:t>
            </a:r>
            <a:endParaRPr lang="en-US" u="sng" dirty="0">
              <a:solidFill>
                <a:srgbClr val="4472C4">
                  <a:lumMod val="75000"/>
                </a:srgbClr>
              </a:solidFill>
            </a:endParaRPr>
          </a:p>
        </p:txBody>
      </p:sp>
      <p:sp>
        <p:nvSpPr>
          <p:cNvPr id="24" name="Rectangle 23"/>
          <p:cNvSpPr/>
          <p:nvPr/>
        </p:nvSpPr>
        <p:spPr>
          <a:xfrm>
            <a:off x="3324674" y="3528122"/>
            <a:ext cx="1228221" cy="369332"/>
          </a:xfrm>
          <a:prstGeom prst="rect">
            <a:avLst/>
          </a:prstGeom>
        </p:spPr>
        <p:txBody>
          <a:bodyPr wrap="none">
            <a:spAutoFit/>
          </a:bodyPr>
          <a:lstStyle/>
          <a:p>
            <a:r>
              <a:rPr lang="en-US" u="sng" dirty="0" err="1" smtClean="0">
                <a:solidFill>
                  <a:srgbClr val="4472C4">
                    <a:lumMod val="75000"/>
                  </a:srgbClr>
                </a:solidFill>
              </a:rPr>
              <a:t>abondance</a:t>
            </a:r>
            <a:endParaRPr lang="en-US" u="sng" dirty="0">
              <a:solidFill>
                <a:srgbClr val="4472C4">
                  <a:lumMod val="75000"/>
                </a:srgbClr>
              </a:solidFill>
            </a:endParaRPr>
          </a:p>
        </p:txBody>
      </p:sp>
      <p:sp>
        <p:nvSpPr>
          <p:cNvPr id="28" name="Rectangle 27"/>
          <p:cNvSpPr/>
          <p:nvPr/>
        </p:nvSpPr>
        <p:spPr>
          <a:xfrm>
            <a:off x="58975" y="3844800"/>
            <a:ext cx="1049262" cy="369332"/>
          </a:xfrm>
          <a:prstGeom prst="rect">
            <a:avLst/>
          </a:prstGeom>
        </p:spPr>
        <p:txBody>
          <a:bodyPr wrap="none">
            <a:spAutoFit/>
          </a:bodyPr>
          <a:lstStyle/>
          <a:p>
            <a:r>
              <a:rPr lang="en-US" dirty="0" smtClean="0">
                <a:solidFill>
                  <a:srgbClr val="4472C4">
                    <a:lumMod val="75000"/>
                  </a:srgbClr>
                </a:solidFill>
              </a:rPr>
              <a:t>acrobatic</a:t>
            </a:r>
            <a:endParaRPr lang="en-US" dirty="0">
              <a:solidFill>
                <a:srgbClr val="4472C4">
                  <a:lumMod val="75000"/>
                </a:srgbClr>
              </a:solidFill>
            </a:endParaRPr>
          </a:p>
        </p:txBody>
      </p:sp>
      <p:sp>
        <p:nvSpPr>
          <p:cNvPr id="29" name="Rectangle 28"/>
          <p:cNvSpPr/>
          <p:nvPr/>
        </p:nvSpPr>
        <p:spPr>
          <a:xfrm>
            <a:off x="3312690" y="3834632"/>
            <a:ext cx="1310552" cy="369332"/>
          </a:xfrm>
          <a:prstGeom prst="rect">
            <a:avLst/>
          </a:prstGeom>
        </p:spPr>
        <p:txBody>
          <a:bodyPr wrap="none">
            <a:spAutoFit/>
          </a:bodyPr>
          <a:lstStyle/>
          <a:p>
            <a:r>
              <a:rPr lang="en-US" u="sng" dirty="0" err="1" smtClean="0">
                <a:solidFill>
                  <a:srgbClr val="4472C4">
                    <a:lumMod val="75000"/>
                  </a:srgbClr>
                </a:solidFill>
              </a:rPr>
              <a:t>acrobatique</a:t>
            </a:r>
            <a:endParaRPr lang="en-US" u="sng" dirty="0">
              <a:solidFill>
                <a:srgbClr val="4472C4">
                  <a:lumMod val="75000"/>
                </a:srgbClr>
              </a:solidFill>
            </a:endParaRPr>
          </a:p>
        </p:txBody>
      </p:sp>
      <p:sp>
        <p:nvSpPr>
          <p:cNvPr id="30" name="Rectangle 29"/>
          <p:cNvSpPr/>
          <p:nvPr/>
        </p:nvSpPr>
        <p:spPr>
          <a:xfrm>
            <a:off x="58975" y="4184757"/>
            <a:ext cx="687689" cy="369332"/>
          </a:xfrm>
          <a:prstGeom prst="rect">
            <a:avLst/>
          </a:prstGeom>
        </p:spPr>
        <p:txBody>
          <a:bodyPr wrap="none">
            <a:spAutoFit/>
          </a:bodyPr>
          <a:lstStyle/>
          <a:p>
            <a:r>
              <a:rPr lang="en-US" u="sng" dirty="0" smtClean="0">
                <a:solidFill>
                  <a:srgbClr val="4472C4">
                    <a:lumMod val="75000"/>
                  </a:srgbClr>
                </a:solidFill>
              </a:rPr>
              <a:t>cabin</a:t>
            </a:r>
            <a:endParaRPr lang="en-US" u="sng" dirty="0">
              <a:solidFill>
                <a:srgbClr val="4472C4">
                  <a:lumMod val="75000"/>
                </a:srgbClr>
              </a:solidFill>
            </a:endParaRPr>
          </a:p>
        </p:txBody>
      </p:sp>
      <p:sp>
        <p:nvSpPr>
          <p:cNvPr id="31" name="Rectangle 30"/>
          <p:cNvSpPr/>
          <p:nvPr/>
        </p:nvSpPr>
        <p:spPr>
          <a:xfrm>
            <a:off x="3327443" y="4186585"/>
            <a:ext cx="803105" cy="369332"/>
          </a:xfrm>
          <a:prstGeom prst="rect">
            <a:avLst/>
          </a:prstGeom>
        </p:spPr>
        <p:txBody>
          <a:bodyPr wrap="none">
            <a:spAutoFit/>
          </a:bodyPr>
          <a:lstStyle/>
          <a:p>
            <a:r>
              <a:rPr lang="en-US" u="sng" dirty="0" err="1" smtClean="0">
                <a:solidFill>
                  <a:srgbClr val="4472C4">
                    <a:lumMod val="75000"/>
                  </a:srgbClr>
                </a:solidFill>
              </a:rPr>
              <a:t>cabine</a:t>
            </a:r>
            <a:endParaRPr lang="en-US" u="sng" dirty="0">
              <a:solidFill>
                <a:srgbClr val="4472C4">
                  <a:lumMod val="75000"/>
                </a:srgbClr>
              </a:solidFill>
            </a:endParaRPr>
          </a:p>
        </p:txBody>
      </p:sp>
      <p:sp>
        <p:nvSpPr>
          <p:cNvPr id="32" name="Rectangle 31"/>
          <p:cNvSpPr/>
          <p:nvPr/>
        </p:nvSpPr>
        <p:spPr>
          <a:xfrm>
            <a:off x="57265" y="4491267"/>
            <a:ext cx="760849" cy="369332"/>
          </a:xfrm>
          <a:prstGeom prst="rect">
            <a:avLst/>
          </a:prstGeom>
        </p:spPr>
        <p:txBody>
          <a:bodyPr wrap="none">
            <a:spAutoFit/>
          </a:bodyPr>
          <a:lstStyle/>
          <a:p>
            <a:r>
              <a:rPr lang="en-US" u="sng" dirty="0" smtClean="0">
                <a:solidFill>
                  <a:srgbClr val="FF0000"/>
                </a:solidFill>
              </a:rPr>
              <a:t>tennis</a:t>
            </a:r>
            <a:endParaRPr lang="en-US" u="sng" dirty="0">
              <a:solidFill>
                <a:srgbClr val="FF0000"/>
              </a:solidFill>
            </a:endParaRPr>
          </a:p>
        </p:txBody>
      </p:sp>
      <p:sp>
        <p:nvSpPr>
          <p:cNvPr id="33" name="Rectangle 32"/>
          <p:cNvSpPr/>
          <p:nvPr/>
        </p:nvSpPr>
        <p:spPr>
          <a:xfrm>
            <a:off x="3325733" y="4493095"/>
            <a:ext cx="760849" cy="369332"/>
          </a:xfrm>
          <a:prstGeom prst="rect">
            <a:avLst/>
          </a:prstGeom>
        </p:spPr>
        <p:txBody>
          <a:bodyPr wrap="none">
            <a:spAutoFit/>
          </a:bodyPr>
          <a:lstStyle/>
          <a:p>
            <a:r>
              <a:rPr lang="en-US" u="sng" dirty="0" smtClean="0">
                <a:solidFill>
                  <a:srgbClr val="FF0000"/>
                </a:solidFill>
              </a:rPr>
              <a:t>tennis</a:t>
            </a:r>
            <a:endParaRPr lang="en-US" u="sng" dirty="0">
              <a:solidFill>
                <a:srgbClr val="FF0000"/>
              </a:solidFill>
            </a:endParaRPr>
          </a:p>
        </p:txBody>
      </p:sp>
      <p:sp>
        <p:nvSpPr>
          <p:cNvPr id="27" name="Rectangle 26"/>
          <p:cNvSpPr/>
          <p:nvPr/>
        </p:nvSpPr>
        <p:spPr>
          <a:xfrm>
            <a:off x="6880712" y="229340"/>
            <a:ext cx="5202429" cy="6709529"/>
          </a:xfrm>
          <a:prstGeom prst="rect">
            <a:avLst/>
          </a:prstGeom>
        </p:spPr>
        <p:txBody>
          <a:bodyPr wrap="square">
            <a:spAutoFit/>
          </a:bodyPr>
          <a:lstStyle/>
          <a:p>
            <a:r>
              <a:rPr lang="en-US" sz="3200" i="1" dirty="0" smtClean="0">
                <a:solidFill>
                  <a:prstClr val="black"/>
                </a:solidFill>
              </a:rPr>
              <a:t>How does it help?</a:t>
            </a:r>
          </a:p>
          <a:p>
            <a:endParaRPr lang="en-US" sz="3200" i="1" dirty="0">
              <a:solidFill>
                <a:prstClr val="black"/>
              </a:solidFill>
            </a:endParaRPr>
          </a:p>
          <a:p>
            <a:pPr marL="457200" indent="-457200">
              <a:buFont typeface="Arial" panose="020B0604020202020204" pitchFamily="34" charset="0"/>
              <a:buChar char="•"/>
            </a:pPr>
            <a:r>
              <a:rPr lang="en-US" sz="3200" i="1" dirty="0" smtClean="0">
                <a:solidFill>
                  <a:prstClr val="black"/>
                </a:solidFill>
              </a:rPr>
              <a:t>Improves word alignment</a:t>
            </a:r>
          </a:p>
          <a:p>
            <a:pPr lvl="1"/>
            <a:r>
              <a:rPr lang="en-US" sz="2000" i="1" dirty="0" smtClean="0">
                <a:solidFill>
                  <a:prstClr val="black"/>
                </a:solidFill>
              </a:rPr>
              <a:t>(10% reduction in word alignment error rate)</a:t>
            </a:r>
          </a:p>
          <a:p>
            <a:pPr marL="457200" indent="-457200">
              <a:spcAft>
                <a:spcPts val="1200"/>
              </a:spcAft>
              <a:buFont typeface="Arial" panose="020B0604020202020204" pitchFamily="34" charset="0"/>
              <a:buChar char="•"/>
            </a:pPr>
            <a:endParaRPr lang="en" sz="3200" i="1" dirty="0" smtClean="0">
              <a:solidFill>
                <a:prstClr val="black"/>
              </a:solidFill>
            </a:endParaRPr>
          </a:p>
          <a:p>
            <a:pPr marL="457200" indent="-457200">
              <a:spcAft>
                <a:spcPts val="1200"/>
              </a:spcAft>
              <a:buFont typeface="Arial" panose="020B0604020202020204" pitchFamily="34" charset="0"/>
              <a:buChar char="•"/>
            </a:pPr>
            <a:r>
              <a:rPr lang="en" sz="3200" i="1" dirty="0" smtClean="0">
                <a:solidFill>
                  <a:prstClr val="black"/>
                </a:solidFill>
              </a:rPr>
              <a:t>Improves </a:t>
            </a:r>
            <a:r>
              <a:rPr lang="en" sz="3200" i="1" dirty="0">
                <a:solidFill>
                  <a:prstClr val="black"/>
                </a:solidFill>
              </a:rPr>
              <a:t>vocabulary coverage</a:t>
            </a:r>
          </a:p>
          <a:p>
            <a:pPr marL="457200" indent="-457200">
              <a:buFont typeface="Arial" panose="020B0604020202020204" pitchFamily="34" charset="0"/>
              <a:buChar char="•"/>
            </a:pPr>
            <a:endParaRPr lang="en" sz="3200" i="1" dirty="0" smtClean="0">
              <a:solidFill>
                <a:prstClr val="black"/>
              </a:solidFill>
            </a:endParaRPr>
          </a:p>
          <a:p>
            <a:pPr marL="457200" indent="-457200">
              <a:buFont typeface="Arial" panose="020B0604020202020204" pitchFamily="34" charset="0"/>
              <a:buChar char="•"/>
            </a:pPr>
            <a:r>
              <a:rPr lang="en" sz="3200" i="1" dirty="0" smtClean="0">
                <a:solidFill>
                  <a:prstClr val="black"/>
                </a:solidFill>
              </a:rPr>
              <a:t>Improves </a:t>
            </a:r>
            <a:r>
              <a:rPr lang="en" sz="3200" i="1" dirty="0">
                <a:solidFill>
                  <a:prstClr val="black"/>
                </a:solidFill>
              </a:rPr>
              <a:t>translation quality</a:t>
            </a:r>
          </a:p>
          <a:p>
            <a:pPr lvl="1">
              <a:spcAft>
                <a:spcPts val="1200"/>
              </a:spcAft>
            </a:pPr>
            <a:r>
              <a:rPr lang="en" sz="2000" i="1" dirty="0">
                <a:solidFill>
                  <a:prstClr val="black"/>
                </a:solidFill>
              </a:rPr>
              <a:t>(</a:t>
            </a:r>
            <a:r>
              <a:rPr lang="en" sz="2000" i="1" dirty="0" smtClean="0">
                <a:solidFill>
                  <a:prstClr val="black"/>
                </a:solidFill>
              </a:rPr>
              <a:t>2</a:t>
            </a:r>
            <a:r>
              <a:rPr lang="en" sz="2000" i="1" dirty="0">
                <a:solidFill>
                  <a:prstClr val="black"/>
                </a:solidFill>
              </a:rPr>
              <a:t>% improvement in BLEU score as well qualitative </a:t>
            </a:r>
            <a:r>
              <a:rPr lang="en" sz="2000" i="1" dirty="0" smtClean="0">
                <a:solidFill>
                  <a:prstClr val="black"/>
                </a:solidFill>
              </a:rPr>
              <a:t>improvement)</a:t>
            </a:r>
            <a:endParaRPr lang="en" sz="2000" i="1" dirty="0">
              <a:solidFill>
                <a:prstClr val="black"/>
              </a:solidFill>
            </a:endParaRPr>
          </a:p>
          <a:p>
            <a:endParaRPr lang="en-US" sz="3200" i="1" dirty="0" smtClean="0">
              <a:solidFill>
                <a:prstClr val="black"/>
              </a:solidFill>
            </a:endParaRPr>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70</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81205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01"/>
          <p:cNvSpPr/>
          <p:nvPr/>
        </p:nvSpPr>
        <p:spPr>
          <a:xfrm>
            <a:off x="62395" y="229340"/>
            <a:ext cx="6781063" cy="4631259"/>
          </a:xfrm>
          <a:prstGeom prst="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b="1" dirty="0">
                <a:solidFill>
                  <a:prstClr val="black"/>
                </a:solidFill>
                <a:sym typeface="Ubuntu"/>
              </a:rPr>
              <a:t>Parallel Corpus</a:t>
            </a: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smtClean="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smtClean="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smtClean="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p:txBody>
      </p:sp>
      <p:sp>
        <p:nvSpPr>
          <p:cNvPr id="7" name="Rectangle 6"/>
          <p:cNvSpPr/>
          <p:nvPr/>
        </p:nvSpPr>
        <p:spPr>
          <a:xfrm>
            <a:off x="99649" y="863981"/>
            <a:ext cx="2878417" cy="369332"/>
          </a:xfrm>
          <a:prstGeom prst="rect">
            <a:avLst/>
          </a:prstGeom>
        </p:spPr>
        <p:txBody>
          <a:bodyPr wrap="none">
            <a:spAutoFit/>
          </a:bodyPr>
          <a:lstStyle/>
          <a:p>
            <a:r>
              <a:rPr lang="en-US" dirty="0">
                <a:solidFill>
                  <a:prstClr val="black">
                    <a:lumMod val="65000"/>
                    <a:lumOff val="35000"/>
                  </a:prstClr>
                </a:solidFill>
              </a:rPr>
              <a:t>A boy is sitting in the kitchen</a:t>
            </a:r>
          </a:p>
        </p:txBody>
      </p:sp>
      <p:sp>
        <p:nvSpPr>
          <p:cNvPr id="8" name="Rectangle 7"/>
          <p:cNvSpPr/>
          <p:nvPr/>
        </p:nvSpPr>
        <p:spPr>
          <a:xfrm>
            <a:off x="84388" y="1332064"/>
            <a:ext cx="2263761" cy="369332"/>
          </a:xfrm>
          <a:prstGeom prst="rect">
            <a:avLst/>
          </a:prstGeom>
        </p:spPr>
        <p:txBody>
          <a:bodyPr wrap="none">
            <a:spAutoFit/>
          </a:bodyPr>
          <a:lstStyle/>
          <a:p>
            <a:r>
              <a:rPr lang="en-US" dirty="0">
                <a:solidFill>
                  <a:prstClr val="black">
                    <a:lumMod val="65000"/>
                    <a:lumOff val="35000"/>
                  </a:prstClr>
                </a:solidFill>
              </a:rPr>
              <a:t>A boy is playing </a:t>
            </a:r>
            <a:r>
              <a:rPr lang="en-US" dirty="0">
                <a:solidFill>
                  <a:srgbClr val="FF0000"/>
                </a:solidFill>
              </a:rPr>
              <a:t>tennis</a:t>
            </a:r>
          </a:p>
        </p:txBody>
      </p:sp>
      <p:sp>
        <p:nvSpPr>
          <p:cNvPr id="9" name="Rectangle 8"/>
          <p:cNvSpPr/>
          <p:nvPr/>
        </p:nvSpPr>
        <p:spPr>
          <a:xfrm>
            <a:off x="3324674" y="1332064"/>
            <a:ext cx="2519344" cy="369332"/>
          </a:xfrm>
          <a:prstGeom prst="rect">
            <a:avLst/>
          </a:prstGeom>
        </p:spPr>
        <p:txBody>
          <a:bodyPr wrap="none">
            <a:spAutoFit/>
          </a:bodyPr>
          <a:lstStyle/>
          <a:p>
            <a:r>
              <a:rPr lang="fr-FR" dirty="0">
                <a:solidFill>
                  <a:prstClr val="black">
                    <a:lumMod val="65000"/>
                    <a:lumOff val="35000"/>
                  </a:prstClr>
                </a:solidFill>
              </a:rPr>
              <a:t>Un garçon joue au </a:t>
            </a:r>
            <a:r>
              <a:rPr lang="fr-FR" dirty="0">
                <a:solidFill>
                  <a:srgbClr val="FF0000"/>
                </a:solidFill>
              </a:rPr>
              <a:t>tennis</a:t>
            </a:r>
            <a:endParaRPr lang="en-US" dirty="0">
              <a:solidFill>
                <a:srgbClr val="FF0000"/>
              </a:solidFill>
            </a:endParaRPr>
          </a:p>
        </p:txBody>
      </p:sp>
      <p:sp>
        <p:nvSpPr>
          <p:cNvPr id="10" name="Rectangle 9"/>
          <p:cNvSpPr/>
          <p:nvPr/>
        </p:nvSpPr>
        <p:spPr>
          <a:xfrm>
            <a:off x="84388" y="1807242"/>
            <a:ext cx="2951642" cy="369332"/>
          </a:xfrm>
          <a:prstGeom prst="rect">
            <a:avLst/>
          </a:prstGeom>
        </p:spPr>
        <p:txBody>
          <a:bodyPr wrap="none">
            <a:spAutoFit/>
          </a:bodyPr>
          <a:lstStyle/>
          <a:p>
            <a:r>
              <a:rPr lang="en-US" dirty="0">
                <a:solidFill>
                  <a:prstClr val="black">
                    <a:lumMod val="65000"/>
                    <a:lumOff val="35000"/>
                  </a:prstClr>
                </a:solidFill>
              </a:rPr>
              <a:t>A boy sitting on a round table</a:t>
            </a:r>
          </a:p>
        </p:txBody>
      </p:sp>
      <p:sp>
        <p:nvSpPr>
          <p:cNvPr id="11" name="Rectangle 10"/>
          <p:cNvSpPr/>
          <p:nvPr/>
        </p:nvSpPr>
        <p:spPr>
          <a:xfrm>
            <a:off x="3324674" y="1807242"/>
            <a:ext cx="3518784" cy="369332"/>
          </a:xfrm>
          <a:prstGeom prst="rect">
            <a:avLst/>
          </a:prstGeom>
        </p:spPr>
        <p:txBody>
          <a:bodyPr wrap="none">
            <a:spAutoFit/>
          </a:bodyPr>
          <a:lstStyle/>
          <a:p>
            <a:r>
              <a:rPr lang="fr-FR" dirty="0">
                <a:solidFill>
                  <a:prstClr val="black">
                    <a:lumMod val="65000"/>
                    <a:lumOff val="35000"/>
                  </a:prstClr>
                </a:solidFill>
              </a:rPr>
              <a:t>Un garçon assis sur une table ronde</a:t>
            </a:r>
            <a:endParaRPr lang="en-US" dirty="0">
              <a:solidFill>
                <a:prstClr val="black">
                  <a:lumMod val="65000"/>
                  <a:lumOff val="35000"/>
                </a:prstClr>
              </a:solidFill>
            </a:endParaRPr>
          </a:p>
        </p:txBody>
      </p:sp>
      <p:sp>
        <p:nvSpPr>
          <p:cNvPr id="12" name="Rectangle 11"/>
          <p:cNvSpPr/>
          <p:nvPr/>
        </p:nvSpPr>
        <p:spPr>
          <a:xfrm>
            <a:off x="84387" y="2282420"/>
            <a:ext cx="3073085" cy="369332"/>
          </a:xfrm>
          <a:prstGeom prst="rect">
            <a:avLst/>
          </a:prstGeom>
        </p:spPr>
        <p:txBody>
          <a:bodyPr wrap="none">
            <a:spAutoFit/>
          </a:bodyPr>
          <a:lstStyle/>
          <a:p>
            <a:r>
              <a:rPr lang="en-US" dirty="0">
                <a:solidFill>
                  <a:prstClr val="black">
                    <a:lumMod val="65000"/>
                    <a:lumOff val="35000"/>
                  </a:prstClr>
                </a:solidFill>
              </a:rPr>
              <a:t>Some men are watching </a:t>
            </a:r>
            <a:r>
              <a:rPr lang="en-US" dirty="0">
                <a:solidFill>
                  <a:srgbClr val="FF0000"/>
                </a:solidFill>
              </a:rPr>
              <a:t>tennis</a:t>
            </a:r>
          </a:p>
        </p:txBody>
      </p:sp>
      <p:sp>
        <p:nvSpPr>
          <p:cNvPr id="13" name="Rectangle 12"/>
          <p:cNvSpPr/>
          <p:nvPr/>
        </p:nvSpPr>
        <p:spPr>
          <a:xfrm>
            <a:off x="3324674" y="863981"/>
            <a:ext cx="3375283" cy="369332"/>
          </a:xfrm>
          <a:prstGeom prst="rect">
            <a:avLst/>
          </a:prstGeom>
        </p:spPr>
        <p:txBody>
          <a:bodyPr wrap="none">
            <a:spAutoFit/>
          </a:bodyPr>
          <a:lstStyle/>
          <a:p>
            <a:r>
              <a:rPr lang="fr-FR" dirty="0">
                <a:solidFill>
                  <a:prstClr val="black">
                    <a:lumMod val="65000"/>
                    <a:lumOff val="35000"/>
                  </a:prstClr>
                </a:solidFill>
              </a:rPr>
              <a:t>Un garçon est assis dans la cuisine</a:t>
            </a:r>
            <a:endParaRPr lang="en-US" dirty="0">
              <a:solidFill>
                <a:prstClr val="black">
                  <a:lumMod val="65000"/>
                  <a:lumOff val="35000"/>
                </a:prstClr>
              </a:solidFill>
            </a:endParaRPr>
          </a:p>
        </p:txBody>
      </p:sp>
      <p:sp>
        <p:nvSpPr>
          <p:cNvPr id="14" name="Rectangle 13"/>
          <p:cNvSpPr/>
          <p:nvPr/>
        </p:nvSpPr>
        <p:spPr>
          <a:xfrm>
            <a:off x="3324674" y="2282420"/>
            <a:ext cx="3645293" cy="369332"/>
          </a:xfrm>
          <a:prstGeom prst="rect">
            <a:avLst/>
          </a:prstGeom>
        </p:spPr>
        <p:txBody>
          <a:bodyPr wrap="none">
            <a:spAutoFit/>
          </a:bodyPr>
          <a:lstStyle/>
          <a:p>
            <a:r>
              <a:rPr lang="fr-FR" dirty="0">
                <a:solidFill>
                  <a:prstClr val="black">
                    <a:lumMod val="65000"/>
                    <a:lumOff val="35000"/>
                  </a:prstClr>
                </a:solidFill>
              </a:rPr>
              <a:t>Certains hommes regardent le </a:t>
            </a:r>
            <a:r>
              <a:rPr lang="fr-FR" dirty="0">
                <a:solidFill>
                  <a:srgbClr val="FF0000"/>
                </a:solidFill>
              </a:rPr>
              <a:t>tennis</a:t>
            </a:r>
          </a:p>
        </p:txBody>
      </p:sp>
      <p:sp>
        <p:nvSpPr>
          <p:cNvPr id="15" name="Rectangle 14"/>
          <p:cNvSpPr/>
          <p:nvPr/>
        </p:nvSpPr>
        <p:spPr>
          <a:xfrm>
            <a:off x="84387" y="2750503"/>
            <a:ext cx="2842445" cy="369332"/>
          </a:xfrm>
          <a:prstGeom prst="rect">
            <a:avLst/>
          </a:prstGeom>
        </p:spPr>
        <p:txBody>
          <a:bodyPr wrap="none">
            <a:spAutoFit/>
          </a:bodyPr>
          <a:lstStyle/>
          <a:p>
            <a:r>
              <a:rPr lang="en-US" dirty="0">
                <a:solidFill>
                  <a:prstClr val="black">
                    <a:lumMod val="65000"/>
                    <a:lumOff val="35000"/>
                  </a:prstClr>
                </a:solidFill>
              </a:rPr>
              <a:t>A girl is holding a black book</a:t>
            </a:r>
          </a:p>
        </p:txBody>
      </p:sp>
      <p:sp>
        <p:nvSpPr>
          <p:cNvPr id="16" name="Rectangle 15"/>
          <p:cNvSpPr/>
          <p:nvPr/>
        </p:nvSpPr>
        <p:spPr>
          <a:xfrm>
            <a:off x="3324674" y="2750503"/>
            <a:ext cx="3225242" cy="369332"/>
          </a:xfrm>
          <a:prstGeom prst="rect">
            <a:avLst/>
          </a:prstGeom>
        </p:spPr>
        <p:txBody>
          <a:bodyPr wrap="none">
            <a:spAutoFit/>
          </a:bodyPr>
          <a:lstStyle/>
          <a:p>
            <a:r>
              <a:rPr lang="fr-FR" dirty="0">
                <a:solidFill>
                  <a:prstClr val="black">
                    <a:lumMod val="65000"/>
                    <a:lumOff val="35000"/>
                  </a:prstClr>
                </a:solidFill>
              </a:rPr>
              <a:t>Une jeune fille tient un livre noir</a:t>
            </a:r>
            <a:endParaRPr lang="en-US" dirty="0">
              <a:solidFill>
                <a:prstClr val="black">
                  <a:lumMod val="65000"/>
                  <a:lumOff val="35000"/>
                </a:prstClr>
              </a:solidFill>
            </a:endParaRPr>
          </a:p>
        </p:txBody>
      </p:sp>
      <p:sp>
        <p:nvSpPr>
          <p:cNvPr id="17" name="Rectangle 16"/>
          <p:cNvSpPr/>
          <p:nvPr/>
        </p:nvSpPr>
        <p:spPr>
          <a:xfrm>
            <a:off x="73497" y="3185932"/>
            <a:ext cx="3098028" cy="369332"/>
          </a:xfrm>
          <a:prstGeom prst="rect">
            <a:avLst/>
          </a:prstGeom>
        </p:spPr>
        <p:txBody>
          <a:bodyPr wrap="none">
            <a:spAutoFit/>
          </a:bodyPr>
          <a:lstStyle/>
          <a:p>
            <a:r>
              <a:rPr lang="en-US" dirty="0">
                <a:solidFill>
                  <a:prstClr val="black">
                    <a:lumMod val="65000"/>
                    <a:lumOff val="35000"/>
                  </a:prstClr>
                </a:solidFill>
              </a:rPr>
              <a:t>Two men are watching a movie</a:t>
            </a:r>
          </a:p>
        </p:txBody>
      </p:sp>
      <p:sp>
        <p:nvSpPr>
          <p:cNvPr id="18" name="Rectangle 17"/>
          <p:cNvSpPr/>
          <p:nvPr/>
        </p:nvSpPr>
        <p:spPr>
          <a:xfrm>
            <a:off x="3329194" y="3178730"/>
            <a:ext cx="3216201" cy="369332"/>
          </a:xfrm>
          <a:prstGeom prst="rect">
            <a:avLst/>
          </a:prstGeom>
        </p:spPr>
        <p:txBody>
          <a:bodyPr wrap="none">
            <a:spAutoFit/>
          </a:bodyPr>
          <a:lstStyle/>
          <a:p>
            <a:r>
              <a:rPr lang="fr-FR" dirty="0">
                <a:solidFill>
                  <a:prstClr val="black">
                    <a:lumMod val="65000"/>
                    <a:lumOff val="35000"/>
                  </a:prstClr>
                </a:solidFill>
              </a:rPr>
              <a:t>Deux hommes regardent un film</a:t>
            </a:r>
            <a:endParaRPr lang="en-US" dirty="0">
              <a:solidFill>
                <a:prstClr val="black">
                  <a:lumMod val="65000"/>
                  <a:lumOff val="35000"/>
                </a:prstClr>
              </a:solidFill>
            </a:endParaRPr>
          </a:p>
        </p:txBody>
      </p:sp>
      <p:sp>
        <p:nvSpPr>
          <p:cNvPr id="23" name="Rectangle 22"/>
          <p:cNvSpPr/>
          <p:nvPr/>
        </p:nvSpPr>
        <p:spPr>
          <a:xfrm>
            <a:off x="70959" y="3538290"/>
            <a:ext cx="1228221" cy="369332"/>
          </a:xfrm>
          <a:prstGeom prst="rect">
            <a:avLst/>
          </a:prstGeom>
        </p:spPr>
        <p:txBody>
          <a:bodyPr wrap="none">
            <a:spAutoFit/>
          </a:bodyPr>
          <a:lstStyle/>
          <a:p>
            <a:r>
              <a:rPr lang="en-US" u="sng" dirty="0" smtClean="0">
                <a:solidFill>
                  <a:srgbClr val="4472C4">
                    <a:lumMod val="75000"/>
                  </a:srgbClr>
                </a:solidFill>
              </a:rPr>
              <a:t>abundance</a:t>
            </a:r>
            <a:endParaRPr lang="en-US" u="sng" dirty="0">
              <a:solidFill>
                <a:srgbClr val="4472C4">
                  <a:lumMod val="75000"/>
                </a:srgbClr>
              </a:solidFill>
            </a:endParaRPr>
          </a:p>
        </p:txBody>
      </p:sp>
      <p:sp>
        <p:nvSpPr>
          <p:cNvPr id="24" name="Rectangle 23"/>
          <p:cNvSpPr/>
          <p:nvPr/>
        </p:nvSpPr>
        <p:spPr>
          <a:xfrm>
            <a:off x="3324674" y="3528122"/>
            <a:ext cx="1228221" cy="369332"/>
          </a:xfrm>
          <a:prstGeom prst="rect">
            <a:avLst/>
          </a:prstGeom>
        </p:spPr>
        <p:txBody>
          <a:bodyPr wrap="none">
            <a:spAutoFit/>
          </a:bodyPr>
          <a:lstStyle/>
          <a:p>
            <a:r>
              <a:rPr lang="en-US" u="sng" dirty="0" err="1" smtClean="0">
                <a:solidFill>
                  <a:srgbClr val="4472C4">
                    <a:lumMod val="75000"/>
                  </a:srgbClr>
                </a:solidFill>
              </a:rPr>
              <a:t>abondance</a:t>
            </a:r>
            <a:endParaRPr lang="en-US" u="sng" dirty="0">
              <a:solidFill>
                <a:srgbClr val="4472C4">
                  <a:lumMod val="75000"/>
                </a:srgbClr>
              </a:solidFill>
            </a:endParaRPr>
          </a:p>
        </p:txBody>
      </p:sp>
      <p:sp>
        <p:nvSpPr>
          <p:cNvPr id="28" name="Rectangle 27"/>
          <p:cNvSpPr/>
          <p:nvPr/>
        </p:nvSpPr>
        <p:spPr>
          <a:xfrm>
            <a:off x="58975" y="3844800"/>
            <a:ext cx="1049262" cy="369332"/>
          </a:xfrm>
          <a:prstGeom prst="rect">
            <a:avLst/>
          </a:prstGeom>
        </p:spPr>
        <p:txBody>
          <a:bodyPr wrap="none">
            <a:spAutoFit/>
          </a:bodyPr>
          <a:lstStyle/>
          <a:p>
            <a:r>
              <a:rPr lang="en-US" dirty="0" smtClean="0">
                <a:solidFill>
                  <a:srgbClr val="4472C4">
                    <a:lumMod val="75000"/>
                  </a:srgbClr>
                </a:solidFill>
              </a:rPr>
              <a:t>acrobatic</a:t>
            </a:r>
            <a:endParaRPr lang="en-US" dirty="0">
              <a:solidFill>
                <a:srgbClr val="4472C4">
                  <a:lumMod val="75000"/>
                </a:srgbClr>
              </a:solidFill>
            </a:endParaRPr>
          </a:p>
        </p:txBody>
      </p:sp>
      <p:sp>
        <p:nvSpPr>
          <p:cNvPr id="29" name="Rectangle 28"/>
          <p:cNvSpPr/>
          <p:nvPr/>
        </p:nvSpPr>
        <p:spPr>
          <a:xfrm>
            <a:off x="3312690" y="3834632"/>
            <a:ext cx="1310552" cy="369332"/>
          </a:xfrm>
          <a:prstGeom prst="rect">
            <a:avLst/>
          </a:prstGeom>
        </p:spPr>
        <p:txBody>
          <a:bodyPr wrap="none">
            <a:spAutoFit/>
          </a:bodyPr>
          <a:lstStyle/>
          <a:p>
            <a:r>
              <a:rPr lang="en-US" u="sng" dirty="0" err="1" smtClean="0">
                <a:solidFill>
                  <a:srgbClr val="4472C4">
                    <a:lumMod val="75000"/>
                  </a:srgbClr>
                </a:solidFill>
              </a:rPr>
              <a:t>acrobatique</a:t>
            </a:r>
            <a:endParaRPr lang="en-US" u="sng" dirty="0">
              <a:solidFill>
                <a:srgbClr val="4472C4">
                  <a:lumMod val="75000"/>
                </a:srgbClr>
              </a:solidFill>
            </a:endParaRPr>
          </a:p>
        </p:txBody>
      </p:sp>
      <p:sp>
        <p:nvSpPr>
          <p:cNvPr id="30" name="Rectangle 29"/>
          <p:cNvSpPr/>
          <p:nvPr/>
        </p:nvSpPr>
        <p:spPr>
          <a:xfrm>
            <a:off x="58975" y="4184757"/>
            <a:ext cx="687689" cy="369332"/>
          </a:xfrm>
          <a:prstGeom prst="rect">
            <a:avLst/>
          </a:prstGeom>
        </p:spPr>
        <p:txBody>
          <a:bodyPr wrap="none">
            <a:spAutoFit/>
          </a:bodyPr>
          <a:lstStyle/>
          <a:p>
            <a:r>
              <a:rPr lang="en-US" u="sng" dirty="0" smtClean="0">
                <a:solidFill>
                  <a:srgbClr val="4472C4">
                    <a:lumMod val="75000"/>
                  </a:srgbClr>
                </a:solidFill>
              </a:rPr>
              <a:t>cabin</a:t>
            </a:r>
            <a:endParaRPr lang="en-US" u="sng" dirty="0">
              <a:solidFill>
                <a:srgbClr val="4472C4">
                  <a:lumMod val="75000"/>
                </a:srgbClr>
              </a:solidFill>
            </a:endParaRPr>
          </a:p>
        </p:txBody>
      </p:sp>
      <p:sp>
        <p:nvSpPr>
          <p:cNvPr id="31" name="Rectangle 30"/>
          <p:cNvSpPr/>
          <p:nvPr/>
        </p:nvSpPr>
        <p:spPr>
          <a:xfrm>
            <a:off x="3327443" y="4186585"/>
            <a:ext cx="803105" cy="369332"/>
          </a:xfrm>
          <a:prstGeom prst="rect">
            <a:avLst/>
          </a:prstGeom>
        </p:spPr>
        <p:txBody>
          <a:bodyPr wrap="none">
            <a:spAutoFit/>
          </a:bodyPr>
          <a:lstStyle/>
          <a:p>
            <a:r>
              <a:rPr lang="en-US" u="sng" dirty="0" err="1" smtClean="0">
                <a:solidFill>
                  <a:srgbClr val="4472C4">
                    <a:lumMod val="75000"/>
                  </a:srgbClr>
                </a:solidFill>
              </a:rPr>
              <a:t>cabine</a:t>
            </a:r>
            <a:endParaRPr lang="en-US" u="sng" dirty="0">
              <a:solidFill>
                <a:srgbClr val="4472C4">
                  <a:lumMod val="75000"/>
                </a:srgbClr>
              </a:solidFill>
            </a:endParaRPr>
          </a:p>
        </p:txBody>
      </p:sp>
      <p:sp>
        <p:nvSpPr>
          <p:cNvPr id="32" name="Rectangle 31"/>
          <p:cNvSpPr/>
          <p:nvPr/>
        </p:nvSpPr>
        <p:spPr>
          <a:xfrm>
            <a:off x="57265" y="4491267"/>
            <a:ext cx="760849" cy="369332"/>
          </a:xfrm>
          <a:prstGeom prst="rect">
            <a:avLst/>
          </a:prstGeom>
        </p:spPr>
        <p:txBody>
          <a:bodyPr wrap="none">
            <a:spAutoFit/>
          </a:bodyPr>
          <a:lstStyle/>
          <a:p>
            <a:r>
              <a:rPr lang="en-US" u="sng" dirty="0" smtClean="0">
                <a:solidFill>
                  <a:srgbClr val="FF0000"/>
                </a:solidFill>
              </a:rPr>
              <a:t>tennis</a:t>
            </a:r>
            <a:endParaRPr lang="en-US" u="sng" dirty="0">
              <a:solidFill>
                <a:srgbClr val="FF0000"/>
              </a:solidFill>
            </a:endParaRPr>
          </a:p>
        </p:txBody>
      </p:sp>
      <p:sp>
        <p:nvSpPr>
          <p:cNvPr id="33" name="Rectangle 32"/>
          <p:cNvSpPr/>
          <p:nvPr/>
        </p:nvSpPr>
        <p:spPr>
          <a:xfrm>
            <a:off x="3325733" y="4493095"/>
            <a:ext cx="760849" cy="369332"/>
          </a:xfrm>
          <a:prstGeom prst="rect">
            <a:avLst/>
          </a:prstGeom>
        </p:spPr>
        <p:txBody>
          <a:bodyPr wrap="none">
            <a:spAutoFit/>
          </a:bodyPr>
          <a:lstStyle/>
          <a:p>
            <a:r>
              <a:rPr lang="en-US" u="sng" dirty="0" smtClean="0">
                <a:solidFill>
                  <a:srgbClr val="FF0000"/>
                </a:solidFill>
              </a:rPr>
              <a:t>tennis</a:t>
            </a:r>
            <a:endParaRPr lang="en-US" u="sng" dirty="0">
              <a:solidFill>
                <a:srgbClr val="FF0000"/>
              </a:solidFill>
            </a:endParaRPr>
          </a:p>
        </p:txBody>
      </p:sp>
      <p:sp>
        <p:nvSpPr>
          <p:cNvPr id="27" name="Rectangle 26"/>
          <p:cNvSpPr/>
          <p:nvPr/>
        </p:nvSpPr>
        <p:spPr>
          <a:xfrm>
            <a:off x="6826282" y="77388"/>
            <a:ext cx="5202429" cy="6217087"/>
          </a:xfrm>
          <a:prstGeom prst="rect">
            <a:avLst/>
          </a:prstGeom>
        </p:spPr>
        <p:txBody>
          <a:bodyPr wrap="square">
            <a:spAutoFit/>
          </a:bodyPr>
          <a:lstStyle/>
          <a:p>
            <a:r>
              <a:rPr lang="en-US" sz="3200" i="1" dirty="0" smtClean="0">
                <a:solidFill>
                  <a:prstClr val="black"/>
                </a:solidFill>
              </a:rPr>
              <a:t>Some tips</a:t>
            </a:r>
          </a:p>
          <a:p>
            <a:endParaRPr lang="en-US" sz="1400" i="1" dirty="0">
              <a:solidFill>
                <a:prstClr val="black"/>
              </a:solidFill>
            </a:endParaRPr>
          </a:p>
          <a:p>
            <a:pPr marL="457200" indent="-457200">
              <a:buFont typeface="Arial" panose="020B0604020202020204" pitchFamily="34" charset="0"/>
              <a:buChar char="•"/>
            </a:pPr>
            <a:r>
              <a:rPr lang="en-US" sz="3200" i="1" dirty="0" smtClean="0">
                <a:solidFill>
                  <a:prstClr val="black"/>
                </a:solidFill>
              </a:rPr>
              <a:t>Focus on high recall in cognate extraction</a:t>
            </a:r>
          </a:p>
          <a:p>
            <a:pPr lvl="1"/>
            <a:r>
              <a:rPr lang="en-US" sz="2000" i="1" dirty="0" smtClean="0">
                <a:solidFill>
                  <a:prstClr val="black"/>
                </a:solidFill>
              </a:rPr>
              <a:t>(</a:t>
            </a:r>
            <a:r>
              <a:rPr lang="nl-NL" sz="2000" i="1" dirty="0">
                <a:solidFill>
                  <a:prstClr val="black"/>
                </a:solidFill>
              </a:rPr>
              <a:t>Kondrak et al, 2003; Onaizan, 1999</a:t>
            </a:r>
            <a:r>
              <a:rPr lang="en-US" sz="2000" i="1" dirty="0" smtClean="0">
                <a:solidFill>
                  <a:prstClr val="black"/>
                </a:solidFill>
              </a:rPr>
              <a:t>)</a:t>
            </a:r>
          </a:p>
          <a:p>
            <a:pPr>
              <a:spcAft>
                <a:spcPts val="1200"/>
              </a:spcAft>
            </a:pPr>
            <a:endParaRPr lang="en" sz="1400" i="1" dirty="0">
              <a:solidFill>
                <a:prstClr val="black"/>
              </a:solidFill>
            </a:endParaRPr>
          </a:p>
          <a:p>
            <a:pPr lvl="1" indent="-457200">
              <a:spcAft>
                <a:spcPts val="1200"/>
              </a:spcAft>
              <a:buFont typeface="Arial" panose="020B0604020202020204" pitchFamily="34" charset="0"/>
              <a:buChar char="•"/>
            </a:pPr>
            <a:r>
              <a:rPr lang="en" sz="3200" i="1" dirty="0" smtClean="0">
                <a:solidFill>
                  <a:prstClr val="black"/>
                </a:solidFill>
              </a:rPr>
              <a:t>Replication of cognate pairs improves alignment quality marginally </a:t>
            </a:r>
            <a:r>
              <a:rPr lang="en" sz="2000" i="1" dirty="0">
                <a:solidFill>
                  <a:prstClr val="black"/>
                </a:solidFill>
              </a:rPr>
              <a:t>(Kondrak et al, 2003; Och &amp; Ney, 1999; Brown et al, 1993)</a:t>
            </a:r>
          </a:p>
          <a:p>
            <a:endParaRPr lang="en" sz="1400" i="1" dirty="0">
              <a:solidFill>
                <a:prstClr val="black"/>
              </a:solidFill>
            </a:endParaRPr>
          </a:p>
          <a:p>
            <a:pPr marL="457200" indent="-457200">
              <a:buFont typeface="Arial" panose="020B0604020202020204" pitchFamily="34" charset="0"/>
              <a:buChar char="•"/>
            </a:pPr>
            <a:r>
              <a:rPr lang="en" sz="3200" i="1" dirty="0" smtClean="0">
                <a:solidFill>
                  <a:prstClr val="black"/>
                </a:solidFill>
              </a:rPr>
              <a:t>Add multiple cognate pairs per line </a:t>
            </a:r>
            <a:r>
              <a:rPr lang="en-US" sz="2000" i="1" dirty="0">
                <a:solidFill>
                  <a:prstClr val="black"/>
                </a:solidFill>
              </a:rPr>
              <a:t>(</a:t>
            </a:r>
            <a:r>
              <a:rPr lang="nl-NL" sz="2000" i="1" dirty="0">
                <a:solidFill>
                  <a:prstClr val="black"/>
                </a:solidFill>
              </a:rPr>
              <a:t>Kondrak et al, </a:t>
            </a:r>
            <a:r>
              <a:rPr lang="nl-NL" sz="2000" i="1" dirty="0" smtClean="0">
                <a:solidFill>
                  <a:prstClr val="black"/>
                </a:solidFill>
              </a:rPr>
              <a:t>2003)</a:t>
            </a:r>
            <a:endParaRPr lang="en" sz="2000" i="1" dirty="0">
              <a:solidFill>
                <a:prstClr val="black"/>
              </a:solidFill>
            </a:endParaRPr>
          </a:p>
          <a:p>
            <a:pPr lvl="1">
              <a:spcAft>
                <a:spcPts val="1200"/>
              </a:spcAft>
            </a:pPr>
            <a:endParaRPr lang="en" sz="2000" i="1" dirty="0">
              <a:solidFill>
                <a:prstClr val="black"/>
              </a:solidFill>
            </a:endParaRPr>
          </a:p>
        </p:txBody>
      </p:sp>
      <p:sp>
        <p:nvSpPr>
          <p:cNvPr id="2" name="Rectangle 1"/>
          <p:cNvSpPr/>
          <p:nvPr/>
        </p:nvSpPr>
        <p:spPr>
          <a:xfrm>
            <a:off x="6880712" y="5938656"/>
            <a:ext cx="5381601" cy="461665"/>
          </a:xfrm>
          <a:prstGeom prst="rect">
            <a:avLst/>
          </a:prstGeom>
        </p:spPr>
        <p:txBody>
          <a:bodyPr wrap="none">
            <a:spAutoFit/>
          </a:bodyPr>
          <a:lstStyle/>
          <a:p>
            <a:pPr lvl="1"/>
            <a:r>
              <a:rPr lang="en" sz="2400" i="1" dirty="0">
                <a:solidFill>
                  <a:prstClr val="black"/>
                </a:solidFill>
              </a:rPr>
              <a:t>pAnI </a:t>
            </a:r>
            <a:r>
              <a:rPr lang="en" sz="2400" i="1" dirty="0" smtClean="0">
                <a:solidFill>
                  <a:prstClr val="black"/>
                </a:solidFill>
              </a:rPr>
              <a:t>  jala   nIra </a:t>
            </a:r>
            <a:r>
              <a:rPr lang="en" sz="2400" i="1" dirty="0" smtClean="0">
                <a:solidFill>
                  <a:prstClr val="black"/>
                </a:solidFill>
                <a:sym typeface="Wingdings" panose="05000000000000000000" pitchFamily="2" charset="2"/>
              </a:rPr>
              <a:t> </a:t>
            </a:r>
            <a:r>
              <a:rPr lang="en" sz="2400" i="1" dirty="0" smtClean="0">
                <a:solidFill>
                  <a:prstClr val="black"/>
                </a:solidFill>
              </a:rPr>
              <a:t>pANI   jaLa   nIra</a:t>
            </a:r>
            <a:endParaRPr lang="en" sz="2400" i="1" dirty="0">
              <a:solidFill>
                <a:prstClr val="black"/>
              </a:solidFill>
            </a:endParaRPr>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71</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37819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101"/>
          <p:cNvSpPr/>
          <p:nvPr/>
        </p:nvSpPr>
        <p:spPr>
          <a:xfrm>
            <a:off x="62395" y="229340"/>
            <a:ext cx="6781063" cy="4631259"/>
          </a:xfrm>
          <a:prstGeom prst="rect">
            <a:avLst/>
          </a:prstGeom>
          <a:solidFill>
            <a:schemeClr val="accent1">
              <a:lumMod val="40000"/>
              <a:lumOff val="60000"/>
              <a:alpha val="50000"/>
            </a:schemeClr>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sz="2400" b="1" dirty="0">
                <a:solidFill>
                  <a:prstClr val="black"/>
                </a:solidFill>
                <a:sym typeface="Ubuntu"/>
              </a:rPr>
              <a:t>Parallel Corpus</a:t>
            </a: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smtClean="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smtClean="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a:p>
            <a:pPr algn="ctr"/>
            <a:endParaRPr lang="en" b="1" dirty="0" smtClean="0">
              <a:solidFill>
                <a:prstClr val="black"/>
              </a:solidFill>
              <a:latin typeface="Ubuntu"/>
              <a:ea typeface="Ubuntu"/>
              <a:cs typeface="Ubuntu"/>
              <a:sym typeface="Ubuntu"/>
            </a:endParaRPr>
          </a:p>
          <a:p>
            <a:pPr algn="ctr"/>
            <a:endParaRPr lang="en" b="1" dirty="0">
              <a:solidFill>
                <a:prstClr val="black"/>
              </a:solidFill>
              <a:latin typeface="Ubuntu"/>
              <a:ea typeface="Ubuntu"/>
              <a:cs typeface="Ubuntu"/>
              <a:sym typeface="Ubuntu"/>
            </a:endParaRPr>
          </a:p>
        </p:txBody>
      </p:sp>
      <p:sp>
        <p:nvSpPr>
          <p:cNvPr id="7" name="Rectangle 6"/>
          <p:cNvSpPr/>
          <p:nvPr/>
        </p:nvSpPr>
        <p:spPr>
          <a:xfrm>
            <a:off x="99649" y="863981"/>
            <a:ext cx="2878417" cy="369332"/>
          </a:xfrm>
          <a:prstGeom prst="rect">
            <a:avLst/>
          </a:prstGeom>
        </p:spPr>
        <p:txBody>
          <a:bodyPr wrap="none">
            <a:spAutoFit/>
          </a:bodyPr>
          <a:lstStyle/>
          <a:p>
            <a:r>
              <a:rPr lang="en-US" dirty="0">
                <a:solidFill>
                  <a:prstClr val="black">
                    <a:lumMod val="65000"/>
                    <a:lumOff val="35000"/>
                  </a:prstClr>
                </a:solidFill>
              </a:rPr>
              <a:t>A boy is sitting in the kitchen</a:t>
            </a:r>
          </a:p>
        </p:txBody>
      </p:sp>
      <p:sp>
        <p:nvSpPr>
          <p:cNvPr id="8" name="Rectangle 7"/>
          <p:cNvSpPr/>
          <p:nvPr/>
        </p:nvSpPr>
        <p:spPr>
          <a:xfrm>
            <a:off x="84388" y="1332064"/>
            <a:ext cx="2263761" cy="369332"/>
          </a:xfrm>
          <a:prstGeom prst="rect">
            <a:avLst/>
          </a:prstGeom>
        </p:spPr>
        <p:txBody>
          <a:bodyPr wrap="none">
            <a:spAutoFit/>
          </a:bodyPr>
          <a:lstStyle/>
          <a:p>
            <a:r>
              <a:rPr lang="en-US" dirty="0">
                <a:solidFill>
                  <a:prstClr val="black">
                    <a:lumMod val="65000"/>
                    <a:lumOff val="35000"/>
                  </a:prstClr>
                </a:solidFill>
              </a:rPr>
              <a:t>A boy is playing </a:t>
            </a:r>
            <a:r>
              <a:rPr lang="en-US" dirty="0">
                <a:solidFill>
                  <a:srgbClr val="FF0000"/>
                </a:solidFill>
              </a:rPr>
              <a:t>tennis</a:t>
            </a:r>
          </a:p>
        </p:txBody>
      </p:sp>
      <p:sp>
        <p:nvSpPr>
          <p:cNvPr id="9" name="Rectangle 8"/>
          <p:cNvSpPr/>
          <p:nvPr/>
        </p:nvSpPr>
        <p:spPr>
          <a:xfrm>
            <a:off x="3324674" y="1332064"/>
            <a:ext cx="2519344" cy="369332"/>
          </a:xfrm>
          <a:prstGeom prst="rect">
            <a:avLst/>
          </a:prstGeom>
        </p:spPr>
        <p:txBody>
          <a:bodyPr wrap="none">
            <a:spAutoFit/>
          </a:bodyPr>
          <a:lstStyle/>
          <a:p>
            <a:r>
              <a:rPr lang="fr-FR" dirty="0">
                <a:solidFill>
                  <a:prstClr val="black">
                    <a:lumMod val="65000"/>
                    <a:lumOff val="35000"/>
                  </a:prstClr>
                </a:solidFill>
              </a:rPr>
              <a:t>Un garçon joue au </a:t>
            </a:r>
            <a:r>
              <a:rPr lang="fr-FR" dirty="0">
                <a:solidFill>
                  <a:srgbClr val="FF0000"/>
                </a:solidFill>
              </a:rPr>
              <a:t>tennis</a:t>
            </a:r>
            <a:endParaRPr lang="en-US" dirty="0">
              <a:solidFill>
                <a:srgbClr val="FF0000"/>
              </a:solidFill>
            </a:endParaRPr>
          </a:p>
        </p:txBody>
      </p:sp>
      <p:sp>
        <p:nvSpPr>
          <p:cNvPr id="10" name="Rectangle 9"/>
          <p:cNvSpPr/>
          <p:nvPr/>
        </p:nvSpPr>
        <p:spPr>
          <a:xfrm>
            <a:off x="84388" y="1807242"/>
            <a:ext cx="2951642" cy="369332"/>
          </a:xfrm>
          <a:prstGeom prst="rect">
            <a:avLst/>
          </a:prstGeom>
        </p:spPr>
        <p:txBody>
          <a:bodyPr wrap="none">
            <a:spAutoFit/>
          </a:bodyPr>
          <a:lstStyle/>
          <a:p>
            <a:r>
              <a:rPr lang="en-US" dirty="0">
                <a:solidFill>
                  <a:prstClr val="black">
                    <a:lumMod val="65000"/>
                    <a:lumOff val="35000"/>
                  </a:prstClr>
                </a:solidFill>
              </a:rPr>
              <a:t>A boy sitting on a round table</a:t>
            </a:r>
          </a:p>
        </p:txBody>
      </p:sp>
      <p:sp>
        <p:nvSpPr>
          <p:cNvPr id="11" name="Rectangle 10"/>
          <p:cNvSpPr/>
          <p:nvPr/>
        </p:nvSpPr>
        <p:spPr>
          <a:xfrm>
            <a:off x="3324674" y="1807242"/>
            <a:ext cx="3518784" cy="369332"/>
          </a:xfrm>
          <a:prstGeom prst="rect">
            <a:avLst/>
          </a:prstGeom>
        </p:spPr>
        <p:txBody>
          <a:bodyPr wrap="none">
            <a:spAutoFit/>
          </a:bodyPr>
          <a:lstStyle/>
          <a:p>
            <a:r>
              <a:rPr lang="fr-FR" dirty="0">
                <a:solidFill>
                  <a:prstClr val="black">
                    <a:lumMod val="65000"/>
                    <a:lumOff val="35000"/>
                  </a:prstClr>
                </a:solidFill>
              </a:rPr>
              <a:t>Un garçon assis sur une table ronde</a:t>
            </a:r>
            <a:endParaRPr lang="en-US" dirty="0">
              <a:solidFill>
                <a:prstClr val="black">
                  <a:lumMod val="65000"/>
                  <a:lumOff val="35000"/>
                </a:prstClr>
              </a:solidFill>
            </a:endParaRPr>
          </a:p>
        </p:txBody>
      </p:sp>
      <p:sp>
        <p:nvSpPr>
          <p:cNvPr id="12" name="Rectangle 11"/>
          <p:cNvSpPr/>
          <p:nvPr/>
        </p:nvSpPr>
        <p:spPr>
          <a:xfrm>
            <a:off x="84387" y="2282420"/>
            <a:ext cx="3073085" cy="369332"/>
          </a:xfrm>
          <a:prstGeom prst="rect">
            <a:avLst/>
          </a:prstGeom>
        </p:spPr>
        <p:txBody>
          <a:bodyPr wrap="none">
            <a:spAutoFit/>
          </a:bodyPr>
          <a:lstStyle/>
          <a:p>
            <a:r>
              <a:rPr lang="en-US" dirty="0">
                <a:solidFill>
                  <a:prstClr val="black">
                    <a:lumMod val="65000"/>
                    <a:lumOff val="35000"/>
                  </a:prstClr>
                </a:solidFill>
              </a:rPr>
              <a:t>Some men are watching </a:t>
            </a:r>
            <a:r>
              <a:rPr lang="en-US" dirty="0">
                <a:solidFill>
                  <a:srgbClr val="FF0000"/>
                </a:solidFill>
              </a:rPr>
              <a:t>tennis</a:t>
            </a:r>
          </a:p>
        </p:txBody>
      </p:sp>
      <p:sp>
        <p:nvSpPr>
          <p:cNvPr id="13" name="Rectangle 12"/>
          <p:cNvSpPr/>
          <p:nvPr/>
        </p:nvSpPr>
        <p:spPr>
          <a:xfrm>
            <a:off x="3324674" y="863981"/>
            <a:ext cx="3375283" cy="369332"/>
          </a:xfrm>
          <a:prstGeom prst="rect">
            <a:avLst/>
          </a:prstGeom>
        </p:spPr>
        <p:txBody>
          <a:bodyPr wrap="none">
            <a:spAutoFit/>
          </a:bodyPr>
          <a:lstStyle/>
          <a:p>
            <a:r>
              <a:rPr lang="fr-FR" dirty="0">
                <a:solidFill>
                  <a:prstClr val="black">
                    <a:lumMod val="65000"/>
                    <a:lumOff val="35000"/>
                  </a:prstClr>
                </a:solidFill>
              </a:rPr>
              <a:t>Un garçon est assis dans la cuisine</a:t>
            </a:r>
            <a:endParaRPr lang="en-US" dirty="0">
              <a:solidFill>
                <a:prstClr val="black">
                  <a:lumMod val="65000"/>
                  <a:lumOff val="35000"/>
                </a:prstClr>
              </a:solidFill>
            </a:endParaRPr>
          </a:p>
        </p:txBody>
      </p:sp>
      <p:sp>
        <p:nvSpPr>
          <p:cNvPr id="14" name="Rectangle 13"/>
          <p:cNvSpPr/>
          <p:nvPr/>
        </p:nvSpPr>
        <p:spPr>
          <a:xfrm>
            <a:off x="3324674" y="2282420"/>
            <a:ext cx="3645293" cy="369332"/>
          </a:xfrm>
          <a:prstGeom prst="rect">
            <a:avLst/>
          </a:prstGeom>
        </p:spPr>
        <p:txBody>
          <a:bodyPr wrap="none">
            <a:spAutoFit/>
          </a:bodyPr>
          <a:lstStyle/>
          <a:p>
            <a:r>
              <a:rPr lang="fr-FR" dirty="0">
                <a:solidFill>
                  <a:prstClr val="black">
                    <a:lumMod val="65000"/>
                    <a:lumOff val="35000"/>
                  </a:prstClr>
                </a:solidFill>
              </a:rPr>
              <a:t>Certains hommes regardent le </a:t>
            </a:r>
            <a:r>
              <a:rPr lang="fr-FR" dirty="0">
                <a:solidFill>
                  <a:srgbClr val="FF0000"/>
                </a:solidFill>
              </a:rPr>
              <a:t>tennis</a:t>
            </a:r>
          </a:p>
        </p:txBody>
      </p:sp>
      <p:sp>
        <p:nvSpPr>
          <p:cNvPr id="15" name="Rectangle 14"/>
          <p:cNvSpPr/>
          <p:nvPr/>
        </p:nvSpPr>
        <p:spPr>
          <a:xfrm>
            <a:off x="84387" y="2750503"/>
            <a:ext cx="2842445" cy="369332"/>
          </a:xfrm>
          <a:prstGeom prst="rect">
            <a:avLst/>
          </a:prstGeom>
        </p:spPr>
        <p:txBody>
          <a:bodyPr wrap="none">
            <a:spAutoFit/>
          </a:bodyPr>
          <a:lstStyle/>
          <a:p>
            <a:r>
              <a:rPr lang="en-US" dirty="0">
                <a:solidFill>
                  <a:prstClr val="black">
                    <a:lumMod val="65000"/>
                    <a:lumOff val="35000"/>
                  </a:prstClr>
                </a:solidFill>
              </a:rPr>
              <a:t>A girl is holding a black book</a:t>
            </a:r>
          </a:p>
        </p:txBody>
      </p:sp>
      <p:sp>
        <p:nvSpPr>
          <p:cNvPr id="16" name="Rectangle 15"/>
          <p:cNvSpPr/>
          <p:nvPr/>
        </p:nvSpPr>
        <p:spPr>
          <a:xfrm>
            <a:off x="3324674" y="2750503"/>
            <a:ext cx="3225242" cy="369332"/>
          </a:xfrm>
          <a:prstGeom prst="rect">
            <a:avLst/>
          </a:prstGeom>
        </p:spPr>
        <p:txBody>
          <a:bodyPr wrap="none">
            <a:spAutoFit/>
          </a:bodyPr>
          <a:lstStyle/>
          <a:p>
            <a:r>
              <a:rPr lang="fr-FR" dirty="0">
                <a:solidFill>
                  <a:prstClr val="black">
                    <a:lumMod val="65000"/>
                    <a:lumOff val="35000"/>
                  </a:prstClr>
                </a:solidFill>
              </a:rPr>
              <a:t>Une jeune fille tient un livre noir</a:t>
            </a:r>
            <a:endParaRPr lang="en-US" dirty="0">
              <a:solidFill>
                <a:prstClr val="black">
                  <a:lumMod val="65000"/>
                  <a:lumOff val="35000"/>
                </a:prstClr>
              </a:solidFill>
            </a:endParaRPr>
          </a:p>
        </p:txBody>
      </p:sp>
      <p:sp>
        <p:nvSpPr>
          <p:cNvPr id="17" name="Rectangle 16"/>
          <p:cNvSpPr/>
          <p:nvPr/>
        </p:nvSpPr>
        <p:spPr>
          <a:xfrm>
            <a:off x="73497" y="3185932"/>
            <a:ext cx="3098028" cy="369332"/>
          </a:xfrm>
          <a:prstGeom prst="rect">
            <a:avLst/>
          </a:prstGeom>
        </p:spPr>
        <p:txBody>
          <a:bodyPr wrap="none">
            <a:spAutoFit/>
          </a:bodyPr>
          <a:lstStyle/>
          <a:p>
            <a:r>
              <a:rPr lang="en-US" dirty="0">
                <a:solidFill>
                  <a:prstClr val="black">
                    <a:lumMod val="65000"/>
                    <a:lumOff val="35000"/>
                  </a:prstClr>
                </a:solidFill>
              </a:rPr>
              <a:t>Two men are watching a movie</a:t>
            </a:r>
          </a:p>
        </p:txBody>
      </p:sp>
      <p:sp>
        <p:nvSpPr>
          <p:cNvPr id="18" name="Rectangle 17"/>
          <p:cNvSpPr/>
          <p:nvPr/>
        </p:nvSpPr>
        <p:spPr>
          <a:xfrm>
            <a:off x="3329194" y="3178730"/>
            <a:ext cx="3216201" cy="369332"/>
          </a:xfrm>
          <a:prstGeom prst="rect">
            <a:avLst/>
          </a:prstGeom>
        </p:spPr>
        <p:txBody>
          <a:bodyPr wrap="none">
            <a:spAutoFit/>
          </a:bodyPr>
          <a:lstStyle/>
          <a:p>
            <a:r>
              <a:rPr lang="fr-FR" dirty="0">
                <a:solidFill>
                  <a:prstClr val="black">
                    <a:lumMod val="65000"/>
                    <a:lumOff val="35000"/>
                  </a:prstClr>
                </a:solidFill>
              </a:rPr>
              <a:t>Deux hommes regardent un film</a:t>
            </a:r>
            <a:endParaRPr lang="en-US" dirty="0">
              <a:solidFill>
                <a:prstClr val="black">
                  <a:lumMod val="65000"/>
                  <a:lumOff val="35000"/>
                </a:prstClr>
              </a:solidFill>
            </a:endParaRPr>
          </a:p>
        </p:txBody>
      </p:sp>
      <p:sp>
        <p:nvSpPr>
          <p:cNvPr id="23" name="Rectangle 22"/>
          <p:cNvSpPr/>
          <p:nvPr/>
        </p:nvSpPr>
        <p:spPr>
          <a:xfrm>
            <a:off x="70959" y="3538290"/>
            <a:ext cx="1228221" cy="369332"/>
          </a:xfrm>
          <a:prstGeom prst="rect">
            <a:avLst/>
          </a:prstGeom>
        </p:spPr>
        <p:txBody>
          <a:bodyPr wrap="none">
            <a:spAutoFit/>
          </a:bodyPr>
          <a:lstStyle/>
          <a:p>
            <a:r>
              <a:rPr lang="en-US" u="sng" dirty="0" smtClean="0">
                <a:solidFill>
                  <a:srgbClr val="4472C4">
                    <a:lumMod val="75000"/>
                  </a:srgbClr>
                </a:solidFill>
              </a:rPr>
              <a:t>abundance</a:t>
            </a:r>
            <a:endParaRPr lang="en-US" u="sng" dirty="0">
              <a:solidFill>
                <a:srgbClr val="4472C4">
                  <a:lumMod val="75000"/>
                </a:srgbClr>
              </a:solidFill>
            </a:endParaRPr>
          </a:p>
        </p:txBody>
      </p:sp>
      <p:sp>
        <p:nvSpPr>
          <p:cNvPr id="24" name="Rectangle 23"/>
          <p:cNvSpPr/>
          <p:nvPr/>
        </p:nvSpPr>
        <p:spPr>
          <a:xfrm>
            <a:off x="3324674" y="3528122"/>
            <a:ext cx="1228221" cy="369332"/>
          </a:xfrm>
          <a:prstGeom prst="rect">
            <a:avLst/>
          </a:prstGeom>
        </p:spPr>
        <p:txBody>
          <a:bodyPr wrap="none">
            <a:spAutoFit/>
          </a:bodyPr>
          <a:lstStyle/>
          <a:p>
            <a:r>
              <a:rPr lang="en-US" u="sng" dirty="0" err="1" smtClean="0">
                <a:solidFill>
                  <a:srgbClr val="4472C4">
                    <a:lumMod val="75000"/>
                  </a:srgbClr>
                </a:solidFill>
              </a:rPr>
              <a:t>abondance</a:t>
            </a:r>
            <a:endParaRPr lang="en-US" u="sng" dirty="0">
              <a:solidFill>
                <a:srgbClr val="4472C4">
                  <a:lumMod val="75000"/>
                </a:srgbClr>
              </a:solidFill>
            </a:endParaRPr>
          </a:p>
        </p:txBody>
      </p:sp>
      <p:sp>
        <p:nvSpPr>
          <p:cNvPr id="28" name="Rectangle 27"/>
          <p:cNvSpPr/>
          <p:nvPr/>
        </p:nvSpPr>
        <p:spPr>
          <a:xfrm>
            <a:off x="58975" y="3844800"/>
            <a:ext cx="1049262" cy="369332"/>
          </a:xfrm>
          <a:prstGeom prst="rect">
            <a:avLst/>
          </a:prstGeom>
        </p:spPr>
        <p:txBody>
          <a:bodyPr wrap="none">
            <a:spAutoFit/>
          </a:bodyPr>
          <a:lstStyle/>
          <a:p>
            <a:r>
              <a:rPr lang="en-US" dirty="0" smtClean="0">
                <a:solidFill>
                  <a:srgbClr val="4472C4">
                    <a:lumMod val="75000"/>
                  </a:srgbClr>
                </a:solidFill>
              </a:rPr>
              <a:t>acrobatic</a:t>
            </a:r>
            <a:endParaRPr lang="en-US" dirty="0">
              <a:solidFill>
                <a:srgbClr val="4472C4">
                  <a:lumMod val="75000"/>
                </a:srgbClr>
              </a:solidFill>
            </a:endParaRPr>
          </a:p>
        </p:txBody>
      </p:sp>
      <p:sp>
        <p:nvSpPr>
          <p:cNvPr id="29" name="Rectangle 28"/>
          <p:cNvSpPr/>
          <p:nvPr/>
        </p:nvSpPr>
        <p:spPr>
          <a:xfrm>
            <a:off x="3312690" y="3834632"/>
            <a:ext cx="1310552" cy="369332"/>
          </a:xfrm>
          <a:prstGeom prst="rect">
            <a:avLst/>
          </a:prstGeom>
        </p:spPr>
        <p:txBody>
          <a:bodyPr wrap="none">
            <a:spAutoFit/>
          </a:bodyPr>
          <a:lstStyle/>
          <a:p>
            <a:r>
              <a:rPr lang="en-US" u="sng" dirty="0" err="1" smtClean="0">
                <a:solidFill>
                  <a:srgbClr val="4472C4">
                    <a:lumMod val="75000"/>
                  </a:srgbClr>
                </a:solidFill>
              </a:rPr>
              <a:t>acrobatique</a:t>
            </a:r>
            <a:endParaRPr lang="en-US" u="sng" dirty="0">
              <a:solidFill>
                <a:srgbClr val="4472C4">
                  <a:lumMod val="75000"/>
                </a:srgbClr>
              </a:solidFill>
            </a:endParaRPr>
          </a:p>
        </p:txBody>
      </p:sp>
      <p:sp>
        <p:nvSpPr>
          <p:cNvPr id="30" name="Rectangle 29"/>
          <p:cNvSpPr/>
          <p:nvPr/>
        </p:nvSpPr>
        <p:spPr>
          <a:xfrm>
            <a:off x="58975" y="4184757"/>
            <a:ext cx="687689" cy="369332"/>
          </a:xfrm>
          <a:prstGeom prst="rect">
            <a:avLst/>
          </a:prstGeom>
        </p:spPr>
        <p:txBody>
          <a:bodyPr wrap="none">
            <a:spAutoFit/>
          </a:bodyPr>
          <a:lstStyle/>
          <a:p>
            <a:r>
              <a:rPr lang="en-US" u="sng" dirty="0" smtClean="0">
                <a:solidFill>
                  <a:srgbClr val="4472C4">
                    <a:lumMod val="75000"/>
                  </a:srgbClr>
                </a:solidFill>
              </a:rPr>
              <a:t>cabin</a:t>
            </a:r>
            <a:endParaRPr lang="en-US" u="sng" dirty="0">
              <a:solidFill>
                <a:srgbClr val="4472C4">
                  <a:lumMod val="75000"/>
                </a:srgbClr>
              </a:solidFill>
            </a:endParaRPr>
          </a:p>
        </p:txBody>
      </p:sp>
      <p:sp>
        <p:nvSpPr>
          <p:cNvPr id="31" name="Rectangle 30"/>
          <p:cNvSpPr/>
          <p:nvPr/>
        </p:nvSpPr>
        <p:spPr>
          <a:xfrm>
            <a:off x="3327443" y="4186585"/>
            <a:ext cx="803105" cy="369332"/>
          </a:xfrm>
          <a:prstGeom prst="rect">
            <a:avLst/>
          </a:prstGeom>
        </p:spPr>
        <p:txBody>
          <a:bodyPr wrap="none">
            <a:spAutoFit/>
          </a:bodyPr>
          <a:lstStyle/>
          <a:p>
            <a:r>
              <a:rPr lang="en-US" u="sng" dirty="0" err="1" smtClean="0">
                <a:solidFill>
                  <a:srgbClr val="4472C4">
                    <a:lumMod val="75000"/>
                  </a:srgbClr>
                </a:solidFill>
              </a:rPr>
              <a:t>cabine</a:t>
            </a:r>
            <a:endParaRPr lang="en-US" u="sng" dirty="0">
              <a:solidFill>
                <a:srgbClr val="4472C4">
                  <a:lumMod val="75000"/>
                </a:srgbClr>
              </a:solidFill>
            </a:endParaRPr>
          </a:p>
        </p:txBody>
      </p:sp>
      <p:sp>
        <p:nvSpPr>
          <p:cNvPr id="32" name="Rectangle 31"/>
          <p:cNvSpPr/>
          <p:nvPr/>
        </p:nvSpPr>
        <p:spPr>
          <a:xfrm>
            <a:off x="57265" y="4491267"/>
            <a:ext cx="760849" cy="369332"/>
          </a:xfrm>
          <a:prstGeom prst="rect">
            <a:avLst/>
          </a:prstGeom>
        </p:spPr>
        <p:txBody>
          <a:bodyPr wrap="none">
            <a:spAutoFit/>
          </a:bodyPr>
          <a:lstStyle/>
          <a:p>
            <a:r>
              <a:rPr lang="en-US" u="sng" dirty="0" smtClean="0">
                <a:solidFill>
                  <a:srgbClr val="FF0000"/>
                </a:solidFill>
              </a:rPr>
              <a:t>tennis</a:t>
            </a:r>
            <a:endParaRPr lang="en-US" u="sng" dirty="0">
              <a:solidFill>
                <a:srgbClr val="FF0000"/>
              </a:solidFill>
            </a:endParaRPr>
          </a:p>
        </p:txBody>
      </p:sp>
      <p:sp>
        <p:nvSpPr>
          <p:cNvPr id="33" name="Rectangle 32"/>
          <p:cNvSpPr/>
          <p:nvPr/>
        </p:nvSpPr>
        <p:spPr>
          <a:xfrm>
            <a:off x="3325733" y="4493095"/>
            <a:ext cx="760849" cy="369332"/>
          </a:xfrm>
          <a:prstGeom prst="rect">
            <a:avLst/>
          </a:prstGeom>
        </p:spPr>
        <p:txBody>
          <a:bodyPr wrap="none">
            <a:spAutoFit/>
          </a:bodyPr>
          <a:lstStyle/>
          <a:p>
            <a:r>
              <a:rPr lang="en-US" u="sng" dirty="0" smtClean="0">
                <a:solidFill>
                  <a:srgbClr val="FF0000"/>
                </a:solidFill>
              </a:rPr>
              <a:t>tennis</a:t>
            </a:r>
            <a:endParaRPr lang="en-US" u="sng" dirty="0">
              <a:solidFill>
                <a:srgbClr val="FF0000"/>
              </a:solidFill>
            </a:endParaRPr>
          </a:p>
        </p:txBody>
      </p:sp>
      <p:sp>
        <p:nvSpPr>
          <p:cNvPr id="27" name="Rectangle 26"/>
          <p:cNvSpPr/>
          <p:nvPr/>
        </p:nvSpPr>
        <p:spPr>
          <a:xfrm>
            <a:off x="6826282" y="77388"/>
            <a:ext cx="5202429" cy="5139869"/>
          </a:xfrm>
          <a:prstGeom prst="rect">
            <a:avLst/>
          </a:prstGeom>
        </p:spPr>
        <p:txBody>
          <a:bodyPr wrap="square">
            <a:spAutoFit/>
          </a:bodyPr>
          <a:lstStyle/>
          <a:p>
            <a:r>
              <a:rPr lang="en-US" sz="3200" i="1" dirty="0" smtClean="0">
                <a:solidFill>
                  <a:prstClr val="black"/>
                </a:solidFill>
              </a:rPr>
              <a:t>Limitations</a:t>
            </a:r>
          </a:p>
          <a:p>
            <a:endParaRPr lang="en-US" sz="1400" i="1" dirty="0">
              <a:solidFill>
                <a:prstClr val="black"/>
              </a:solidFill>
            </a:endParaRPr>
          </a:p>
          <a:p>
            <a:pPr marL="457200" indent="-457200">
              <a:buFont typeface="Arial" panose="020B0604020202020204" pitchFamily="34" charset="0"/>
              <a:buChar char="•"/>
            </a:pPr>
            <a:r>
              <a:rPr lang="en-US" sz="3200" i="1" dirty="0" smtClean="0">
                <a:solidFill>
                  <a:prstClr val="black"/>
                </a:solidFill>
              </a:rPr>
              <a:t>Cannot align unseen cognate pairs</a:t>
            </a:r>
          </a:p>
          <a:p>
            <a:pPr marL="457200" indent="-457200">
              <a:buFont typeface="Arial" panose="020B0604020202020204" pitchFamily="34" charset="0"/>
              <a:buChar char="•"/>
            </a:pPr>
            <a:endParaRPr lang="en" sz="1400" i="1" dirty="0">
              <a:solidFill>
                <a:prstClr val="black"/>
              </a:solidFill>
            </a:endParaRPr>
          </a:p>
          <a:p>
            <a:pPr lvl="1" indent="-457200">
              <a:spcAft>
                <a:spcPts val="1200"/>
              </a:spcAft>
              <a:buFont typeface="Arial" panose="020B0604020202020204" pitchFamily="34" charset="0"/>
              <a:buChar char="•"/>
            </a:pPr>
            <a:r>
              <a:rPr lang="en" sz="3200" i="1" dirty="0" smtClean="0">
                <a:solidFill>
                  <a:prstClr val="black"/>
                </a:solidFill>
              </a:rPr>
              <a:t>Cannot translate unseen words</a:t>
            </a:r>
            <a:endParaRPr lang="en" sz="2000" i="1" dirty="0">
              <a:solidFill>
                <a:prstClr val="black"/>
              </a:solidFill>
            </a:endParaRPr>
          </a:p>
          <a:p>
            <a:endParaRPr lang="en" sz="1400" i="1" dirty="0">
              <a:solidFill>
                <a:prstClr val="black"/>
              </a:solidFill>
            </a:endParaRPr>
          </a:p>
          <a:p>
            <a:pPr marL="457200" indent="-457200">
              <a:buFont typeface="Arial" panose="020B0604020202020204" pitchFamily="34" charset="0"/>
              <a:buChar char="•"/>
            </a:pPr>
            <a:r>
              <a:rPr lang="en-US" sz="3200" i="1" dirty="0" smtClean="0">
                <a:solidFill>
                  <a:prstClr val="black"/>
                </a:solidFill>
              </a:rPr>
              <a:t>Knowledge locked in cognate corpus is underutilized</a:t>
            </a:r>
            <a:endParaRPr lang="en" sz="2000" i="1" dirty="0">
              <a:solidFill>
                <a:prstClr val="black"/>
              </a:solidFill>
            </a:endParaRPr>
          </a:p>
          <a:p>
            <a:pPr lvl="1">
              <a:spcAft>
                <a:spcPts val="1200"/>
              </a:spcAft>
            </a:pPr>
            <a:endParaRPr lang="en" sz="2000" i="1" dirty="0">
              <a:solidFill>
                <a:prstClr val="black"/>
              </a:solidFill>
            </a:endParaRPr>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72</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15457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2431" y="2270418"/>
            <a:ext cx="9946740" cy="1384995"/>
          </a:xfrm>
          <a:prstGeom prst="rect">
            <a:avLst/>
          </a:prstGeom>
          <a:noFill/>
        </p:spPr>
        <p:txBody>
          <a:bodyPr wrap="square" rtlCol="0">
            <a:spAutoFit/>
          </a:bodyPr>
          <a:lstStyle/>
          <a:p>
            <a:pPr algn="ctr"/>
            <a:r>
              <a:rPr lang="en-IN" sz="2800" i="1" dirty="0" smtClean="0">
                <a:solidFill>
                  <a:prstClr val="black"/>
                </a:solidFill>
              </a:rPr>
              <a:t>Lets see if we can overcome some of these limitations pertaining to </a:t>
            </a:r>
            <a:r>
              <a:rPr lang="en-IN" sz="2800" i="1" u="sng" dirty="0" smtClean="0">
                <a:solidFill>
                  <a:prstClr val="black"/>
                </a:solidFill>
              </a:rPr>
              <a:t>unseen words</a:t>
            </a:r>
            <a:endParaRPr lang="en-IN" sz="2800" i="1" u="sng" dirty="0">
              <a:solidFill>
                <a:prstClr val="black"/>
              </a:solidFill>
            </a:endParaRPr>
          </a:p>
          <a:p>
            <a:pPr algn="ctr"/>
            <a:endParaRPr lang="en-IN" sz="2800" i="1" dirty="0" smtClean="0">
              <a:solidFill>
                <a:prstClr val="black"/>
              </a:solidFill>
            </a:endParaRPr>
          </a:p>
        </p:txBody>
      </p:sp>
      <p:sp>
        <p:nvSpPr>
          <p:cNvPr id="2" name="Rectangle 1"/>
          <p:cNvSpPr/>
          <p:nvPr/>
        </p:nvSpPr>
        <p:spPr>
          <a:xfrm>
            <a:off x="3045614" y="3244334"/>
            <a:ext cx="6100773" cy="369332"/>
          </a:xfrm>
          <a:prstGeom prst="rect">
            <a:avLst/>
          </a:prstGeom>
        </p:spPr>
        <p:txBody>
          <a:bodyPr wrap="none">
            <a:spAutoFit/>
          </a:bodyPr>
          <a:lstStyle/>
          <a:p>
            <a:pPr algn="ctr"/>
            <a:r>
              <a:rPr lang="en-IN" i="1" dirty="0">
                <a:solidFill>
                  <a:prstClr val="black"/>
                </a:solidFill>
              </a:rPr>
              <a:t>There will still be some </a:t>
            </a:r>
            <a:r>
              <a:rPr lang="en-IN" i="1" u="sng" dirty="0">
                <a:solidFill>
                  <a:prstClr val="black"/>
                </a:solidFill>
              </a:rPr>
              <a:t>unseen words</a:t>
            </a:r>
            <a:r>
              <a:rPr lang="en-IN" i="1" dirty="0">
                <a:solidFill>
                  <a:prstClr val="black"/>
                </a:solidFill>
              </a:rPr>
              <a:t> which need to be handled</a:t>
            </a:r>
          </a:p>
        </p:txBody>
      </p:sp>
      <p:sp>
        <p:nvSpPr>
          <p:cNvPr id="5" name="Slide Number Placeholder 4"/>
          <p:cNvSpPr>
            <a:spLocks noGrp="1"/>
          </p:cNvSpPr>
          <p:nvPr>
            <p:ph type="sldNum" sz="quarter" idx="12"/>
          </p:nvPr>
        </p:nvSpPr>
        <p:spPr/>
        <p:txBody>
          <a:bodyPr/>
          <a:lstStyle/>
          <a:p>
            <a:fld id="{EAD1697F-0974-4722-9A3C-9B6254D96614}" type="slidenum">
              <a:rPr lang="en-IN" smtClean="0">
                <a:solidFill>
                  <a:prstClr val="black">
                    <a:tint val="75000"/>
                  </a:prstClr>
                </a:solidFill>
              </a:rPr>
              <a:pPr/>
              <a:t>73</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872376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8773"/>
            <a:ext cx="10515600" cy="5848190"/>
          </a:xfrm>
        </p:spPr>
        <p:txBody>
          <a:bodyPr>
            <a:normAutofit lnSpcReduction="10000"/>
          </a:bodyPr>
          <a:lstStyle/>
          <a:p>
            <a:pPr marL="0" indent="0">
              <a:buNone/>
            </a:pPr>
            <a:r>
              <a:rPr lang="en-US" b="1" dirty="0" smtClean="0"/>
              <a:t>Roadmap for this section</a:t>
            </a:r>
          </a:p>
          <a:p>
            <a:pPr lvl="1"/>
            <a:endParaRPr lang="en-US" dirty="0" smtClean="0"/>
          </a:p>
          <a:p>
            <a:pPr lvl="1"/>
            <a:r>
              <a:rPr lang="en-US" b="1" dirty="0" smtClean="0"/>
              <a:t>What</a:t>
            </a:r>
            <a:r>
              <a:rPr lang="en-US" dirty="0" smtClean="0"/>
              <a:t> is Lexical Similarity?</a:t>
            </a:r>
          </a:p>
          <a:p>
            <a:pPr lvl="1"/>
            <a:endParaRPr lang="en-US" dirty="0"/>
          </a:p>
          <a:p>
            <a:pPr lvl="1"/>
            <a:r>
              <a:rPr lang="en-US" b="1" dirty="0" smtClean="0"/>
              <a:t>How</a:t>
            </a:r>
            <a:r>
              <a:rPr lang="en-US" dirty="0" smtClean="0"/>
              <a:t> to identify lexically similar words?</a:t>
            </a:r>
          </a:p>
          <a:p>
            <a:pPr lvl="2"/>
            <a:r>
              <a:rPr lang="en-US" dirty="0" smtClean="0"/>
              <a:t>Grapheme based </a:t>
            </a:r>
            <a:r>
              <a:rPr lang="en-US" dirty="0"/>
              <a:t>metrics</a:t>
            </a:r>
            <a:endParaRPr lang="en-US" dirty="0" smtClean="0"/>
          </a:p>
          <a:p>
            <a:pPr lvl="2"/>
            <a:r>
              <a:rPr lang="en-US" dirty="0" smtClean="0"/>
              <a:t>Phoneme based metrics</a:t>
            </a:r>
          </a:p>
          <a:p>
            <a:pPr lvl="2"/>
            <a:r>
              <a:rPr lang="en-US" dirty="0" smtClean="0"/>
              <a:t>Putting these metrics to use</a:t>
            </a:r>
          </a:p>
          <a:p>
            <a:pPr lvl="2"/>
            <a:endParaRPr lang="en-US" dirty="0"/>
          </a:p>
          <a:p>
            <a:pPr lvl="1"/>
            <a:r>
              <a:rPr lang="en-US" b="1" dirty="0" smtClean="0"/>
              <a:t>Why </a:t>
            </a:r>
            <a:r>
              <a:rPr lang="en-US" dirty="0" smtClean="0"/>
              <a:t>focus on lexical similarity? </a:t>
            </a:r>
          </a:p>
          <a:p>
            <a:pPr marL="457200" lvl="1" indent="0">
              <a:buNone/>
            </a:pPr>
            <a:r>
              <a:rPr lang="en-US" dirty="0"/>
              <a:t> </a:t>
            </a:r>
            <a:r>
              <a:rPr lang="en-US" dirty="0" smtClean="0"/>
              <a:t>  (Or Adapting SMT for leveraging lexical similarity)</a:t>
            </a:r>
          </a:p>
          <a:p>
            <a:pPr lvl="2"/>
            <a:r>
              <a:rPr lang="en-US" dirty="0" smtClean="0"/>
              <a:t>Why adapt?</a:t>
            </a:r>
          </a:p>
          <a:p>
            <a:pPr lvl="2"/>
            <a:r>
              <a:rPr lang="en-US" dirty="0" smtClean="0"/>
              <a:t>Augmenting Parallel corpus with lexically similar words</a:t>
            </a:r>
          </a:p>
          <a:p>
            <a:pPr lvl="2"/>
            <a:r>
              <a:rPr lang="en-US" b="1" dirty="0" smtClean="0">
                <a:solidFill>
                  <a:srgbClr val="FF0000"/>
                </a:solidFill>
              </a:rPr>
              <a:t>Use orthographic features for Word Alignment</a:t>
            </a:r>
          </a:p>
          <a:p>
            <a:pPr lvl="2"/>
            <a:r>
              <a:rPr lang="en-US" dirty="0" smtClean="0"/>
              <a:t>Transliterate lexically similar OOV words</a:t>
            </a:r>
          </a:p>
          <a:p>
            <a:pPr lvl="2"/>
            <a:r>
              <a:rPr lang="en-US" dirty="0"/>
              <a:t>A different paradigm – character-level SMT</a:t>
            </a:r>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74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9645440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3771" y="1282088"/>
            <a:ext cx="9705114" cy="4171398"/>
          </a:xfrm>
          <a:prstGeom prst="rect">
            <a:avLst/>
          </a:prstGeom>
        </p:spPr>
        <p:txBody>
          <a:bodyPr wrap="square">
            <a:spAutoFit/>
          </a:bodyPr>
          <a:lstStyle/>
          <a:p>
            <a:pPr marL="457200" indent="-228600">
              <a:lnSpc>
                <a:spcPct val="115000"/>
              </a:lnSpc>
              <a:spcAft>
                <a:spcPts val="1000"/>
              </a:spcAft>
            </a:pPr>
            <a:r>
              <a:rPr lang="en" sz="2800" i="1" u="sng" dirty="0">
                <a:solidFill>
                  <a:prstClr val="black"/>
                </a:solidFill>
              </a:rPr>
              <a:t>Discriminative models</a:t>
            </a:r>
            <a:r>
              <a:rPr lang="en" sz="2800" i="1" dirty="0">
                <a:solidFill>
                  <a:prstClr val="black"/>
                </a:solidFill>
              </a:rPr>
              <a:t> allow incorporation of arbitrary features </a:t>
            </a:r>
            <a:r>
              <a:rPr lang="en" sz="2000" dirty="0">
                <a:solidFill>
                  <a:prstClr val="black"/>
                </a:solidFill>
              </a:rPr>
              <a:t>(</a:t>
            </a:r>
            <a:r>
              <a:rPr lang="en" sz="2000" i="1" dirty="0">
                <a:solidFill>
                  <a:prstClr val="black"/>
                </a:solidFill>
              </a:rPr>
              <a:t>Moore, 2005</a:t>
            </a:r>
            <a:r>
              <a:rPr lang="en" sz="2000" dirty="0">
                <a:solidFill>
                  <a:prstClr val="black"/>
                </a:solidFill>
              </a:rPr>
              <a:t>)</a:t>
            </a:r>
          </a:p>
          <a:p>
            <a:pPr marL="457200" indent="-228600">
              <a:lnSpc>
                <a:spcPct val="115000"/>
              </a:lnSpc>
            </a:pPr>
            <a:r>
              <a:rPr lang="en" sz="2800" i="1" dirty="0">
                <a:solidFill>
                  <a:prstClr val="black"/>
                </a:solidFill>
              </a:rPr>
              <a:t>Orthographic features for English-French word alignment: </a:t>
            </a:r>
            <a:r>
              <a:rPr lang="en" sz="2000" dirty="0">
                <a:solidFill>
                  <a:prstClr val="black"/>
                </a:solidFill>
              </a:rPr>
              <a:t>(Taskar et al, 2005</a:t>
            </a:r>
            <a:r>
              <a:rPr lang="en" sz="2000" dirty="0" smtClean="0">
                <a:solidFill>
                  <a:prstClr val="black"/>
                </a:solidFill>
              </a:rPr>
              <a:t>)</a:t>
            </a:r>
          </a:p>
          <a:p>
            <a:pPr marL="971550" lvl="1" indent="-285750">
              <a:lnSpc>
                <a:spcPct val="115000"/>
              </a:lnSpc>
              <a:buFont typeface="Arial" panose="020B0604020202020204" pitchFamily="34" charset="0"/>
              <a:buChar char="•"/>
            </a:pPr>
            <a:r>
              <a:rPr lang="en" sz="2000" i="1" dirty="0">
                <a:solidFill>
                  <a:prstClr val="black"/>
                </a:solidFill>
              </a:rPr>
              <a:t>exact match of words </a:t>
            </a:r>
          </a:p>
          <a:p>
            <a:pPr marL="971550" lvl="1" indent="-285750">
              <a:lnSpc>
                <a:spcPct val="115000"/>
              </a:lnSpc>
              <a:buFont typeface="Arial" panose="020B0604020202020204" pitchFamily="34" charset="0"/>
              <a:buChar char="•"/>
            </a:pPr>
            <a:r>
              <a:rPr lang="en" sz="2000" i="1" dirty="0">
                <a:solidFill>
                  <a:prstClr val="black"/>
                </a:solidFill>
              </a:rPr>
              <a:t>exact match ignoring accents</a:t>
            </a:r>
          </a:p>
          <a:p>
            <a:pPr marL="971550" lvl="1" indent="-285750">
              <a:lnSpc>
                <a:spcPct val="115000"/>
              </a:lnSpc>
              <a:buFont typeface="Arial" panose="020B0604020202020204" pitchFamily="34" charset="0"/>
              <a:buChar char="•"/>
            </a:pPr>
            <a:r>
              <a:rPr lang="en" sz="2000" i="1" dirty="0">
                <a:solidFill>
                  <a:prstClr val="black"/>
                </a:solidFill>
              </a:rPr>
              <a:t>exact matching ignoring vowels</a:t>
            </a:r>
          </a:p>
          <a:p>
            <a:pPr marL="971550" lvl="1" indent="-285750">
              <a:lnSpc>
                <a:spcPct val="115000"/>
              </a:lnSpc>
              <a:buFont typeface="Arial" panose="020B0604020202020204" pitchFamily="34" charset="0"/>
              <a:buChar char="•"/>
            </a:pPr>
            <a:r>
              <a:rPr lang="en" sz="2000" i="1" dirty="0">
                <a:solidFill>
                  <a:prstClr val="black"/>
                </a:solidFill>
              </a:rPr>
              <a:t>LCSR </a:t>
            </a:r>
          </a:p>
          <a:p>
            <a:pPr marL="971550" lvl="1" indent="-285750">
              <a:lnSpc>
                <a:spcPct val="115000"/>
              </a:lnSpc>
              <a:spcAft>
                <a:spcPts val="1000"/>
              </a:spcAft>
              <a:buFont typeface="Arial" panose="020B0604020202020204" pitchFamily="34" charset="0"/>
              <a:buChar char="•"/>
            </a:pPr>
            <a:r>
              <a:rPr lang="en" sz="2000" i="1" dirty="0">
                <a:solidFill>
                  <a:prstClr val="black"/>
                </a:solidFill>
              </a:rPr>
              <a:t>short/long </a:t>
            </a:r>
            <a:r>
              <a:rPr lang="en" sz="2000" i="1" dirty="0" smtClean="0">
                <a:solidFill>
                  <a:prstClr val="black"/>
                </a:solidFill>
              </a:rPr>
              <a:t>word</a:t>
            </a:r>
          </a:p>
          <a:p>
            <a:pPr marL="971550" lvl="1" indent="-285750">
              <a:lnSpc>
                <a:spcPct val="115000"/>
              </a:lnSpc>
              <a:spcAft>
                <a:spcPts val="1000"/>
              </a:spcAft>
              <a:buFont typeface="Arial" panose="020B0604020202020204" pitchFamily="34" charset="0"/>
              <a:buChar char="•"/>
            </a:pPr>
            <a:r>
              <a:rPr lang="en" sz="2000" i="1" dirty="0" smtClean="0">
                <a:solidFill>
                  <a:prstClr val="black"/>
                </a:solidFill>
              </a:rPr>
              <a:t>Similar features can be designed for other writing systems</a:t>
            </a:r>
            <a:endParaRPr lang="en" sz="2000" i="1" dirty="0">
              <a:solidFill>
                <a:prstClr val="black"/>
              </a:solidFill>
            </a:endParaRPr>
          </a:p>
        </p:txBody>
      </p:sp>
      <p:grpSp>
        <p:nvGrpSpPr>
          <p:cNvPr id="10" name="Group 9"/>
          <p:cNvGrpSpPr/>
          <p:nvPr/>
        </p:nvGrpSpPr>
        <p:grpSpPr>
          <a:xfrm>
            <a:off x="7513801" y="2747918"/>
            <a:ext cx="4678199" cy="2941256"/>
            <a:chOff x="4623985" y="2580759"/>
            <a:chExt cx="4678199" cy="2941256"/>
          </a:xfrm>
        </p:grpSpPr>
        <p:grpSp>
          <p:nvGrpSpPr>
            <p:cNvPr id="5" name="Shape 632"/>
            <p:cNvGrpSpPr/>
            <p:nvPr/>
          </p:nvGrpSpPr>
          <p:grpSpPr>
            <a:xfrm>
              <a:off x="4793778" y="2580759"/>
              <a:ext cx="4276857" cy="2081816"/>
              <a:chOff x="4324800" y="2647200"/>
              <a:chExt cx="4659901" cy="2422124"/>
            </a:xfrm>
          </p:grpSpPr>
          <p:pic>
            <p:nvPicPr>
              <p:cNvPr id="6" name="Shape 633"/>
              <p:cNvPicPr preferRelativeResize="0"/>
              <p:nvPr/>
            </p:nvPicPr>
            <p:blipFill>
              <a:blip r:embed="rId2">
                <a:alphaModFix/>
              </a:blip>
              <a:stretch>
                <a:fillRect/>
              </a:stretch>
            </p:blipFill>
            <p:spPr>
              <a:xfrm>
                <a:off x="4324800" y="2647200"/>
                <a:ext cx="4659901" cy="2422124"/>
              </a:xfrm>
              <a:prstGeom prst="rect">
                <a:avLst/>
              </a:prstGeom>
              <a:noFill/>
              <a:ln>
                <a:noFill/>
              </a:ln>
            </p:spPr>
          </p:pic>
          <p:sp>
            <p:nvSpPr>
              <p:cNvPr id="7" name="Shape 634"/>
              <p:cNvSpPr/>
              <p:nvPr/>
            </p:nvSpPr>
            <p:spPr>
              <a:xfrm>
                <a:off x="4435424" y="3974400"/>
                <a:ext cx="3963600" cy="524699"/>
              </a:xfrm>
              <a:prstGeom prst="roundRect">
                <a:avLst>
                  <a:gd name="adj" fmla="val 16667"/>
                </a:avLst>
              </a:prstGeom>
              <a:noFill/>
              <a:ln w="19050" cap="flat" cmpd="sng">
                <a:solidFill>
                  <a:srgbClr val="FF0000"/>
                </a:solidFill>
                <a:prstDash val="solid"/>
                <a:round/>
                <a:headEnd type="none" w="med" len="med"/>
                <a:tailEnd type="none" w="med" len="med"/>
              </a:ln>
            </p:spPr>
            <p:txBody>
              <a:bodyPr lIns="91425" tIns="91425" rIns="91425" bIns="91425" anchor="ctr" anchorCtr="0">
                <a:noAutofit/>
              </a:bodyPr>
              <a:lstStyle/>
              <a:p>
                <a:endParaRPr>
                  <a:solidFill>
                    <a:prstClr val="black"/>
                  </a:solidFill>
                </a:endParaRPr>
              </a:p>
            </p:txBody>
          </p:sp>
        </p:grpSp>
        <p:sp>
          <p:nvSpPr>
            <p:cNvPr id="8" name="Shape 635"/>
            <p:cNvSpPr txBox="1"/>
            <p:nvPr/>
          </p:nvSpPr>
          <p:spPr>
            <a:xfrm>
              <a:off x="4623985" y="4707829"/>
              <a:ext cx="4678199" cy="399600"/>
            </a:xfrm>
            <a:prstGeom prst="rect">
              <a:avLst/>
            </a:prstGeom>
            <a:noFill/>
            <a:ln>
              <a:noFill/>
            </a:ln>
          </p:spPr>
          <p:txBody>
            <a:bodyPr lIns="91425" tIns="91425" rIns="91425" bIns="91425" anchor="t" anchorCtr="0">
              <a:noAutofit/>
            </a:bodyPr>
            <a:lstStyle/>
            <a:p>
              <a:pPr algn="ctr"/>
              <a:r>
                <a:rPr lang="en" sz="1000" i="1" dirty="0">
                  <a:solidFill>
                    <a:prstClr val="black"/>
                  </a:solidFill>
                </a:rPr>
                <a:t>Word Error Rates  of English-French word alignment task (Taskar et al, 2005)</a:t>
              </a:r>
            </a:p>
          </p:txBody>
        </p:sp>
        <p:sp>
          <p:nvSpPr>
            <p:cNvPr id="9" name="TextBox 8"/>
            <p:cNvSpPr txBox="1"/>
            <p:nvPr/>
          </p:nvSpPr>
          <p:spPr>
            <a:xfrm>
              <a:off x="5005137" y="5152683"/>
              <a:ext cx="3763478" cy="369332"/>
            </a:xfrm>
            <a:prstGeom prst="rect">
              <a:avLst/>
            </a:prstGeom>
            <a:noFill/>
          </p:spPr>
          <p:txBody>
            <a:bodyPr wrap="square" rtlCol="0">
              <a:spAutoFit/>
            </a:bodyPr>
            <a:lstStyle/>
            <a:p>
              <a:r>
                <a:rPr lang="en-IN" i="1" dirty="0">
                  <a:solidFill>
                    <a:srgbClr val="FF0000"/>
                  </a:solidFill>
                </a:rPr>
                <a:t>7% reduction in alignment error rate</a:t>
              </a:r>
            </a:p>
          </p:txBody>
        </p:sp>
      </p:grpSp>
      <p:sp>
        <p:nvSpPr>
          <p:cNvPr id="12" name="Rectangle 11"/>
          <p:cNvSpPr/>
          <p:nvPr/>
        </p:nvSpPr>
        <p:spPr>
          <a:xfrm>
            <a:off x="404943" y="113205"/>
            <a:ext cx="10226967" cy="707886"/>
          </a:xfrm>
          <a:prstGeom prst="rect">
            <a:avLst/>
          </a:prstGeom>
        </p:spPr>
        <p:txBody>
          <a:bodyPr wrap="none">
            <a:spAutoFit/>
          </a:bodyPr>
          <a:lstStyle/>
          <a:p>
            <a:r>
              <a:rPr lang="en-US" sz="4000" i="1" dirty="0" smtClean="0">
                <a:solidFill>
                  <a:prstClr val="black"/>
                </a:solidFill>
              </a:rPr>
              <a:t>Using orthographic features for Word Alignment</a:t>
            </a:r>
            <a:endParaRPr lang="en-US" sz="4000" dirty="0">
              <a:solidFill>
                <a:prstClr val="black"/>
              </a:solidFill>
            </a:endParaRPr>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75</a:t>
            </a:fld>
            <a:endParaRPr lang="en-IN">
              <a:solidFill>
                <a:prstClr val="black">
                  <a:tint val="75000"/>
                </a:prstClr>
              </a:solidFill>
            </a:endParaRPr>
          </a:p>
        </p:txBody>
      </p:sp>
      <p:sp>
        <p:nvSpPr>
          <p:cNvPr id="11" name="Footer Placeholder 10"/>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582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2431" y="2270418"/>
            <a:ext cx="9946740" cy="954107"/>
          </a:xfrm>
          <a:prstGeom prst="rect">
            <a:avLst/>
          </a:prstGeom>
          <a:noFill/>
        </p:spPr>
        <p:txBody>
          <a:bodyPr wrap="square" rtlCol="0">
            <a:spAutoFit/>
          </a:bodyPr>
          <a:lstStyle/>
          <a:p>
            <a:pPr algn="ctr"/>
            <a:r>
              <a:rPr lang="en-IN" sz="2800" i="1" dirty="0" smtClean="0">
                <a:solidFill>
                  <a:prstClr val="black"/>
                </a:solidFill>
              </a:rPr>
              <a:t>There will still be some </a:t>
            </a:r>
            <a:r>
              <a:rPr lang="en-IN" sz="2800" i="1" u="sng" dirty="0" smtClean="0">
                <a:solidFill>
                  <a:prstClr val="black"/>
                </a:solidFill>
              </a:rPr>
              <a:t>unseen words</a:t>
            </a:r>
            <a:r>
              <a:rPr lang="en-IN" sz="2800" i="1" dirty="0" smtClean="0">
                <a:solidFill>
                  <a:prstClr val="black"/>
                </a:solidFill>
              </a:rPr>
              <a:t> which need to be handled</a:t>
            </a:r>
            <a:endParaRPr lang="en-IN" sz="2800" i="1" dirty="0">
              <a:solidFill>
                <a:prstClr val="black"/>
              </a:solidFill>
            </a:endParaRPr>
          </a:p>
          <a:p>
            <a:pPr algn="ctr"/>
            <a:endParaRPr lang="en-IN" sz="2800" i="1" dirty="0" smtClean="0">
              <a:solidFill>
                <a:prstClr val="black"/>
              </a:solidFill>
            </a:endParaRPr>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76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3336306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8773"/>
            <a:ext cx="10515600" cy="5848190"/>
          </a:xfrm>
        </p:spPr>
        <p:txBody>
          <a:bodyPr>
            <a:normAutofit lnSpcReduction="10000"/>
          </a:bodyPr>
          <a:lstStyle/>
          <a:p>
            <a:pPr marL="0" indent="0">
              <a:buNone/>
            </a:pPr>
            <a:r>
              <a:rPr lang="en-US" b="1" dirty="0" smtClean="0"/>
              <a:t>Roadmap for this section</a:t>
            </a:r>
          </a:p>
          <a:p>
            <a:pPr lvl="1"/>
            <a:endParaRPr lang="en-US" dirty="0" smtClean="0"/>
          </a:p>
          <a:p>
            <a:pPr lvl="1"/>
            <a:r>
              <a:rPr lang="en-US" b="1" dirty="0" smtClean="0"/>
              <a:t>What</a:t>
            </a:r>
            <a:r>
              <a:rPr lang="en-US" dirty="0" smtClean="0"/>
              <a:t> is Lexical Similarity?</a:t>
            </a:r>
          </a:p>
          <a:p>
            <a:pPr lvl="1"/>
            <a:endParaRPr lang="en-US" dirty="0"/>
          </a:p>
          <a:p>
            <a:pPr lvl="1"/>
            <a:r>
              <a:rPr lang="en-US" b="1" dirty="0" smtClean="0"/>
              <a:t>How</a:t>
            </a:r>
            <a:r>
              <a:rPr lang="en-US" dirty="0" smtClean="0"/>
              <a:t> to identify lexically similar words?</a:t>
            </a:r>
          </a:p>
          <a:p>
            <a:pPr lvl="2"/>
            <a:r>
              <a:rPr lang="en-US" dirty="0" smtClean="0"/>
              <a:t>Grapheme based </a:t>
            </a:r>
            <a:r>
              <a:rPr lang="en-US" dirty="0"/>
              <a:t>metrics</a:t>
            </a:r>
            <a:endParaRPr lang="en-US" dirty="0" smtClean="0"/>
          </a:p>
          <a:p>
            <a:pPr lvl="2"/>
            <a:r>
              <a:rPr lang="en-US" dirty="0" smtClean="0"/>
              <a:t>Phoneme based metrics</a:t>
            </a:r>
          </a:p>
          <a:p>
            <a:pPr lvl="2"/>
            <a:r>
              <a:rPr lang="en-US" dirty="0" smtClean="0"/>
              <a:t>Putting these metrics to use</a:t>
            </a:r>
          </a:p>
          <a:p>
            <a:pPr lvl="2"/>
            <a:endParaRPr lang="en-US" dirty="0"/>
          </a:p>
          <a:p>
            <a:pPr lvl="1"/>
            <a:r>
              <a:rPr lang="en-US" b="1" dirty="0" smtClean="0"/>
              <a:t>Why </a:t>
            </a:r>
            <a:r>
              <a:rPr lang="en-US" dirty="0" smtClean="0"/>
              <a:t>focus on lexical similarity? </a:t>
            </a:r>
          </a:p>
          <a:p>
            <a:pPr marL="457200" lvl="1" indent="0">
              <a:buNone/>
            </a:pPr>
            <a:r>
              <a:rPr lang="en-US" dirty="0"/>
              <a:t> </a:t>
            </a:r>
            <a:r>
              <a:rPr lang="en-US" dirty="0" smtClean="0"/>
              <a:t>  (Or Adapting SMT for leveraging lexical similarity)</a:t>
            </a:r>
          </a:p>
          <a:p>
            <a:pPr lvl="2"/>
            <a:r>
              <a:rPr lang="en-US" dirty="0" smtClean="0"/>
              <a:t>Why adapt?</a:t>
            </a:r>
          </a:p>
          <a:p>
            <a:pPr lvl="2"/>
            <a:r>
              <a:rPr lang="en-US" dirty="0" smtClean="0"/>
              <a:t>Augmenting Parallel corpus with lexically similar words</a:t>
            </a:r>
          </a:p>
          <a:p>
            <a:pPr lvl="2"/>
            <a:r>
              <a:rPr lang="en-US" dirty="0" smtClean="0"/>
              <a:t>Use orthographic features for Word Alignment</a:t>
            </a:r>
          </a:p>
          <a:p>
            <a:pPr lvl="2"/>
            <a:r>
              <a:rPr lang="en-US" b="1" dirty="0" smtClean="0">
                <a:solidFill>
                  <a:srgbClr val="FF0000"/>
                </a:solidFill>
              </a:rPr>
              <a:t>Transliterate lexically similar OOV words</a:t>
            </a:r>
          </a:p>
          <a:p>
            <a:pPr lvl="2"/>
            <a:r>
              <a:rPr lang="en-US" dirty="0"/>
              <a:t>A different paradigm – character-level SMT</a:t>
            </a:r>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77</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56778104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943" y="113205"/>
            <a:ext cx="5676810" cy="707886"/>
          </a:xfrm>
          <a:prstGeom prst="rect">
            <a:avLst/>
          </a:prstGeom>
        </p:spPr>
        <p:txBody>
          <a:bodyPr wrap="none">
            <a:spAutoFit/>
          </a:bodyPr>
          <a:lstStyle/>
          <a:p>
            <a:r>
              <a:rPr lang="en-US" sz="4000" i="1" dirty="0" smtClean="0">
                <a:solidFill>
                  <a:prstClr val="black"/>
                </a:solidFill>
              </a:rPr>
              <a:t>Transliterating OOV words</a:t>
            </a:r>
            <a:endParaRPr lang="en-US" sz="4000" dirty="0">
              <a:solidFill>
                <a:prstClr val="black"/>
              </a:solidFill>
            </a:endParaRPr>
          </a:p>
        </p:txBody>
      </p:sp>
      <p:sp>
        <p:nvSpPr>
          <p:cNvPr id="5" name="Shape 641"/>
          <p:cNvSpPr txBox="1">
            <a:spLocks/>
          </p:cNvSpPr>
          <p:nvPr/>
        </p:nvSpPr>
        <p:spPr>
          <a:xfrm>
            <a:off x="354192" y="1253004"/>
            <a:ext cx="11455121" cy="440370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a:r>
              <a:rPr lang="en" dirty="0" smtClean="0">
                <a:solidFill>
                  <a:prstClr val="black"/>
                </a:solidFill>
              </a:rPr>
              <a:t>OOV words can be: </a:t>
            </a:r>
          </a:p>
          <a:p>
            <a:pPr marL="914400" lvl="1"/>
            <a:r>
              <a:rPr lang="en" b="1" dirty="0" smtClean="0">
                <a:solidFill>
                  <a:prstClr val="black"/>
                </a:solidFill>
              </a:rPr>
              <a:t>Cognates</a:t>
            </a:r>
          </a:p>
          <a:p>
            <a:pPr marL="914400" lvl="1"/>
            <a:r>
              <a:rPr lang="en" b="1" dirty="0" smtClean="0">
                <a:solidFill>
                  <a:prstClr val="black"/>
                </a:solidFill>
              </a:rPr>
              <a:t>Loan words</a:t>
            </a:r>
          </a:p>
          <a:p>
            <a:pPr marL="914400" lvl="1"/>
            <a:r>
              <a:rPr lang="en" b="1" dirty="0" smtClean="0">
                <a:solidFill>
                  <a:prstClr val="black"/>
                </a:solidFill>
              </a:rPr>
              <a:t>Named entities</a:t>
            </a:r>
          </a:p>
          <a:p>
            <a:pPr marL="914400" lvl="1">
              <a:spcAft>
                <a:spcPts val="1000"/>
              </a:spcAft>
            </a:pPr>
            <a:r>
              <a:rPr lang="en" dirty="0" smtClean="0">
                <a:solidFill>
                  <a:prstClr val="black"/>
                </a:solidFill>
              </a:rPr>
              <a:t>Other words</a:t>
            </a:r>
          </a:p>
          <a:p>
            <a:pPr marL="457200">
              <a:spcAft>
                <a:spcPts val="1000"/>
              </a:spcAft>
            </a:pPr>
            <a:r>
              <a:rPr lang="en" dirty="0" smtClean="0">
                <a:solidFill>
                  <a:prstClr val="black"/>
                </a:solidFill>
              </a:rPr>
              <a:t>Cognates, loanwords and named entities are orthographically similar</a:t>
            </a:r>
          </a:p>
          <a:p>
            <a:pPr marL="457200">
              <a:spcAft>
                <a:spcPts val="1000"/>
              </a:spcAft>
            </a:pPr>
            <a:r>
              <a:rPr lang="en" i="1" dirty="0" smtClean="0">
                <a:solidFill>
                  <a:prstClr val="black"/>
                </a:solidFill>
              </a:rPr>
              <a:t>Transliteration achieves translation</a:t>
            </a:r>
          </a:p>
          <a:p>
            <a:pPr marL="457200">
              <a:spcAft>
                <a:spcPts val="1000"/>
              </a:spcAft>
            </a:pPr>
            <a:r>
              <a:rPr lang="en" dirty="0" smtClean="0">
                <a:solidFill>
                  <a:prstClr val="black"/>
                </a:solidFill>
              </a:rPr>
              <a:t>Orthographic mappings can be learnt from a parallel transliteration/cognate corpus</a:t>
            </a:r>
          </a:p>
          <a:p>
            <a:pPr marL="914400" lvl="1">
              <a:spcAft>
                <a:spcPts val="1000"/>
              </a:spcAft>
            </a:pPr>
            <a:r>
              <a:rPr lang="en" dirty="0" smtClean="0">
                <a:solidFill>
                  <a:prstClr val="black"/>
                </a:solidFill>
              </a:rPr>
              <a:t>Can be mined from the parallel corpus </a:t>
            </a:r>
            <a:r>
              <a:rPr lang="en" sz="1600" i="1" dirty="0" smtClean="0">
                <a:solidFill>
                  <a:prstClr val="black"/>
                </a:solidFill>
              </a:rPr>
              <a:t>(Sajjad et al., 2012; Kunchukuttan et al, 2015)</a:t>
            </a:r>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78</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6197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4943" y="113205"/>
            <a:ext cx="5676810" cy="707886"/>
          </a:xfrm>
          <a:prstGeom prst="rect">
            <a:avLst/>
          </a:prstGeom>
        </p:spPr>
        <p:txBody>
          <a:bodyPr wrap="none">
            <a:spAutoFit/>
          </a:bodyPr>
          <a:lstStyle/>
          <a:p>
            <a:r>
              <a:rPr lang="en-US" sz="4000" i="1" dirty="0" smtClean="0">
                <a:solidFill>
                  <a:prstClr val="black"/>
                </a:solidFill>
              </a:rPr>
              <a:t>Transliterating OOV words</a:t>
            </a:r>
            <a:endParaRPr lang="en-US" sz="4000" dirty="0">
              <a:solidFill>
                <a:prstClr val="black"/>
              </a:solidFill>
            </a:endParaRPr>
          </a:p>
        </p:txBody>
      </p:sp>
      <p:sp>
        <p:nvSpPr>
          <p:cNvPr id="5" name="Shape 641"/>
          <p:cNvSpPr txBox="1">
            <a:spLocks/>
          </p:cNvSpPr>
          <p:nvPr/>
        </p:nvSpPr>
        <p:spPr>
          <a:xfrm>
            <a:off x="354192" y="1253004"/>
            <a:ext cx="11455121" cy="4403700"/>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a:r>
              <a:rPr lang="en" sz="4000" i="1" dirty="0">
                <a:solidFill>
                  <a:prstClr val="black"/>
                </a:solidFill>
              </a:rPr>
              <a:t>Two options</a:t>
            </a:r>
          </a:p>
          <a:p>
            <a:pPr marL="914400" lvl="1"/>
            <a:endParaRPr lang="en" sz="2800" dirty="0" smtClean="0">
              <a:solidFill>
                <a:prstClr val="black"/>
              </a:solidFill>
            </a:endParaRPr>
          </a:p>
          <a:p>
            <a:pPr marL="914400" lvl="1"/>
            <a:r>
              <a:rPr lang="en" sz="2800" dirty="0" smtClean="0">
                <a:solidFill>
                  <a:prstClr val="black"/>
                </a:solidFill>
              </a:rPr>
              <a:t>Transliteration </a:t>
            </a:r>
            <a:r>
              <a:rPr lang="en" sz="2800" dirty="0">
                <a:solidFill>
                  <a:prstClr val="black"/>
                </a:solidFill>
              </a:rPr>
              <a:t>as a post-translation </a:t>
            </a:r>
            <a:r>
              <a:rPr lang="en" sz="2800" dirty="0" smtClean="0">
                <a:solidFill>
                  <a:prstClr val="black"/>
                </a:solidFill>
              </a:rPr>
              <a:t>step</a:t>
            </a:r>
          </a:p>
          <a:p>
            <a:pPr marL="914400" lvl="1"/>
            <a:endParaRPr lang="en" sz="2800" dirty="0">
              <a:solidFill>
                <a:prstClr val="black"/>
              </a:solidFill>
            </a:endParaRPr>
          </a:p>
          <a:p>
            <a:pPr marL="914400" lvl="1"/>
            <a:r>
              <a:rPr lang="en" sz="2800" dirty="0" smtClean="0">
                <a:solidFill>
                  <a:prstClr val="black"/>
                </a:solidFill>
              </a:rPr>
              <a:t>Integrating transliteration into the decoder</a:t>
            </a:r>
            <a:endParaRPr lang="en" sz="2800" dirty="0">
              <a:solidFill>
                <a:prstClr val="black"/>
              </a:solidFill>
            </a:endParaRPr>
          </a:p>
          <a:p>
            <a:pPr marL="457200"/>
            <a:endParaRPr lang="en" dirty="0" smtClean="0">
              <a:solidFill>
                <a:prstClr val="black"/>
              </a:solidFill>
            </a:endParaRPr>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79</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883688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5679" y="2106189"/>
            <a:ext cx="8474308" cy="2246769"/>
          </a:xfrm>
          <a:prstGeom prst="rect">
            <a:avLst/>
          </a:prstGeom>
          <a:noFill/>
        </p:spPr>
        <p:txBody>
          <a:bodyPr wrap="none" rtlCol="0">
            <a:spAutoFit/>
          </a:bodyPr>
          <a:lstStyle/>
          <a:p>
            <a:pPr algn="ctr"/>
            <a:r>
              <a:rPr lang="en-US" sz="2800" i="1" dirty="0">
                <a:solidFill>
                  <a:prstClr val="black"/>
                </a:solidFill>
              </a:rPr>
              <a:t>Why is SMT so popular?</a:t>
            </a:r>
          </a:p>
          <a:p>
            <a:pPr algn="ctr"/>
            <a:endParaRPr lang="en-US" sz="2800" i="1" dirty="0">
              <a:solidFill>
                <a:prstClr val="black"/>
              </a:solidFill>
            </a:endParaRPr>
          </a:p>
          <a:p>
            <a:pPr algn="ctr"/>
            <a:r>
              <a:rPr lang="en-US" sz="2800" i="1" dirty="0">
                <a:solidFill>
                  <a:prstClr val="black"/>
                </a:solidFill>
              </a:rPr>
              <a:t>… because it is a language independent technology</a:t>
            </a:r>
          </a:p>
          <a:p>
            <a:pPr algn="ctr"/>
            <a:endParaRPr lang="en-US" sz="2800" i="1" dirty="0">
              <a:solidFill>
                <a:prstClr val="black"/>
              </a:solidFill>
            </a:endParaRPr>
          </a:p>
          <a:p>
            <a:pPr algn="ctr"/>
            <a:r>
              <a:rPr lang="en-US" sz="2800" i="1" dirty="0">
                <a:solidFill>
                  <a:prstClr val="black"/>
                </a:solidFill>
              </a:rPr>
              <a:t>What do we mean by language independent technology?</a:t>
            </a: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31CA5B9D-F41A-446D-86B5-B9FFFF0F93BD}" type="slidenum">
              <a:rPr lang="en-US" smtClean="0">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422026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Shape 647"/>
          <p:cNvSpPr txBox="1">
            <a:spLocks noGrp="1"/>
          </p:cNvSpPr>
          <p:nvPr>
            <p:ph type="title"/>
          </p:nvPr>
        </p:nvSpPr>
        <p:spPr>
          <a:xfrm>
            <a:off x="371790" y="304608"/>
            <a:ext cx="11455120" cy="943200"/>
          </a:xfrm>
          <a:prstGeom prst="rect">
            <a:avLst/>
          </a:prstGeom>
        </p:spPr>
        <p:txBody>
          <a:bodyPr vert="horz" lIns="91425" tIns="91425" rIns="91425" bIns="91425" rtlCol="0" anchor="t" anchorCtr="0">
            <a:noAutofit/>
          </a:bodyPr>
          <a:lstStyle/>
          <a:p>
            <a:r>
              <a:rPr lang="en" sz="4000" i="1" dirty="0">
                <a:latin typeface="+mn-lt"/>
                <a:ea typeface="+mn-ea"/>
                <a:cs typeface="+mn-cs"/>
              </a:rPr>
              <a:t>Transliteration as Post-translation step</a:t>
            </a:r>
          </a:p>
        </p:txBody>
      </p:sp>
      <p:sp>
        <p:nvSpPr>
          <p:cNvPr id="648" name="Shape 648"/>
          <p:cNvSpPr txBox="1">
            <a:spLocks noGrp="1"/>
          </p:cNvSpPr>
          <p:nvPr>
            <p:ph type="body" idx="1"/>
          </p:nvPr>
        </p:nvSpPr>
        <p:spPr>
          <a:xfrm>
            <a:off x="673240" y="1688433"/>
            <a:ext cx="11274250" cy="4403700"/>
          </a:xfrm>
          <a:prstGeom prst="rect">
            <a:avLst/>
          </a:prstGeom>
        </p:spPr>
        <p:txBody>
          <a:bodyPr vert="horz" lIns="91425" tIns="91425" rIns="91425" bIns="91425" rtlCol="0" anchor="t" anchorCtr="0">
            <a:noAutofit/>
          </a:bodyPr>
          <a:lstStyle/>
          <a:p>
            <a:pPr>
              <a:buNone/>
            </a:pPr>
            <a:r>
              <a:rPr lang="en" u="sng" dirty="0"/>
              <a:t>Option 1:</a:t>
            </a:r>
            <a:r>
              <a:rPr lang="en" dirty="0"/>
              <a:t> Replace OOVs in the output with their best transliteration</a:t>
            </a:r>
          </a:p>
          <a:p>
            <a:pPr>
              <a:buNone/>
            </a:pPr>
            <a:endParaRPr lang="en-IN" dirty="0" smtClean="0"/>
          </a:p>
          <a:p>
            <a:pPr>
              <a:buNone/>
            </a:pPr>
            <a:r>
              <a:rPr lang="en-IN" sz="2400" i="1" dirty="0">
                <a:solidFill>
                  <a:srgbClr val="FF0000"/>
                </a:solidFill>
              </a:rPr>
              <a:t>But first transliteration may not be </a:t>
            </a:r>
            <a:r>
              <a:rPr lang="en-IN" sz="2400" i="1" dirty="0" smtClean="0">
                <a:solidFill>
                  <a:srgbClr val="FF0000"/>
                </a:solidFill>
              </a:rPr>
              <a:t>correct!</a:t>
            </a:r>
            <a:endParaRPr lang="en-IN" sz="2400" i="1" dirty="0">
              <a:solidFill>
                <a:srgbClr val="FF0000"/>
              </a:solidFill>
            </a:endParaRPr>
          </a:p>
          <a:p>
            <a:pPr>
              <a:buNone/>
            </a:pPr>
            <a:endParaRPr dirty="0"/>
          </a:p>
          <a:p>
            <a:pPr>
              <a:buNone/>
            </a:pPr>
            <a:r>
              <a:rPr lang="en" u="sng" dirty="0"/>
              <a:t>Option 2:</a:t>
            </a:r>
            <a:r>
              <a:rPr lang="en" dirty="0"/>
              <a:t> </a:t>
            </a:r>
            <a:r>
              <a:rPr lang="en" dirty="0" smtClean="0"/>
              <a:t>Generate top-k </a:t>
            </a:r>
            <a:r>
              <a:rPr lang="en" dirty="0"/>
              <a:t>candidates for each OOV. Each regenerated </a:t>
            </a:r>
            <a:r>
              <a:rPr lang="en" dirty="0" smtClean="0"/>
              <a:t>candidate sentence </a:t>
            </a:r>
            <a:r>
              <a:rPr lang="en" dirty="0"/>
              <a:t>is scored using an LM and the original features</a:t>
            </a:r>
          </a:p>
          <a:p>
            <a:pPr>
              <a:buNone/>
            </a:pPr>
            <a:endParaRPr dirty="0"/>
          </a:p>
          <a:p>
            <a:pPr>
              <a:buNone/>
            </a:pPr>
            <a:r>
              <a:rPr lang="en" u="sng" dirty="0"/>
              <a:t>Option 3:</a:t>
            </a:r>
            <a:r>
              <a:rPr lang="en" dirty="0"/>
              <a:t> 2-pass decoding, where OOV are replaced by their transliterations in second pass input</a:t>
            </a:r>
          </a:p>
          <a:p>
            <a:pPr>
              <a:buNone/>
            </a:pPr>
            <a:endParaRPr dirty="0"/>
          </a:p>
          <a:p>
            <a:pPr>
              <a:buNone/>
            </a:pPr>
            <a:r>
              <a:rPr lang="en" sz="2400" i="1" dirty="0">
                <a:solidFill>
                  <a:srgbClr val="FF0000"/>
                </a:solidFill>
              </a:rPr>
              <a:t>Rescoring with LM &amp; second pass use LM context to disambiguate among </a:t>
            </a:r>
            <a:r>
              <a:rPr lang="en" sz="2400" i="1" dirty="0" smtClean="0">
                <a:solidFill>
                  <a:srgbClr val="FF0000"/>
                </a:solidFill>
              </a:rPr>
              <a:t>transliterations</a:t>
            </a:r>
            <a:endParaRPr lang="en" sz="2400" i="1" dirty="0">
              <a:solidFill>
                <a:srgbClr val="FF0000"/>
              </a:solidFill>
            </a:endParaRPr>
          </a:p>
        </p:txBody>
      </p:sp>
      <p:sp>
        <p:nvSpPr>
          <p:cNvPr id="650" name="Shape 650"/>
          <p:cNvSpPr txBox="1"/>
          <p:nvPr/>
        </p:nvSpPr>
        <p:spPr>
          <a:xfrm>
            <a:off x="371790" y="952804"/>
            <a:ext cx="4928099" cy="238499"/>
          </a:xfrm>
          <a:prstGeom prst="rect">
            <a:avLst/>
          </a:prstGeom>
          <a:noFill/>
          <a:ln>
            <a:noFill/>
          </a:ln>
        </p:spPr>
        <p:txBody>
          <a:bodyPr lIns="91425" tIns="91425" rIns="91425" bIns="91425" anchor="t" anchorCtr="0">
            <a:noAutofit/>
          </a:bodyPr>
          <a:lstStyle/>
          <a:p>
            <a:r>
              <a:rPr lang="en" i="1" dirty="0">
                <a:solidFill>
                  <a:prstClr val="black"/>
                </a:solidFill>
              </a:rPr>
              <a:t>Durrani et al (2014), Kunchukuttan et al (2015)</a:t>
            </a:r>
          </a:p>
        </p:txBody>
      </p:sp>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rPr>
              <a:pPr/>
              <a:t>80</a:t>
            </a:fld>
            <a:endParaRPr lang="en">
              <a:solidFill>
                <a:prstClr val="black">
                  <a:tint val="75000"/>
                </a:prstClr>
              </a:solidFill>
            </a:endParaRPr>
          </a:p>
        </p:txBody>
      </p:sp>
    </p:spTree>
    <p:extLst>
      <p:ext uri="{BB962C8B-B14F-4D97-AF65-F5344CB8AC3E}">
        <p14:creationId xmlns:p14="http://schemas.microsoft.com/office/powerpoint/2010/main" val="85554887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4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Shape 662"/>
          <p:cNvSpPr txBox="1">
            <a:spLocks noGrp="1"/>
          </p:cNvSpPr>
          <p:nvPr>
            <p:ph type="title"/>
          </p:nvPr>
        </p:nvSpPr>
        <p:spPr>
          <a:xfrm>
            <a:off x="238012" y="249067"/>
            <a:ext cx="11719526" cy="943200"/>
          </a:xfrm>
          <a:prstGeom prst="rect">
            <a:avLst/>
          </a:prstGeom>
        </p:spPr>
        <p:txBody>
          <a:bodyPr vert="horz" lIns="91425" tIns="91425" rIns="91425" bIns="91425" rtlCol="0" anchor="t" anchorCtr="0">
            <a:noAutofit/>
          </a:bodyPr>
          <a:lstStyle/>
          <a:p>
            <a:r>
              <a:rPr lang="en" sz="4000" i="1" dirty="0">
                <a:latin typeface="+mn-lt"/>
                <a:ea typeface="+mn-ea"/>
                <a:cs typeface="+mn-cs"/>
              </a:rPr>
              <a:t>Integrate Transliteration into the Decoder</a:t>
            </a:r>
          </a:p>
        </p:txBody>
      </p:sp>
      <p:sp>
        <p:nvSpPr>
          <p:cNvPr id="663" name="Shape 663"/>
          <p:cNvSpPr txBox="1">
            <a:spLocks noGrp="1"/>
          </p:cNvSpPr>
          <p:nvPr>
            <p:ph type="body" idx="1"/>
          </p:nvPr>
        </p:nvSpPr>
        <p:spPr>
          <a:xfrm>
            <a:off x="238012" y="1688433"/>
            <a:ext cx="11820010" cy="4403700"/>
          </a:xfrm>
          <a:prstGeom prst="rect">
            <a:avLst/>
          </a:prstGeom>
        </p:spPr>
        <p:txBody>
          <a:bodyPr vert="horz" lIns="91425" tIns="91425" rIns="91425" bIns="91425" rtlCol="0" anchor="t" anchorCtr="0">
            <a:noAutofit/>
          </a:bodyPr>
          <a:lstStyle/>
          <a:p>
            <a:pPr marL="457200">
              <a:lnSpc>
                <a:spcPct val="115000"/>
              </a:lnSpc>
            </a:pPr>
            <a:r>
              <a:rPr lang="en" dirty="0"/>
              <a:t>In addition to translation candidates, decoder considers all transliteration candidates for each word</a:t>
            </a:r>
          </a:p>
          <a:p>
            <a:pPr marL="914400" lvl="1">
              <a:lnSpc>
                <a:spcPct val="115000"/>
              </a:lnSpc>
            </a:pPr>
            <a:r>
              <a:rPr lang="en" dirty="0"/>
              <a:t>Assumption: 1-1 correspondence between words in the two languages</a:t>
            </a:r>
          </a:p>
          <a:p>
            <a:pPr marL="914400" lvl="1">
              <a:lnSpc>
                <a:spcPct val="115000"/>
              </a:lnSpc>
              <a:spcAft>
                <a:spcPts val="1000"/>
              </a:spcAft>
            </a:pPr>
            <a:r>
              <a:rPr lang="en" dirty="0"/>
              <a:t>monotonic decoding</a:t>
            </a:r>
          </a:p>
          <a:p>
            <a:pPr marL="457200">
              <a:lnSpc>
                <a:spcPct val="115000"/>
              </a:lnSpc>
              <a:spcAft>
                <a:spcPts val="1000"/>
              </a:spcAft>
            </a:pPr>
            <a:r>
              <a:rPr lang="en" dirty="0"/>
              <a:t>Translation and Transliteration candidates </a:t>
            </a:r>
            <a:r>
              <a:rPr lang="en" u="sng" dirty="0"/>
              <a:t>compete</a:t>
            </a:r>
            <a:r>
              <a:rPr lang="en" dirty="0"/>
              <a:t> with each other</a:t>
            </a:r>
          </a:p>
          <a:p>
            <a:pPr marL="457200">
              <a:lnSpc>
                <a:spcPct val="115000"/>
              </a:lnSpc>
              <a:spcAft>
                <a:spcPts val="1000"/>
              </a:spcAft>
            </a:pPr>
            <a:r>
              <a:rPr lang="en" dirty="0"/>
              <a:t>The features used by the decoder (LM score, factors, etc.) help make a choice between translation and </a:t>
            </a:r>
            <a:r>
              <a:rPr lang="en" dirty="0" smtClean="0"/>
              <a:t>transliteration options</a:t>
            </a:r>
            <a:endParaRPr lang="en" dirty="0"/>
          </a:p>
        </p:txBody>
      </p:sp>
      <p:sp>
        <p:nvSpPr>
          <p:cNvPr id="665" name="Shape 665"/>
          <p:cNvSpPr txBox="1"/>
          <p:nvPr/>
        </p:nvSpPr>
        <p:spPr>
          <a:xfrm>
            <a:off x="238012" y="954112"/>
            <a:ext cx="6577800" cy="300899"/>
          </a:xfrm>
          <a:prstGeom prst="rect">
            <a:avLst/>
          </a:prstGeom>
          <a:noFill/>
          <a:ln>
            <a:noFill/>
          </a:ln>
        </p:spPr>
        <p:txBody>
          <a:bodyPr lIns="91425" tIns="91425" rIns="91425" bIns="91425" anchor="t" anchorCtr="0">
            <a:noAutofit/>
          </a:bodyPr>
          <a:lstStyle/>
          <a:p>
            <a:r>
              <a:rPr lang="en" i="1" dirty="0">
                <a:solidFill>
                  <a:prstClr val="black"/>
                </a:solidFill>
              </a:rPr>
              <a:t>Durrani et al (2010),  Durrani et al (2014)</a:t>
            </a:r>
          </a:p>
        </p:txBody>
      </p:sp>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rPr>
              <a:pPr/>
              <a:t>81</a:t>
            </a:fld>
            <a:endParaRPr lang="en">
              <a:solidFill>
                <a:prstClr val="black">
                  <a:tint val="75000"/>
                </a:prstClr>
              </a:solidFill>
            </a:endParaRPr>
          </a:p>
        </p:txBody>
      </p:sp>
    </p:spTree>
    <p:extLst>
      <p:ext uri="{BB962C8B-B14F-4D97-AF65-F5344CB8AC3E}">
        <p14:creationId xmlns:p14="http://schemas.microsoft.com/office/powerpoint/2010/main" val="1814158919"/>
      </p:ext>
    </p:extLst>
  </p:cSld>
  <p:clrMapOvr>
    <a:masterClrMapping/>
  </p:clrMapOvr>
  <p:transition spd="slow">
    <p:cut/>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Shape 677"/>
          <p:cNvSpPr txBox="1">
            <a:spLocks noGrp="1"/>
          </p:cNvSpPr>
          <p:nvPr>
            <p:ph type="title"/>
          </p:nvPr>
        </p:nvSpPr>
        <p:spPr>
          <a:xfrm>
            <a:off x="449028" y="242801"/>
            <a:ext cx="11742972" cy="943200"/>
          </a:xfrm>
          <a:prstGeom prst="rect">
            <a:avLst/>
          </a:prstGeom>
        </p:spPr>
        <p:txBody>
          <a:bodyPr vert="horz" lIns="91425" tIns="91425" rIns="91425" bIns="91425" rtlCol="0" anchor="t" anchorCtr="0">
            <a:noAutofit/>
          </a:bodyPr>
          <a:lstStyle/>
          <a:p>
            <a:r>
              <a:rPr lang="en" sz="4000" i="1" dirty="0">
                <a:latin typeface="+mn-lt"/>
                <a:ea typeface="+mn-ea"/>
                <a:cs typeface="+mn-cs"/>
              </a:rPr>
              <a:t>Results (Hindi-Urdu Translation)</a:t>
            </a:r>
          </a:p>
        </p:txBody>
      </p:sp>
      <p:pic>
        <p:nvPicPr>
          <p:cNvPr id="680" name="Shape 680"/>
          <p:cNvPicPr preferRelativeResize="0"/>
          <p:nvPr/>
        </p:nvPicPr>
        <p:blipFill rotWithShape="1">
          <a:blip r:embed="rId3">
            <a:alphaModFix/>
          </a:blip>
          <a:srcRect t="-2499" b="50176"/>
          <a:stretch/>
        </p:blipFill>
        <p:spPr>
          <a:xfrm>
            <a:off x="696834" y="4637194"/>
            <a:ext cx="5188675" cy="1597811"/>
          </a:xfrm>
          <a:prstGeom prst="rect">
            <a:avLst/>
          </a:prstGeom>
          <a:noFill/>
          <a:ln>
            <a:noFill/>
          </a:ln>
        </p:spPr>
      </p:pic>
      <p:sp>
        <p:nvSpPr>
          <p:cNvPr id="681" name="Shape 681"/>
          <p:cNvSpPr txBox="1"/>
          <p:nvPr/>
        </p:nvSpPr>
        <p:spPr>
          <a:xfrm>
            <a:off x="2155551" y="2374950"/>
            <a:ext cx="382499" cy="222300"/>
          </a:xfrm>
          <a:prstGeom prst="rect">
            <a:avLst/>
          </a:prstGeom>
          <a:noFill/>
          <a:ln>
            <a:noFill/>
          </a:ln>
        </p:spPr>
        <p:txBody>
          <a:bodyPr lIns="91425" tIns="91425" rIns="91425" bIns="91425" anchor="t" anchorCtr="0">
            <a:noAutofit/>
          </a:bodyPr>
          <a:lstStyle/>
          <a:p>
            <a:endParaRPr>
              <a:solidFill>
                <a:prstClr val="black"/>
              </a:solidFill>
            </a:endParaRPr>
          </a:p>
        </p:txBody>
      </p:sp>
      <p:sp>
        <p:nvSpPr>
          <p:cNvPr id="682" name="Shape 682"/>
          <p:cNvSpPr txBox="1"/>
          <p:nvPr/>
        </p:nvSpPr>
        <p:spPr>
          <a:xfrm>
            <a:off x="2155551" y="2692254"/>
            <a:ext cx="7408789" cy="723450"/>
          </a:xfrm>
          <a:prstGeom prst="rect">
            <a:avLst/>
          </a:prstGeom>
          <a:noFill/>
          <a:ln>
            <a:noFill/>
          </a:ln>
        </p:spPr>
        <p:txBody>
          <a:bodyPr lIns="91425" tIns="91425" rIns="91425" bIns="91425" anchor="t" anchorCtr="0">
            <a:noAutofit/>
          </a:bodyPr>
          <a:lstStyle/>
          <a:p>
            <a:pPr algn="ctr"/>
            <a:r>
              <a:rPr lang="en" dirty="0">
                <a:solidFill>
                  <a:prstClr val="black"/>
                </a:solidFill>
              </a:rPr>
              <a:t>Hindi and Urdu are essentially literary registers of the same language. </a:t>
            </a:r>
            <a:endParaRPr lang="en" dirty="0" smtClean="0">
              <a:solidFill>
                <a:prstClr val="black"/>
              </a:solidFill>
            </a:endParaRPr>
          </a:p>
          <a:p>
            <a:pPr algn="ctr"/>
            <a:r>
              <a:rPr lang="en" dirty="0" smtClean="0">
                <a:solidFill>
                  <a:prstClr val="black"/>
                </a:solidFill>
              </a:rPr>
              <a:t>We </a:t>
            </a:r>
            <a:r>
              <a:rPr lang="en" dirty="0">
                <a:solidFill>
                  <a:prstClr val="black"/>
                </a:solidFill>
              </a:rPr>
              <a:t>can see a 31% increase in BLEU score</a:t>
            </a:r>
          </a:p>
        </p:txBody>
      </p:sp>
      <p:sp>
        <p:nvSpPr>
          <p:cNvPr id="683" name="Shape 683"/>
          <p:cNvSpPr txBox="1"/>
          <p:nvPr/>
        </p:nvSpPr>
        <p:spPr>
          <a:xfrm>
            <a:off x="540319" y="929652"/>
            <a:ext cx="6577800" cy="300899"/>
          </a:xfrm>
          <a:prstGeom prst="rect">
            <a:avLst/>
          </a:prstGeom>
          <a:noFill/>
          <a:ln>
            <a:noFill/>
          </a:ln>
        </p:spPr>
        <p:txBody>
          <a:bodyPr lIns="91425" tIns="91425" rIns="91425" bIns="91425" anchor="t" anchorCtr="0">
            <a:noAutofit/>
          </a:bodyPr>
          <a:lstStyle/>
          <a:p>
            <a:r>
              <a:rPr lang="en" i="1">
                <a:solidFill>
                  <a:prstClr val="black"/>
                </a:solidFill>
              </a:rPr>
              <a:t>Durrani et al (2010)</a:t>
            </a:r>
          </a:p>
        </p:txBody>
      </p:sp>
      <p:pic>
        <p:nvPicPr>
          <p:cNvPr id="11" name="Shape 680"/>
          <p:cNvPicPr preferRelativeResize="0"/>
          <p:nvPr/>
        </p:nvPicPr>
        <p:blipFill rotWithShape="1">
          <a:blip r:embed="rId3">
            <a:alphaModFix/>
          </a:blip>
          <a:srcRect t="50156" b="2499"/>
          <a:stretch/>
        </p:blipFill>
        <p:spPr>
          <a:xfrm>
            <a:off x="6526552" y="4939060"/>
            <a:ext cx="5188675" cy="1445792"/>
          </a:xfrm>
          <a:prstGeom prst="rect">
            <a:avLst/>
          </a:prstGeom>
          <a:noFill/>
          <a:ln>
            <a:noFill/>
          </a:ln>
        </p:spPr>
      </p:pic>
      <p:cxnSp>
        <p:nvCxnSpPr>
          <p:cNvPr id="5" name="Curved Connector 4"/>
          <p:cNvCxnSpPr/>
          <p:nvPr/>
        </p:nvCxnSpPr>
        <p:spPr>
          <a:xfrm>
            <a:off x="1949383" y="4154875"/>
            <a:ext cx="974686" cy="707983"/>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42911" y="3785543"/>
            <a:ext cx="4387630" cy="369332"/>
          </a:xfrm>
          <a:prstGeom prst="rect">
            <a:avLst/>
          </a:prstGeom>
          <a:noFill/>
        </p:spPr>
        <p:txBody>
          <a:bodyPr wrap="square" rtlCol="0">
            <a:spAutoFit/>
          </a:bodyPr>
          <a:lstStyle/>
          <a:p>
            <a:r>
              <a:rPr lang="en-IN" dirty="0">
                <a:solidFill>
                  <a:prstClr val="black"/>
                </a:solidFill>
              </a:rPr>
              <a:t>Word </a:t>
            </a:r>
            <a:r>
              <a:rPr lang="en-IN" i="1" dirty="0" err="1">
                <a:solidFill>
                  <a:prstClr val="black"/>
                </a:solidFill>
              </a:rPr>
              <a:t>shaanti</a:t>
            </a:r>
            <a:r>
              <a:rPr lang="en-IN" dirty="0">
                <a:solidFill>
                  <a:prstClr val="black"/>
                </a:solidFill>
              </a:rPr>
              <a:t> </a:t>
            </a:r>
            <a:r>
              <a:rPr lang="en-IN" dirty="0">
                <a:solidFill>
                  <a:prstClr val="black"/>
                </a:solidFill>
                <a:sym typeface="Wingdings" panose="05000000000000000000" pitchFamily="2" charset="2"/>
              </a:rPr>
              <a:t> means peace  </a:t>
            </a:r>
            <a:r>
              <a:rPr lang="en-IN" dirty="0">
                <a:solidFill>
                  <a:prstClr val="black"/>
                </a:solidFill>
              </a:rPr>
              <a:t>translate</a:t>
            </a:r>
          </a:p>
        </p:txBody>
      </p:sp>
      <p:cxnSp>
        <p:nvCxnSpPr>
          <p:cNvPr id="15" name="Curved Connector 14"/>
          <p:cNvCxnSpPr/>
          <p:nvPr/>
        </p:nvCxnSpPr>
        <p:spPr>
          <a:xfrm rot="5400000">
            <a:off x="7373223" y="4454469"/>
            <a:ext cx="818456" cy="150730"/>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856400" y="3751272"/>
            <a:ext cx="4858827" cy="369332"/>
          </a:xfrm>
          <a:prstGeom prst="rect">
            <a:avLst/>
          </a:prstGeom>
          <a:noFill/>
        </p:spPr>
        <p:txBody>
          <a:bodyPr wrap="square" rtlCol="0">
            <a:spAutoFit/>
          </a:bodyPr>
          <a:lstStyle/>
          <a:p>
            <a:r>
              <a:rPr lang="en-IN" dirty="0">
                <a:solidFill>
                  <a:prstClr val="black"/>
                </a:solidFill>
              </a:rPr>
              <a:t>Word </a:t>
            </a:r>
            <a:r>
              <a:rPr lang="en-IN" i="1" dirty="0" err="1">
                <a:solidFill>
                  <a:prstClr val="black"/>
                </a:solidFill>
              </a:rPr>
              <a:t>shaanti</a:t>
            </a:r>
            <a:r>
              <a:rPr lang="en-IN" dirty="0">
                <a:solidFill>
                  <a:prstClr val="black"/>
                </a:solidFill>
              </a:rPr>
              <a:t> </a:t>
            </a:r>
            <a:r>
              <a:rPr lang="en-IN" dirty="0">
                <a:solidFill>
                  <a:prstClr val="black"/>
                </a:solidFill>
                <a:sym typeface="Wingdings" panose="05000000000000000000" pitchFamily="2" charset="2"/>
              </a:rPr>
              <a:t> named entity  </a:t>
            </a:r>
            <a:r>
              <a:rPr lang="en-IN" dirty="0">
                <a:solidFill>
                  <a:prstClr val="black"/>
                </a:solidFill>
              </a:rPr>
              <a:t>transliterate</a:t>
            </a:r>
          </a:p>
        </p:txBody>
      </p:sp>
      <p:graphicFrame>
        <p:nvGraphicFramePr>
          <p:cNvPr id="13" name="Table 12"/>
          <p:cNvGraphicFramePr>
            <a:graphicFrameLocks noGrp="1"/>
          </p:cNvGraphicFramePr>
          <p:nvPr>
            <p:extLst/>
          </p:nvPr>
        </p:nvGraphicFramePr>
        <p:xfrm>
          <a:off x="1719740" y="1685325"/>
          <a:ext cx="8331538" cy="864078"/>
        </p:xfrm>
        <a:graphic>
          <a:graphicData uri="http://schemas.openxmlformats.org/drawingml/2006/table">
            <a:tbl>
              <a:tblPr firstRow="1" bandRow="1">
                <a:tableStyleId>{7E9639D4-E3E2-4D34-9284-5A2195B3D0D7}</a:tableStyleId>
              </a:tblPr>
              <a:tblGrid>
                <a:gridCol w="2004438"/>
                <a:gridCol w="3163550"/>
                <a:gridCol w="3163550"/>
              </a:tblGrid>
              <a:tr h="0">
                <a:tc>
                  <a:txBody>
                    <a:bodyPr/>
                    <a:lstStyle/>
                    <a:p>
                      <a:r>
                        <a:rPr lang="en-IN" sz="1800" dirty="0" smtClean="0"/>
                        <a:t>Phrase-Based (1)</a:t>
                      </a:r>
                      <a:endParaRPr lang="en-IN" sz="1800" dirty="0"/>
                    </a:p>
                  </a:txBody>
                  <a:tcPr/>
                </a:tc>
                <a:tc>
                  <a:txBody>
                    <a:bodyPr/>
                    <a:lstStyle/>
                    <a:p>
                      <a:pPr marL="0" algn="l" defTabSz="914400" rtl="0" eaLnBrk="1" latinLnBrk="0" hangingPunct="1"/>
                      <a:r>
                        <a:rPr lang="en-IN" sz="1800" kern="1200" dirty="0" smtClean="0"/>
                        <a:t>(1) + Post-edit Xlit</a:t>
                      </a:r>
                      <a:endParaRPr lang="en-IN" sz="1800" b="1" kern="1200" dirty="0">
                        <a:solidFill>
                          <a:schemeClr val="lt1"/>
                        </a:solidFill>
                        <a:latin typeface="+mn-lt"/>
                        <a:ea typeface="+mn-ea"/>
                        <a:cs typeface="+mn-cs"/>
                      </a:endParaRPr>
                    </a:p>
                  </a:txBody>
                  <a:tcPr/>
                </a:tc>
                <a:tc>
                  <a:txBody>
                    <a:bodyPr/>
                    <a:lstStyle/>
                    <a:p>
                      <a:pPr marL="0" algn="l" defTabSz="914400" rtl="0" eaLnBrk="1" latinLnBrk="0" hangingPunct="1"/>
                      <a:r>
                        <a:rPr lang="en-IN" sz="1800" b="1" kern="1200" dirty="0" smtClean="0">
                          <a:solidFill>
                            <a:schemeClr val="lt1"/>
                          </a:solidFill>
                          <a:latin typeface="+mn-lt"/>
                          <a:ea typeface="+mn-ea"/>
                          <a:cs typeface="+mn-cs"/>
                        </a:rPr>
                        <a:t>(1) + PB</a:t>
                      </a:r>
                      <a:r>
                        <a:rPr lang="en-IN" sz="1800" b="1" kern="1200" baseline="0" dirty="0" smtClean="0">
                          <a:solidFill>
                            <a:schemeClr val="lt1"/>
                          </a:solidFill>
                          <a:latin typeface="+mn-lt"/>
                          <a:ea typeface="+mn-ea"/>
                          <a:cs typeface="+mn-cs"/>
                        </a:rPr>
                        <a:t> with in-decoder Xlit (3)</a:t>
                      </a:r>
                      <a:endParaRPr lang="en-IN" sz="1800" b="1" kern="1200" dirty="0">
                        <a:solidFill>
                          <a:schemeClr val="lt1"/>
                        </a:solidFill>
                        <a:latin typeface="+mn-lt"/>
                        <a:ea typeface="+mn-ea"/>
                        <a:cs typeface="+mn-cs"/>
                      </a:endParaRPr>
                    </a:p>
                  </a:txBody>
                  <a:tcPr/>
                </a:tc>
              </a:tr>
              <a:tr h="290195">
                <a:tc>
                  <a:txBody>
                    <a:bodyPr/>
                    <a:lstStyle/>
                    <a:p>
                      <a:pPr lvl="0">
                        <a:spcBef>
                          <a:spcPts val="0"/>
                        </a:spcBef>
                        <a:buNone/>
                      </a:pPr>
                      <a:r>
                        <a:rPr lang="en" sz="1800" kern="1200" dirty="0" smtClean="0"/>
                        <a:t>14.3</a:t>
                      </a:r>
                      <a:endParaRPr lang="en" sz="1800" kern="1200" dirty="0">
                        <a:solidFill>
                          <a:prstClr val="black"/>
                        </a:solidFill>
                        <a:latin typeface="+mn-lt"/>
                        <a:ea typeface="+mn-ea"/>
                        <a:cs typeface="+mn-cs"/>
                      </a:endParaRPr>
                    </a:p>
                  </a:txBody>
                  <a:tcPr marL="91425" marR="91425" marT="91425" marB="91425"/>
                </a:tc>
                <a:tc>
                  <a:txBody>
                    <a:bodyPr/>
                    <a:lstStyle/>
                    <a:p>
                      <a:pPr lvl="0" rtl="0">
                        <a:lnSpc>
                          <a:spcPct val="115000"/>
                        </a:lnSpc>
                        <a:spcBef>
                          <a:spcPts val="0"/>
                        </a:spcBef>
                        <a:buNone/>
                      </a:pPr>
                      <a:r>
                        <a:rPr lang="en" sz="1800" kern="1200" dirty="0" smtClean="0">
                          <a:solidFill>
                            <a:prstClr val="black"/>
                          </a:solidFill>
                          <a:latin typeface="+mn-lt"/>
                          <a:ea typeface="+mn-ea"/>
                          <a:cs typeface="+mn-cs"/>
                        </a:rPr>
                        <a:t>16.25</a:t>
                      </a:r>
                      <a:endParaRPr lang="en" sz="1800" kern="1200" dirty="0">
                        <a:solidFill>
                          <a:prstClr val="black"/>
                        </a:solidFill>
                        <a:latin typeface="+mn-lt"/>
                        <a:ea typeface="+mn-ea"/>
                        <a:cs typeface="+mn-cs"/>
                      </a:endParaRPr>
                    </a:p>
                  </a:txBody>
                  <a:tcPr marL="91425" marR="91425" marT="91425" marB="91425"/>
                </a:tc>
                <a:tc>
                  <a:txBody>
                    <a:bodyPr/>
                    <a:lstStyle/>
                    <a:p>
                      <a:pPr lvl="0" rtl="0">
                        <a:lnSpc>
                          <a:spcPct val="115000"/>
                        </a:lnSpc>
                        <a:spcBef>
                          <a:spcPts val="0"/>
                        </a:spcBef>
                        <a:buNone/>
                      </a:pPr>
                      <a:r>
                        <a:rPr lang="en" sz="1800" kern="1200" dirty="0" smtClean="0">
                          <a:solidFill>
                            <a:prstClr val="black"/>
                          </a:solidFill>
                          <a:latin typeface="+mn-lt"/>
                          <a:ea typeface="+mn-ea"/>
                          <a:cs typeface="+mn-cs"/>
                        </a:rPr>
                        <a:t>18.6</a:t>
                      </a:r>
                      <a:endParaRPr lang="en" sz="1800" kern="1200" dirty="0">
                        <a:solidFill>
                          <a:prstClr val="black"/>
                        </a:solidFill>
                        <a:latin typeface="+mn-lt"/>
                        <a:ea typeface="+mn-ea"/>
                        <a:cs typeface="+mn-cs"/>
                      </a:endParaRPr>
                    </a:p>
                  </a:txBody>
                  <a:tcPr marL="91425" marR="91425" marT="91425" marB="91425"/>
                </a:tc>
              </a:tr>
            </a:tbl>
          </a:graphicData>
        </a:graphic>
      </p:graphicFrame>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rPr>
              <a:pPr/>
              <a:t>82</a:t>
            </a:fld>
            <a:endParaRPr lang="en">
              <a:solidFill>
                <a:prstClr val="black">
                  <a:tint val="75000"/>
                </a:prstClr>
              </a:solidFill>
            </a:endParaRPr>
          </a:p>
        </p:txBody>
      </p:sp>
    </p:spTree>
    <p:extLst>
      <p:ext uri="{BB962C8B-B14F-4D97-AF65-F5344CB8AC3E}">
        <p14:creationId xmlns:p14="http://schemas.microsoft.com/office/powerpoint/2010/main" val="3085804836"/>
      </p:ext>
    </p:extLst>
  </p:cSld>
  <p:clrMapOvr>
    <a:masterClrMapping/>
  </p:clrMapOvr>
  <p:transition spd="slow">
    <p:cut/>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xfrm>
            <a:off x="241161" y="202319"/>
            <a:ext cx="11786716" cy="943199"/>
          </a:xfrm>
          <a:prstGeom prst="rect">
            <a:avLst/>
          </a:prstGeom>
        </p:spPr>
        <p:txBody>
          <a:bodyPr vert="horz" lIns="91425" tIns="91425" rIns="91425" bIns="91425" rtlCol="0" anchor="t" anchorCtr="0">
            <a:noAutofit/>
          </a:bodyPr>
          <a:lstStyle/>
          <a:p>
            <a:r>
              <a:rPr lang="en" sz="4000" i="1" dirty="0">
                <a:latin typeface="+mn-lt"/>
                <a:ea typeface="+mn-ea"/>
                <a:cs typeface="+mn-cs"/>
              </a:rPr>
              <a:t>Transliteration Post-Editing for Indian languages </a:t>
            </a:r>
          </a:p>
        </p:txBody>
      </p:sp>
      <p:sp>
        <p:nvSpPr>
          <p:cNvPr id="692" name="Shape 692"/>
          <p:cNvSpPr txBox="1"/>
          <p:nvPr/>
        </p:nvSpPr>
        <p:spPr>
          <a:xfrm>
            <a:off x="369973" y="825233"/>
            <a:ext cx="5571600" cy="182099"/>
          </a:xfrm>
          <a:prstGeom prst="rect">
            <a:avLst/>
          </a:prstGeom>
          <a:noFill/>
          <a:ln>
            <a:noFill/>
          </a:ln>
        </p:spPr>
        <p:txBody>
          <a:bodyPr lIns="91425" tIns="91425" rIns="91425" bIns="91425" anchor="t" anchorCtr="0">
            <a:noAutofit/>
          </a:bodyPr>
          <a:lstStyle/>
          <a:p>
            <a:r>
              <a:rPr lang="en" i="1" dirty="0">
                <a:solidFill>
                  <a:prstClr val="black"/>
                </a:solidFill>
              </a:rPr>
              <a:t>Kunchukuttan et al (2015)</a:t>
            </a:r>
          </a:p>
        </p:txBody>
      </p:sp>
      <p:sp>
        <p:nvSpPr>
          <p:cNvPr id="693" name="Shape 693"/>
          <p:cNvSpPr/>
          <p:nvPr/>
        </p:nvSpPr>
        <p:spPr>
          <a:xfrm>
            <a:off x="3043250" y="4232126"/>
            <a:ext cx="850800" cy="290399"/>
          </a:xfrm>
          <a:prstGeom prst="rect">
            <a:avLst/>
          </a:prstGeom>
          <a:solidFill>
            <a:schemeClr val="lt1"/>
          </a:solidFill>
          <a:ln w="9525" cap="flat" cmpd="sng">
            <a:solidFill>
              <a:schemeClr val="lt1"/>
            </a:solidFill>
            <a:prstDash val="solid"/>
            <a:round/>
            <a:headEnd type="none" w="med" len="med"/>
            <a:tailEnd type="none" w="med" len="med"/>
          </a:ln>
        </p:spPr>
        <p:txBody>
          <a:bodyPr lIns="91425" tIns="91425" rIns="91425" bIns="91425" anchor="ctr" anchorCtr="0">
            <a:noAutofit/>
          </a:bodyPr>
          <a:lstStyle/>
          <a:p>
            <a:endParaRPr>
              <a:solidFill>
                <a:prstClr val="black"/>
              </a:solidFill>
            </a:endParaRPr>
          </a:p>
        </p:txBody>
      </p:sp>
      <p:grpSp>
        <p:nvGrpSpPr>
          <p:cNvPr id="2" name="Group 1"/>
          <p:cNvGrpSpPr/>
          <p:nvPr/>
        </p:nvGrpSpPr>
        <p:grpSpPr>
          <a:xfrm>
            <a:off x="1756788" y="1461015"/>
            <a:ext cx="7467599" cy="2930768"/>
            <a:chOff x="1676401" y="1219202"/>
            <a:chExt cx="7467599" cy="2930768"/>
          </a:xfrm>
        </p:grpSpPr>
        <p:pic>
          <p:nvPicPr>
            <p:cNvPr id="690" name="Shape 690"/>
            <p:cNvPicPr preferRelativeResize="0"/>
            <p:nvPr/>
          </p:nvPicPr>
          <p:blipFill rotWithShape="1">
            <a:blip r:embed="rId3">
              <a:alphaModFix/>
            </a:blip>
            <a:srcRect b="13075"/>
            <a:stretch/>
          </p:blipFill>
          <p:spPr>
            <a:xfrm>
              <a:off x="1676401" y="1219202"/>
              <a:ext cx="7467599" cy="2930768"/>
            </a:xfrm>
            <a:prstGeom prst="rect">
              <a:avLst/>
            </a:prstGeom>
            <a:solidFill>
              <a:schemeClr val="accent6"/>
            </a:solidFill>
            <a:ln>
              <a:noFill/>
            </a:ln>
          </p:spPr>
        </p:pic>
        <p:sp>
          <p:nvSpPr>
            <p:cNvPr id="694" name="Shape 694"/>
            <p:cNvSpPr/>
            <p:nvPr/>
          </p:nvSpPr>
          <p:spPr>
            <a:xfrm>
              <a:off x="2428875" y="1641650"/>
              <a:ext cx="4196700" cy="1529400"/>
            </a:xfrm>
            <a:prstGeom prst="rect">
              <a:avLst/>
            </a:prstGeom>
            <a:solidFill>
              <a:srgbClr val="FF0000">
                <a:alpha val="16000"/>
              </a:srgbClr>
            </a:solidFill>
            <a:ln w="28575" cap="flat" cmpd="sng">
              <a:solidFill>
                <a:srgbClr val="FF0000"/>
              </a:solidFill>
              <a:prstDash val="solid"/>
              <a:round/>
              <a:headEnd type="none" w="med" len="med"/>
              <a:tailEnd type="none" w="med" len="med"/>
            </a:ln>
          </p:spPr>
          <p:txBody>
            <a:bodyPr lIns="91425" tIns="91425" rIns="91425" bIns="91425" anchor="ctr" anchorCtr="0">
              <a:noAutofit/>
            </a:bodyPr>
            <a:lstStyle/>
            <a:p>
              <a:endParaRPr>
                <a:solidFill>
                  <a:prstClr val="black"/>
                </a:solidFill>
              </a:endParaRPr>
            </a:p>
          </p:txBody>
        </p:sp>
        <p:sp>
          <p:nvSpPr>
            <p:cNvPr id="695" name="Shape 695"/>
            <p:cNvSpPr/>
            <p:nvPr/>
          </p:nvSpPr>
          <p:spPr>
            <a:xfrm>
              <a:off x="6696076" y="1641650"/>
              <a:ext cx="2265899" cy="1529400"/>
            </a:xfrm>
            <a:prstGeom prst="rect">
              <a:avLst/>
            </a:prstGeom>
            <a:solidFill>
              <a:schemeClr val="accent1">
                <a:alpha val="8000"/>
              </a:schemeClr>
            </a:solidFill>
            <a:ln w="28575" cap="flat" cmpd="sng">
              <a:solidFill>
                <a:srgbClr val="0000FF"/>
              </a:solidFill>
              <a:prstDash val="solid"/>
              <a:round/>
              <a:headEnd type="none" w="med" len="med"/>
              <a:tailEnd type="none" w="med" len="med"/>
            </a:ln>
          </p:spPr>
          <p:txBody>
            <a:bodyPr lIns="91425" tIns="91425" rIns="91425" bIns="91425" anchor="ctr" anchorCtr="0">
              <a:noAutofit/>
            </a:bodyPr>
            <a:lstStyle/>
            <a:p>
              <a:endParaRPr>
                <a:solidFill>
                  <a:prstClr val="black"/>
                </a:solidFill>
              </a:endParaRPr>
            </a:p>
          </p:txBody>
        </p:sp>
        <p:sp>
          <p:nvSpPr>
            <p:cNvPr id="696" name="Shape 696"/>
            <p:cNvSpPr/>
            <p:nvPr/>
          </p:nvSpPr>
          <p:spPr>
            <a:xfrm>
              <a:off x="6696076" y="3181901"/>
              <a:ext cx="2265899" cy="894299"/>
            </a:xfrm>
            <a:prstGeom prst="rect">
              <a:avLst/>
            </a:prstGeom>
            <a:solidFill>
              <a:schemeClr val="accent6">
                <a:alpha val="41000"/>
              </a:schemeClr>
            </a:solidFill>
            <a:ln w="28575" cap="flat" cmpd="sng">
              <a:solidFill>
                <a:srgbClr val="274E13"/>
              </a:solidFill>
              <a:prstDash val="solid"/>
              <a:round/>
              <a:headEnd type="none" w="med" len="med"/>
              <a:tailEnd type="none" w="med" len="med"/>
            </a:ln>
          </p:spPr>
          <p:txBody>
            <a:bodyPr lIns="91425" tIns="91425" rIns="91425" bIns="91425" anchor="ctr" anchorCtr="0">
              <a:noAutofit/>
            </a:bodyPr>
            <a:lstStyle/>
            <a:p>
              <a:endParaRPr>
                <a:solidFill>
                  <a:prstClr val="black"/>
                </a:solidFill>
              </a:endParaRPr>
            </a:p>
          </p:txBody>
        </p:sp>
        <p:sp>
          <p:nvSpPr>
            <p:cNvPr id="697" name="Shape 697"/>
            <p:cNvSpPr/>
            <p:nvPr/>
          </p:nvSpPr>
          <p:spPr>
            <a:xfrm>
              <a:off x="2438800" y="3171026"/>
              <a:ext cx="4196700" cy="943199"/>
            </a:xfrm>
            <a:prstGeom prst="rect">
              <a:avLst/>
            </a:prstGeom>
            <a:solidFill>
              <a:srgbClr val="FFFF00">
                <a:alpha val="33000"/>
              </a:srgbClr>
            </a:solidFill>
            <a:ln w="28575" cap="flat" cmpd="sng">
              <a:solidFill>
                <a:srgbClr val="FFFF00"/>
              </a:solidFill>
              <a:prstDash val="solid"/>
              <a:round/>
              <a:headEnd type="none" w="med" len="med"/>
              <a:tailEnd type="none" w="med" len="med"/>
            </a:ln>
          </p:spPr>
          <p:txBody>
            <a:bodyPr lIns="91425" tIns="91425" rIns="91425" bIns="91425" anchor="ctr" anchorCtr="0">
              <a:noAutofit/>
            </a:bodyPr>
            <a:lstStyle/>
            <a:p>
              <a:endParaRPr>
                <a:solidFill>
                  <a:prstClr val="black"/>
                </a:solidFill>
              </a:endParaRPr>
            </a:p>
          </p:txBody>
        </p:sp>
      </p:grpSp>
      <p:sp>
        <p:nvSpPr>
          <p:cNvPr id="3" name="TextBox 2"/>
          <p:cNvSpPr txBox="1"/>
          <p:nvPr/>
        </p:nvSpPr>
        <p:spPr>
          <a:xfrm>
            <a:off x="3155773" y="4377325"/>
            <a:ext cx="5727560" cy="307777"/>
          </a:xfrm>
          <a:prstGeom prst="rect">
            <a:avLst/>
          </a:prstGeom>
          <a:noFill/>
        </p:spPr>
        <p:txBody>
          <a:bodyPr wrap="square" rtlCol="0">
            <a:spAutoFit/>
          </a:bodyPr>
          <a:lstStyle/>
          <a:p>
            <a:r>
              <a:rPr lang="en-IN" sz="1400" i="1" dirty="0">
                <a:solidFill>
                  <a:prstClr val="black"/>
                </a:solidFill>
              </a:rPr>
              <a:t>% OOV decrease after transliterating untranslated words</a:t>
            </a:r>
          </a:p>
        </p:txBody>
      </p:sp>
      <p:sp>
        <p:nvSpPr>
          <p:cNvPr id="4" name="TextBox 3"/>
          <p:cNvSpPr txBox="1"/>
          <p:nvPr/>
        </p:nvSpPr>
        <p:spPr>
          <a:xfrm>
            <a:off x="633047" y="4744414"/>
            <a:ext cx="10369898" cy="162147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317500">
              <a:lnSpc>
                <a:spcPct val="138000"/>
              </a:lnSpc>
              <a:buFont typeface="Arial" panose="020B0604020202020204" pitchFamily="34" charset="0"/>
              <a:buChar char="•"/>
            </a:pPr>
            <a:r>
              <a:rPr lang="en" dirty="0">
                <a:solidFill>
                  <a:prstClr val="black"/>
                </a:solidFill>
              </a:rPr>
              <a:t>Transliterate untranslated words &amp; rescore with LM and LM-OOV features (Durrani, et al. 2014)</a:t>
            </a:r>
          </a:p>
          <a:p>
            <a:pPr marL="457200" indent="-317500">
              <a:lnSpc>
                <a:spcPct val="138000"/>
              </a:lnSpc>
              <a:buFont typeface="Arial" panose="020B0604020202020204" pitchFamily="34" charset="0"/>
              <a:buChar char="•"/>
            </a:pPr>
            <a:r>
              <a:rPr lang="en" dirty="0">
                <a:solidFill>
                  <a:prstClr val="black"/>
                </a:solidFill>
              </a:rPr>
              <a:t>BLEU scores improve by up to 4%</a:t>
            </a:r>
          </a:p>
          <a:p>
            <a:pPr marL="457200" indent="-317500">
              <a:lnSpc>
                <a:spcPct val="138000"/>
              </a:lnSpc>
              <a:buFont typeface="Arial" panose="020B0604020202020204" pitchFamily="34" charset="0"/>
              <a:buChar char="•"/>
            </a:pPr>
            <a:r>
              <a:rPr lang="en" dirty="0">
                <a:solidFill>
                  <a:prstClr val="black"/>
                </a:solidFill>
              </a:rPr>
              <a:t>OOV count reduced by up to 30% for Indo-Aryan languages, 10% for Dravidian languages</a:t>
            </a:r>
          </a:p>
          <a:p>
            <a:pPr marL="457200" indent="-317500">
              <a:lnSpc>
                <a:spcPct val="138000"/>
              </a:lnSpc>
              <a:spcAft>
                <a:spcPts val="1600"/>
              </a:spcAft>
              <a:buFont typeface="Arial" panose="020B0604020202020204" pitchFamily="34" charset="0"/>
              <a:buChar char="•"/>
            </a:pPr>
            <a:r>
              <a:rPr lang="en" dirty="0">
                <a:solidFill>
                  <a:prstClr val="black"/>
                </a:solidFill>
              </a:rPr>
              <a:t>Nearly correct transliterations: another 9-10% decrease in OOV count  can potentially be obtained</a:t>
            </a:r>
            <a:endParaRPr lang="en-IN" dirty="0">
              <a:solidFill>
                <a:prstClr val="black"/>
              </a:solidFill>
            </a:endParaRPr>
          </a:p>
        </p:txBody>
      </p:sp>
      <p:sp>
        <p:nvSpPr>
          <p:cNvPr id="5" name="TextBox 4"/>
          <p:cNvSpPr txBox="1"/>
          <p:nvPr/>
        </p:nvSpPr>
        <p:spPr>
          <a:xfrm>
            <a:off x="3567165" y="1198634"/>
            <a:ext cx="1346479" cy="369332"/>
          </a:xfrm>
          <a:prstGeom prst="rect">
            <a:avLst/>
          </a:prstGeom>
          <a:noFill/>
        </p:spPr>
        <p:txBody>
          <a:bodyPr wrap="square" rtlCol="0">
            <a:spAutoFit/>
          </a:bodyPr>
          <a:lstStyle/>
          <a:p>
            <a:r>
              <a:rPr lang="en-IN" dirty="0">
                <a:solidFill>
                  <a:prstClr val="black"/>
                </a:solidFill>
              </a:rPr>
              <a:t>Indo-Aryan</a:t>
            </a:r>
          </a:p>
        </p:txBody>
      </p:sp>
      <p:sp>
        <p:nvSpPr>
          <p:cNvPr id="16" name="TextBox 15"/>
          <p:cNvSpPr txBox="1"/>
          <p:nvPr/>
        </p:nvSpPr>
        <p:spPr>
          <a:xfrm>
            <a:off x="7306827" y="1239026"/>
            <a:ext cx="1346479" cy="369332"/>
          </a:xfrm>
          <a:prstGeom prst="rect">
            <a:avLst/>
          </a:prstGeom>
          <a:noFill/>
        </p:spPr>
        <p:txBody>
          <a:bodyPr wrap="square" rtlCol="0">
            <a:spAutoFit/>
          </a:bodyPr>
          <a:lstStyle/>
          <a:p>
            <a:r>
              <a:rPr lang="en-IN" dirty="0">
                <a:solidFill>
                  <a:prstClr val="black"/>
                </a:solidFill>
              </a:rPr>
              <a:t>Dravidian</a:t>
            </a:r>
          </a:p>
        </p:txBody>
      </p:sp>
      <p:sp>
        <p:nvSpPr>
          <p:cNvPr id="17" name="TextBox 16"/>
          <p:cNvSpPr txBox="1"/>
          <p:nvPr/>
        </p:nvSpPr>
        <p:spPr>
          <a:xfrm>
            <a:off x="633047" y="3686197"/>
            <a:ext cx="1346479" cy="369332"/>
          </a:xfrm>
          <a:prstGeom prst="rect">
            <a:avLst/>
          </a:prstGeom>
          <a:noFill/>
        </p:spPr>
        <p:txBody>
          <a:bodyPr wrap="square" rtlCol="0">
            <a:spAutoFit/>
          </a:bodyPr>
          <a:lstStyle/>
          <a:p>
            <a:r>
              <a:rPr lang="en-IN" dirty="0">
                <a:solidFill>
                  <a:prstClr val="black"/>
                </a:solidFill>
              </a:rPr>
              <a:t>Dravidian</a:t>
            </a:r>
          </a:p>
        </p:txBody>
      </p:sp>
      <p:sp>
        <p:nvSpPr>
          <p:cNvPr id="18" name="TextBox 17"/>
          <p:cNvSpPr txBox="1"/>
          <p:nvPr/>
        </p:nvSpPr>
        <p:spPr>
          <a:xfrm>
            <a:off x="600912" y="2388940"/>
            <a:ext cx="1346479" cy="369332"/>
          </a:xfrm>
          <a:prstGeom prst="rect">
            <a:avLst/>
          </a:prstGeom>
          <a:noFill/>
        </p:spPr>
        <p:txBody>
          <a:bodyPr wrap="square" rtlCol="0">
            <a:spAutoFit/>
          </a:bodyPr>
          <a:lstStyle/>
          <a:p>
            <a:r>
              <a:rPr lang="en-IN" dirty="0">
                <a:solidFill>
                  <a:prstClr val="black"/>
                </a:solidFill>
              </a:rPr>
              <a:t>Indo-Aryan</a:t>
            </a:r>
          </a:p>
        </p:txBody>
      </p:sp>
      <p:sp>
        <p:nvSpPr>
          <p:cNvPr id="6" name="Slide Number Placeholder 5"/>
          <p:cNvSpPr>
            <a:spLocks noGrp="1"/>
          </p:cNvSpPr>
          <p:nvPr>
            <p:ph type="sldNum" idx="12"/>
          </p:nvPr>
        </p:nvSpPr>
        <p:spPr/>
        <p:txBody>
          <a:bodyPr/>
          <a:lstStyle/>
          <a:p>
            <a:fld id="{00000000-1234-1234-1234-123412341234}" type="slidenum">
              <a:rPr lang="en" smtClean="0">
                <a:solidFill>
                  <a:prstClr val="black">
                    <a:tint val="75000"/>
                  </a:prstClr>
                </a:solidFill>
              </a:rPr>
              <a:pPr/>
              <a:t>83</a:t>
            </a:fld>
            <a:endParaRPr lang="en">
              <a:solidFill>
                <a:prstClr val="black">
                  <a:tint val="75000"/>
                </a:prstClr>
              </a:solidFill>
            </a:endParaRPr>
          </a:p>
        </p:txBody>
      </p:sp>
    </p:spTree>
    <p:extLst>
      <p:ext uri="{BB962C8B-B14F-4D97-AF65-F5344CB8AC3E}">
        <p14:creationId xmlns:p14="http://schemas.microsoft.com/office/powerpoint/2010/main" val="28887755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7361" y="1562938"/>
            <a:ext cx="11315700" cy="5016758"/>
          </a:xfrm>
          <a:prstGeom prst="rect">
            <a:avLst/>
          </a:prstGeom>
          <a:noFill/>
        </p:spPr>
        <p:txBody>
          <a:bodyPr wrap="square" rtlCol="0">
            <a:spAutoFit/>
          </a:bodyPr>
          <a:lstStyle/>
          <a:p>
            <a:pPr algn="ctr"/>
            <a:r>
              <a:rPr lang="en-IN" sz="3200" i="1" dirty="0" smtClean="0">
                <a:solidFill>
                  <a:prstClr val="black"/>
                </a:solidFill>
              </a:rPr>
              <a:t>The story so far….</a:t>
            </a:r>
          </a:p>
          <a:p>
            <a:pPr algn="ctr"/>
            <a:endParaRPr lang="en-IN" sz="3200" i="1" dirty="0">
              <a:solidFill>
                <a:prstClr val="black"/>
              </a:solidFill>
            </a:endParaRPr>
          </a:p>
          <a:p>
            <a:pPr algn="ctr"/>
            <a:r>
              <a:rPr lang="en-IN" sz="3200" i="1" dirty="0" smtClean="0">
                <a:solidFill>
                  <a:prstClr val="black"/>
                </a:solidFill>
              </a:rPr>
              <a:t>Leverage Lexical Similarity by Adapting Word Level SMT…</a:t>
            </a:r>
          </a:p>
          <a:p>
            <a:pPr algn="ctr"/>
            <a:endParaRPr lang="en-IN" sz="3200" i="1" dirty="0">
              <a:solidFill>
                <a:prstClr val="black"/>
              </a:solidFill>
            </a:endParaRPr>
          </a:p>
          <a:p>
            <a:pPr algn="ctr"/>
            <a:r>
              <a:rPr lang="en-IN" sz="3200" i="1" dirty="0" smtClean="0">
                <a:solidFill>
                  <a:prstClr val="black"/>
                </a:solidFill>
              </a:rPr>
              <a:t>So far so good…. </a:t>
            </a:r>
          </a:p>
          <a:p>
            <a:pPr algn="ctr"/>
            <a:endParaRPr lang="en-IN" sz="3200" i="1" dirty="0">
              <a:solidFill>
                <a:prstClr val="black"/>
              </a:solidFill>
            </a:endParaRPr>
          </a:p>
          <a:p>
            <a:pPr algn="ctr"/>
            <a:r>
              <a:rPr lang="en-IN" sz="3200" i="1" dirty="0" smtClean="0">
                <a:solidFill>
                  <a:prstClr val="black"/>
                </a:solidFill>
              </a:rPr>
              <a:t>But there are some shortcomings…</a:t>
            </a:r>
          </a:p>
          <a:p>
            <a:pPr algn="ctr"/>
            <a:endParaRPr lang="en-IN" sz="3200" i="1" dirty="0">
              <a:solidFill>
                <a:prstClr val="black"/>
              </a:solidFill>
            </a:endParaRPr>
          </a:p>
          <a:p>
            <a:pPr algn="ctr"/>
            <a:endParaRPr lang="en-IN" sz="3200" i="1" dirty="0">
              <a:solidFill>
                <a:prstClr val="black"/>
              </a:solidFill>
            </a:endParaRPr>
          </a:p>
          <a:p>
            <a:pPr algn="ctr"/>
            <a:endParaRPr lang="en-IN" sz="3200" i="1" dirty="0">
              <a:solidFill>
                <a:prstClr val="black"/>
              </a:solidFill>
            </a:endParaRPr>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84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8148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Shape 787"/>
          <p:cNvSpPr txBox="1">
            <a:spLocks noGrp="1"/>
          </p:cNvSpPr>
          <p:nvPr>
            <p:ph type="title"/>
          </p:nvPr>
        </p:nvSpPr>
        <p:spPr>
          <a:xfrm>
            <a:off x="552023" y="347181"/>
            <a:ext cx="11484646" cy="943200"/>
          </a:xfrm>
          <a:prstGeom prst="rect">
            <a:avLst/>
          </a:prstGeom>
        </p:spPr>
        <p:txBody>
          <a:bodyPr vert="horz" lIns="91425" tIns="91425" rIns="91425" bIns="91425" rtlCol="0" anchor="t" anchorCtr="0">
            <a:noAutofit/>
          </a:bodyPr>
          <a:lstStyle/>
          <a:p>
            <a:r>
              <a:rPr lang="en" sz="4000" i="1" dirty="0">
                <a:latin typeface="+mn-lt"/>
                <a:ea typeface="+mn-ea"/>
                <a:cs typeface="+mn-cs"/>
              </a:rPr>
              <a:t>Shortcomings of Adapting word-based methods </a:t>
            </a:r>
          </a:p>
        </p:txBody>
      </p:sp>
      <p:sp>
        <p:nvSpPr>
          <p:cNvPr id="788" name="Shape 788"/>
          <p:cNvSpPr txBox="1">
            <a:spLocks noGrp="1"/>
          </p:cNvSpPr>
          <p:nvPr>
            <p:ph type="body" idx="1"/>
          </p:nvPr>
        </p:nvSpPr>
        <p:spPr>
          <a:xfrm>
            <a:off x="53591" y="1698482"/>
            <a:ext cx="12138409" cy="4403700"/>
          </a:xfrm>
          <a:prstGeom prst="rect">
            <a:avLst/>
          </a:prstGeom>
        </p:spPr>
        <p:txBody>
          <a:bodyPr vert="horz" lIns="91425" tIns="91425" rIns="91425" bIns="91425" rtlCol="0" anchor="t" anchorCtr="0">
            <a:noAutofit/>
          </a:bodyPr>
          <a:lstStyle/>
          <a:p>
            <a:pPr marL="457200"/>
            <a:r>
              <a:rPr lang="en" dirty="0"/>
              <a:t>Additional resources and tools required</a:t>
            </a:r>
          </a:p>
          <a:p>
            <a:pPr marL="914400" lvl="1"/>
            <a:r>
              <a:rPr lang="en" dirty="0"/>
              <a:t>Cognate corpus</a:t>
            </a:r>
          </a:p>
          <a:p>
            <a:pPr marL="914400" lvl="1"/>
            <a:r>
              <a:rPr lang="en" dirty="0"/>
              <a:t>Transliteration corpus</a:t>
            </a:r>
          </a:p>
          <a:p>
            <a:pPr marL="914400" lvl="1"/>
            <a:r>
              <a:rPr lang="en" dirty="0"/>
              <a:t>Word aligned corpus</a:t>
            </a:r>
          </a:p>
          <a:p>
            <a:pPr marL="914400" lvl="1">
              <a:spcAft>
                <a:spcPts val="1000"/>
              </a:spcAft>
            </a:pPr>
            <a:r>
              <a:rPr lang="en" dirty="0"/>
              <a:t>Morphological </a:t>
            </a:r>
            <a:r>
              <a:rPr lang="en" dirty="0" smtClean="0"/>
              <a:t>analyzers</a:t>
            </a:r>
          </a:p>
          <a:p>
            <a:pPr lvl="1" indent="0">
              <a:spcAft>
                <a:spcPts val="1000"/>
              </a:spcAft>
              <a:buNone/>
            </a:pPr>
            <a:endParaRPr lang="en" dirty="0"/>
          </a:p>
          <a:p>
            <a:pPr marL="457200"/>
            <a:r>
              <a:rPr lang="en" dirty="0"/>
              <a:t>Not directly optimized for improving SMT performance</a:t>
            </a:r>
          </a:p>
          <a:p>
            <a:pPr marL="457200" indent="457200">
              <a:buNone/>
            </a:pPr>
            <a:endParaRPr lang="en" dirty="0" smtClean="0"/>
          </a:p>
          <a:p>
            <a:pPr marL="457200" indent="457200">
              <a:buNone/>
            </a:pPr>
            <a:endParaRPr lang="en" dirty="0"/>
          </a:p>
          <a:p>
            <a:pPr marL="0" indent="457200">
              <a:buNone/>
            </a:pPr>
            <a:r>
              <a:rPr lang="en" b="1" i="1" dirty="0" smtClean="0"/>
              <a:t>We </a:t>
            </a:r>
            <a:r>
              <a:rPr lang="en" b="1" i="1" dirty="0"/>
              <a:t>are </a:t>
            </a:r>
            <a:r>
              <a:rPr lang="en" b="1" i="1" dirty="0" smtClean="0"/>
              <a:t>“retrofitting” a word-level system to incorporate lexical similarity</a:t>
            </a:r>
            <a:endParaRPr lang="en" b="1" i="1" dirty="0"/>
          </a:p>
        </p:txBody>
      </p:sp>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rPr>
              <a:pPr/>
              <a:t>85</a:t>
            </a:fld>
            <a:endParaRPr lang="en">
              <a:solidFill>
                <a:prstClr val="black">
                  <a:tint val="75000"/>
                </a:prstClr>
              </a:solidFill>
            </a:endParaRPr>
          </a:p>
        </p:txBody>
      </p:sp>
    </p:spTree>
    <p:extLst>
      <p:ext uri="{BB962C8B-B14F-4D97-AF65-F5344CB8AC3E}">
        <p14:creationId xmlns:p14="http://schemas.microsoft.com/office/powerpoint/2010/main" val="1338070034"/>
      </p:ext>
    </p:extLst>
  </p:cSld>
  <p:clrMapOvr>
    <a:masterClrMapping/>
  </p:clrMapOvr>
  <p:transition spd="slow">
    <p:cut/>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4446" y="2716823"/>
            <a:ext cx="11315700" cy="2062103"/>
          </a:xfrm>
          <a:prstGeom prst="rect">
            <a:avLst/>
          </a:prstGeom>
          <a:noFill/>
        </p:spPr>
        <p:txBody>
          <a:bodyPr wrap="square" rtlCol="0">
            <a:spAutoFit/>
          </a:bodyPr>
          <a:lstStyle/>
          <a:p>
            <a:pPr algn="ctr"/>
            <a:r>
              <a:rPr lang="en-IN" sz="3200" i="1" dirty="0">
                <a:solidFill>
                  <a:prstClr val="black"/>
                </a:solidFill>
              </a:rPr>
              <a:t>Is word the right level of representation for translation? </a:t>
            </a:r>
          </a:p>
          <a:p>
            <a:pPr algn="ctr"/>
            <a:endParaRPr lang="en-IN" sz="3200" i="1" dirty="0">
              <a:solidFill>
                <a:prstClr val="black"/>
              </a:solidFill>
            </a:endParaRPr>
          </a:p>
          <a:p>
            <a:pPr algn="ctr"/>
            <a:r>
              <a:rPr lang="en-IN" sz="3200" i="1" dirty="0">
                <a:solidFill>
                  <a:prstClr val="black"/>
                </a:solidFill>
              </a:rPr>
              <a:t>Explore sub-word units of representation for translation</a:t>
            </a:r>
          </a:p>
          <a:p>
            <a:pPr algn="ctr"/>
            <a:endParaRPr lang="en-IN" sz="3200" i="1" dirty="0">
              <a:solidFill>
                <a:prstClr val="black"/>
              </a:solidFill>
            </a:endParaRPr>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86</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27966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8773"/>
            <a:ext cx="10515600" cy="5848190"/>
          </a:xfrm>
        </p:spPr>
        <p:txBody>
          <a:bodyPr>
            <a:normAutofit lnSpcReduction="10000"/>
          </a:bodyPr>
          <a:lstStyle/>
          <a:p>
            <a:pPr marL="0" indent="0">
              <a:buNone/>
            </a:pPr>
            <a:r>
              <a:rPr lang="en-US" b="1" dirty="0" smtClean="0"/>
              <a:t>Roadmap for this section</a:t>
            </a:r>
          </a:p>
          <a:p>
            <a:pPr lvl="1"/>
            <a:endParaRPr lang="en-US" dirty="0" smtClean="0"/>
          </a:p>
          <a:p>
            <a:pPr lvl="1"/>
            <a:r>
              <a:rPr lang="en-US" b="1" dirty="0" smtClean="0"/>
              <a:t>What</a:t>
            </a:r>
            <a:r>
              <a:rPr lang="en-US" dirty="0" smtClean="0"/>
              <a:t> is Lexical Similarity?</a:t>
            </a:r>
          </a:p>
          <a:p>
            <a:pPr lvl="1"/>
            <a:endParaRPr lang="en-US" dirty="0"/>
          </a:p>
          <a:p>
            <a:pPr lvl="1"/>
            <a:r>
              <a:rPr lang="en-US" b="1" dirty="0" smtClean="0"/>
              <a:t>How</a:t>
            </a:r>
            <a:r>
              <a:rPr lang="en-US" dirty="0" smtClean="0"/>
              <a:t> to identify lexically similar words?</a:t>
            </a:r>
          </a:p>
          <a:p>
            <a:pPr lvl="2"/>
            <a:r>
              <a:rPr lang="en-US" dirty="0" smtClean="0"/>
              <a:t>Grapheme based </a:t>
            </a:r>
            <a:r>
              <a:rPr lang="en-US" dirty="0"/>
              <a:t>metrics</a:t>
            </a:r>
            <a:endParaRPr lang="en-US" dirty="0" smtClean="0"/>
          </a:p>
          <a:p>
            <a:pPr lvl="2"/>
            <a:r>
              <a:rPr lang="en-US" dirty="0" smtClean="0"/>
              <a:t>Phoneme based metrics</a:t>
            </a:r>
          </a:p>
          <a:p>
            <a:pPr lvl="2"/>
            <a:r>
              <a:rPr lang="en-US" dirty="0" smtClean="0"/>
              <a:t>Putting these metrics to use</a:t>
            </a:r>
          </a:p>
          <a:p>
            <a:pPr lvl="2"/>
            <a:endParaRPr lang="en-US" dirty="0"/>
          </a:p>
          <a:p>
            <a:pPr lvl="1"/>
            <a:r>
              <a:rPr lang="en-US" b="1" dirty="0" smtClean="0"/>
              <a:t>Why </a:t>
            </a:r>
            <a:r>
              <a:rPr lang="en-US" dirty="0" smtClean="0"/>
              <a:t>focus on lexical similarity? </a:t>
            </a:r>
          </a:p>
          <a:p>
            <a:pPr marL="457200" lvl="1" indent="0">
              <a:buNone/>
            </a:pPr>
            <a:r>
              <a:rPr lang="en-US" dirty="0"/>
              <a:t> </a:t>
            </a:r>
            <a:r>
              <a:rPr lang="en-US" dirty="0" smtClean="0"/>
              <a:t>  (Or Adapting SMT for leveraging lexical similarity)</a:t>
            </a:r>
          </a:p>
          <a:p>
            <a:pPr lvl="2"/>
            <a:r>
              <a:rPr lang="en-US" dirty="0" smtClean="0"/>
              <a:t>Why adapt?</a:t>
            </a:r>
          </a:p>
          <a:p>
            <a:pPr lvl="2"/>
            <a:r>
              <a:rPr lang="en-US" dirty="0" smtClean="0"/>
              <a:t>Augmenting Parallel corpus with lexically similar words</a:t>
            </a:r>
          </a:p>
          <a:p>
            <a:pPr lvl="2"/>
            <a:r>
              <a:rPr lang="en-US" dirty="0" smtClean="0"/>
              <a:t>Use orthographic features for Word Alignment</a:t>
            </a:r>
          </a:p>
          <a:p>
            <a:pPr lvl="2"/>
            <a:r>
              <a:rPr lang="en-US" dirty="0"/>
              <a:t>Transliterate lexically similar OOV words</a:t>
            </a:r>
          </a:p>
          <a:p>
            <a:pPr lvl="2">
              <a:lnSpc>
                <a:spcPct val="100000"/>
              </a:lnSpc>
            </a:pPr>
            <a:r>
              <a:rPr lang="en-US" b="1" dirty="0">
                <a:solidFill>
                  <a:srgbClr val="FF0000"/>
                </a:solidFill>
              </a:rPr>
              <a:t>A different paradigm – character-level SMT</a:t>
            </a:r>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EAD1697F-0974-4722-9A3C-9B6254D96614}" type="slidenum">
              <a:rPr lang="en-IN" smtClean="0">
                <a:solidFill>
                  <a:prstClr val="black">
                    <a:tint val="75000"/>
                  </a:prstClr>
                </a:solidFill>
              </a:rPr>
              <a:pPr/>
              <a:t>87</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7008243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8" name="Shape 808"/>
          <p:cNvSpPr txBox="1">
            <a:spLocks noGrp="1"/>
          </p:cNvSpPr>
          <p:nvPr>
            <p:ph type="body" idx="1"/>
          </p:nvPr>
        </p:nvSpPr>
        <p:spPr>
          <a:xfrm>
            <a:off x="445946" y="626008"/>
            <a:ext cx="11210192" cy="1118897"/>
          </a:xfrm>
          <a:prstGeom prst="rect">
            <a:avLst/>
          </a:prstGeom>
        </p:spPr>
        <p:txBody>
          <a:bodyPr vert="horz" lIns="91425" tIns="91425" rIns="91425" bIns="91425" rtlCol="0" anchor="t" anchorCtr="0">
            <a:noAutofit/>
          </a:bodyPr>
          <a:lstStyle/>
          <a:p>
            <a:pPr indent="0" algn="ctr">
              <a:spcAft>
                <a:spcPts val="2400"/>
              </a:spcAft>
              <a:buClr>
                <a:srgbClr val="B45F06"/>
              </a:buClr>
              <a:buNone/>
            </a:pPr>
            <a:r>
              <a:rPr lang="en" i="1" dirty="0" smtClean="0"/>
              <a:t>Basic </a:t>
            </a:r>
            <a:r>
              <a:rPr lang="en" i="1" dirty="0"/>
              <a:t>unit of </a:t>
            </a:r>
            <a:r>
              <a:rPr lang="en" i="1" dirty="0" smtClean="0"/>
              <a:t>translation </a:t>
            </a:r>
            <a:r>
              <a:rPr lang="en" i="1" dirty="0" smtClean="0">
                <a:sym typeface="Wingdings" panose="05000000000000000000" pitchFamily="2" charset="2"/>
              </a:rPr>
              <a:t> </a:t>
            </a:r>
            <a:r>
              <a:rPr lang="en" i="1" dirty="0" smtClean="0"/>
              <a:t> CHARACTER </a:t>
            </a:r>
            <a:endParaRPr lang="en" i="1" dirty="0"/>
          </a:p>
          <a:p>
            <a:pPr indent="0" algn="ctr">
              <a:buClr>
                <a:srgbClr val="B45F06"/>
              </a:buClr>
              <a:buNone/>
            </a:pPr>
            <a:r>
              <a:rPr lang="en" i="1" dirty="0"/>
              <a:t>Transliteration for translation</a:t>
            </a:r>
          </a:p>
        </p:txBody>
      </p:sp>
      <p:graphicFrame>
        <p:nvGraphicFramePr>
          <p:cNvPr id="809" name="Shape 809"/>
          <p:cNvGraphicFramePr/>
          <p:nvPr>
            <p:extLst>
              <p:ext uri="{D42A27DB-BD31-4B8C-83A1-F6EECF244321}">
                <p14:modId xmlns:p14="http://schemas.microsoft.com/office/powerpoint/2010/main" val="170144351"/>
              </p:ext>
            </p:extLst>
          </p:nvPr>
        </p:nvGraphicFramePr>
        <p:xfrm>
          <a:off x="1214891" y="2454707"/>
          <a:ext cx="9826223" cy="2354367"/>
        </p:xfrm>
        <a:graphic>
          <a:graphicData uri="http://schemas.openxmlformats.org/drawingml/2006/table">
            <a:tbl>
              <a:tblPr>
                <a:noFill/>
              </a:tblPr>
              <a:tblGrid>
                <a:gridCol w="481851"/>
                <a:gridCol w="3283020"/>
                <a:gridCol w="6061352"/>
              </a:tblGrid>
              <a:tr h="381000">
                <a:tc>
                  <a:txBody>
                    <a:bodyPr/>
                    <a:lstStyle/>
                    <a:p>
                      <a:pPr lvl="0" rtl="0">
                        <a:spcBef>
                          <a:spcPts val="0"/>
                        </a:spcBef>
                        <a:buNone/>
                      </a:pPr>
                      <a:endParaRPr dirty="0"/>
                    </a:p>
                  </a:txBody>
                  <a:tcPr marL="91425" marR="91425" marT="91425" marB="91425"/>
                </a:tc>
                <a:tc>
                  <a:txBody>
                    <a:bodyPr/>
                    <a:lstStyle/>
                    <a:p>
                      <a:pPr lvl="0" rtl="0">
                        <a:spcBef>
                          <a:spcPts val="0"/>
                        </a:spcBef>
                        <a:buNone/>
                      </a:pPr>
                      <a:r>
                        <a:rPr lang="en" sz="1600" b="1"/>
                        <a:t>Word-level</a:t>
                      </a:r>
                    </a:p>
                  </a:txBody>
                  <a:tcPr marL="91425" marR="91425" marT="91425" marB="91425"/>
                </a:tc>
                <a:tc>
                  <a:txBody>
                    <a:bodyPr/>
                    <a:lstStyle/>
                    <a:p>
                      <a:pPr lvl="0" rtl="0">
                        <a:lnSpc>
                          <a:spcPct val="121429"/>
                        </a:lnSpc>
                        <a:spcBef>
                          <a:spcPts val="0"/>
                        </a:spcBef>
                        <a:buNone/>
                      </a:pPr>
                      <a:r>
                        <a:rPr lang="en" sz="1600" b="1" dirty="0"/>
                        <a:t>Character-level (unigram characters)</a:t>
                      </a:r>
                    </a:p>
                  </a:txBody>
                  <a:tcPr marL="91425" marR="91425" marT="91425" marB="91425"/>
                </a:tc>
              </a:tr>
              <a:tr h="381000">
                <a:tc rowSpan="2">
                  <a:txBody>
                    <a:bodyPr/>
                    <a:lstStyle/>
                    <a:p>
                      <a:pPr lvl="0" rtl="0">
                        <a:spcBef>
                          <a:spcPts val="0"/>
                        </a:spcBef>
                        <a:buNone/>
                      </a:pPr>
                      <a:r>
                        <a:rPr lang="en"/>
                        <a:t>hi</a:t>
                      </a:r>
                    </a:p>
                  </a:txBody>
                  <a:tcPr marL="91425" marR="91425" marT="91425" marB="91425"/>
                </a:tc>
                <a:tc>
                  <a:txBody>
                    <a:bodyPr/>
                    <a:lstStyle/>
                    <a:p>
                      <a:pPr lvl="0" rtl="0">
                        <a:spcBef>
                          <a:spcPts val="0"/>
                        </a:spcBef>
                        <a:buNone/>
                      </a:pPr>
                      <a:r>
                        <a:rPr lang="en" sz="1600" dirty="0"/>
                        <a:t>राम    ने   श्याम     को  पुस्तक   दी</a:t>
                      </a:r>
                    </a:p>
                  </a:txBody>
                  <a:tcPr marL="91425" marR="91425" marT="91425" marB="91425"/>
                </a:tc>
                <a:tc>
                  <a:txBody>
                    <a:bodyPr/>
                    <a:lstStyle/>
                    <a:p>
                      <a:pPr lvl="0" rtl="0">
                        <a:lnSpc>
                          <a:spcPct val="121429"/>
                        </a:lnSpc>
                        <a:spcBef>
                          <a:spcPts val="0"/>
                        </a:spcBef>
                        <a:buNone/>
                      </a:pPr>
                      <a:r>
                        <a:rPr lang="en" sz="1600" dirty="0"/>
                        <a:t>र ा म </a:t>
                      </a:r>
                      <a:r>
                        <a:rPr lang="en" sz="1600" b="1" dirty="0">
                          <a:solidFill>
                            <a:srgbClr val="FF0000"/>
                          </a:solidFill>
                        </a:rPr>
                        <a:t>_</a:t>
                      </a:r>
                      <a:r>
                        <a:rPr lang="en" sz="1600" dirty="0"/>
                        <a:t> न े </a:t>
                      </a:r>
                      <a:r>
                        <a:rPr lang="en" sz="1600" b="1" kern="1200" dirty="0">
                          <a:solidFill>
                            <a:srgbClr val="FF0000"/>
                          </a:solidFill>
                          <a:latin typeface="+mn-lt"/>
                          <a:ea typeface="+mn-ea"/>
                          <a:cs typeface="+mn-cs"/>
                        </a:rPr>
                        <a:t>_</a:t>
                      </a:r>
                      <a:r>
                        <a:rPr lang="en" dirty="0"/>
                        <a:t> </a:t>
                      </a:r>
                      <a:r>
                        <a:rPr lang="en" sz="1600" dirty="0"/>
                        <a:t>श ् य ा म </a:t>
                      </a:r>
                      <a:r>
                        <a:rPr lang="en" sz="1600" b="1" kern="1200" dirty="0">
                          <a:solidFill>
                            <a:srgbClr val="FF0000"/>
                          </a:solidFill>
                          <a:latin typeface="+mn-lt"/>
                          <a:ea typeface="+mn-ea"/>
                          <a:cs typeface="+mn-cs"/>
                        </a:rPr>
                        <a:t>_</a:t>
                      </a:r>
                      <a:r>
                        <a:rPr lang="en" sz="1600" dirty="0"/>
                        <a:t> क ो </a:t>
                      </a:r>
                      <a:r>
                        <a:rPr lang="en" sz="1600" b="1" kern="1200" dirty="0">
                          <a:solidFill>
                            <a:srgbClr val="FF0000"/>
                          </a:solidFill>
                          <a:latin typeface="+mn-lt"/>
                          <a:ea typeface="+mn-ea"/>
                          <a:cs typeface="+mn-cs"/>
                        </a:rPr>
                        <a:t>_</a:t>
                      </a:r>
                      <a:r>
                        <a:rPr lang="en" sz="1600" dirty="0"/>
                        <a:t> प ु स ् त क </a:t>
                      </a:r>
                      <a:r>
                        <a:rPr lang="en" sz="1600" b="1" kern="1200" dirty="0">
                          <a:solidFill>
                            <a:srgbClr val="FF0000"/>
                          </a:solidFill>
                          <a:latin typeface="+mn-lt"/>
                          <a:ea typeface="+mn-ea"/>
                          <a:cs typeface="+mn-cs"/>
                        </a:rPr>
                        <a:t>_</a:t>
                      </a:r>
                      <a:r>
                        <a:rPr lang="en" sz="1600" dirty="0"/>
                        <a:t> द ी</a:t>
                      </a:r>
                    </a:p>
                  </a:txBody>
                  <a:tcPr marL="91425" marR="91425" marT="91425" marB="91425"/>
                </a:tc>
              </a:tr>
              <a:tr h="381000">
                <a:tc vMerge="1">
                  <a:txBody>
                    <a:bodyPr/>
                    <a:lstStyle/>
                    <a:p>
                      <a:endParaRPr lang="en-US"/>
                    </a:p>
                  </a:txBody>
                  <a:tcPr/>
                </a:tc>
                <a:tc>
                  <a:txBody>
                    <a:bodyPr/>
                    <a:lstStyle/>
                    <a:p>
                      <a:pPr lvl="0" rtl="0">
                        <a:spcBef>
                          <a:spcPts val="0"/>
                        </a:spcBef>
                        <a:buNone/>
                      </a:pPr>
                      <a:r>
                        <a:rPr lang="en" sz="1300">
                          <a:solidFill>
                            <a:srgbClr val="333333"/>
                          </a:solidFill>
                          <a:highlight>
                            <a:srgbClr val="F9F9F9"/>
                          </a:highlight>
                        </a:rPr>
                        <a:t>rAma ne  shyAma  ko  pustaka  dI</a:t>
                      </a:r>
                    </a:p>
                  </a:txBody>
                  <a:tcPr marL="91425" marR="91425" marT="91425" marB="91425"/>
                </a:tc>
                <a:tc>
                  <a:txBody>
                    <a:bodyPr/>
                    <a:lstStyle/>
                    <a:p>
                      <a:pPr lvl="0" rtl="0">
                        <a:spcBef>
                          <a:spcPts val="0"/>
                        </a:spcBef>
                        <a:buNone/>
                      </a:pPr>
                      <a:r>
                        <a:rPr lang="en" sz="1300" dirty="0">
                          <a:solidFill>
                            <a:srgbClr val="333333"/>
                          </a:solidFill>
                          <a:highlight>
                            <a:srgbClr val="F9F9F9"/>
                          </a:highlight>
                        </a:rPr>
                        <a:t>r  A  ma </a:t>
                      </a:r>
                      <a:r>
                        <a:rPr lang="en" sz="1600" b="1" kern="1200" dirty="0">
                          <a:solidFill>
                            <a:srgbClr val="FF0000"/>
                          </a:solidFill>
                          <a:latin typeface="+mn-lt"/>
                          <a:ea typeface="+mn-ea"/>
                          <a:cs typeface="+mn-cs"/>
                        </a:rPr>
                        <a:t>_</a:t>
                      </a:r>
                      <a:r>
                        <a:rPr lang="en" sz="1300" dirty="0">
                          <a:solidFill>
                            <a:srgbClr val="333333"/>
                          </a:solidFill>
                          <a:highlight>
                            <a:srgbClr val="F9F9F9"/>
                          </a:highlight>
                        </a:rPr>
                        <a:t> n e    </a:t>
                      </a:r>
                      <a:r>
                        <a:rPr lang="en" sz="1600" b="1" kern="1200" dirty="0">
                          <a:solidFill>
                            <a:srgbClr val="FF0000"/>
                          </a:solidFill>
                          <a:latin typeface="+mn-lt"/>
                          <a:ea typeface="+mn-ea"/>
                          <a:cs typeface="+mn-cs"/>
                        </a:rPr>
                        <a:t>_</a:t>
                      </a:r>
                      <a:r>
                        <a:rPr lang="en" sz="1300" dirty="0">
                          <a:solidFill>
                            <a:srgbClr val="333333"/>
                          </a:solidFill>
                          <a:highlight>
                            <a:srgbClr val="F9F9F9"/>
                          </a:highlight>
                        </a:rPr>
                        <a:t> sh     y  A  ma </a:t>
                      </a:r>
                      <a:r>
                        <a:rPr lang="en" sz="1600" b="1" kern="1200" dirty="0">
                          <a:solidFill>
                            <a:srgbClr val="FF0000"/>
                          </a:solidFill>
                          <a:latin typeface="+mn-lt"/>
                          <a:ea typeface="+mn-ea"/>
                          <a:cs typeface="+mn-cs"/>
                        </a:rPr>
                        <a:t>_</a:t>
                      </a:r>
                      <a:r>
                        <a:rPr lang="en" sz="1300" dirty="0">
                          <a:solidFill>
                            <a:srgbClr val="333333"/>
                          </a:solidFill>
                          <a:highlight>
                            <a:srgbClr val="F9F9F9"/>
                          </a:highlight>
                        </a:rPr>
                        <a:t> k   o   </a:t>
                      </a:r>
                      <a:r>
                        <a:rPr lang="en" sz="1600" b="1" kern="1200" dirty="0">
                          <a:solidFill>
                            <a:srgbClr val="FF0000"/>
                          </a:solidFill>
                          <a:latin typeface="+mn-lt"/>
                          <a:ea typeface="+mn-ea"/>
                          <a:cs typeface="+mn-cs"/>
                        </a:rPr>
                        <a:t>_</a:t>
                      </a:r>
                      <a:r>
                        <a:rPr lang="en" sz="1300" dirty="0">
                          <a:solidFill>
                            <a:srgbClr val="333333"/>
                          </a:solidFill>
                          <a:highlight>
                            <a:srgbClr val="F9F9F9"/>
                          </a:highlight>
                        </a:rPr>
                        <a:t>  p  u  s       ta  ka </a:t>
                      </a:r>
                      <a:r>
                        <a:rPr lang="en" sz="1600" b="1" kern="1200" dirty="0">
                          <a:solidFill>
                            <a:srgbClr val="FF0000"/>
                          </a:solidFill>
                          <a:latin typeface="+mn-lt"/>
                          <a:ea typeface="+mn-ea"/>
                          <a:cs typeface="+mn-cs"/>
                        </a:rPr>
                        <a:t>_ </a:t>
                      </a:r>
                      <a:r>
                        <a:rPr lang="en" sz="1300" dirty="0">
                          <a:solidFill>
                            <a:srgbClr val="333333"/>
                          </a:solidFill>
                          <a:highlight>
                            <a:srgbClr val="F9F9F9"/>
                          </a:highlight>
                        </a:rPr>
                        <a:t>d I</a:t>
                      </a:r>
                    </a:p>
                  </a:txBody>
                  <a:tcPr marL="91425" marR="91425" marT="91425" marB="91425"/>
                </a:tc>
              </a:tr>
              <a:tr h="381000">
                <a:tc rowSpan="2">
                  <a:txBody>
                    <a:bodyPr/>
                    <a:lstStyle/>
                    <a:p>
                      <a:pPr lvl="0" rtl="0">
                        <a:spcBef>
                          <a:spcPts val="0"/>
                        </a:spcBef>
                        <a:buNone/>
                      </a:pPr>
                      <a:r>
                        <a:rPr lang="en"/>
                        <a:t>mr</a:t>
                      </a:r>
                    </a:p>
                  </a:txBody>
                  <a:tcPr marL="91425" marR="91425" marT="91425" marB="91425"/>
                </a:tc>
                <a:tc>
                  <a:txBody>
                    <a:bodyPr/>
                    <a:lstStyle/>
                    <a:p>
                      <a:pPr lvl="0" rtl="0">
                        <a:spcBef>
                          <a:spcPts val="0"/>
                        </a:spcBef>
                        <a:buNone/>
                      </a:pPr>
                      <a:r>
                        <a:rPr lang="en" sz="1600"/>
                        <a:t>रामाने      श्यामला     पुस्तक   दिली </a:t>
                      </a:r>
                    </a:p>
                  </a:txBody>
                  <a:tcPr marL="91425" marR="91425" marT="91425" marB="91425"/>
                </a:tc>
                <a:tc>
                  <a:txBody>
                    <a:bodyPr/>
                    <a:lstStyle/>
                    <a:p>
                      <a:pPr lvl="0" rtl="0">
                        <a:lnSpc>
                          <a:spcPct val="121429"/>
                        </a:lnSpc>
                        <a:spcBef>
                          <a:spcPts val="0"/>
                        </a:spcBef>
                        <a:buNone/>
                      </a:pPr>
                      <a:r>
                        <a:rPr lang="en" sz="1600" dirty="0"/>
                        <a:t>र ा म ा न े </a:t>
                      </a:r>
                      <a:r>
                        <a:rPr lang="en" sz="1600" b="1" kern="1200" dirty="0">
                          <a:solidFill>
                            <a:srgbClr val="FF0000"/>
                          </a:solidFill>
                          <a:latin typeface="+mn-lt"/>
                          <a:ea typeface="+mn-ea"/>
                          <a:cs typeface="+mn-cs"/>
                        </a:rPr>
                        <a:t>_</a:t>
                      </a:r>
                      <a:r>
                        <a:rPr lang="en" sz="1600" dirty="0"/>
                        <a:t> श ् य ा म ल ा </a:t>
                      </a:r>
                      <a:r>
                        <a:rPr lang="en" sz="1600" b="1" kern="1200" dirty="0">
                          <a:solidFill>
                            <a:srgbClr val="FF0000"/>
                          </a:solidFill>
                          <a:latin typeface="+mn-lt"/>
                          <a:ea typeface="+mn-ea"/>
                          <a:cs typeface="+mn-cs"/>
                        </a:rPr>
                        <a:t>_</a:t>
                      </a:r>
                      <a:r>
                        <a:rPr lang="en" sz="1600" dirty="0"/>
                        <a:t> प ु स ् त क </a:t>
                      </a:r>
                      <a:r>
                        <a:rPr lang="en" sz="1600" b="1" kern="1200" dirty="0">
                          <a:solidFill>
                            <a:srgbClr val="FF0000"/>
                          </a:solidFill>
                          <a:latin typeface="+mn-lt"/>
                          <a:ea typeface="+mn-ea"/>
                          <a:cs typeface="+mn-cs"/>
                        </a:rPr>
                        <a:t>_ </a:t>
                      </a:r>
                      <a:r>
                        <a:rPr lang="en" sz="1600" dirty="0"/>
                        <a:t>द ि ल ी</a:t>
                      </a:r>
                    </a:p>
                  </a:txBody>
                  <a:tcPr marL="91425" marR="91425" marT="91425" marB="91425"/>
                </a:tc>
              </a:tr>
              <a:tr h="381000">
                <a:tc vMerge="1">
                  <a:txBody>
                    <a:bodyPr/>
                    <a:lstStyle/>
                    <a:p>
                      <a:endParaRPr lang="en-US"/>
                    </a:p>
                  </a:txBody>
                  <a:tcPr/>
                </a:tc>
                <a:tc>
                  <a:txBody>
                    <a:bodyPr/>
                    <a:lstStyle/>
                    <a:p>
                      <a:pPr lvl="0" rtl="0">
                        <a:spcBef>
                          <a:spcPts val="0"/>
                        </a:spcBef>
                        <a:buNone/>
                      </a:pPr>
                      <a:r>
                        <a:rPr lang="en" dirty="0">
                          <a:solidFill>
                            <a:srgbClr val="333333"/>
                          </a:solidFill>
                          <a:highlight>
                            <a:srgbClr val="F9F9F9"/>
                          </a:highlight>
                        </a:rPr>
                        <a:t>rAmAne  shyAmalA  pustaka  dilI</a:t>
                      </a:r>
                    </a:p>
                  </a:txBody>
                  <a:tcPr marL="91425" marR="91425" marT="91425" marB="91425"/>
                </a:tc>
                <a:tc>
                  <a:txBody>
                    <a:bodyPr/>
                    <a:lstStyle/>
                    <a:p>
                      <a:pPr lvl="0" rtl="0">
                        <a:spcBef>
                          <a:spcPts val="0"/>
                        </a:spcBef>
                        <a:buNone/>
                      </a:pPr>
                      <a:r>
                        <a:rPr lang="en" dirty="0">
                          <a:solidFill>
                            <a:srgbClr val="333333"/>
                          </a:solidFill>
                          <a:highlight>
                            <a:srgbClr val="F9F9F9"/>
                          </a:highlight>
                        </a:rPr>
                        <a:t>r  A   m  A  n  e </a:t>
                      </a:r>
                      <a:r>
                        <a:rPr lang="en" sz="1600" b="1" kern="1200" dirty="0">
                          <a:solidFill>
                            <a:srgbClr val="FF0000"/>
                          </a:solidFill>
                          <a:latin typeface="+mn-lt"/>
                          <a:ea typeface="+mn-ea"/>
                          <a:cs typeface="+mn-cs"/>
                        </a:rPr>
                        <a:t>_ </a:t>
                      </a:r>
                      <a:r>
                        <a:rPr lang="en" dirty="0">
                          <a:solidFill>
                            <a:srgbClr val="333333"/>
                          </a:solidFill>
                          <a:highlight>
                            <a:srgbClr val="F9F9F9"/>
                          </a:highlight>
                        </a:rPr>
                        <a:t>sh     y A ma  l   A  </a:t>
                      </a:r>
                      <a:r>
                        <a:rPr lang="en" sz="1600" b="1" kern="1200" dirty="0">
                          <a:solidFill>
                            <a:srgbClr val="FF0000"/>
                          </a:solidFill>
                          <a:latin typeface="+mn-lt"/>
                          <a:ea typeface="+mn-ea"/>
                          <a:cs typeface="+mn-cs"/>
                        </a:rPr>
                        <a:t>_</a:t>
                      </a:r>
                      <a:r>
                        <a:rPr lang="en" dirty="0">
                          <a:solidFill>
                            <a:srgbClr val="333333"/>
                          </a:solidFill>
                          <a:highlight>
                            <a:srgbClr val="F9F9F9"/>
                          </a:highlight>
                        </a:rPr>
                        <a:t>  p u   s     ta  ka </a:t>
                      </a:r>
                      <a:r>
                        <a:rPr lang="en" sz="1600" b="1" kern="1200" dirty="0">
                          <a:solidFill>
                            <a:srgbClr val="FF0000"/>
                          </a:solidFill>
                          <a:latin typeface="+mn-lt"/>
                          <a:ea typeface="+mn-ea"/>
                          <a:cs typeface="+mn-cs"/>
                        </a:rPr>
                        <a:t>_</a:t>
                      </a:r>
                      <a:r>
                        <a:rPr lang="en" dirty="0">
                          <a:solidFill>
                            <a:srgbClr val="333333"/>
                          </a:solidFill>
                          <a:highlight>
                            <a:srgbClr val="F9F9F9"/>
                          </a:highlight>
                        </a:rPr>
                        <a:t> d i     l    I </a:t>
                      </a:r>
                    </a:p>
                  </a:txBody>
                  <a:tcPr marL="91425" marR="91425" marT="91425" marB="91425"/>
                </a:tc>
              </a:tr>
            </a:tbl>
          </a:graphicData>
        </a:graphic>
      </p:graphicFrame>
      <p:graphicFrame>
        <p:nvGraphicFramePr>
          <p:cNvPr id="810" name="Shape 810"/>
          <p:cNvGraphicFramePr/>
          <p:nvPr>
            <p:extLst>
              <p:ext uri="{D42A27DB-BD31-4B8C-83A1-F6EECF244321}">
                <p14:modId xmlns:p14="http://schemas.microsoft.com/office/powerpoint/2010/main" val="3291798229"/>
              </p:ext>
            </p:extLst>
          </p:nvPr>
        </p:nvGraphicFramePr>
        <p:xfrm>
          <a:off x="1163584" y="5255797"/>
          <a:ext cx="9877530" cy="914340"/>
        </p:xfrm>
        <a:graphic>
          <a:graphicData uri="http://schemas.openxmlformats.org/drawingml/2006/table">
            <a:tbl>
              <a:tblPr>
                <a:noFill/>
              </a:tblPr>
              <a:tblGrid>
                <a:gridCol w="3908810"/>
                <a:gridCol w="5968720"/>
              </a:tblGrid>
              <a:tr h="381000">
                <a:tc>
                  <a:txBody>
                    <a:bodyPr/>
                    <a:lstStyle/>
                    <a:p>
                      <a:pPr lvl="0" rtl="0">
                        <a:spcBef>
                          <a:spcPts val="0"/>
                        </a:spcBef>
                        <a:buNone/>
                      </a:pPr>
                      <a:r>
                        <a:rPr lang="en" dirty="0"/>
                        <a:t>Gloss</a:t>
                      </a:r>
                    </a:p>
                  </a:txBody>
                  <a:tcPr marL="91425" marR="91425" marT="91425" marB="91425"/>
                </a:tc>
                <a:tc>
                  <a:txBody>
                    <a:bodyPr/>
                    <a:lstStyle/>
                    <a:p>
                      <a:pPr lvl="0" rtl="0">
                        <a:spcBef>
                          <a:spcPts val="0"/>
                        </a:spcBef>
                        <a:buNone/>
                      </a:pPr>
                      <a:r>
                        <a:rPr lang="en" sz="1200">
                          <a:solidFill>
                            <a:srgbClr val="333333"/>
                          </a:solidFill>
                          <a:highlight>
                            <a:srgbClr val="F9F9F9"/>
                          </a:highlight>
                        </a:rPr>
                        <a:t>Ram</a:t>
                      </a:r>
                      <a:r>
                        <a:rPr lang="en" sz="1200" i="1">
                          <a:solidFill>
                            <a:srgbClr val="333333"/>
                          </a:solidFill>
                          <a:highlight>
                            <a:srgbClr val="F9F9F9"/>
                          </a:highlight>
                        </a:rPr>
                        <a:t>+nom</a:t>
                      </a:r>
                      <a:r>
                        <a:rPr lang="en" sz="1200">
                          <a:solidFill>
                            <a:srgbClr val="333333"/>
                          </a:solidFill>
                          <a:highlight>
                            <a:srgbClr val="F9F9F9"/>
                          </a:highlight>
                        </a:rPr>
                        <a:t> Shyam</a:t>
                      </a:r>
                      <a:r>
                        <a:rPr lang="en" sz="1200" i="1">
                          <a:solidFill>
                            <a:srgbClr val="333333"/>
                          </a:solidFill>
                          <a:highlight>
                            <a:srgbClr val="F9F9F9"/>
                          </a:highlight>
                        </a:rPr>
                        <a:t>+acc</a:t>
                      </a:r>
                      <a:r>
                        <a:rPr lang="en" sz="1200">
                          <a:solidFill>
                            <a:srgbClr val="333333"/>
                          </a:solidFill>
                          <a:highlight>
                            <a:srgbClr val="F9F9F9"/>
                          </a:highlight>
                        </a:rPr>
                        <a:t> book gave</a:t>
                      </a:r>
                    </a:p>
                  </a:txBody>
                  <a:tcPr marL="91425" marR="91425" marT="91425" marB="91425"/>
                </a:tc>
              </a:tr>
              <a:tr h="381000">
                <a:tc>
                  <a:txBody>
                    <a:bodyPr/>
                    <a:lstStyle/>
                    <a:p>
                      <a:pPr lvl="0" rtl="0">
                        <a:spcBef>
                          <a:spcPts val="0"/>
                        </a:spcBef>
                        <a:buNone/>
                      </a:pPr>
                      <a:r>
                        <a:rPr lang="en" dirty="0"/>
                        <a:t>English Translation</a:t>
                      </a:r>
                    </a:p>
                  </a:txBody>
                  <a:tcPr marL="91425" marR="91425" marT="91425" marB="91425"/>
                </a:tc>
                <a:tc>
                  <a:txBody>
                    <a:bodyPr/>
                    <a:lstStyle/>
                    <a:p>
                      <a:pPr lvl="0" rtl="0">
                        <a:spcBef>
                          <a:spcPts val="0"/>
                        </a:spcBef>
                        <a:buNone/>
                      </a:pPr>
                      <a:r>
                        <a:rPr lang="en" dirty="0"/>
                        <a:t>Ram gave a/the book to Shyam </a:t>
                      </a:r>
                    </a:p>
                  </a:txBody>
                  <a:tcPr marL="91425" marR="91425" marT="91425" marB="91425"/>
                </a:tc>
              </a:tr>
            </a:tbl>
          </a:graphicData>
        </a:graphic>
      </p:graphicFrame>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88</a:t>
            </a:fld>
            <a:endParaRPr lang="en">
              <a:solidFill>
                <a:prstClr val="black">
                  <a:tint val="75000"/>
                </a:prstClr>
              </a:solidFill>
            </a:endParaRPr>
          </a:p>
        </p:txBody>
      </p:sp>
    </p:spTree>
    <p:extLst>
      <p:ext uri="{BB962C8B-B14F-4D97-AF65-F5344CB8AC3E}">
        <p14:creationId xmlns:p14="http://schemas.microsoft.com/office/powerpoint/2010/main" val="69236859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Shape 816"/>
          <p:cNvSpPr txBox="1">
            <a:spLocks noGrp="1"/>
          </p:cNvSpPr>
          <p:nvPr>
            <p:ph type="title"/>
          </p:nvPr>
        </p:nvSpPr>
        <p:spPr>
          <a:xfrm>
            <a:off x="1716828" y="212366"/>
            <a:ext cx="8520600" cy="943200"/>
          </a:xfrm>
          <a:prstGeom prst="rect">
            <a:avLst/>
          </a:prstGeom>
        </p:spPr>
        <p:txBody>
          <a:bodyPr vert="horz" lIns="91425" tIns="91425" rIns="91425" bIns="91425" rtlCol="0" anchor="t" anchorCtr="0">
            <a:noAutofit/>
          </a:bodyPr>
          <a:lstStyle/>
          <a:p>
            <a:r>
              <a:rPr lang="en" dirty="0"/>
              <a:t>Why character-level SMT?</a:t>
            </a:r>
          </a:p>
        </p:txBody>
      </p:sp>
      <p:sp>
        <p:nvSpPr>
          <p:cNvPr id="817" name="Shape 817"/>
          <p:cNvSpPr txBox="1">
            <a:spLocks noGrp="1"/>
          </p:cNvSpPr>
          <p:nvPr>
            <p:ph type="body" idx="1"/>
          </p:nvPr>
        </p:nvSpPr>
        <p:spPr>
          <a:xfrm>
            <a:off x="236220" y="4214046"/>
            <a:ext cx="11776534" cy="2232474"/>
          </a:xfrm>
          <a:prstGeom prst="rect">
            <a:avLst/>
          </a:prstGeom>
        </p:spPr>
        <p:txBody>
          <a:bodyPr vert="horz" lIns="91425" tIns="91425" rIns="91425" bIns="91425" rtlCol="0" anchor="t" anchorCtr="0">
            <a:noAutofit/>
          </a:bodyPr>
          <a:lstStyle/>
          <a:p>
            <a:pPr>
              <a:spcAft>
                <a:spcPts val="1200"/>
              </a:spcAft>
              <a:buNone/>
            </a:pPr>
            <a:r>
              <a:rPr lang="en" i="1" u="sng" dirty="0" smtClean="0"/>
              <a:t>Primary  language divergences can be bridged by sub-word transformations </a:t>
            </a:r>
          </a:p>
          <a:p>
            <a:pPr marL="457200">
              <a:spcAft>
                <a:spcPts val="1000"/>
              </a:spcAft>
            </a:pPr>
            <a:r>
              <a:rPr lang="en" sz="2000" dirty="0" smtClean="0"/>
              <a:t>Spelling/pronunciation differences (Cognates, Loan words)</a:t>
            </a:r>
          </a:p>
          <a:p>
            <a:pPr marL="457200">
              <a:spcAft>
                <a:spcPts val="1000"/>
              </a:spcAft>
            </a:pPr>
            <a:r>
              <a:rPr lang="en" sz="2000" dirty="0" smtClean="0"/>
              <a:t>Suffix sets &amp; function words: mappings can be learnt for short sequences</a:t>
            </a:r>
          </a:p>
          <a:p>
            <a:pPr lvl="2" indent="0">
              <a:buNone/>
            </a:pPr>
            <a:r>
              <a:rPr lang="en" sz="1800" dirty="0" smtClean="0"/>
              <a:t>cA → kA 			madhye → me.m			(for Marathi </a:t>
            </a:r>
            <a:r>
              <a:rPr lang="en" sz="1800" dirty="0" smtClean="0">
                <a:sym typeface="Wingdings" panose="05000000000000000000" pitchFamily="2" charset="2"/>
              </a:rPr>
              <a:t> Hindi)</a:t>
            </a:r>
            <a:endParaRPr lang="en" sz="1800" dirty="0"/>
          </a:p>
        </p:txBody>
      </p:sp>
      <p:graphicFrame>
        <p:nvGraphicFramePr>
          <p:cNvPr id="2" name="Table 1"/>
          <p:cNvGraphicFramePr>
            <a:graphicFrameLocks noGrp="1"/>
          </p:cNvGraphicFramePr>
          <p:nvPr>
            <p:extLst>
              <p:ext uri="{D42A27DB-BD31-4B8C-83A1-F6EECF244321}">
                <p14:modId xmlns:p14="http://schemas.microsoft.com/office/powerpoint/2010/main" val="1401011980"/>
              </p:ext>
            </p:extLst>
          </p:nvPr>
        </p:nvGraphicFramePr>
        <p:xfrm>
          <a:off x="5594308" y="1920133"/>
          <a:ext cx="4761992" cy="1854200"/>
        </p:xfrm>
        <a:graphic>
          <a:graphicData uri="http://schemas.openxmlformats.org/drawingml/2006/table">
            <a:tbl>
              <a:tblPr bandRow="1">
                <a:tableStyleId>{5C22544A-7EE6-4342-B048-85BDC9FD1C3A}</a:tableStyleId>
              </a:tblPr>
              <a:tblGrid>
                <a:gridCol w="2878328"/>
                <a:gridCol w="1883664"/>
              </a:tblGrid>
              <a:tr h="370840">
                <a:tc>
                  <a:txBody>
                    <a:bodyPr/>
                    <a:lstStyle/>
                    <a:p>
                      <a:r>
                        <a:rPr lang="en-US" dirty="0" smtClean="0"/>
                        <a:t>Konkani –</a:t>
                      </a:r>
                      <a:r>
                        <a:rPr lang="en-US" baseline="0" dirty="0" smtClean="0"/>
                        <a:t> </a:t>
                      </a:r>
                      <a:r>
                        <a:rPr lang="en-US" dirty="0" smtClean="0"/>
                        <a:t>Marathi</a:t>
                      </a:r>
                      <a:endParaRPr lang="en-US" dirty="0"/>
                    </a:p>
                  </a:txBody>
                  <a:tcPr/>
                </a:tc>
                <a:tc>
                  <a:txBody>
                    <a:bodyPr/>
                    <a:lstStyle/>
                    <a:p>
                      <a:r>
                        <a:rPr lang="en-US" dirty="0" smtClean="0"/>
                        <a:t>54.51</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Punjabi</a:t>
                      </a:r>
                      <a:r>
                        <a:rPr lang="en-US" baseline="0" dirty="0" smtClean="0"/>
                        <a:t> – Hindi</a:t>
                      </a:r>
                      <a:endParaRPr lang="en-US" dirty="0"/>
                    </a:p>
                  </a:txBody>
                  <a:tcPr/>
                </a:tc>
                <a:tc>
                  <a:txBody>
                    <a:bodyPr/>
                    <a:lstStyle/>
                    <a:p>
                      <a:r>
                        <a:rPr lang="en-US" dirty="0" smtClean="0"/>
                        <a:t>68.00</a:t>
                      </a:r>
                      <a:endParaRPr lang="en-US" dirty="0"/>
                    </a:p>
                  </a:txBody>
                  <a:tcPr/>
                </a:tc>
              </a:tr>
              <a:tr h="370840">
                <a:tc>
                  <a:txBody>
                    <a:bodyPr/>
                    <a:lstStyle/>
                    <a:p>
                      <a:r>
                        <a:rPr lang="en-US" dirty="0" smtClean="0"/>
                        <a:t>Bulgarian –</a:t>
                      </a:r>
                      <a:r>
                        <a:rPr lang="en-US" baseline="0" dirty="0" smtClean="0"/>
                        <a:t> Macedonian</a:t>
                      </a:r>
                      <a:endParaRPr lang="en-US" dirty="0"/>
                    </a:p>
                  </a:txBody>
                  <a:tcPr/>
                </a:tc>
                <a:tc>
                  <a:txBody>
                    <a:bodyPr/>
                    <a:lstStyle/>
                    <a:p>
                      <a:r>
                        <a:rPr lang="en-US" dirty="0" smtClean="0"/>
                        <a:t>62.85</a:t>
                      </a:r>
                      <a:endParaRPr lang="en-US" dirty="0"/>
                    </a:p>
                  </a:txBody>
                  <a:tcPr/>
                </a:tc>
              </a:tr>
              <a:tr h="370840">
                <a:tc>
                  <a:txBody>
                    <a:bodyPr/>
                    <a:lstStyle/>
                    <a:p>
                      <a:r>
                        <a:rPr lang="en-US" dirty="0" smtClean="0"/>
                        <a:t>Danish – Swedish</a:t>
                      </a:r>
                      <a:r>
                        <a:rPr lang="en-US" baseline="0" dirty="0" smtClean="0"/>
                        <a:t> </a:t>
                      </a:r>
                      <a:endParaRPr lang="en-US" dirty="0"/>
                    </a:p>
                  </a:txBody>
                  <a:tcPr/>
                </a:tc>
                <a:tc>
                  <a:txBody>
                    <a:bodyPr/>
                    <a:lstStyle/>
                    <a:p>
                      <a:r>
                        <a:rPr lang="en-US" dirty="0" smtClean="0"/>
                        <a:t>63.39</a:t>
                      </a:r>
                      <a:endParaRPr lang="en-US" dirty="0"/>
                    </a:p>
                  </a:txBody>
                  <a:tcPr/>
                </a:tc>
              </a:tr>
              <a:tr h="370840">
                <a:tc>
                  <a:txBody>
                    <a:bodyPr/>
                    <a:lstStyle/>
                    <a:p>
                      <a:r>
                        <a:rPr lang="en-US" dirty="0" smtClean="0"/>
                        <a:t>Indonesian – Malay</a:t>
                      </a:r>
                      <a:r>
                        <a:rPr lang="en-US" baseline="0" dirty="0" smtClean="0"/>
                        <a:t> </a:t>
                      </a:r>
                      <a:endParaRPr lang="en-US" dirty="0"/>
                    </a:p>
                  </a:txBody>
                  <a:tcPr/>
                </a:tc>
                <a:tc>
                  <a:txBody>
                    <a:bodyPr/>
                    <a:lstStyle/>
                    <a:p>
                      <a:r>
                        <a:rPr lang="en-US" dirty="0" smtClean="0"/>
                        <a:t>73.54</a:t>
                      </a:r>
                      <a:endParaRPr lang="en-US" dirty="0"/>
                    </a:p>
                  </a:txBody>
                  <a:tcPr/>
                </a:tc>
              </a:tr>
            </a:tbl>
          </a:graphicData>
        </a:graphic>
      </p:graphicFrame>
      <p:sp>
        <p:nvSpPr>
          <p:cNvPr id="3" name="TextBox 2"/>
          <p:cNvSpPr txBox="1"/>
          <p:nvPr/>
        </p:nvSpPr>
        <p:spPr>
          <a:xfrm>
            <a:off x="236220" y="2525407"/>
            <a:ext cx="4637532" cy="646331"/>
          </a:xfrm>
          <a:prstGeom prst="rect">
            <a:avLst/>
          </a:prstGeom>
          <a:noFill/>
        </p:spPr>
        <p:txBody>
          <a:bodyPr wrap="square" rtlCol="0">
            <a:spAutoFit/>
          </a:bodyPr>
          <a:lstStyle/>
          <a:p>
            <a:r>
              <a:rPr lang="en-US" sz="2000" dirty="0" smtClean="0"/>
              <a:t>LCSR as a measure of language relatedness</a:t>
            </a:r>
          </a:p>
          <a:p>
            <a:r>
              <a:rPr lang="en-US" sz="1600" i="1" dirty="0" smtClean="0"/>
              <a:t>(computed at sentence level on a parallel corpus) </a:t>
            </a:r>
            <a:endParaRPr lang="en-US" sz="1600" i="1" dirty="0"/>
          </a:p>
        </p:txBody>
      </p:sp>
      <p:sp>
        <p:nvSpPr>
          <p:cNvPr id="4" name="Rectangle 3"/>
          <p:cNvSpPr/>
          <p:nvPr/>
        </p:nvSpPr>
        <p:spPr>
          <a:xfrm>
            <a:off x="693420" y="1155566"/>
            <a:ext cx="10805160" cy="523220"/>
          </a:xfrm>
          <a:prstGeom prst="rect">
            <a:avLst/>
          </a:prstGeom>
        </p:spPr>
        <p:txBody>
          <a:bodyPr wrap="square">
            <a:spAutoFit/>
          </a:bodyPr>
          <a:lstStyle/>
          <a:p>
            <a:pPr>
              <a:buNone/>
            </a:pPr>
            <a:r>
              <a:rPr lang="en" sz="2800" i="1" u="sng" dirty="0"/>
              <a:t>High degree of character-level similarity between related languages </a:t>
            </a:r>
          </a:p>
        </p:txBody>
      </p:sp>
      <p:cxnSp>
        <p:nvCxnSpPr>
          <p:cNvPr id="6" name="Straight Arrow Connector 5"/>
          <p:cNvCxnSpPr>
            <a:stCxn id="3" idx="3"/>
            <a:endCxn id="2" idx="1"/>
          </p:cNvCxnSpPr>
          <p:nvPr/>
        </p:nvCxnSpPr>
        <p:spPr>
          <a:xfrm flipV="1">
            <a:off x="4873752" y="2847233"/>
            <a:ext cx="720556" cy="1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27298" y="6200298"/>
            <a:ext cx="12755290" cy="492443"/>
          </a:xfrm>
          <a:prstGeom prst="rect">
            <a:avLst/>
          </a:prstGeom>
        </p:spPr>
        <p:txBody>
          <a:bodyPr wrap="square">
            <a:spAutoFit/>
          </a:bodyPr>
          <a:lstStyle/>
          <a:p>
            <a:pPr marL="457200" indent="457200">
              <a:buNone/>
            </a:pPr>
            <a:r>
              <a:rPr lang="en" sz="2600" i="1" u="sng" dirty="0" smtClean="0"/>
              <a:t>An integrated </a:t>
            </a:r>
            <a:r>
              <a:rPr lang="en" sz="2600" i="1" u="sng" dirty="0"/>
              <a:t>framework </a:t>
            </a:r>
            <a:r>
              <a:rPr lang="en" sz="2600" i="1" u="sng" dirty="0" smtClean="0"/>
              <a:t>tackling cognates, named entities, inflection, agglutination</a:t>
            </a:r>
            <a:endParaRPr lang="en" sz="2600" i="1" u="sng" dirty="0"/>
          </a:p>
        </p:txBody>
      </p:sp>
      <p:sp>
        <p:nvSpPr>
          <p:cNvPr id="8" name="Slide Number Placeholder 7"/>
          <p:cNvSpPr>
            <a:spLocks noGrp="1"/>
          </p:cNvSpPr>
          <p:nvPr>
            <p:ph type="sldNum" idx="12"/>
          </p:nvPr>
        </p:nvSpPr>
        <p:spPr/>
        <p:txBody>
          <a:bodyPr/>
          <a:lstStyle/>
          <a:p>
            <a:fld id="{00000000-1234-1234-1234-123412341234}" type="slidenum">
              <a:rPr lang="en" smtClean="0">
                <a:solidFill>
                  <a:prstClr val="black">
                    <a:tint val="75000"/>
                  </a:prstClr>
                </a:solidFill>
              </a:rPr>
              <a:pPr/>
              <a:t>89</a:t>
            </a:fld>
            <a:endParaRPr lang="en">
              <a:solidFill>
                <a:prstClr val="black">
                  <a:tint val="75000"/>
                </a:prstClr>
              </a:solidFill>
            </a:endParaRPr>
          </a:p>
        </p:txBody>
      </p:sp>
    </p:spTree>
    <p:extLst>
      <p:ext uri="{BB962C8B-B14F-4D97-AF65-F5344CB8AC3E}">
        <p14:creationId xmlns:p14="http://schemas.microsoft.com/office/powerpoint/2010/main" val="21698458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7">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7">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 grpId="0" uiExpand="1" build="p"/>
      <p:bldP spid="3" grpId="0"/>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64030" y="1111908"/>
            <a:ext cx="10602684" cy="3108543"/>
          </a:xfrm>
          <a:prstGeom prst="rect">
            <a:avLst/>
          </a:prstGeom>
        </p:spPr>
        <p:txBody>
          <a:bodyPr wrap="square">
            <a:spAutoFit/>
          </a:bodyPr>
          <a:lstStyle/>
          <a:p>
            <a:r>
              <a:rPr lang="en-US" sz="2800" i="1" dirty="0">
                <a:solidFill>
                  <a:prstClr val="black"/>
                </a:solidFill>
              </a:rPr>
              <a:t>“If technology developed for one language can be ported to another merely by amassing appropriate training data in the second language, then the effort put into the development of the technology in the first language can be leveraged to more efficiently create technology for other languages.”</a:t>
            </a:r>
          </a:p>
          <a:p>
            <a:pPr algn="r"/>
            <a:r>
              <a:rPr lang="en-US" sz="2800" i="1" dirty="0">
                <a:solidFill>
                  <a:prstClr val="black"/>
                </a:solidFill>
              </a:rPr>
              <a:t>- Emily Bender (2011) </a:t>
            </a:r>
          </a:p>
          <a:p>
            <a:endParaRPr lang="en-US" sz="2800" i="1" dirty="0">
              <a:solidFill>
                <a:prstClr val="black"/>
              </a:solidFill>
            </a:endParaRPr>
          </a:p>
        </p:txBody>
      </p:sp>
      <p:sp>
        <p:nvSpPr>
          <p:cNvPr id="5" name="Rectangle 4"/>
          <p:cNvSpPr/>
          <p:nvPr/>
        </p:nvSpPr>
        <p:spPr>
          <a:xfrm>
            <a:off x="132346" y="4507077"/>
            <a:ext cx="12061507" cy="523220"/>
          </a:xfrm>
          <a:prstGeom prst="rect">
            <a:avLst/>
          </a:prstGeom>
        </p:spPr>
        <p:txBody>
          <a:bodyPr wrap="none">
            <a:spAutoFit/>
          </a:bodyPr>
          <a:lstStyle/>
          <a:p>
            <a:r>
              <a:rPr lang="en-US" sz="2800" i="1" dirty="0">
                <a:solidFill>
                  <a:prstClr val="black"/>
                </a:solidFill>
              </a:rPr>
              <a:t>Indeed, by the above definition, SMT is a language independent technology, but….</a:t>
            </a: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NAACL 2016 Tutorial</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31CA5B9D-F41A-446D-86B5-B9FFFF0F93BD}"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405899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9423" y="2426677"/>
            <a:ext cx="10990385" cy="2246769"/>
          </a:xfrm>
          <a:prstGeom prst="rect">
            <a:avLst/>
          </a:prstGeom>
          <a:noFill/>
        </p:spPr>
        <p:txBody>
          <a:bodyPr wrap="square" rtlCol="0">
            <a:spAutoFit/>
          </a:bodyPr>
          <a:lstStyle/>
          <a:p>
            <a:pPr algn="ctr"/>
            <a:r>
              <a:rPr lang="en-IN" sz="2800" u="sng" dirty="0">
                <a:solidFill>
                  <a:prstClr val="black"/>
                </a:solidFill>
              </a:rPr>
              <a:t>Training Character level SMT</a:t>
            </a:r>
          </a:p>
          <a:p>
            <a:pPr algn="ctr"/>
            <a:endParaRPr lang="en-IN" sz="2800" dirty="0">
              <a:solidFill>
                <a:prstClr val="black"/>
              </a:solidFill>
            </a:endParaRPr>
          </a:p>
          <a:p>
            <a:pPr algn="ctr"/>
            <a:r>
              <a:rPr lang="en-IN" sz="2800" dirty="0">
                <a:solidFill>
                  <a:prstClr val="black"/>
                </a:solidFill>
              </a:rPr>
              <a:t>Use the same discriminative log-linear framework as Phrase-based SMT</a:t>
            </a:r>
          </a:p>
          <a:p>
            <a:pPr algn="ctr"/>
            <a:endParaRPr lang="en-IN" sz="2800" dirty="0">
              <a:solidFill>
                <a:prstClr val="black"/>
              </a:solidFill>
            </a:endParaRPr>
          </a:p>
          <a:p>
            <a:pPr algn="ctr"/>
            <a:r>
              <a:rPr lang="en-IN" sz="2800" dirty="0">
                <a:solidFill>
                  <a:prstClr val="black"/>
                </a:solidFill>
              </a:rPr>
              <a:t>… with some modifications  … </a:t>
            </a:r>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90</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01569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2741" y="227795"/>
            <a:ext cx="10837244" cy="2322687"/>
          </a:xfrm>
          <a:prstGeom prst="rect">
            <a:avLst/>
          </a:prstGeom>
        </p:spPr>
        <p:txBody>
          <a:bodyPr wrap="square">
            <a:spAutoFit/>
          </a:bodyPr>
          <a:lstStyle/>
          <a:p>
            <a:pPr>
              <a:lnSpc>
                <a:spcPct val="90000"/>
              </a:lnSpc>
              <a:spcBef>
                <a:spcPts val="600"/>
              </a:spcBef>
              <a:spcAft>
                <a:spcPts val="600"/>
              </a:spcAft>
            </a:pPr>
            <a:r>
              <a:rPr lang="en-IN" sz="2800" i="1" u="sng" dirty="0">
                <a:solidFill>
                  <a:prstClr val="black"/>
                </a:solidFill>
              </a:rPr>
              <a:t>Modification </a:t>
            </a:r>
            <a:r>
              <a:rPr lang="en-IN" sz="2800" i="1" u="sng" dirty="0" smtClean="0">
                <a:solidFill>
                  <a:prstClr val="black"/>
                </a:solidFill>
              </a:rPr>
              <a:t>1: Handling sentence length issues during training </a:t>
            </a:r>
            <a:endParaRPr lang="en-IN" sz="2800" i="1" u="sng" dirty="0">
              <a:solidFill>
                <a:prstClr val="black"/>
              </a:solidFill>
            </a:endParaRPr>
          </a:p>
          <a:p>
            <a:pPr>
              <a:lnSpc>
                <a:spcPct val="90000"/>
              </a:lnSpc>
              <a:spcAft>
                <a:spcPts val="1200"/>
              </a:spcAft>
            </a:pPr>
            <a:r>
              <a:rPr lang="en-IN" sz="2400" i="1" dirty="0">
                <a:solidFill>
                  <a:prstClr val="black"/>
                </a:solidFill>
              </a:rPr>
              <a:t>Long sentences at character level  </a:t>
            </a:r>
            <a:r>
              <a:rPr lang="en-IN" sz="2400" i="1" dirty="0">
                <a:solidFill>
                  <a:prstClr val="black"/>
                </a:solidFill>
                <a:sym typeface="Wingdings" panose="05000000000000000000" pitchFamily="2" charset="2"/>
              </a:rPr>
              <a:t> </a:t>
            </a:r>
            <a:r>
              <a:rPr lang="en" sz="2400" dirty="0">
                <a:solidFill>
                  <a:prstClr val="black"/>
                </a:solidFill>
              </a:rPr>
              <a:t>Inefficient Word </a:t>
            </a:r>
            <a:r>
              <a:rPr lang="en" sz="2400" dirty="0" smtClean="0">
                <a:solidFill>
                  <a:prstClr val="black"/>
                </a:solidFill>
              </a:rPr>
              <a:t>alignment</a:t>
            </a:r>
          </a:p>
          <a:p>
            <a:pPr>
              <a:lnSpc>
                <a:spcPct val="90000"/>
              </a:lnSpc>
              <a:spcBef>
                <a:spcPts val="1000"/>
              </a:spcBef>
            </a:pPr>
            <a:r>
              <a:rPr lang="en" sz="2400" dirty="0" smtClean="0">
                <a:solidFill>
                  <a:prstClr val="black"/>
                </a:solidFill>
              </a:rPr>
              <a:t>(a) Limit sentence length </a:t>
            </a:r>
            <a:r>
              <a:rPr lang="en" sz="2400" dirty="0" smtClean="0">
                <a:solidFill>
                  <a:prstClr val="black"/>
                </a:solidFill>
                <a:sym typeface="Wingdings" panose="05000000000000000000" pitchFamily="2" charset="2"/>
              </a:rPr>
              <a:t> </a:t>
            </a:r>
            <a:r>
              <a:rPr lang="en" sz="2000" dirty="0" smtClean="0">
                <a:solidFill>
                  <a:prstClr val="black"/>
                </a:solidFill>
              </a:rPr>
              <a:t>Loss of training corpus </a:t>
            </a:r>
            <a:r>
              <a:rPr lang="en" sz="2000" i="1" dirty="0" smtClean="0">
                <a:solidFill>
                  <a:prstClr val="black"/>
                </a:solidFill>
              </a:rPr>
              <a:t>(Tiedemann, 2009)</a:t>
            </a:r>
            <a:r>
              <a:rPr lang="en" sz="2000" dirty="0" smtClean="0">
                <a:solidFill>
                  <a:prstClr val="black"/>
                </a:solidFill>
              </a:rPr>
              <a:t> </a:t>
            </a:r>
          </a:p>
          <a:p>
            <a:pPr>
              <a:lnSpc>
                <a:spcPct val="90000"/>
              </a:lnSpc>
              <a:spcAft>
                <a:spcPts val="1200"/>
              </a:spcAft>
            </a:pPr>
            <a:r>
              <a:rPr lang="en" sz="2400" dirty="0" smtClean="0">
                <a:solidFill>
                  <a:prstClr val="black"/>
                </a:solidFill>
              </a:rPr>
              <a:t>(b) Phrase pairs from word-based model as corpus </a:t>
            </a:r>
            <a:r>
              <a:rPr lang="en" sz="2400" dirty="0" smtClean="0">
                <a:solidFill>
                  <a:prstClr val="black"/>
                </a:solidFill>
                <a:sym typeface="Wingdings" panose="05000000000000000000" pitchFamily="2" charset="2"/>
              </a:rPr>
              <a:t> </a:t>
            </a:r>
            <a:r>
              <a:rPr lang="en" sz="2000" dirty="0" smtClean="0">
                <a:solidFill>
                  <a:prstClr val="black"/>
                </a:solidFill>
              </a:rPr>
              <a:t>Larger </a:t>
            </a:r>
            <a:r>
              <a:rPr lang="en" sz="2000" dirty="0">
                <a:solidFill>
                  <a:prstClr val="black"/>
                </a:solidFill>
              </a:rPr>
              <a:t>models </a:t>
            </a:r>
            <a:r>
              <a:rPr lang="en" sz="2000" i="1" dirty="0">
                <a:solidFill>
                  <a:prstClr val="black"/>
                </a:solidFill>
              </a:rPr>
              <a:t>(Vilar, 2007)</a:t>
            </a:r>
            <a:endParaRPr lang="en" sz="2000" dirty="0">
              <a:solidFill>
                <a:prstClr val="black"/>
              </a:solidFill>
            </a:endParaRPr>
          </a:p>
          <a:p>
            <a:pPr>
              <a:lnSpc>
                <a:spcPct val="90000"/>
              </a:lnSpc>
            </a:pPr>
            <a:r>
              <a:rPr lang="en" sz="2400" dirty="0" smtClean="0">
                <a:solidFill>
                  <a:prstClr val="black"/>
                </a:solidFill>
              </a:rPr>
              <a:t>No </a:t>
            </a:r>
            <a:r>
              <a:rPr lang="en" sz="2400" dirty="0">
                <a:solidFill>
                  <a:prstClr val="black"/>
                </a:solidFill>
              </a:rPr>
              <a:t>distinct advantage of one model over another </a:t>
            </a:r>
            <a:r>
              <a:rPr lang="en" sz="2400" i="1" dirty="0">
                <a:solidFill>
                  <a:prstClr val="black"/>
                </a:solidFill>
              </a:rPr>
              <a:t>(Tiedemann, 2009</a:t>
            </a:r>
            <a:r>
              <a:rPr lang="en" sz="2400" i="1" dirty="0" smtClean="0">
                <a:solidFill>
                  <a:prstClr val="black"/>
                </a:solidFill>
              </a:rPr>
              <a:t>)</a:t>
            </a:r>
          </a:p>
        </p:txBody>
      </p:sp>
      <p:sp>
        <p:nvSpPr>
          <p:cNvPr id="7" name="Shape 839"/>
          <p:cNvSpPr txBox="1">
            <a:spLocks/>
          </p:cNvSpPr>
          <p:nvPr/>
        </p:nvSpPr>
        <p:spPr>
          <a:xfrm>
            <a:off x="642741" y="3014438"/>
            <a:ext cx="11396724" cy="653554"/>
          </a:xfrm>
          <a:prstGeom prst="rect">
            <a:avLst/>
          </a:prstGeom>
        </p:spPr>
        <p:txBody>
          <a:bodyPr vert="horz"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000"/>
              </a:spcAft>
              <a:buFont typeface="Arial" panose="020B0604020202020204" pitchFamily="34" charset="0"/>
              <a:buNone/>
            </a:pPr>
            <a:r>
              <a:rPr lang="en-US" i="1" u="sng" dirty="0" smtClean="0"/>
              <a:t>Modification 2: Monotone decoding (Tiedemann, 2009)</a:t>
            </a:r>
          </a:p>
        </p:txBody>
      </p:sp>
      <p:sp>
        <p:nvSpPr>
          <p:cNvPr id="8" name="Shape 840"/>
          <p:cNvSpPr/>
          <p:nvPr/>
        </p:nvSpPr>
        <p:spPr>
          <a:xfrm>
            <a:off x="3297071" y="4985007"/>
            <a:ext cx="1419300" cy="623400"/>
          </a:xfrm>
          <a:prstGeom prst="roundRect">
            <a:avLst>
              <a:gd name="adj" fmla="val 16667"/>
            </a:avLst>
          </a:prstGeom>
          <a:solidFill>
            <a:srgbClr val="FF99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b="1" dirty="0">
                <a:solidFill>
                  <a:srgbClr val="F3F3F3"/>
                </a:solidFill>
              </a:rPr>
              <a:t>Decode at </a:t>
            </a:r>
          </a:p>
          <a:p>
            <a:pPr algn="ctr"/>
            <a:r>
              <a:rPr lang="en" b="1" dirty="0">
                <a:solidFill>
                  <a:srgbClr val="F3F3F3"/>
                </a:solidFill>
              </a:rPr>
              <a:t>char level</a:t>
            </a:r>
          </a:p>
        </p:txBody>
      </p:sp>
      <p:sp>
        <p:nvSpPr>
          <p:cNvPr id="9" name="Shape 841"/>
          <p:cNvSpPr/>
          <p:nvPr/>
        </p:nvSpPr>
        <p:spPr>
          <a:xfrm>
            <a:off x="5094221" y="4982158"/>
            <a:ext cx="1419300" cy="623400"/>
          </a:xfrm>
          <a:prstGeom prst="roundRect">
            <a:avLst>
              <a:gd name="adj" fmla="val 16667"/>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91425" tIns="91425" rIns="91425" bIns="91425" anchor="ctr" anchorCtr="0">
            <a:noAutofit/>
          </a:bodyPr>
          <a:lstStyle/>
          <a:p>
            <a:pPr algn="ctr"/>
            <a:r>
              <a:rPr lang="en" b="1" dirty="0">
                <a:solidFill>
                  <a:srgbClr val="F3F3F3"/>
                </a:solidFill>
              </a:rPr>
              <a:t>Convert to</a:t>
            </a:r>
          </a:p>
          <a:p>
            <a:pPr algn="ctr"/>
            <a:r>
              <a:rPr lang="en" b="1" dirty="0">
                <a:solidFill>
                  <a:srgbClr val="F3F3F3"/>
                </a:solidFill>
              </a:rPr>
              <a:t>word level </a:t>
            </a:r>
          </a:p>
        </p:txBody>
      </p:sp>
      <p:sp>
        <p:nvSpPr>
          <p:cNvPr id="10" name="Shape 842"/>
          <p:cNvSpPr/>
          <p:nvPr/>
        </p:nvSpPr>
        <p:spPr>
          <a:xfrm>
            <a:off x="6999221" y="4982158"/>
            <a:ext cx="1419300" cy="623400"/>
          </a:xfrm>
          <a:prstGeom prst="roundRect">
            <a:avLst>
              <a:gd name="adj" fmla="val 16667"/>
            </a:avLst>
          </a:prstGeom>
          <a:solidFill>
            <a:srgbClr val="FF99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b="1" dirty="0">
                <a:solidFill>
                  <a:srgbClr val="F3F3F3"/>
                </a:solidFill>
              </a:rPr>
              <a:t>Evaluate at</a:t>
            </a:r>
          </a:p>
          <a:p>
            <a:pPr algn="ctr"/>
            <a:r>
              <a:rPr lang="en" b="1" dirty="0">
                <a:solidFill>
                  <a:srgbClr val="F3F3F3"/>
                </a:solidFill>
              </a:rPr>
              <a:t>word level </a:t>
            </a:r>
          </a:p>
        </p:txBody>
      </p:sp>
      <p:sp>
        <p:nvSpPr>
          <p:cNvPr id="11" name="Shape 843"/>
          <p:cNvSpPr/>
          <p:nvPr/>
        </p:nvSpPr>
        <p:spPr>
          <a:xfrm>
            <a:off x="8980420" y="4982158"/>
            <a:ext cx="2026871" cy="623400"/>
          </a:xfrm>
          <a:prstGeom prst="roundRect">
            <a:avLst>
              <a:gd name="adj" fmla="val 16667"/>
            </a:avLst>
          </a:prstGeom>
          <a:solidFill>
            <a:srgbClr val="FF9900"/>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b="1" dirty="0">
                <a:solidFill>
                  <a:srgbClr val="F3F3F3"/>
                </a:solidFill>
              </a:rPr>
              <a:t>Adjust</a:t>
            </a:r>
          </a:p>
          <a:p>
            <a:pPr algn="ctr"/>
            <a:r>
              <a:rPr lang="en" b="1" dirty="0">
                <a:solidFill>
                  <a:srgbClr val="F3F3F3"/>
                </a:solidFill>
              </a:rPr>
              <a:t>Feature weights</a:t>
            </a:r>
          </a:p>
        </p:txBody>
      </p:sp>
      <p:cxnSp>
        <p:nvCxnSpPr>
          <p:cNvPr id="12" name="Shape 844"/>
          <p:cNvCxnSpPr>
            <a:stCxn id="8" idx="3"/>
            <a:endCxn id="9" idx="1"/>
          </p:cNvCxnSpPr>
          <p:nvPr/>
        </p:nvCxnSpPr>
        <p:spPr>
          <a:xfrm rot="10800000" flipH="1">
            <a:off x="4716371" y="5294007"/>
            <a:ext cx="378000" cy="2700"/>
          </a:xfrm>
          <a:prstGeom prst="straightConnector1">
            <a:avLst/>
          </a:prstGeom>
          <a:noFill/>
          <a:ln w="9525" cap="flat" cmpd="sng">
            <a:solidFill>
              <a:schemeClr val="dk2"/>
            </a:solidFill>
            <a:prstDash val="solid"/>
            <a:round/>
            <a:headEnd type="none" w="lg" len="lg"/>
            <a:tailEnd type="triangle" w="lg" len="lg"/>
          </a:ln>
        </p:spPr>
      </p:cxnSp>
      <p:cxnSp>
        <p:nvCxnSpPr>
          <p:cNvPr id="13" name="Shape 845"/>
          <p:cNvCxnSpPr>
            <a:stCxn id="9" idx="3"/>
            <a:endCxn id="10" idx="1"/>
          </p:cNvCxnSpPr>
          <p:nvPr/>
        </p:nvCxnSpPr>
        <p:spPr>
          <a:xfrm>
            <a:off x="6513521" y="5293858"/>
            <a:ext cx="485700" cy="0"/>
          </a:xfrm>
          <a:prstGeom prst="straightConnector1">
            <a:avLst/>
          </a:prstGeom>
          <a:noFill/>
          <a:ln w="9525" cap="flat" cmpd="sng">
            <a:solidFill>
              <a:schemeClr val="dk2"/>
            </a:solidFill>
            <a:prstDash val="solid"/>
            <a:round/>
            <a:headEnd type="none" w="lg" len="lg"/>
            <a:tailEnd type="triangle" w="lg" len="lg"/>
          </a:ln>
        </p:spPr>
      </p:cxnSp>
      <p:cxnSp>
        <p:nvCxnSpPr>
          <p:cNvPr id="14" name="Shape 846"/>
          <p:cNvCxnSpPr>
            <a:stCxn id="10" idx="3"/>
            <a:endCxn id="11" idx="1"/>
          </p:cNvCxnSpPr>
          <p:nvPr/>
        </p:nvCxnSpPr>
        <p:spPr>
          <a:xfrm>
            <a:off x="8418521" y="5293858"/>
            <a:ext cx="561899" cy="0"/>
          </a:xfrm>
          <a:prstGeom prst="straightConnector1">
            <a:avLst/>
          </a:prstGeom>
          <a:noFill/>
          <a:ln w="9525" cap="flat" cmpd="sng">
            <a:solidFill>
              <a:schemeClr val="dk2"/>
            </a:solidFill>
            <a:prstDash val="solid"/>
            <a:round/>
            <a:headEnd type="none" w="lg" len="lg"/>
            <a:tailEnd type="triangle" w="lg" len="lg"/>
          </a:ln>
        </p:spPr>
      </p:cxnSp>
      <p:cxnSp>
        <p:nvCxnSpPr>
          <p:cNvPr id="15" name="Shape 847"/>
          <p:cNvCxnSpPr>
            <a:stCxn id="11" idx="3"/>
            <a:endCxn id="8" idx="1"/>
          </p:cNvCxnSpPr>
          <p:nvPr/>
        </p:nvCxnSpPr>
        <p:spPr>
          <a:xfrm flipH="1">
            <a:off x="3297071" y="5293858"/>
            <a:ext cx="7710220" cy="2849"/>
          </a:xfrm>
          <a:prstGeom prst="bentConnector5">
            <a:avLst>
              <a:gd name="adj1" fmla="val -2965"/>
              <a:gd name="adj2" fmla="val 19064549"/>
              <a:gd name="adj3" fmla="val 102965"/>
            </a:avLst>
          </a:prstGeom>
          <a:noFill/>
          <a:ln w="9525" cap="flat" cmpd="sng">
            <a:solidFill>
              <a:schemeClr val="dk2"/>
            </a:solidFill>
            <a:prstDash val="solid"/>
            <a:round/>
            <a:headEnd type="none" w="lg" len="lg"/>
            <a:tailEnd type="triangle" w="lg" len="lg"/>
          </a:ln>
        </p:spPr>
      </p:cxnSp>
      <p:sp>
        <p:nvSpPr>
          <p:cNvPr id="16" name="Rectangle 15"/>
          <p:cNvSpPr/>
          <p:nvPr/>
        </p:nvSpPr>
        <p:spPr>
          <a:xfrm>
            <a:off x="588967" y="4121570"/>
            <a:ext cx="10418324" cy="480131"/>
          </a:xfrm>
          <a:prstGeom prst="rect">
            <a:avLst/>
          </a:prstGeom>
        </p:spPr>
        <p:txBody>
          <a:bodyPr wrap="square">
            <a:spAutoFit/>
          </a:bodyPr>
          <a:lstStyle/>
          <a:p>
            <a:pPr>
              <a:lnSpc>
                <a:spcPct val="90000"/>
              </a:lnSpc>
              <a:spcBef>
                <a:spcPts val="1000"/>
              </a:spcBef>
              <a:spcAft>
                <a:spcPts val="1800"/>
              </a:spcAft>
            </a:pPr>
            <a:r>
              <a:rPr lang="en" sz="2800" i="1" u="sng" dirty="0">
                <a:solidFill>
                  <a:prstClr val="black"/>
                </a:solidFill>
              </a:rPr>
              <a:t>Modification </a:t>
            </a:r>
            <a:r>
              <a:rPr lang="en" sz="2800" i="1" u="sng" dirty="0" smtClean="0">
                <a:solidFill>
                  <a:prstClr val="black"/>
                </a:solidFill>
              </a:rPr>
              <a:t>3: </a:t>
            </a:r>
            <a:r>
              <a:rPr lang="en" sz="2800" i="1" u="sng" dirty="0">
                <a:solidFill>
                  <a:prstClr val="black"/>
                </a:solidFill>
              </a:rPr>
              <a:t>Tuning  </a:t>
            </a:r>
            <a:r>
              <a:rPr lang="en" sz="2800" i="1" u="sng" dirty="0" smtClean="0">
                <a:solidFill>
                  <a:prstClr val="black"/>
                </a:solidFill>
              </a:rPr>
              <a:t>at word-level (Tiedemann</a:t>
            </a:r>
            <a:r>
              <a:rPr lang="en" sz="2800" i="1" u="sng" dirty="0">
                <a:solidFill>
                  <a:prstClr val="black"/>
                </a:solidFill>
              </a:rPr>
              <a:t>, 2012</a:t>
            </a:r>
            <a:r>
              <a:rPr lang="en" sz="2800" i="1" u="sng" dirty="0" smtClean="0">
                <a:solidFill>
                  <a:prstClr val="black"/>
                </a:solidFill>
              </a:rPr>
              <a:t>)</a:t>
            </a:r>
            <a:endParaRPr lang="en" sz="2800" i="1" u="sng" dirty="0">
              <a:solidFill>
                <a:prstClr val="black"/>
              </a:solidFill>
            </a:endParaRPr>
          </a:p>
        </p:txBody>
      </p:sp>
      <p:sp>
        <p:nvSpPr>
          <p:cNvPr id="17" name="TextBox 16"/>
          <p:cNvSpPr txBox="1"/>
          <p:nvPr/>
        </p:nvSpPr>
        <p:spPr>
          <a:xfrm>
            <a:off x="853925" y="5236226"/>
            <a:ext cx="1502814" cy="369332"/>
          </a:xfrm>
          <a:prstGeom prst="rect">
            <a:avLst/>
          </a:prstGeom>
          <a:noFill/>
        </p:spPr>
        <p:txBody>
          <a:bodyPr wrap="square" rtlCol="0">
            <a:spAutoFit/>
          </a:bodyPr>
          <a:lstStyle/>
          <a:p>
            <a:r>
              <a:rPr lang="en-IN" i="1" dirty="0">
                <a:solidFill>
                  <a:prstClr val="black"/>
                </a:solidFill>
              </a:rPr>
              <a:t>MERT Tuning</a:t>
            </a:r>
          </a:p>
        </p:txBody>
      </p:sp>
      <p:sp>
        <p:nvSpPr>
          <p:cNvPr id="19" name="Slide Number Placeholder 18"/>
          <p:cNvSpPr>
            <a:spLocks noGrp="1"/>
          </p:cNvSpPr>
          <p:nvPr>
            <p:ph type="sldNum" sz="quarter" idx="12"/>
          </p:nvPr>
        </p:nvSpPr>
        <p:spPr/>
        <p:txBody>
          <a:bodyPr/>
          <a:lstStyle/>
          <a:p>
            <a:fld id="{EAD1697F-0974-4722-9A3C-9B6254D96614}" type="slidenum">
              <a:rPr lang="en-IN" smtClean="0">
                <a:solidFill>
                  <a:prstClr val="black">
                    <a:tint val="75000"/>
                  </a:prstClr>
                </a:solidFill>
              </a:rPr>
              <a:pPr/>
              <a:t>91</a:t>
            </a:fld>
            <a:endParaRPr lang="en-IN">
              <a:solidFill>
                <a:prstClr val="black">
                  <a:tint val="75000"/>
                </a:prstClr>
              </a:solidFill>
            </a:endParaRPr>
          </a:p>
        </p:txBody>
      </p:sp>
      <p:sp>
        <p:nvSpPr>
          <p:cNvPr id="20" name="Footer Placeholder 19"/>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297777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6" presetClass="emph" presetSubtype="0" fill="hold" grpId="0" nodeType="clickEffect">
                                  <p:stCondLst>
                                    <p:cond delay="0"/>
                                  </p:stCondLst>
                                  <p:childTnLst>
                                    <p:animEffect transition="out" filter="fade">
                                      <p:cBhvr>
                                        <p:cTn id="52" dur="500" tmFilter="0, 0; .2, .5; .8, .5; 1, 0"/>
                                        <p:tgtEl>
                                          <p:spTgt spid="9"/>
                                        </p:tgtEl>
                                      </p:cBhvr>
                                    </p:animEffect>
                                    <p:animScale>
                                      <p:cBhvr>
                                        <p:cTn id="53"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p:bldP spid="8" grpId="0" animBg="1"/>
      <p:bldP spid="9" grpId="0" animBg="1"/>
      <p:bldP spid="9" grpId="1" animBg="1"/>
      <p:bldP spid="10" grpId="0" animBg="1"/>
      <p:bldP spid="11" grpId="0" animBg="1"/>
      <p:bldP spid="16" grpId="0"/>
      <p:bldP spid="17"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4" name="Shape 854"/>
          <p:cNvSpPr txBox="1">
            <a:spLocks noGrp="1"/>
          </p:cNvSpPr>
          <p:nvPr>
            <p:ph type="body" idx="1"/>
          </p:nvPr>
        </p:nvSpPr>
        <p:spPr>
          <a:xfrm>
            <a:off x="263236" y="1937816"/>
            <a:ext cx="11530446" cy="4452593"/>
          </a:xfrm>
          <a:prstGeom prst="rect">
            <a:avLst/>
          </a:prstGeom>
        </p:spPr>
        <p:txBody>
          <a:bodyPr vert="horz" lIns="91425" tIns="91425" rIns="91425" bIns="91425" rtlCol="0" anchor="t" anchorCtr="0">
            <a:noAutofit/>
          </a:bodyPr>
          <a:lstStyle/>
          <a:p>
            <a:pPr marL="457200" indent="-381000">
              <a:lnSpc>
                <a:spcPct val="100000"/>
              </a:lnSpc>
              <a:spcAft>
                <a:spcPts val="1000"/>
              </a:spcAft>
              <a:buSzPct val="100000"/>
            </a:pPr>
            <a:r>
              <a:rPr lang="en" sz="2400" dirty="0" smtClean="0"/>
              <a:t>Longer units </a:t>
            </a:r>
            <a:r>
              <a:rPr lang="en" sz="2400" dirty="0"/>
              <a:t>of t</a:t>
            </a:r>
            <a:r>
              <a:rPr lang="en" sz="2400" dirty="0" smtClean="0"/>
              <a:t>ranslation: character n-grams</a:t>
            </a:r>
          </a:p>
          <a:p>
            <a:pPr marL="914400" lvl="1" indent="-381000">
              <a:lnSpc>
                <a:spcPct val="100000"/>
              </a:lnSpc>
              <a:spcAft>
                <a:spcPts val="1000"/>
              </a:spcAft>
              <a:buSzPct val="100000"/>
            </a:pPr>
            <a:r>
              <a:rPr lang="en" sz="2000" dirty="0"/>
              <a:t>n&gt;2 has not been </a:t>
            </a:r>
            <a:r>
              <a:rPr lang="en" sz="2000" dirty="0" smtClean="0"/>
              <a:t>useful</a:t>
            </a:r>
          </a:p>
          <a:p>
            <a:pPr marL="457200" indent="-381000">
              <a:lnSpc>
                <a:spcPct val="100000"/>
              </a:lnSpc>
              <a:spcAft>
                <a:spcPts val="1000"/>
              </a:spcAft>
              <a:buSzPct val="100000"/>
            </a:pPr>
            <a:r>
              <a:rPr lang="en" sz="2400" dirty="0" smtClean="0"/>
              <a:t>Capturing </a:t>
            </a:r>
            <a:r>
              <a:rPr lang="en" sz="2400" dirty="0"/>
              <a:t>larger context information </a:t>
            </a:r>
            <a:r>
              <a:rPr lang="en" sz="2400" dirty="0" smtClean="0">
                <a:sym typeface="Wingdings" panose="05000000000000000000" pitchFamily="2" charset="2"/>
              </a:rPr>
              <a:t> </a:t>
            </a:r>
            <a:r>
              <a:rPr lang="en" sz="2400" dirty="0" smtClean="0"/>
              <a:t>higher </a:t>
            </a:r>
            <a:r>
              <a:rPr lang="en" sz="2400" dirty="0"/>
              <a:t>order LM and longer </a:t>
            </a:r>
            <a:r>
              <a:rPr lang="en" sz="2400" dirty="0" smtClean="0"/>
              <a:t>phrase-pairs</a:t>
            </a:r>
          </a:p>
          <a:p>
            <a:pPr marL="914400" lvl="1" indent="-381000">
              <a:lnSpc>
                <a:spcPct val="100000"/>
              </a:lnSpc>
              <a:spcAft>
                <a:spcPts val="1000"/>
              </a:spcAft>
              <a:buSzPct val="100000"/>
            </a:pPr>
            <a:r>
              <a:rPr lang="en" sz="2000" dirty="0" smtClean="0"/>
              <a:t>Data sparsity a lesser issue</a:t>
            </a:r>
          </a:p>
          <a:p>
            <a:pPr marL="914400" lvl="1" indent="-381000">
              <a:lnSpc>
                <a:spcPct val="100000"/>
              </a:lnSpc>
              <a:spcAft>
                <a:spcPts val="1000"/>
              </a:spcAft>
              <a:buSzPct val="100000"/>
            </a:pPr>
            <a:r>
              <a:rPr lang="en" sz="2000" dirty="0" smtClean="0"/>
              <a:t>Improves translation quality</a:t>
            </a:r>
          </a:p>
          <a:p>
            <a:pPr marL="457200" indent="-381000">
              <a:lnSpc>
                <a:spcPct val="100000"/>
              </a:lnSpc>
              <a:spcAft>
                <a:spcPts val="1000"/>
              </a:spcAft>
              <a:buSzPct val="100000"/>
            </a:pPr>
            <a:r>
              <a:rPr lang="en" sz="2400" dirty="0" smtClean="0"/>
              <a:t>Combining </a:t>
            </a:r>
            <a:r>
              <a:rPr lang="en" sz="2400" dirty="0"/>
              <a:t>word and character </a:t>
            </a:r>
            <a:r>
              <a:rPr lang="en" sz="2400" dirty="0" smtClean="0"/>
              <a:t>models useful </a:t>
            </a:r>
          </a:p>
          <a:p>
            <a:pPr marL="914400" lvl="1" indent="-381000">
              <a:lnSpc>
                <a:spcPct val="100000"/>
              </a:lnSpc>
              <a:spcAft>
                <a:spcPts val="1000"/>
              </a:spcAft>
              <a:buSzPct val="100000"/>
            </a:pPr>
            <a:r>
              <a:rPr lang="en" sz="2000" dirty="0" smtClean="0"/>
              <a:t>System combination </a:t>
            </a:r>
          </a:p>
          <a:p>
            <a:pPr marL="914400" lvl="1" indent="-381000">
              <a:lnSpc>
                <a:spcPct val="100000"/>
              </a:lnSpc>
              <a:spcAft>
                <a:spcPts val="1000"/>
              </a:spcAft>
              <a:buSzPct val="100000"/>
            </a:pPr>
            <a:r>
              <a:rPr lang="en" sz="2000" dirty="0"/>
              <a:t>M</a:t>
            </a:r>
            <a:r>
              <a:rPr lang="en" sz="2000" dirty="0" smtClean="0"/>
              <a:t>erging phrase tables</a:t>
            </a:r>
          </a:p>
          <a:p>
            <a:pPr marL="457200" indent="-381000">
              <a:lnSpc>
                <a:spcPct val="100000"/>
              </a:lnSpc>
              <a:spcAft>
                <a:spcPts val="1000"/>
              </a:spcAft>
              <a:buSzPct val="100000"/>
            </a:pPr>
            <a:r>
              <a:rPr lang="en" dirty="0"/>
              <a:t>Filtering noisy entries in phrase tables improves </a:t>
            </a:r>
            <a:r>
              <a:rPr lang="en" dirty="0" smtClean="0"/>
              <a:t>quality</a:t>
            </a:r>
            <a:endParaRPr lang="en" dirty="0"/>
          </a:p>
        </p:txBody>
      </p:sp>
      <p:sp>
        <p:nvSpPr>
          <p:cNvPr id="5" name="TextBox 4"/>
          <p:cNvSpPr txBox="1"/>
          <p:nvPr/>
        </p:nvSpPr>
        <p:spPr>
          <a:xfrm>
            <a:off x="347696" y="254977"/>
            <a:ext cx="10990385" cy="646331"/>
          </a:xfrm>
          <a:prstGeom prst="rect">
            <a:avLst/>
          </a:prstGeom>
          <a:noFill/>
        </p:spPr>
        <p:txBody>
          <a:bodyPr wrap="square" rtlCol="0">
            <a:spAutoFit/>
          </a:bodyPr>
          <a:lstStyle/>
          <a:p>
            <a:pPr algn="ctr"/>
            <a:r>
              <a:rPr lang="en-IN" sz="3600" i="1" dirty="0" smtClean="0">
                <a:solidFill>
                  <a:prstClr val="black"/>
                </a:solidFill>
              </a:rPr>
              <a:t>Further improvements to character-based SMT …</a:t>
            </a:r>
            <a:endParaRPr lang="en-IN" sz="3600" i="1" dirty="0">
              <a:solidFill>
                <a:prstClr val="black"/>
              </a:solidFill>
            </a:endParaRPr>
          </a:p>
        </p:txBody>
      </p:sp>
      <p:sp>
        <p:nvSpPr>
          <p:cNvPr id="3" name="Rectangle 2"/>
          <p:cNvSpPr/>
          <p:nvPr/>
        </p:nvSpPr>
        <p:spPr>
          <a:xfrm>
            <a:off x="1338900" y="1122966"/>
            <a:ext cx="7103291" cy="369332"/>
          </a:xfrm>
          <a:prstGeom prst="rect">
            <a:avLst/>
          </a:prstGeom>
        </p:spPr>
        <p:txBody>
          <a:bodyPr wrap="none">
            <a:spAutoFit/>
          </a:bodyPr>
          <a:lstStyle/>
          <a:p>
            <a:r>
              <a:rPr lang="en" i="1" dirty="0" smtClean="0">
                <a:solidFill>
                  <a:prstClr val="black"/>
                </a:solidFill>
              </a:rPr>
              <a:t>(Tiedemann, 2009; </a:t>
            </a:r>
            <a:r>
              <a:rPr lang="en" i="1" dirty="0" smtClean="0">
                <a:solidFill>
                  <a:srgbClr val="000000"/>
                </a:solidFill>
                <a:ea typeface="Open Sans"/>
                <a:cs typeface="Open Sans"/>
                <a:sym typeface="Open Sans"/>
              </a:rPr>
              <a:t>Nakov </a:t>
            </a:r>
            <a:r>
              <a:rPr lang="en" i="1" dirty="0">
                <a:solidFill>
                  <a:srgbClr val="000000"/>
                </a:solidFill>
                <a:ea typeface="Open Sans"/>
                <a:cs typeface="Open Sans"/>
                <a:sym typeface="Open Sans"/>
              </a:rPr>
              <a:t>&amp; Tiedemann, </a:t>
            </a:r>
            <a:r>
              <a:rPr lang="en" i="1" dirty="0" smtClean="0">
                <a:solidFill>
                  <a:srgbClr val="000000"/>
                </a:solidFill>
                <a:ea typeface="Open Sans"/>
                <a:cs typeface="Open Sans"/>
                <a:sym typeface="Open Sans"/>
              </a:rPr>
              <a:t>2012; </a:t>
            </a:r>
            <a:r>
              <a:rPr lang="en" i="1" dirty="0" smtClean="0">
                <a:solidFill>
                  <a:prstClr val="black"/>
                </a:solidFill>
              </a:rPr>
              <a:t>Tiedemann </a:t>
            </a:r>
            <a:r>
              <a:rPr lang="en" i="1" dirty="0">
                <a:solidFill>
                  <a:prstClr val="black"/>
                </a:solidFill>
              </a:rPr>
              <a:t>&amp; Nakov, </a:t>
            </a:r>
            <a:r>
              <a:rPr lang="en" i="1" dirty="0" smtClean="0">
                <a:solidFill>
                  <a:prstClr val="black"/>
                </a:solidFill>
              </a:rPr>
              <a:t>2013)</a:t>
            </a:r>
            <a:endParaRPr lang="en" i="1" dirty="0">
              <a:solidFill>
                <a:prstClr val="black"/>
              </a:solidFill>
            </a:endParaRPr>
          </a:p>
        </p:txBody>
      </p:sp>
      <p:sp>
        <p:nvSpPr>
          <p:cNvPr id="4" name="Slide Number Placeholder 3"/>
          <p:cNvSpPr>
            <a:spLocks noGrp="1"/>
          </p:cNvSpPr>
          <p:nvPr>
            <p:ph type="sldNum" idx="12"/>
          </p:nvPr>
        </p:nvSpPr>
        <p:spPr/>
        <p:txBody>
          <a:bodyPr/>
          <a:lstStyle/>
          <a:p>
            <a:fld id="{00000000-1234-1234-1234-123412341234}" type="slidenum">
              <a:rPr lang="en" smtClean="0">
                <a:solidFill>
                  <a:prstClr val="black">
                    <a:tint val="75000"/>
                  </a:prstClr>
                </a:solidFill>
              </a:rPr>
              <a:pPr/>
              <a:t>92</a:t>
            </a:fld>
            <a:endParaRPr lang="en">
              <a:solidFill>
                <a:prstClr val="black">
                  <a:tint val="75000"/>
                </a:prstClr>
              </a:solidFill>
            </a:endParaRPr>
          </a:p>
        </p:txBody>
      </p:sp>
    </p:spTree>
    <p:extLst>
      <p:ext uri="{BB962C8B-B14F-4D97-AF65-F5344CB8AC3E}">
        <p14:creationId xmlns:p14="http://schemas.microsoft.com/office/powerpoint/2010/main" val="763429724"/>
      </p:ext>
    </p:extLst>
  </p:cSld>
  <p:clrMapOvr>
    <a:masterClrMapping/>
  </p:clrMapOvr>
  <p:transition spd="slow">
    <p:cut/>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Shape 930"/>
          <p:cNvSpPr txBox="1">
            <a:spLocks noGrp="1"/>
          </p:cNvSpPr>
          <p:nvPr>
            <p:ph type="title"/>
          </p:nvPr>
        </p:nvSpPr>
        <p:spPr>
          <a:xfrm>
            <a:off x="984322" y="394583"/>
            <a:ext cx="10356300" cy="943200"/>
          </a:xfrm>
          <a:prstGeom prst="rect">
            <a:avLst/>
          </a:prstGeom>
        </p:spPr>
        <p:txBody>
          <a:bodyPr vert="horz" lIns="91425" tIns="91425" rIns="91425" bIns="91425" rtlCol="0" anchor="t" anchorCtr="0">
            <a:noAutofit/>
          </a:bodyPr>
          <a:lstStyle/>
          <a:p>
            <a:r>
              <a:rPr lang="en" dirty="0"/>
              <a:t>Can suffixes &amp; function words  be translated?</a:t>
            </a:r>
          </a:p>
        </p:txBody>
      </p:sp>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rPr>
              <a:pPr/>
              <a:t>93</a:t>
            </a:fld>
            <a:endParaRPr lang="en">
              <a:solidFill>
                <a:prstClr val="black">
                  <a:tint val="75000"/>
                </a:prstClr>
              </a:solidFill>
            </a:endParaRPr>
          </a:p>
        </p:txBody>
      </p:sp>
      <p:sp>
        <p:nvSpPr>
          <p:cNvPr id="4" name="TextBox 3"/>
          <p:cNvSpPr txBox="1"/>
          <p:nvPr/>
        </p:nvSpPr>
        <p:spPr>
          <a:xfrm>
            <a:off x="426962" y="2847109"/>
            <a:ext cx="11235447" cy="2339102"/>
          </a:xfrm>
          <a:prstGeom prst="rect">
            <a:avLst/>
          </a:prstGeom>
          <a:noFill/>
        </p:spPr>
        <p:txBody>
          <a:bodyPr wrap="square" rtlCol="0">
            <a:spAutoFit/>
          </a:bodyPr>
          <a:lstStyle/>
          <a:p>
            <a:r>
              <a:rPr lang="en-US" dirty="0" err="1" smtClean="0"/>
              <a:t>kok</a:t>
            </a:r>
            <a:r>
              <a:rPr lang="en-US" dirty="0" smtClean="0"/>
              <a:t>: </a:t>
            </a:r>
            <a:r>
              <a:rPr lang="hi-IN" dirty="0"/>
              <a:t>ह्या किड्याचें खाशेलपण कळ्ळे </a:t>
            </a:r>
            <a:r>
              <a:rPr lang="hi-IN" dirty="0">
                <a:solidFill>
                  <a:schemeClr val="accent2"/>
                </a:solidFill>
              </a:rPr>
              <a:t>उपरांत</a:t>
            </a:r>
            <a:r>
              <a:rPr lang="hi-IN" dirty="0">
                <a:solidFill>
                  <a:schemeClr val="accent6">
                    <a:lumMod val="75000"/>
                  </a:schemeClr>
                </a:solidFill>
              </a:rPr>
              <a:t> </a:t>
            </a:r>
            <a:r>
              <a:rPr lang="hi-IN" dirty="0"/>
              <a:t>दिसता तांचो </a:t>
            </a:r>
            <a:r>
              <a:rPr lang="hi-IN" dirty="0">
                <a:solidFill>
                  <a:schemeClr val="accent5"/>
                </a:solidFill>
              </a:rPr>
              <a:t>संवसारूय</a:t>
            </a:r>
            <a:r>
              <a:rPr lang="hi-IN" dirty="0"/>
              <a:t> कितलो मजेशीर आसा </a:t>
            </a:r>
            <a:r>
              <a:rPr lang="hi-IN" dirty="0" smtClean="0"/>
              <a:t>.</a:t>
            </a:r>
            <a:endParaRPr lang="en-US" dirty="0" smtClean="0"/>
          </a:p>
          <a:p>
            <a:pPr>
              <a:spcAft>
                <a:spcPts val="1200"/>
              </a:spcAft>
            </a:pPr>
            <a:r>
              <a:rPr lang="en-US" dirty="0" smtClean="0">
                <a:solidFill>
                  <a:schemeClr val="bg1">
                    <a:lumMod val="50000"/>
                  </a:schemeClr>
                </a:solidFill>
              </a:rPr>
              <a:t>        </a:t>
            </a:r>
            <a:r>
              <a:rPr lang="en-US" sz="1400" i="1" dirty="0" err="1">
                <a:solidFill>
                  <a:schemeClr val="bg1">
                    <a:lumMod val="50000"/>
                  </a:schemeClr>
                </a:solidFill>
              </a:rPr>
              <a:t>hyA</a:t>
            </a:r>
            <a:r>
              <a:rPr lang="en-US" sz="1400" i="1" dirty="0">
                <a:solidFill>
                  <a:schemeClr val="bg1">
                    <a:lumMod val="50000"/>
                  </a:schemeClr>
                </a:solidFill>
              </a:rPr>
              <a:t> </a:t>
            </a:r>
            <a:r>
              <a:rPr lang="en-US" sz="1400" i="1" dirty="0" smtClean="0">
                <a:solidFill>
                  <a:schemeClr val="bg1">
                    <a:lumMod val="50000"/>
                  </a:schemeClr>
                </a:solidFill>
              </a:rPr>
              <a:t>	</a:t>
            </a:r>
            <a:r>
              <a:rPr lang="en-US" sz="1400" i="1" dirty="0" err="1" smtClean="0">
                <a:solidFill>
                  <a:schemeClr val="bg1">
                    <a:lumMod val="50000"/>
                  </a:schemeClr>
                </a:solidFill>
              </a:rPr>
              <a:t>kiDyAce.n</a:t>
            </a:r>
            <a:r>
              <a:rPr lang="en-US" sz="1400" i="1" dirty="0">
                <a:solidFill>
                  <a:schemeClr val="bg1">
                    <a:lumMod val="50000"/>
                  </a:schemeClr>
                </a:solidFill>
              </a:rPr>
              <a:t> </a:t>
            </a:r>
            <a:r>
              <a:rPr lang="en-US" sz="1400" i="1" dirty="0" smtClean="0">
                <a:solidFill>
                  <a:schemeClr val="bg1">
                    <a:lumMod val="50000"/>
                  </a:schemeClr>
                </a:solidFill>
              </a:rPr>
              <a:t>  </a:t>
            </a:r>
            <a:r>
              <a:rPr lang="en-US" sz="1400" i="1" dirty="0" err="1" smtClean="0">
                <a:solidFill>
                  <a:schemeClr val="bg1">
                    <a:lumMod val="50000"/>
                  </a:schemeClr>
                </a:solidFill>
              </a:rPr>
              <a:t>khAshelapaNa</a:t>
            </a:r>
            <a:r>
              <a:rPr lang="en-US" sz="1400" i="1" dirty="0" smtClean="0">
                <a:solidFill>
                  <a:schemeClr val="bg1">
                    <a:lumMod val="50000"/>
                  </a:schemeClr>
                </a:solidFill>
              </a:rPr>
              <a:t> </a:t>
            </a:r>
            <a:r>
              <a:rPr lang="en-US" sz="1400" i="1" dirty="0" err="1">
                <a:solidFill>
                  <a:schemeClr val="bg1">
                    <a:lumMod val="50000"/>
                  </a:schemeClr>
                </a:solidFill>
              </a:rPr>
              <a:t>kaLLe</a:t>
            </a:r>
            <a:r>
              <a:rPr lang="en-US" sz="1400" i="1" dirty="0">
                <a:solidFill>
                  <a:schemeClr val="bg1">
                    <a:lumMod val="50000"/>
                  </a:schemeClr>
                </a:solidFill>
              </a:rPr>
              <a:t> </a:t>
            </a:r>
            <a:r>
              <a:rPr lang="en-US" sz="1400" i="1" dirty="0" smtClean="0">
                <a:solidFill>
                  <a:schemeClr val="bg1">
                    <a:lumMod val="50000"/>
                  </a:schemeClr>
                </a:solidFill>
              </a:rPr>
              <a:t>    </a:t>
            </a:r>
            <a:r>
              <a:rPr lang="en-US" sz="1400" i="1" dirty="0" err="1" smtClean="0">
                <a:solidFill>
                  <a:schemeClr val="accent2"/>
                </a:solidFill>
              </a:rPr>
              <a:t>uparA.nta</a:t>
            </a:r>
            <a:r>
              <a:rPr lang="en-US" sz="1400" i="1" dirty="0" smtClean="0">
                <a:solidFill>
                  <a:schemeClr val="accent6">
                    <a:lumMod val="75000"/>
                  </a:schemeClr>
                </a:solidFill>
              </a:rPr>
              <a:t> </a:t>
            </a:r>
            <a:r>
              <a:rPr lang="en-US" sz="1400" i="1" dirty="0" err="1">
                <a:solidFill>
                  <a:schemeClr val="bg1">
                    <a:lumMod val="50000"/>
                  </a:schemeClr>
                </a:solidFill>
              </a:rPr>
              <a:t>disatA</a:t>
            </a:r>
            <a:r>
              <a:rPr lang="en-US" sz="1400" i="1" dirty="0">
                <a:solidFill>
                  <a:schemeClr val="bg1">
                    <a:lumMod val="50000"/>
                  </a:schemeClr>
                </a:solidFill>
              </a:rPr>
              <a:t> </a:t>
            </a:r>
            <a:r>
              <a:rPr lang="en-US" sz="1400" i="1" dirty="0" smtClean="0">
                <a:solidFill>
                  <a:schemeClr val="bg1">
                    <a:lumMod val="50000"/>
                  </a:schemeClr>
                </a:solidFill>
              </a:rPr>
              <a:t>    </a:t>
            </a:r>
            <a:r>
              <a:rPr lang="en-US" sz="1400" i="1" dirty="0" err="1" smtClean="0">
                <a:solidFill>
                  <a:schemeClr val="bg1">
                    <a:lumMod val="50000"/>
                  </a:schemeClr>
                </a:solidFill>
              </a:rPr>
              <a:t>tA.nco</a:t>
            </a:r>
            <a:r>
              <a:rPr lang="en-US" sz="1400" i="1" dirty="0" smtClean="0">
                <a:solidFill>
                  <a:schemeClr val="bg1">
                    <a:lumMod val="50000"/>
                  </a:schemeClr>
                </a:solidFill>
              </a:rPr>
              <a:t>  </a:t>
            </a:r>
            <a:r>
              <a:rPr lang="en-US" sz="1400" i="1" dirty="0" err="1" smtClean="0">
                <a:solidFill>
                  <a:schemeClr val="accent5"/>
                </a:solidFill>
              </a:rPr>
              <a:t>sa.nvasAruuya</a:t>
            </a:r>
            <a:r>
              <a:rPr lang="en-US" sz="1400" i="1" dirty="0" smtClean="0">
                <a:solidFill>
                  <a:schemeClr val="bg1">
                    <a:lumMod val="50000"/>
                  </a:schemeClr>
                </a:solidFill>
              </a:rPr>
              <a:t> </a:t>
            </a:r>
            <a:r>
              <a:rPr lang="en-US" sz="1400" i="1" dirty="0" err="1">
                <a:solidFill>
                  <a:schemeClr val="bg1">
                    <a:lumMod val="50000"/>
                  </a:schemeClr>
                </a:solidFill>
              </a:rPr>
              <a:t>kitalo</a:t>
            </a:r>
            <a:r>
              <a:rPr lang="en-US" sz="1400" i="1" dirty="0">
                <a:solidFill>
                  <a:schemeClr val="bg1">
                    <a:lumMod val="50000"/>
                  </a:schemeClr>
                </a:solidFill>
              </a:rPr>
              <a:t> </a:t>
            </a:r>
            <a:r>
              <a:rPr lang="en-US" sz="1400" i="1" dirty="0" smtClean="0">
                <a:solidFill>
                  <a:schemeClr val="bg1">
                    <a:lumMod val="50000"/>
                  </a:schemeClr>
                </a:solidFill>
              </a:rPr>
              <a:t>   </a:t>
            </a:r>
            <a:r>
              <a:rPr lang="en-US" sz="1400" i="1" dirty="0" err="1" smtClean="0">
                <a:solidFill>
                  <a:schemeClr val="bg1">
                    <a:lumMod val="50000"/>
                  </a:schemeClr>
                </a:solidFill>
              </a:rPr>
              <a:t>majeshIra</a:t>
            </a:r>
            <a:r>
              <a:rPr lang="en-US" sz="1400" i="1" dirty="0" smtClean="0">
                <a:solidFill>
                  <a:schemeClr val="bg1">
                    <a:lumMod val="50000"/>
                  </a:schemeClr>
                </a:solidFill>
              </a:rPr>
              <a:t>  </a:t>
            </a:r>
            <a:r>
              <a:rPr lang="en-US" sz="1400" i="1" dirty="0" err="1" smtClean="0">
                <a:solidFill>
                  <a:schemeClr val="bg1">
                    <a:lumMod val="50000"/>
                  </a:schemeClr>
                </a:solidFill>
              </a:rPr>
              <a:t>AsA</a:t>
            </a:r>
            <a:r>
              <a:rPr lang="en-US" sz="1400" i="1" dirty="0" smtClean="0">
                <a:solidFill>
                  <a:schemeClr val="bg1">
                    <a:lumMod val="50000"/>
                  </a:schemeClr>
                </a:solidFill>
              </a:rPr>
              <a:t> </a:t>
            </a:r>
            <a:r>
              <a:rPr lang="en-US" dirty="0" smtClean="0"/>
              <a:t> 	</a:t>
            </a:r>
            <a:r>
              <a:rPr lang="hi-IN" dirty="0" smtClean="0"/>
              <a:t> </a:t>
            </a:r>
            <a:endParaRPr lang="hi-IN" dirty="0"/>
          </a:p>
          <a:p>
            <a:r>
              <a:rPr lang="en-US" dirty="0" smtClean="0"/>
              <a:t>mar: </a:t>
            </a:r>
            <a:r>
              <a:rPr lang="hi-IN" dirty="0"/>
              <a:t>ह्या किड्याची विशेषता कळल्या</a:t>
            </a:r>
            <a:r>
              <a:rPr lang="hi-IN" dirty="0">
                <a:solidFill>
                  <a:schemeClr val="accent2"/>
                </a:solidFill>
              </a:rPr>
              <a:t>नंतर</a:t>
            </a:r>
            <a:r>
              <a:rPr lang="hi-IN" dirty="0"/>
              <a:t> दिसते त्यांचे </a:t>
            </a:r>
            <a:r>
              <a:rPr lang="hi-IN" dirty="0">
                <a:solidFill>
                  <a:schemeClr val="accent5"/>
                </a:solidFill>
              </a:rPr>
              <a:t>विश्व</a:t>
            </a:r>
            <a:r>
              <a:rPr lang="hi-IN" strike="sngStrike" dirty="0">
                <a:solidFill>
                  <a:schemeClr val="accent5"/>
                </a:solidFill>
              </a:rPr>
              <a:t>र</a:t>
            </a:r>
            <a:r>
              <a:rPr lang="hi-IN" dirty="0">
                <a:solidFill>
                  <a:schemeClr val="accent5"/>
                </a:solidFill>
              </a:rPr>
              <a:t>देखील</a:t>
            </a:r>
            <a:r>
              <a:rPr lang="hi-IN" dirty="0"/>
              <a:t> किती मजेदार आहे </a:t>
            </a:r>
            <a:r>
              <a:rPr lang="hi-IN" dirty="0" smtClean="0"/>
              <a:t>.</a:t>
            </a:r>
            <a:endParaRPr lang="en-US" dirty="0" smtClean="0"/>
          </a:p>
          <a:p>
            <a:pPr>
              <a:spcAft>
                <a:spcPts val="1200"/>
              </a:spcAft>
            </a:pPr>
            <a:r>
              <a:rPr lang="en-US" dirty="0"/>
              <a:t> </a:t>
            </a:r>
            <a:r>
              <a:rPr lang="en-US" dirty="0" smtClean="0"/>
              <a:t>       </a:t>
            </a:r>
            <a:r>
              <a:rPr lang="en-US" sz="1400" i="1" dirty="0" err="1">
                <a:solidFill>
                  <a:schemeClr val="bg1">
                    <a:lumMod val="50000"/>
                  </a:schemeClr>
                </a:solidFill>
              </a:rPr>
              <a:t>hyA</a:t>
            </a:r>
            <a:r>
              <a:rPr lang="en-US" sz="1400" i="1" dirty="0">
                <a:solidFill>
                  <a:schemeClr val="bg1">
                    <a:lumMod val="50000"/>
                  </a:schemeClr>
                </a:solidFill>
              </a:rPr>
              <a:t> </a:t>
            </a:r>
            <a:r>
              <a:rPr lang="en-US" sz="1400" i="1" dirty="0" smtClean="0">
                <a:solidFill>
                  <a:schemeClr val="bg1">
                    <a:lumMod val="50000"/>
                  </a:schemeClr>
                </a:solidFill>
              </a:rPr>
              <a:t>    </a:t>
            </a:r>
            <a:r>
              <a:rPr lang="en-US" sz="1400" i="1" dirty="0" err="1" smtClean="0">
                <a:solidFill>
                  <a:schemeClr val="bg1">
                    <a:lumMod val="50000"/>
                  </a:schemeClr>
                </a:solidFill>
              </a:rPr>
              <a:t>kiDyAcI</a:t>
            </a:r>
            <a:r>
              <a:rPr lang="en-US" sz="1400" i="1" dirty="0" smtClean="0">
                <a:solidFill>
                  <a:schemeClr val="bg1">
                    <a:lumMod val="50000"/>
                  </a:schemeClr>
                </a:solidFill>
              </a:rPr>
              <a:t>           </a:t>
            </a:r>
            <a:r>
              <a:rPr lang="en-US" sz="1400" i="1" dirty="0" err="1" smtClean="0">
                <a:solidFill>
                  <a:schemeClr val="bg1">
                    <a:lumMod val="50000"/>
                  </a:schemeClr>
                </a:solidFill>
              </a:rPr>
              <a:t>visheShatA</a:t>
            </a:r>
            <a:r>
              <a:rPr lang="en-US" sz="1400" i="1" dirty="0" smtClean="0">
                <a:solidFill>
                  <a:schemeClr val="bg1">
                    <a:lumMod val="50000"/>
                  </a:schemeClr>
                </a:solidFill>
              </a:rPr>
              <a:t> </a:t>
            </a:r>
            <a:r>
              <a:rPr lang="en-US" sz="1400" i="1" dirty="0" err="1">
                <a:solidFill>
                  <a:schemeClr val="bg1">
                    <a:lumMod val="50000"/>
                  </a:schemeClr>
                </a:solidFill>
              </a:rPr>
              <a:t>kaLalyA</a:t>
            </a:r>
            <a:r>
              <a:rPr lang="en-US" sz="1400" i="1" dirty="0" err="1">
                <a:solidFill>
                  <a:schemeClr val="accent2"/>
                </a:solidFill>
              </a:rPr>
              <a:t>na.ntara</a:t>
            </a:r>
            <a:r>
              <a:rPr lang="en-US" sz="1400" i="1" dirty="0">
                <a:solidFill>
                  <a:schemeClr val="bg1">
                    <a:lumMod val="50000"/>
                  </a:schemeClr>
                </a:solidFill>
              </a:rPr>
              <a:t> </a:t>
            </a:r>
            <a:r>
              <a:rPr lang="en-US" sz="1400" i="1" dirty="0" smtClean="0">
                <a:solidFill>
                  <a:schemeClr val="bg1">
                    <a:lumMod val="50000"/>
                  </a:schemeClr>
                </a:solidFill>
              </a:rPr>
              <a:t> </a:t>
            </a:r>
            <a:r>
              <a:rPr lang="en-US" sz="1400" i="1" dirty="0" err="1" smtClean="0">
                <a:solidFill>
                  <a:schemeClr val="bg1">
                    <a:lumMod val="50000"/>
                  </a:schemeClr>
                </a:solidFill>
              </a:rPr>
              <a:t>disate</a:t>
            </a:r>
            <a:r>
              <a:rPr lang="en-US" sz="1400" i="1" dirty="0" smtClean="0">
                <a:solidFill>
                  <a:schemeClr val="bg1">
                    <a:lumMod val="50000"/>
                  </a:schemeClr>
                </a:solidFill>
              </a:rPr>
              <a:t>     </a:t>
            </a:r>
            <a:r>
              <a:rPr lang="en-US" sz="1400" i="1" dirty="0" err="1" smtClean="0">
                <a:solidFill>
                  <a:schemeClr val="bg1">
                    <a:lumMod val="50000"/>
                  </a:schemeClr>
                </a:solidFill>
              </a:rPr>
              <a:t>tyA.nce</a:t>
            </a:r>
            <a:r>
              <a:rPr lang="en-US" sz="1400" i="1" dirty="0" smtClean="0">
                <a:solidFill>
                  <a:schemeClr val="bg1">
                    <a:lumMod val="50000"/>
                  </a:schemeClr>
                </a:solidFill>
              </a:rPr>
              <a:t> </a:t>
            </a:r>
            <a:r>
              <a:rPr lang="en-US" sz="1400" i="1" dirty="0" err="1">
                <a:solidFill>
                  <a:schemeClr val="accent5"/>
                </a:solidFill>
              </a:rPr>
              <a:t>vishvaradekhIla</a:t>
            </a:r>
            <a:r>
              <a:rPr lang="en-US" sz="1400" i="1" dirty="0">
                <a:solidFill>
                  <a:schemeClr val="accent5"/>
                </a:solidFill>
              </a:rPr>
              <a:t> </a:t>
            </a:r>
            <a:r>
              <a:rPr lang="en-US" sz="1400" i="1" dirty="0" smtClean="0">
                <a:solidFill>
                  <a:schemeClr val="bg1">
                    <a:lumMod val="50000"/>
                  </a:schemeClr>
                </a:solidFill>
              </a:rPr>
              <a:t>   </a:t>
            </a:r>
            <a:r>
              <a:rPr lang="en-US" sz="1400" i="1" dirty="0" err="1" smtClean="0">
                <a:solidFill>
                  <a:schemeClr val="bg1">
                    <a:lumMod val="50000"/>
                  </a:schemeClr>
                </a:solidFill>
              </a:rPr>
              <a:t>kitI</a:t>
            </a:r>
            <a:r>
              <a:rPr lang="en-US" sz="1400" i="1" dirty="0" smtClean="0">
                <a:solidFill>
                  <a:schemeClr val="bg1">
                    <a:lumMod val="50000"/>
                  </a:schemeClr>
                </a:solidFill>
              </a:rPr>
              <a:t>       </a:t>
            </a:r>
            <a:r>
              <a:rPr lang="en-US" sz="1400" i="1" dirty="0" err="1" smtClean="0">
                <a:solidFill>
                  <a:schemeClr val="bg1">
                    <a:lumMod val="50000"/>
                  </a:schemeClr>
                </a:solidFill>
              </a:rPr>
              <a:t>majedAra</a:t>
            </a:r>
            <a:r>
              <a:rPr lang="en-US" sz="1400" i="1" dirty="0" smtClean="0">
                <a:solidFill>
                  <a:schemeClr val="bg1">
                    <a:lumMod val="50000"/>
                  </a:schemeClr>
                </a:solidFill>
              </a:rPr>
              <a:t>    </a:t>
            </a:r>
            <a:r>
              <a:rPr lang="en-US" sz="1400" i="1" dirty="0" err="1">
                <a:solidFill>
                  <a:schemeClr val="bg1">
                    <a:lumMod val="50000"/>
                  </a:schemeClr>
                </a:solidFill>
              </a:rPr>
              <a:t>Ahe</a:t>
            </a:r>
            <a:r>
              <a:rPr lang="en-US" sz="1400" i="1" dirty="0">
                <a:solidFill>
                  <a:schemeClr val="bg1">
                    <a:lumMod val="50000"/>
                  </a:schemeClr>
                </a:solidFill>
              </a:rPr>
              <a:t> .</a:t>
            </a:r>
            <a:r>
              <a:rPr lang="en-US" dirty="0" smtClean="0"/>
              <a:t>	</a:t>
            </a:r>
          </a:p>
          <a:p>
            <a:r>
              <a:rPr lang="en-US" dirty="0" smtClean="0"/>
              <a:t>gloss:  these  </a:t>
            </a:r>
            <a:r>
              <a:rPr lang="en-US" dirty="0" err="1" smtClean="0"/>
              <a:t>insects_of</a:t>
            </a:r>
            <a:r>
              <a:rPr lang="en-US" dirty="0" smtClean="0"/>
              <a:t> uniqueness  </a:t>
            </a:r>
            <a:r>
              <a:rPr lang="en-US" dirty="0" err="1" smtClean="0"/>
              <a:t>knowing_</a:t>
            </a:r>
            <a:r>
              <a:rPr lang="en-US" dirty="0" err="1" smtClean="0">
                <a:solidFill>
                  <a:schemeClr val="accent2"/>
                </a:solidFill>
              </a:rPr>
              <a:t>after</a:t>
            </a:r>
            <a:r>
              <a:rPr lang="en-US" dirty="0" smtClean="0"/>
              <a:t>  see their  </a:t>
            </a:r>
            <a:r>
              <a:rPr lang="en-US" dirty="0" err="1" smtClean="0">
                <a:solidFill>
                  <a:schemeClr val="accent5"/>
                </a:solidFill>
              </a:rPr>
              <a:t>world_also</a:t>
            </a:r>
            <a:r>
              <a:rPr lang="en-US" dirty="0" smtClean="0"/>
              <a:t> how funny is</a:t>
            </a:r>
          </a:p>
          <a:p>
            <a:endParaRPr lang="en-US" dirty="0"/>
          </a:p>
          <a:p>
            <a:r>
              <a:rPr lang="en-US" dirty="0" err="1" smtClean="0"/>
              <a:t>eng</a:t>
            </a:r>
            <a:r>
              <a:rPr lang="en-US" dirty="0" smtClean="0"/>
              <a:t>: After knowing the uniqueness of these insects, &lt;we&gt; realize how funny their world is.</a:t>
            </a:r>
            <a:endParaRPr lang="en-US" dirty="0"/>
          </a:p>
        </p:txBody>
      </p:sp>
      <p:sp>
        <p:nvSpPr>
          <p:cNvPr id="5" name="Rectangular Callout 4"/>
          <p:cNvSpPr/>
          <p:nvPr/>
        </p:nvSpPr>
        <p:spPr>
          <a:xfrm>
            <a:off x="6044685" y="1290998"/>
            <a:ext cx="3325091" cy="1381991"/>
          </a:xfrm>
          <a:prstGeom prst="wedgeRectCallout">
            <a:avLst>
              <a:gd name="adj1" fmla="val -101146"/>
              <a:gd name="adj2" fmla="val 557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Function words (which differ across related languages) can be learnt</a:t>
            </a:r>
            <a:endParaRPr lang="en-US" dirty="0"/>
          </a:p>
        </p:txBody>
      </p:sp>
      <p:sp>
        <p:nvSpPr>
          <p:cNvPr id="8" name="Rectangular Callout 7"/>
          <p:cNvSpPr/>
          <p:nvPr/>
        </p:nvSpPr>
        <p:spPr>
          <a:xfrm>
            <a:off x="8703118" y="5097981"/>
            <a:ext cx="3325091" cy="1381991"/>
          </a:xfrm>
          <a:prstGeom prst="wedgeRectCallout">
            <a:avLst>
              <a:gd name="adj1" fmla="val -110833"/>
              <a:gd name="adj2" fmla="val -841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Even content words which are not orthographically similar can be learnt</a:t>
            </a:r>
            <a:endParaRPr lang="en-US" dirty="0"/>
          </a:p>
        </p:txBody>
      </p:sp>
    </p:spTree>
    <p:extLst>
      <p:ext uri="{BB962C8B-B14F-4D97-AF65-F5344CB8AC3E}">
        <p14:creationId xmlns:p14="http://schemas.microsoft.com/office/powerpoint/2010/main" val="163050310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Shape 915"/>
          <p:cNvSpPr txBox="1">
            <a:spLocks noGrp="1"/>
          </p:cNvSpPr>
          <p:nvPr>
            <p:ph type="title"/>
          </p:nvPr>
        </p:nvSpPr>
        <p:spPr>
          <a:xfrm>
            <a:off x="258417" y="386426"/>
            <a:ext cx="10853257" cy="943200"/>
          </a:xfrm>
          <a:prstGeom prst="rect">
            <a:avLst/>
          </a:prstGeom>
        </p:spPr>
        <p:txBody>
          <a:bodyPr vert="horz" lIns="91425" tIns="91425" rIns="91425" bIns="91425" rtlCol="0" anchor="t" anchorCtr="0">
            <a:noAutofit/>
          </a:bodyPr>
          <a:lstStyle/>
          <a:p>
            <a:r>
              <a:rPr lang="en" dirty="0" smtClean="0"/>
              <a:t>Is character-level SMT good for small corpora?</a:t>
            </a:r>
            <a:endParaRPr lang="en" dirty="0"/>
          </a:p>
        </p:txBody>
      </p:sp>
      <p:sp>
        <p:nvSpPr>
          <p:cNvPr id="916" name="Shape 916"/>
          <p:cNvSpPr txBox="1">
            <a:spLocks noGrp="1"/>
          </p:cNvSpPr>
          <p:nvPr>
            <p:ph type="body" idx="1"/>
          </p:nvPr>
        </p:nvSpPr>
        <p:spPr>
          <a:xfrm>
            <a:off x="447259" y="1538268"/>
            <a:ext cx="11569149" cy="1484920"/>
          </a:xfrm>
          <a:prstGeom prst="rect">
            <a:avLst/>
          </a:prstGeom>
        </p:spPr>
        <p:txBody>
          <a:bodyPr vert="horz" lIns="91425" tIns="91425" rIns="91425" bIns="91425" rtlCol="0" anchor="t" anchorCtr="0">
            <a:noAutofit/>
          </a:bodyPr>
          <a:lstStyle/>
          <a:p>
            <a:pPr marL="457200" indent="-330200">
              <a:spcAft>
                <a:spcPts val="1000"/>
              </a:spcAft>
            </a:pPr>
            <a:r>
              <a:rPr lang="en" sz="2000" dirty="0"/>
              <a:t>Character-level SMT can outperform word-level when very little corpus is available</a:t>
            </a:r>
          </a:p>
          <a:p>
            <a:pPr marL="457200" indent="-330200">
              <a:spcAft>
                <a:spcPts val="1000"/>
              </a:spcAft>
            </a:pPr>
            <a:r>
              <a:rPr lang="en" sz="2000" dirty="0"/>
              <a:t>With increased parallel corpus, the performance gap narrows</a:t>
            </a:r>
          </a:p>
          <a:p>
            <a:pPr marL="457200" indent="-330200">
              <a:spcAft>
                <a:spcPts val="1000"/>
              </a:spcAft>
            </a:pPr>
            <a:r>
              <a:rPr lang="en" sz="2000" i="1" u="sng" dirty="0"/>
              <a:t>The similarity between the source and target languages is also </a:t>
            </a:r>
            <a:r>
              <a:rPr lang="en" sz="2000" i="1" u="sng" dirty="0" smtClean="0"/>
              <a:t>important</a:t>
            </a:r>
          </a:p>
          <a:p>
            <a:pPr marL="127000" indent="0">
              <a:spcAft>
                <a:spcPts val="1000"/>
              </a:spcAft>
              <a:buNone/>
            </a:pPr>
            <a:r>
              <a:rPr lang="en" sz="2000" dirty="0"/>
              <a:t>	</a:t>
            </a:r>
            <a:r>
              <a:rPr lang="en" sz="2000" dirty="0" smtClean="0"/>
              <a:t>(Czech is not as close to Macedonian as others)</a:t>
            </a:r>
            <a:endParaRPr sz="2000" dirty="0"/>
          </a:p>
        </p:txBody>
      </p:sp>
      <p:pic>
        <p:nvPicPr>
          <p:cNvPr id="917" name="Shape 917"/>
          <p:cNvPicPr preferRelativeResize="0"/>
          <p:nvPr/>
        </p:nvPicPr>
        <p:blipFill rotWithShape="1">
          <a:blip r:embed="rId3">
            <a:alphaModFix/>
          </a:blip>
          <a:srcRect b="50232"/>
          <a:stretch/>
        </p:blipFill>
        <p:spPr>
          <a:xfrm>
            <a:off x="847240" y="3668366"/>
            <a:ext cx="4978099" cy="1946837"/>
          </a:xfrm>
          <a:prstGeom prst="rect">
            <a:avLst/>
          </a:prstGeom>
          <a:noFill/>
          <a:ln>
            <a:noFill/>
          </a:ln>
        </p:spPr>
      </p:pic>
      <p:pic>
        <p:nvPicPr>
          <p:cNvPr id="6" name="Shape 917"/>
          <p:cNvPicPr preferRelativeResize="0"/>
          <p:nvPr/>
        </p:nvPicPr>
        <p:blipFill rotWithShape="1">
          <a:blip r:embed="rId3">
            <a:alphaModFix/>
          </a:blip>
          <a:srcRect t="50206"/>
          <a:stretch/>
        </p:blipFill>
        <p:spPr>
          <a:xfrm>
            <a:off x="5969186" y="3668366"/>
            <a:ext cx="4978099" cy="1947876"/>
          </a:xfrm>
          <a:prstGeom prst="rect">
            <a:avLst/>
          </a:prstGeom>
          <a:noFill/>
          <a:ln>
            <a:noFill/>
          </a:ln>
        </p:spPr>
      </p:pic>
      <p:sp>
        <p:nvSpPr>
          <p:cNvPr id="2" name="Slide Number Placeholder 1"/>
          <p:cNvSpPr>
            <a:spLocks noGrp="1"/>
          </p:cNvSpPr>
          <p:nvPr>
            <p:ph type="sldNum" idx="12"/>
          </p:nvPr>
        </p:nvSpPr>
        <p:spPr/>
        <p:txBody>
          <a:bodyPr/>
          <a:lstStyle/>
          <a:p>
            <a:fld id="{00000000-1234-1234-1234-123412341234}" type="slidenum">
              <a:rPr lang="en" smtClean="0">
                <a:solidFill>
                  <a:prstClr val="black">
                    <a:tint val="75000"/>
                  </a:prstClr>
                </a:solidFill>
              </a:rPr>
              <a:pPr/>
              <a:t>94</a:t>
            </a:fld>
            <a:endParaRPr lang="en">
              <a:solidFill>
                <a:prstClr val="black">
                  <a:tint val="75000"/>
                </a:prstClr>
              </a:solidFill>
            </a:endParaRPr>
          </a:p>
        </p:txBody>
      </p:sp>
    </p:spTree>
    <p:extLst>
      <p:ext uri="{BB962C8B-B14F-4D97-AF65-F5344CB8AC3E}">
        <p14:creationId xmlns:p14="http://schemas.microsoft.com/office/powerpoint/2010/main" val="3463894073"/>
      </p:ext>
    </p:extLst>
  </p:cSld>
  <p:clrMapOvr>
    <a:masterClrMapping/>
  </p:clrMapOvr>
  <p:transition spd="slow">
    <p:cut/>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t>Tutorial Outline</a:t>
            </a:r>
            <a:endParaRPr lang="en-US" b="1" dirty="0">
              <a:latin typeface="+mn-lt"/>
            </a:endParaRPr>
          </a:p>
        </p:txBody>
      </p:sp>
      <p:sp>
        <p:nvSpPr>
          <p:cNvPr id="5" name="Content Placeholder 4"/>
          <p:cNvSpPr>
            <a:spLocks noGrp="1"/>
          </p:cNvSpPr>
          <p:nvPr>
            <p:ph idx="1"/>
          </p:nvPr>
        </p:nvSpPr>
        <p:spPr/>
        <p:txBody>
          <a:bodyPr/>
          <a:lstStyle/>
          <a:p>
            <a:pPr>
              <a:lnSpc>
                <a:spcPct val="150000"/>
              </a:lnSpc>
            </a:pPr>
            <a:r>
              <a:rPr lang="en-US" dirty="0">
                <a:solidFill>
                  <a:schemeClr val="bg1">
                    <a:lumMod val="50000"/>
                  </a:schemeClr>
                </a:solidFill>
              </a:rPr>
              <a:t>Introduction &amp; Motivation</a:t>
            </a:r>
          </a:p>
          <a:p>
            <a:pPr>
              <a:lnSpc>
                <a:spcPct val="150000"/>
              </a:lnSpc>
            </a:pPr>
            <a:r>
              <a:rPr lang="en-US" dirty="0">
                <a:solidFill>
                  <a:schemeClr val="bg1">
                    <a:lumMod val="50000"/>
                  </a:schemeClr>
                </a:solidFill>
              </a:rPr>
              <a:t>Language Relatedness</a:t>
            </a:r>
          </a:p>
          <a:p>
            <a:pPr>
              <a:lnSpc>
                <a:spcPct val="150000"/>
              </a:lnSpc>
            </a:pPr>
            <a:r>
              <a:rPr lang="en-US" dirty="0">
                <a:solidFill>
                  <a:schemeClr val="bg1">
                    <a:lumMod val="50000"/>
                  </a:schemeClr>
                </a:solidFill>
              </a:rPr>
              <a:t>Translation within related languages</a:t>
            </a:r>
          </a:p>
          <a:p>
            <a:pPr>
              <a:lnSpc>
                <a:spcPct val="150000"/>
              </a:lnSpc>
            </a:pPr>
            <a:r>
              <a:rPr lang="en-US" b="1" dirty="0">
                <a:solidFill>
                  <a:schemeClr val="accent1">
                    <a:lumMod val="50000"/>
                  </a:schemeClr>
                </a:solidFill>
              </a:rPr>
              <a:t>Translation from related languages to another language</a:t>
            </a:r>
          </a:p>
          <a:p>
            <a:pPr>
              <a:lnSpc>
                <a:spcPct val="150000"/>
              </a:lnSpc>
            </a:pPr>
            <a:r>
              <a:rPr lang="en-US" dirty="0" smtClean="0">
                <a:solidFill>
                  <a:schemeClr val="bg1">
                    <a:lumMod val="50000"/>
                  </a:schemeClr>
                </a:solidFill>
              </a:rPr>
              <a:t>Summary</a:t>
            </a:r>
            <a:endParaRPr lang="en-US" dirty="0">
              <a:solidFill>
                <a:schemeClr val="bg1">
                  <a:lumMod val="50000"/>
                </a:schemeClr>
              </a:solidFill>
            </a:endParaRPr>
          </a:p>
        </p:txBody>
      </p:sp>
      <p:sp>
        <p:nvSpPr>
          <p:cNvPr id="3" name="Slide Number Placeholder 2"/>
          <p:cNvSpPr>
            <a:spLocks noGrp="1"/>
          </p:cNvSpPr>
          <p:nvPr>
            <p:ph type="sldNum" sz="quarter" idx="12"/>
          </p:nvPr>
        </p:nvSpPr>
        <p:spPr/>
        <p:txBody>
          <a:bodyPr/>
          <a:lstStyle/>
          <a:p>
            <a:fld id="{EAD1697F-0974-4722-9A3C-9B6254D96614}" type="slidenum">
              <a:rPr lang="en-IN" smtClean="0">
                <a:solidFill>
                  <a:prstClr val="black">
                    <a:tint val="75000"/>
                  </a:prstClr>
                </a:solidFill>
              </a:rPr>
              <a:pPr/>
              <a:t>95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94057385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grpSp>
        <p:nvGrpSpPr>
          <p:cNvPr id="1369" name="Shape 1369"/>
          <p:cNvGrpSpPr/>
          <p:nvPr/>
        </p:nvGrpSpPr>
        <p:grpSpPr>
          <a:xfrm>
            <a:off x="864414" y="489060"/>
            <a:ext cx="5920348" cy="3935700"/>
            <a:chOff x="279527" y="1461125"/>
            <a:chExt cx="5920348" cy="3935700"/>
          </a:xfrm>
        </p:grpSpPr>
        <p:sp>
          <p:nvSpPr>
            <p:cNvPr id="1370" name="Shape 1370"/>
            <p:cNvSpPr/>
            <p:nvPr/>
          </p:nvSpPr>
          <p:spPr>
            <a:xfrm>
              <a:off x="279527" y="1461125"/>
              <a:ext cx="2909100" cy="3935700"/>
            </a:xfrm>
            <a:prstGeom prst="ellipse">
              <a:avLst/>
            </a:prstGeom>
            <a:solidFill>
              <a:srgbClr val="B6D7A8"/>
            </a:solidFill>
            <a:ln w="19050" cap="flat" cmpd="sng">
              <a:solidFill>
                <a:srgbClr val="38761D"/>
              </a:solidFill>
              <a:prstDash val="dash"/>
              <a:round/>
              <a:headEnd type="none" w="med" len="med"/>
              <a:tailEnd type="none" w="med" len="med"/>
            </a:ln>
          </p:spPr>
          <p:txBody>
            <a:bodyPr lIns="91425" tIns="91425" rIns="91425" bIns="91425" anchor="ctr" anchorCtr="0">
              <a:noAutofit/>
            </a:bodyPr>
            <a:lstStyle/>
            <a:p>
              <a:endParaRPr>
                <a:solidFill>
                  <a:prstClr val="black"/>
                </a:solidFill>
              </a:endParaRPr>
            </a:p>
          </p:txBody>
        </p:sp>
        <p:sp>
          <p:nvSpPr>
            <p:cNvPr id="1371" name="Shape 1371"/>
            <p:cNvSpPr/>
            <p:nvPr/>
          </p:nvSpPr>
          <p:spPr>
            <a:xfrm>
              <a:off x="1240850" y="2132425"/>
              <a:ext cx="1000500" cy="645000"/>
            </a:xfrm>
            <a:prstGeom prst="roundRect">
              <a:avLst>
                <a:gd name="adj" fmla="val 16667"/>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b="1" dirty="0">
                  <a:solidFill>
                    <a:srgbClr val="F9F9F9"/>
                  </a:solidFill>
                  <a:latin typeface="Verdana"/>
                  <a:ea typeface="Verdana"/>
                  <a:cs typeface="Verdana"/>
                  <a:sym typeface="Verdana"/>
                </a:rPr>
                <a:t>X</a:t>
              </a:r>
            </a:p>
          </p:txBody>
        </p:sp>
        <p:sp>
          <p:nvSpPr>
            <p:cNvPr id="1372" name="Shape 1372"/>
            <p:cNvSpPr/>
            <p:nvPr/>
          </p:nvSpPr>
          <p:spPr>
            <a:xfrm>
              <a:off x="1164650" y="3538100"/>
              <a:ext cx="1352400" cy="943200"/>
            </a:xfrm>
            <a:prstGeom prst="roundRect">
              <a:avLst>
                <a:gd name="adj" fmla="val 16667"/>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b="1">
                  <a:solidFill>
                    <a:srgbClr val="F9F9F9"/>
                  </a:solidFill>
                  <a:latin typeface="Verdana"/>
                  <a:ea typeface="Verdana"/>
                  <a:cs typeface="Verdana"/>
                  <a:sym typeface="Verdana"/>
                </a:rPr>
                <a:t>Y</a:t>
              </a:r>
            </a:p>
          </p:txBody>
        </p:sp>
        <p:sp>
          <p:nvSpPr>
            <p:cNvPr id="1373" name="Shape 1373"/>
            <p:cNvSpPr/>
            <p:nvPr/>
          </p:nvSpPr>
          <p:spPr>
            <a:xfrm>
              <a:off x="4920975" y="1980025"/>
              <a:ext cx="1278900" cy="1039800"/>
            </a:xfrm>
            <a:prstGeom prst="roundRect">
              <a:avLst>
                <a:gd name="adj" fmla="val 16667"/>
              </a:avLst>
            </a:prstGeom>
            <a:solidFill>
              <a:schemeClr val="accent1"/>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a:r>
                <a:rPr lang="en" b="1">
                  <a:solidFill>
                    <a:srgbClr val="F9F9F9"/>
                  </a:solidFill>
                  <a:latin typeface="Verdana"/>
                  <a:ea typeface="Verdana"/>
                  <a:cs typeface="Verdana"/>
                  <a:sym typeface="Verdana"/>
                </a:rPr>
                <a:t>E</a:t>
              </a:r>
            </a:p>
          </p:txBody>
        </p:sp>
        <p:sp>
          <p:nvSpPr>
            <p:cNvPr id="1374" name="Shape 1374"/>
            <p:cNvSpPr/>
            <p:nvPr/>
          </p:nvSpPr>
          <p:spPr>
            <a:xfrm>
              <a:off x="1991150" y="2408850"/>
              <a:ext cx="3198600" cy="197400"/>
            </a:xfrm>
            <a:prstGeom prst="leftRightArrow">
              <a:avLst>
                <a:gd name="adj1" fmla="val 50000"/>
                <a:gd name="adj2" fmla="val 50000"/>
              </a:avLst>
            </a:prstGeom>
            <a:solidFill>
              <a:srgbClr val="F9F9F9"/>
            </a:solidFill>
            <a:ln w="9525" cap="flat" cmpd="sng">
              <a:solidFill>
                <a:srgbClr val="000000"/>
              </a:solidFill>
              <a:prstDash val="dash"/>
              <a:round/>
              <a:headEnd type="none" w="med" len="med"/>
              <a:tailEnd type="none" w="med" len="med"/>
            </a:ln>
          </p:spPr>
          <p:txBody>
            <a:bodyPr lIns="91425" tIns="91425" rIns="91425" bIns="91425" anchor="ctr" anchorCtr="0">
              <a:noAutofit/>
            </a:bodyPr>
            <a:lstStyle/>
            <a:p>
              <a:endParaRPr>
                <a:solidFill>
                  <a:prstClr val="black"/>
                </a:solidFill>
              </a:endParaRPr>
            </a:p>
          </p:txBody>
        </p:sp>
      </p:grpSp>
      <p:sp>
        <p:nvSpPr>
          <p:cNvPr id="1375" name="Shape 1375"/>
          <p:cNvSpPr txBox="1"/>
          <p:nvPr/>
        </p:nvSpPr>
        <p:spPr>
          <a:xfrm>
            <a:off x="4938604" y="2462059"/>
            <a:ext cx="5345264" cy="2485721"/>
          </a:xfrm>
          <a:prstGeom prst="rect">
            <a:avLst/>
          </a:prstGeom>
          <a:ln/>
        </p:spPr>
        <p:style>
          <a:lnRef idx="2">
            <a:schemeClr val="dk1"/>
          </a:lnRef>
          <a:fillRef idx="1">
            <a:schemeClr val="lt1"/>
          </a:fillRef>
          <a:effectRef idx="0">
            <a:schemeClr val="dk1"/>
          </a:effectRef>
          <a:fontRef idx="minor">
            <a:schemeClr val="dk1"/>
          </a:fontRef>
        </p:style>
        <p:txBody>
          <a:bodyPr lIns="91425" tIns="91425" rIns="91425" bIns="91425" anchor="t" anchorCtr="0">
            <a:noAutofit/>
          </a:bodyPr>
          <a:lstStyle/>
          <a:p>
            <a:pPr>
              <a:spcAft>
                <a:spcPts val="1000"/>
              </a:spcAft>
            </a:pPr>
            <a:r>
              <a:rPr lang="en" sz="2800" i="1" dirty="0">
                <a:solidFill>
                  <a:prstClr val="black"/>
                </a:solidFill>
                <a:ea typeface="Ubuntu"/>
                <a:cs typeface="Ubuntu"/>
                <a:sym typeface="Ubuntu"/>
              </a:rPr>
              <a:t>How can resources for a </a:t>
            </a:r>
            <a:r>
              <a:rPr lang="en" sz="2800" i="1" u="sng" dirty="0">
                <a:solidFill>
                  <a:prstClr val="black"/>
                </a:solidFill>
                <a:ea typeface="Ubuntu"/>
                <a:cs typeface="Ubuntu"/>
                <a:sym typeface="Ubuntu"/>
              </a:rPr>
              <a:t>resource-rich language</a:t>
            </a:r>
            <a:r>
              <a:rPr lang="en" sz="2800" i="1" dirty="0">
                <a:solidFill>
                  <a:prstClr val="black"/>
                </a:solidFill>
                <a:ea typeface="Ubuntu"/>
                <a:cs typeface="Ubuntu"/>
                <a:sym typeface="Ubuntu"/>
              </a:rPr>
              <a:t> </a:t>
            </a:r>
            <a:r>
              <a:rPr lang="en" sz="2800" i="1" dirty="0" smtClean="0">
                <a:solidFill>
                  <a:prstClr val="black"/>
                </a:solidFill>
                <a:ea typeface="Ubuntu"/>
                <a:cs typeface="Ubuntu"/>
                <a:sym typeface="Ubuntu"/>
              </a:rPr>
              <a:t>Y, which </a:t>
            </a:r>
            <a:r>
              <a:rPr lang="en" sz="2800" i="1" dirty="0">
                <a:solidFill>
                  <a:prstClr val="black"/>
                </a:solidFill>
                <a:ea typeface="Ubuntu"/>
                <a:cs typeface="Ubuntu"/>
                <a:sym typeface="Ubuntu"/>
              </a:rPr>
              <a:t>is related to a </a:t>
            </a:r>
            <a:r>
              <a:rPr lang="en" sz="2800" i="1" u="sng" dirty="0">
                <a:solidFill>
                  <a:prstClr val="black"/>
                </a:solidFill>
                <a:ea typeface="Ubuntu"/>
                <a:cs typeface="Ubuntu"/>
                <a:sym typeface="Ubuntu"/>
              </a:rPr>
              <a:t>resource-poor language</a:t>
            </a:r>
            <a:r>
              <a:rPr lang="en" sz="2800" i="1" dirty="0">
                <a:solidFill>
                  <a:prstClr val="black"/>
                </a:solidFill>
                <a:ea typeface="Ubuntu"/>
                <a:cs typeface="Ubuntu"/>
                <a:sym typeface="Ubuntu"/>
              </a:rPr>
              <a:t> </a:t>
            </a:r>
            <a:r>
              <a:rPr lang="en" sz="2800" i="1" dirty="0" smtClean="0">
                <a:solidFill>
                  <a:prstClr val="black"/>
                </a:solidFill>
                <a:ea typeface="Ubuntu"/>
                <a:cs typeface="Ubuntu"/>
                <a:sym typeface="Ubuntu"/>
              </a:rPr>
              <a:t>X, help </a:t>
            </a:r>
            <a:r>
              <a:rPr lang="en" sz="2800" i="1" dirty="0">
                <a:solidFill>
                  <a:prstClr val="black"/>
                </a:solidFill>
                <a:ea typeface="Ubuntu"/>
                <a:cs typeface="Ubuntu"/>
                <a:sym typeface="Ubuntu"/>
              </a:rPr>
              <a:t>translation between X, and an unrelated language E?</a:t>
            </a:r>
            <a:r>
              <a:rPr lang="en" sz="2800" i="1" dirty="0">
                <a:solidFill>
                  <a:prstClr val="black"/>
                </a:solidFill>
              </a:rPr>
              <a:t> </a:t>
            </a:r>
          </a:p>
        </p:txBody>
      </p:sp>
      <p:sp>
        <p:nvSpPr>
          <p:cNvPr id="3" name="Slide Number Placeholder 2"/>
          <p:cNvSpPr>
            <a:spLocks noGrp="1"/>
          </p:cNvSpPr>
          <p:nvPr>
            <p:ph type="sldNum" sz="quarter" idx="12"/>
          </p:nvPr>
        </p:nvSpPr>
        <p:spPr/>
        <p:txBody>
          <a:bodyPr/>
          <a:lstStyle/>
          <a:p>
            <a:fld id="{740CE5FD-2884-4EE9-87C1-C54DB91080A3}" type="slidenum">
              <a:rPr lang="en-IN" smtClean="0">
                <a:solidFill>
                  <a:prstClr val="black">
                    <a:tint val="75000"/>
                  </a:prstClr>
                </a:solidFill>
              </a:rPr>
              <a:pPr/>
              <a:t>96</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53243289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5"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Content Placeholder 25"/>
          <p:cNvSpPr>
            <a:spLocks noGrp="1"/>
          </p:cNvSpPr>
          <p:nvPr>
            <p:ph sz="half" idx="1"/>
          </p:nvPr>
        </p:nvSpPr>
        <p:spPr>
          <a:xfrm>
            <a:off x="956886" y="4310703"/>
            <a:ext cx="5181600" cy="1896459"/>
          </a:xfrm>
        </p:spPr>
        <p:txBody>
          <a:bodyPr>
            <a:normAutofit/>
          </a:bodyPr>
          <a:lstStyle/>
          <a:p>
            <a:r>
              <a:rPr lang="en-IN" i="1" dirty="0">
                <a:solidFill>
                  <a:prstClr val="black"/>
                </a:solidFill>
              </a:rPr>
              <a:t>Scenario can occur between unrelated languages too</a:t>
            </a:r>
          </a:p>
          <a:p>
            <a:r>
              <a:rPr lang="en-IN" i="1" dirty="0" smtClean="0">
                <a:solidFill>
                  <a:prstClr val="black"/>
                </a:solidFill>
              </a:rPr>
              <a:t>Does </a:t>
            </a:r>
            <a:r>
              <a:rPr lang="en-IN" i="1" dirty="0">
                <a:solidFill>
                  <a:prstClr val="black"/>
                </a:solidFill>
              </a:rPr>
              <a:t>not necessarily leverage relatedness between languages</a:t>
            </a:r>
          </a:p>
        </p:txBody>
      </p:sp>
      <p:sp>
        <p:nvSpPr>
          <p:cNvPr id="27" name="Content Placeholder 26"/>
          <p:cNvSpPr>
            <a:spLocks noGrp="1"/>
          </p:cNvSpPr>
          <p:nvPr>
            <p:ph sz="half" idx="2"/>
          </p:nvPr>
        </p:nvSpPr>
        <p:spPr>
          <a:xfrm>
            <a:off x="6707345" y="4360084"/>
            <a:ext cx="5181600" cy="1213998"/>
          </a:xfrm>
        </p:spPr>
        <p:txBody>
          <a:bodyPr>
            <a:normAutofit/>
          </a:bodyPr>
          <a:lstStyle/>
          <a:p>
            <a:r>
              <a:rPr lang="en-IN" i="1" dirty="0">
                <a:solidFill>
                  <a:prstClr val="black"/>
                </a:solidFill>
              </a:rPr>
              <a:t>Relatedness between X and Y will have to be leveraged</a:t>
            </a:r>
          </a:p>
        </p:txBody>
      </p:sp>
      <p:sp>
        <p:nvSpPr>
          <p:cNvPr id="3" name="Oval 2"/>
          <p:cNvSpPr/>
          <p:nvPr/>
        </p:nvSpPr>
        <p:spPr>
          <a:xfrm>
            <a:off x="1431439" y="3280031"/>
            <a:ext cx="416460" cy="389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X</a:t>
            </a:r>
          </a:p>
        </p:txBody>
      </p:sp>
      <p:sp>
        <p:nvSpPr>
          <p:cNvPr id="4" name="Oval 3"/>
          <p:cNvSpPr/>
          <p:nvPr/>
        </p:nvSpPr>
        <p:spPr>
          <a:xfrm>
            <a:off x="2887538" y="2254990"/>
            <a:ext cx="416460" cy="389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Y</a:t>
            </a:r>
          </a:p>
        </p:txBody>
      </p:sp>
      <p:sp>
        <p:nvSpPr>
          <p:cNvPr id="5" name="Oval 4"/>
          <p:cNvSpPr/>
          <p:nvPr/>
        </p:nvSpPr>
        <p:spPr>
          <a:xfrm>
            <a:off x="4234996" y="3280031"/>
            <a:ext cx="416460" cy="389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E</a:t>
            </a:r>
          </a:p>
        </p:txBody>
      </p:sp>
      <p:cxnSp>
        <p:nvCxnSpPr>
          <p:cNvPr id="7" name="Straight Connector 6"/>
          <p:cNvCxnSpPr>
            <a:stCxn id="3" idx="7"/>
            <a:endCxn id="4" idx="3"/>
          </p:cNvCxnSpPr>
          <p:nvPr/>
        </p:nvCxnSpPr>
        <p:spPr>
          <a:xfrm flipV="1">
            <a:off x="1786910" y="2587277"/>
            <a:ext cx="1161617" cy="7497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5"/>
            <a:endCxn id="5" idx="1"/>
          </p:cNvCxnSpPr>
          <p:nvPr/>
        </p:nvCxnSpPr>
        <p:spPr>
          <a:xfrm>
            <a:off x="3243009" y="2587277"/>
            <a:ext cx="1052976" cy="7497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Curved Connector 16"/>
          <p:cNvCxnSpPr/>
          <p:nvPr/>
        </p:nvCxnSpPr>
        <p:spPr>
          <a:xfrm>
            <a:off x="1304690" y="2175509"/>
            <a:ext cx="1176951" cy="679010"/>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18" name="TextBox 17"/>
          <p:cNvSpPr txBox="1"/>
          <p:nvPr/>
        </p:nvSpPr>
        <p:spPr>
          <a:xfrm>
            <a:off x="649068" y="1760101"/>
            <a:ext cx="3437299" cy="461665"/>
          </a:xfrm>
          <a:prstGeom prst="rect">
            <a:avLst/>
          </a:prstGeom>
          <a:noFill/>
        </p:spPr>
        <p:txBody>
          <a:bodyPr wrap="square" rtlCol="0">
            <a:spAutoFit/>
          </a:bodyPr>
          <a:lstStyle/>
          <a:p>
            <a:r>
              <a:rPr lang="en-IN" sz="2400" i="1" dirty="0">
                <a:solidFill>
                  <a:prstClr val="black"/>
                </a:solidFill>
              </a:rPr>
              <a:t>Sufficient Parallel Corpus</a:t>
            </a:r>
          </a:p>
        </p:txBody>
      </p:sp>
      <p:sp>
        <p:nvSpPr>
          <p:cNvPr id="19" name="Oval 18"/>
          <p:cNvSpPr/>
          <p:nvPr/>
        </p:nvSpPr>
        <p:spPr>
          <a:xfrm>
            <a:off x="7658729" y="3278031"/>
            <a:ext cx="416460" cy="389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X</a:t>
            </a:r>
          </a:p>
        </p:txBody>
      </p:sp>
      <p:sp>
        <p:nvSpPr>
          <p:cNvPr id="20" name="Oval 19"/>
          <p:cNvSpPr/>
          <p:nvPr/>
        </p:nvSpPr>
        <p:spPr>
          <a:xfrm>
            <a:off x="9114828" y="2252990"/>
            <a:ext cx="416460" cy="389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Y</a:t>
            </a:r>
          </a:p>
        </p:txBody>
      </p:sp>
      <p:sp>
        <p:nvSpPr>
          <p:cNvPr id="21" name="Oval 20"/>
          <p:cNvSpPr/>
          <p:nvPr/>
        </p:nvSpPr>
        <p:spPr>
          <a:xfrm>
            <a:off x="10462286" y="3278031"/>
            <a:ext cx="416460" cy="3892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prstClr val="white"/>
                </a:solidFill>
              </a:rPr>
              <a:t>E</a:t>
            </a:r>
          </a:p>
        </p:txBody>
      </p:sp>
      <p:cxnSp>
        <p:nvCxnSpPr>
          <p:cNvPr id="22" name="Straight Connector 21"/>
          <p:cNvCxnSpPr>
            <a:stCxn id="19" idx="7"/>
            <a:endCxn id="20" idx="3"/>
          </p:cNvCxnSpPr>
          <p:nvPr/>
        </p:nvCxnSpPr>
        <p:spPr>
          <a:xfrm flipV="1">
            <a:off x="8014200" y="2585277"/>
            <a:ext cx="1161617" cy="749766"/>
          </a:xfrm>
          <a:prstGeom prst="line">
            <a:avLst/>
          </a:prstGeom>
          <a:ln w="31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0" idx="5"/>
            <a:endCxn id="21" idx="1"/>
          </p:cNvCxnSpPr>
          <p:nvPr/>
        </p:nvCxnSpPr>
        <p:spPr>
          <a:xfrm>
            <a:off x="9470299" y="2585277"/>
            <a:ext cx="1052976" cy="74976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Curved Connector 27"/>
          <p:cNvCxnSpPr/>
          <p:nvPr/>
        </p:nvCxnSpPr>
        <p:spPr>
          <a:xfrm>
            <a:off x="7595363" y="2173509"/>
            <a:ext cx="1176951" cy="679010"/>
          </a:xfrm>
          <a:prstGeom prst="curvedConnector3">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p:cNvSpPr txBox="1"/>
          <p:nvPr/>
        </p:nvSpPr>
        <p:spPr>
          <a:xfrm>
            <a:off x="6437904" y="1760100"/>
            <a:ext cx="3705524" cy="461665"/>
          </a:xfrm>
          <a:prstGeom prst="rect">
            <a:avLst/>
          </a:prstGeom>
          <a:noFill/>
        </p:spPr>
        <p:txBody>
          <a:bodyPr wrap="square" rtlCol="0">
            <a:spAutoFit/>
          </a:bodyPr>
          <a:lstStyle/>
          <a:p>
            <a:r>
              <a:rPr lang="en-IN" sz="2400" i="1" dirty="0">
                <a:solidFill>
                  <a:prstClr val="black"/>
                </a:solidFill>
              </a:rPr>
              <a:t>No or little Parallel Corpus</a:t>
            </a:r>
          </a:p>
        </p:txBody>
      </p:sp>
      <p:sp>
        <p:nvSpPr>
          <p:cNvPr id="30" name="Rectangle 29"/>
          <p:cNvSpPr/>
          <p:nvPr/>
        </p:nvSpPr>
        <p:spPr>
          <a:xfrm>
            <a:off x="3903149" y="1048665"/>
            <a:ext cx="3755580" cy="523220"/>
          </a:xfrm>
          <a:prstGeom prst="rect">
            <a:avLst/>
          </a:prstGeom>
        </p:spPr>
        <p:txBody>
          <a:bodyPr wrap="none">
            <a:spAutoFit/>
          </a:bodyPr>
          <a:lstStyle/>
          <a:p>
            <a:r>
              <a:rPr lang="en-IN" sz="2800" i="1" dirty="0">
                <a:solidFill>
                  <a:prstClr val="black"/>
                </a:solidFill>
              </a:rPr>
              <a:t>Y: bridge/pivot language</a:t>
            </a:r>
          </a:p>
        </p:txBody>
      </p:sp>
      <p:sp>
        <p:nvSpPr>
          <p:cNvPr id="24" name="Rectangle 23"/>
          <p:cNvSpPr/>
          <p:nvPr/>
        </p:nvSpPr>
        <p:spPr>
          <a:xfrm>
            <a:off x="404943" y="113205"/>
            <a:ext cx="8520794" cy="707886"/>
          </a:xfrm>
          <a:prstGeom prst="rect">
            <a:avLst/>
          </a:prstGeom>
        </p:spPr>
        <p:txBody>
          <a:bodyPr wrap="none">
            <a:spAutoFit/>
          </a:bodyPr>
          <a:lstStyle/>
          <a:p>
            <a:r>
              <a:rPr lang="en-US" sz="4000" i="1" dirty="0" smtClean="0">
                <a:solidFill>
                  <a:prstClr val="black"/>
                </a:solidFill>
              </a:rPr>
              <a:t>Scenarios based on corpus availability….</a:t>
            </a:r>
            <a:endParaRPr lang="en-US" sz="4000" dirty="0">
              <a:solidFill>
                <a:prstClr val="black"/>
              </a:solidFill>
            </a:endParaRPr>
          </a:p>
        </p:txBody>
      </p:sp>
      <p:sp>
        <p:nvSpPr>
          <p:cNvPr id="6" name="Slide Number Placeholder 5"/>
          <p:cNvSpPr>
            <a:spLocks noGrp="1"/>
          </p:cNvSpPr>
          <p:nvPr>
            <p:ph type="sldNum" sz="quarter" idx="12"/>
          </p:nvPr>
        </p:nvSpPr>
        <p:spPr/>
        <p:txBody>
          <a:bodyPr/>
          <a:lstStyle/>
          <a:p>
            <a:fld id="{740CE5FD-2884-4EE9-87C1-C54DB91080A3}" type="slidenum">
              <a:rPr lang="en-IN" smtClean="0">
                <a:solidFill>
                  <a:prstClr val="black">
                    <a:tint val="75000"/>
                  </a:prstClr>
                </a:solidFill>
              </a:rPr>
              <a:pPr/>
              <a:t>97</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12631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5"/>
                                        </p:tgtEl>
                                      </p:cBhvr>
                                    </p:animEffect>
                                    <p:animScale>
                                      <p:cBhvr>
                                        <p:cTn id="13" dur="250" autoRev="1" fill="hold"/>
                                        <p:tgtEl>
                                          <p:spTgt spid="5"/>
                                        </p:tgtEl>
                                      </p:cBhvr>
                                      <p:by x="105000" y="105000"/>
                                    </p:animScale>
                                  </p:childTnLst>
                                </p:cTn>
                              </p:par>
                              <p:par>
                                <p:cTn id="14" presetID="26" presetClass="emph" presetSubtype="0" fill="hold" nodeType="withEffect">
                                  <p:stCondLst>
                                    <p:cond delay="0"/>
                                  </p:stCondLst>
                                  <p:childTnLst>
                                    <p:animEffect transition="out" filter="fade">
                                      <p:cBhvr>
                                        <p:cTn id="15" dur="500" tmFilter="0, 0; .2, .5; .8, .5; 1, 0"/>
                                        <p:tgtEl>
                                          <p:spTgt spid="7"/>
                                        </p:tgtEl>
                                      </p:cBhvr>
                                    </p:animEffect>
                                    <p:animScale>
                                      <p:cBhvr>
                                        <p:cTn id="16" dur="250" autoRev="1" fill="hold"/>
                                        <p:tgtEl>
                                          <p:spTgt spid="7"/>
                                        </p:tgtEl>
                                      </p:cBhvr>
                                      <p:by x="105000" y="105000"/>
                                    </p:animScale>
                                  </p:childTnLst>
                                </p:cTn>
                              </p:par>
                              <p:par>
                                <p:cTn id="17" presetID="26" presetClass="emph" presetSubtype="0" fill="hold" nodeType="withEffect">
                                  <p:stCondLst>
                                    <p:cond delay="0"/>
                                  </p:stCondLst>
                                  <p:childTnLst>
                                    <p:animEffect transition="out" filter="fade">
                                      <p:cBhvr>
                                        <p:cTn id="18" dur="500" tmFilter="0, 0; .2, .5; .8, .5; 1, 0"/>
                                        <p:tgtEl>
                                          <p:spTgt spid="12"/>
                                        </p:tgtEl>
                                      </p:cBhvr>
                                    </p:animEffect>
                                    <p:animScale>
                                      <p:cBhvr>
                                        <p:cTn id="19" dur="250" autoRev="1" fill="hold"/>
                                        <p:tgtEl>
                                          <p:spTgt spid="12"/>
                                        </p:tgtEl>
                                      </p:cBhvr>
                                      <p:by x="105000" y="105000"/>
                                    </p:animScale>
                                  </p:childTnLst>
                                </p:cTn>
                              </p:par>
                              <p:par>
                                <p:cTn id="20" presetID="26" presetClass="emph" presetSubtype="0" fill="hold" nodeType="withEffect">
                                  <p:stCondLst>
                                    <p:cond delay="0"/>
                                  </p:stCondLst>
                                  <p:childTnLst>
                                    <p:animEffect transition="out" filter="fade">
                                      <p:cBhvr>
                                        <p:cTn id="21" dur="500" tmFilter="0, 0; .2, .5; .8, .5; 1, 0"/>
                                        <p:tgtEl>
                                          <p:spTgt spid="17"/>
                                        </p:tgtEl>
                                      </p:cBhvr>
                                    </p:animEffect>
                                    <p:animScale>
                                      <p:cBhvr>
                                        <p:cTn id="22" dur="250" autoRev="1" fill="hold"/>
                                        <p:tgtEl>
                                          <p:spTgt spid="17"/>
                                        </p:tgtEl>
                                      </p:cBhvr>
                                      <p:by x="105000" y="105000"/>
                                    </p:animScale>
                                  </p:childTnLst>
                                </p:cTn>
                              </p:par>
                              <p:par>
                                <p:cTn id="23" presetID="26" presetClass="emph" presetSubtype="0" fill="hold" grpId="0" nodeType="withEffect">
                                  <p:stCondLst>
                                    <p:cond delay="0"/>
                                  </p:stCondLst>
                                  <p:childTnLst>
                                    <p:animEffect transition="out" filter="fade">
                                      <p:cBhvr>
                                        <p:cTn id="24" dur="500" tmFilter="0, 0; .2, .5; .8, .5; 1, 0"/>
                                        <p:tgtEl>
                                          <p:spTgt spid="18"/>
                                        </p:tgtEl>
                                      </p:cBhvr>
                                    </p:animEffect>
                                    <p:animScale>
                                      <p:cBhvr>
                                        <p:cTn id="25"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592" y="263048"/>
            <a:ext cx="11987408" cy="6594952"/>
          </a:xfrm>
        </p:spPr>
        <p:txBody>
          <a:bodyPr>
            <a:normAutofit/>
          </a:bodyPr>
          <a:lstStyle/>
          <a:p>
            <a:pPr marL="0" indent="0">
              <a:buNone/>
            </a:pPr>
            <a:r>
              <a:rPr lang="en-US" b="1" dirty="0" smtClean="0"/>
              <a:t>Roadmap for this section</a:t>
            </a:r>
          </a:p>
          <a:p>
            <a:pPr lvl="1">
              <a:lnSpc>
                <a:spcPct val="110000"/>
              </a:lnSpc>
            </a:pPr>
            <a:r>
              <a:rPr lang="en-US" sz="2800" b="1" dirty="0" smtClean="0"/>
              <a:t>Pivot </a:t>
            </a:r>
            <a:r>
              <a:rPr lang="en-US" sz="2800" b="1" dirty="0"/>
              <a:t>based SMT</a:t>
            </a:r>
          </a:p>
          <a:p>
            <a:pPr lvl="2">
              <a:lnSpc>
                <a:spcPct val="110000"/>
              </a:lnSpc>
              <a:buSzPct val="100000"/>
            </a:pPr>
            <a:r>
              <a:rPr lang="en-IN" sz="2400" dirty="0"/>
              <a:t>Pseudo-Corpus Synthesis</a:t>
            </a:r>
          </a:p>
          <a:p>
            <a:pPr lvl="2">
              <a:lnSpc>
                <a:spcPct val="110000"/>
              </a:lnSpc>
              <a:buSzPct val="100000"/>
            </a:pPr>
            <a:r>
              <a:rPr lang="en-IN" sz="2400" dirty="0" smtClean="0"/>
              <a:t>Cascading </a:t>
            </a:r>
            <a:r>
              <a:rPr lang="en-IN" sz="2400" dirty="0"/>
              <a:t>Direct Systems</a:t>
            </a:r>
          </a:p>
          <a:p>
            <a:pPr lvl="2">
              <a:lnSpc>
                <a:spcPct val="110000"/>
              </a:lnSpc>
              <a:buSzPct val="100000"/>
            </a:pPr>
            <a:r>
              <a:rPr lang="en-IN" sz="2400" dirty="0" smtClean="0"/>
              <a:t>Model Triangulation</a:t>
            </a:r>
          </a:p>
          <a:p>
            <a:pPr lvl="2">
              <a:lnSpc>
                <a:spcPct val="110000"/>
              </a:lnSpc>
              <a:buSzPct val="100000"/>
            </a:pPr>
            <a:r>
              <a:rPr lang="en-IN" sz="2400" dirty="0" smtClean="0"/>
              <a:t>Case Study I</a:t>
            </a:r>
          </a:p>
          <a:p>
            <a:pPr lvl="1">
              <a:lnSpc>
                <a:spcPct val="110000"/>
              </a:lnSpc>
              <a:buSzPct val="100000"/>
            </a:pPr>
            <a:r>
              <a:rPr lang="en-IN" sz="2800" b="1" dirty="0" smtClean="0"/>
              <a:t>Leveraging relatedness in Pivot based SM</a:t>
            </a:r>
          </a:p>
          <a:p>
            <a:pPr lvl="2">
              <a:lnSpc>
                <a:spcPct val="110000"/>
              </a:lnSpc>
              <a:buSzPct val="100000"/>
            </a:pPr>
            <a:r>
              <a:rPr lang="en-IN" sz="2400" dirty="0"/>
              <a:t>Small X</a:t>
            </a:r>
            <a:r>
              <a:rPr lang="en-IN" sz="2400" dirty="0">
                <a:sym typeface="Wingdings" panose="05000000000000000000" pitchFamily="2" charset="2"/>
              </a:rPr>
              <a:t>Y corpus is </a:t>
            </a:r>
            <a:r>
              <a:rPr lang="en-IN" sz="2400" dirty="0" smtClean="0">
                <a:sym typeface="Wingdings" panose="05000000000000000000" pitchFamily="2" charset="2"/>
              </a:rPr>
              <a:t>available (</a:t>
            </a:r>
            <a:r>
              <a:rPr lang="en-IN" sz="2400" dirty="0"/>
              <a:t>Case Study </a:t>
            </a:r>
            <a:r>
              <a:rPr lang="en-IN" sz="2400" dirty="0" smtClean="0"/>
              <a:t>II)</a:t>
            </a:r>
            <a:endParaRPr lang="en-IN" sz="2400" dirty="0"/>
          </a:p>
          <a:p>
            <a:pPr lvl="2"/>
            <a:r>
              <a:rPr lang="en-IN" sz="2400" dirty="0"/>
              <a:t>No X</a:t>
            </a:r>
            <a:r>
              <a:rPr lang="en-IN" sz="2400" dirty="0">
                <a:sym typeface="Wingdings" panose="05000000000000000000" pitchFamily="2" charset="2"/>
              </a:rPr>
              <a:t>Y corpus is available (</a:t>
            </a:r>
            <a:r>
              <a:rPr lang="en-IN" sz="2400" dirty="0"/>
              <a:t>Case Study III</a:t>
            </a:r>
            <a:r>
              <a:rPr lang="en-IN" sz="2400" dirty="0" smtClean="0"/>
              <a:t>)</a:t>
            </a:r>
          </a:p>
          <a:p>
            <a:pPr lvl="1"/>
            <a:r>
              <a:rPr lang="en-IN" sz="2800" b="1" dirty="0" smtClean="0"/>
              <a:t>Augmenting Direct system with Pivot Based System</a:t>
            </a:r>
          </a:p>
          <a:p>
            <a:pPr lvl="2"/>
            <a:r>
              <a:rPr lang="en-IN" sz="2400" dirty="0"/>
              <a:t>Combine corpus</a:t>
            </a:r>
          </a:p>
          <a:p>
            <a:pPr lvl="2"/>
            <a:r>
              <a:rPr lang="en-IN" sz="2400" dirty="0"/>
              <a:t>Combine </a:t>
            </a:r>
            <a:r>
              <a:rPr lang="en-IN" sz="2400" dirty="0" smtClean="0"/>
              <a:t>models</a:t>
            </a:r>
          </a:p>
          <a:p>
            <a:pPr lvl="1"/>
            <a:r>
              <a:rPr lang="en-IN" sz="2800" b="1" dirty="0" smtClean="0"/>
              <a:t>Choice of pivot language</a:t>
            </a:r>
            <a:endParaRPr lang="en-IN" sz="2800" b="1"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40CE5FD-2884-4EE9-87C1-C54DB91080A3}" type="slidenum">
              <a:rPr lang="en-IN" smtClean="0">
                <a:solidFill>
                  <a:prstClr val="black">
                    <a:tint val="75000"/>
                  </a:prstClr>
                </a:solidFill>
              </a:rPr>
              <a:pPr/>
              <a:t>98</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394092457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592" y="263048"/>
            <a:ext cx="11987408" cy="6594952"/>
          </a:xfrm>
        </p:spPr>
        <p:txBody>
          <a:bodyPr>
            <a:normAutofit/>
          </a:bodyPr>
          <a:lstStyle/>
          <a:p>
            <a:pPr marL="0" indent="0">
              <a:buNone/>
            </a:pPr>
            <a:r>
              <a:rPr lang="en-US" b="1" dirty="0" smtClean="0"/>
              <a:t>Roadmap for this section</a:t>
            </a:r>
          </a:p>
          <a:p>
            <a:pPr lvl="1">
              <a:lnSpc>
                <a:spcPct val="110000"/>
              </a:lnSpc>
            </a:pPr>
            <a:r>
              <a:rPr lang="en-US" sz="2800" b="1" dirty="0" smtClean="0">
                <a:solidFill>
                  <a:srgbClr val="FF0000"/>
                </a:solidFill>
              </a:rPr>
              <a:t>Pivot </a:t>
            </a:r>
            <a:r>
              <a:rPr lang="en-US" sz="2800" b="1" dirty="0">
                <a:solidFill>
                  <a:srgbClr val="FF0000"/>
                </a:solidFill>
              </a:rPr>
              <a:t>based SMT</a:t>
            </a:r>
          </a:p>
          <a:p>
            <a:pPr lvl="2">
              <a:lnSpc>
                <a:spcPct val="110000"/>
              </a:lnSpc>
              <a:buSzPct val="100000"/>
            </a:pPr>
            <a:r>
              <a:rPr lang="en-IN" sz="2400" dirty="0"/>
              <a:t>Pseudo-Corpus Synthesis</a:t>
            </a:r>
          </a:p>
          <a:p>
            <a:pPr lvl="2">
              <a:lnSpc>
                <a:spcPct val="110000"/>
              </a:lnSpc>
              <a:buSzPct val="100000"/>
            </a:pPr>
            <a:r>
              <a:rPr lang="en-IN" sz="2400" dirty="0" smtClean="0"/>
              <a:t>Cascading </a:t>
            </a:r>
            <a:r>
              <a:rPr lang="en-IN" sz="2400" dirty="0"/>
              <a:t>Direct Systems</a:t>
            </a:r>
          </a:p>
          <a:p>
            <a:pPr lvl="2">
              <a:lnSpc>
                <a:spcPct val="110000"/>
              </a:lnSpc>
              <a:buSzPct val="100000"/>
            </a:pPr>
            <a:r>
              <a:rPr lang="en-IN" sz="2400" dirty="0" smtClean="0"/>
              <a:t>Model Triangulation</a:t>
            </a:r>
          </a:p>
          <a:p>
            <a:pPr lvl="2">
              <a:lnSpc>
                <a:spcPct val="110000"/>
              </a:lnSpc>
              <a:buSzPct val="100000"/>
            </a:pPr>
            <a:r>
              <a:rPr lang="en-IN" sz="2400" dirty="0" smtClean="0"/>
              <a:t>Case Study I</a:t>
            </a:r>
          </a:p>
          <a:p>
            <a:pPr lvl="1">
              <a:lnSpc>
                <a:spcPct val="110000"/>
              </a:lnSpc>
              <a:buSzPct val="100000"/>
            </a:pPr>
            <a:r>
              <a:rPr lang="en-IN" sz="2800" b="1" dirty="0" smtClean="0"/>
              <a:t>Leveraging relatedness in Pivot based SM</a:t>
            </a:r>
          </a:p>
          <a:p>
            <a:pPr lvl="2">
              <a:lnSpc>
                <a:spcPct val="110000"/>
              </a:lnSpc>
              <a:buSzPct val="100000"/>
            </a:pPr>
            <a:r>
              <a:rPr lang="en-IN" sz="2400" dirty="0"/>
              <a:t>Small X</a:t>
            </a:r>
            <a:r>
              <a:rPr lang="en-IN" sz="2400" dirty="0">
                <a:sym typeface="Wingdings" panose="05000000000000000000" pitchFamily="2" charset="2"/>
              </a:rPr>
              <a:t>Y corpus is </a:t>
            </a:r>
            <a:r>
              <a:rPr lang="en-IN" sz="2400" dirty="0" smtClean="0">
                <a:sym typeface="Wingdings" panose="05000000000000000000" pitchFamily="2" charset="2"/>
              </a:rPr>
              <a:t>available (</a:t>
            </a:r>
            <a:r>
              <a:rPr lang="en-IN" sz="2400" dirty="0"/>
              <a:t>Case Study </a:t>
            </a:r>
            <a:r>
              <a:rPr lang="en-IN" sz="2400" dirty="0" smtClean="0"/>
              <a:t>II)</a:t>
            </a:r>
            <a:endParaRPr lang="en-IN" sz="2400" dirty="0"/>
          </a:p>
          <a:p>
            <a:pPr lvl="2"/>
            <a:r>
              <a:rPr lang="en-IN" sz="2400" dirty="0"/>
              <a:t>No X</a:t>
            </a:r>
            <a:r>
              <a:rPr lang="en-IN" sz="2400" dirty="0">
                <a:sym typeface="Wingdings" panose="05000000000000000000" pitchFamily="2" charset="2"/>
              </a:rPr>
              <a:t>Y corpus is available (</a:t>
            </a:r>
            <a:r>
              <a:rPr lang="en-IN" sz="2400" dirty="0"/>
              <a:t>Case Study III</a:t>
            </a:r>
            <a:r>
              <a:rPr lang="en-IN" sz="2400" dirty="0" smtClean="0"/>
              <a:t>)</a:t>
            </a:r>
          </a:p>
          <a:p>
            <a:pPr lvl="1"/>
            <a:r>
              <a:rPr lang="en-IN" sz="2800" b="1" dirty="0" smtClean="0"/>
              <a:t>Augmenting Direct system with Pivot Based System</a:t>
            </a:r>
          </a:p>
          <a:p>
            <a:pPr lvl="2"/>
            <a:r>
              <a:rPr lang="en-IN" sz="2400" dirty="0"/>
              <a:t>Combine corpus</a:t>
            </a:r>
          </a:p>
          <a:p>
            <a:pPr lvl="2"/>
            <a:r>
              <a:rPr lang="en-IN" sz="2400" dirty="0"/>
              <a:t>Combine </a:t>
            </a:r>
            <a:r>
              <a:rPr lang="en-IN" sz="2400" dirty="0" smtClean="0"/>
              <a:t>models</a:t>
            </a:r>
          </a:p>
          <a:p>
            <a:pPr lvl="1"/>
            <a:r>
              <a:rPr lang="en-IN" sz="2800" b="1" dirty="0" smtClean="0"/>
              <a:t>Choice of pivot language</a:t>
            </a:r>
            <a:endParaRPr lang="en-IN" sz="2800" b="1" dirty="0"/>
          </a:p>
          <a:p>
            <a:pPr lvl="2"/>
            <a:endParaRPr lang="en-US" dirty="0" smtClean="0"/>
          </a:p>
          <a:p>
            <a:pPr lvl="2"/>
            <a:endParaRPr lang="en-US" dirty="0" smtClean="0"/>
          </a:p>
          <a:p>
            <a:pPr lvl="2"/>
            <a:endParaRPr lang="en-US" dirty="0" smtClean="0"/>
          </a:p>
          <a:p>
            <a:pPr lvl="2"/>
            <a:endParaRPr lang="en-US" dirty="0" smtClean="0"/>
          </a:p>
          <a:p>
            <a:pPr lvl="2"/>
            <a:endParaRPr lang="en-US" dirty="0" smtClean="0"/>
          </a:p>
          <a:p>
            <a:pPr lvl="1"/>
            <a:endParaRPr lang="en-US" dirty="0"/>
          </a:p>
        </p:txBody>
      </p:sp>
      <p:sp>
        <p:nvSpPr>
          <p:cNvPr id="4" name="Slide Number Placeholder 3"/>
          <p:cNvSpPr>
            <a:spLocks noGrp="1"/>
          </p:cNvSpPr>
          <p:nvPr>
            <p:ph type="sldNum" sz="quarter" idx="12"/>
          </p:nvPr>
        </p:nvSpPr>
        <p:spPr/>
        <p:txBody>
          <a:bodyPr/>
          <a:lstStyle/>
          <a:p>
            <a:fld id="{740CE5FD-2884-4EE9-87C1-C54DB91080A3}" type="slidenum">
              <a:rPr lang="en-IN" smtClean="0">
                <a:solidFill>
                  <a:prstClr val="black">
                    <a:tint val="75000"/>
                  </a:prstClr>
                </a:solidFill>
              </a:rPr>
              <a:pPr/>
              <a:t>99</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IN" smtClean="0">
                <a:solidFill>
                  <a:prstClr val="black">
                    <a:tint val="75000"/>
                  </a:prstClr>
                </a:solidFill>
              </a:rPr>
              <a:t>NAACL 2016 Tutorial</a:t>
            </a:r>
            <a:endParaRPr lang="en-IN">
              <a:solidFill>
                <a:prstClr val="black">
                  <a:tint val="75000"/>
                </a:prstClr>
              </a:solidFill>
            </a:endParaRPr>
          </a:p>
        </p:txBody>
      </p:sp>
    </p:spTree>
    <p:extLst>
      <p:ext uri="{BB962C8B-B14F-4D97-AF65-F5344CB8AC3E}">
        <p14:creationId xmlns:p14="http://schemas.microsoft.com/office/powerpoint/2010/main" val="1242741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9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0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8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30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9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1358</TotalTime>
  <Words>9943</Words>
  <Application>Microsoft Office PowerPoint</Application>
  <PresentationFormat>Widescreen</PresentationFormat>
  <Paragraphs>2585</Paragraphs>
  <Slides>155</Slides>
  <Notes>28</Notes>
  <HiddenSlides>0</HiddenSlides>
  <MMClips>0</MMClips>
  <ScaleCrop>false</ScaleCrop>
  <HeadingPairs>
    <vt:vector size="6" baseType="variant">
      <vt:variant>
        <vt:lpstr>Fonts Used</vt:lpstr>
      </vt:variant>
      <vt:variant>
        <vt:i4>12</vt:i4>
      </vt:variant>
      <vt:variant>
        <vt:lpstr>Theme</vt:lpstr>
      </vt:variant>
      <vt:variant>
        <vt:i4>30</vt:i4>
      </vt:variant>
      <vt:variant>
        <vt:lpstr>Slide Titles</vt:lpstr>
      </vt:variant>
      <vt:variant>
        <vt:i4>155</vt:i4>
      </vt:variant>
    </vt:vector>
  </HeadingPairs>
  <TitlesOfParts>
    <vt:vector size="197" baseType="lpstr">
      <vt:lpstr>Arial</vt:lpstr>
      <vt:lpstr>Calibri</vt:lpstr>
      <vt:lpstr>Calibri Light</vt:lpstr>
      <vt:lpstr>Cambria Math</vt:lpstr>
      <vt:lpstr>Courier New</vt:lpstr>
      <vt:lpstr>Mangal</vt:lpstr>
      <vt:lpstr>Open Sans</vt:lpstr>
      <vt:lpstr>Proxima Nova</vt:lpstr>
      <vt:lpstr>PT Sans Narrow</vt:lpstr>
      <vt:lpstr>Ubuntu</vt:lpstr>
      <vt:lpstr>Verdana</vt:lpstr>
      <vt:lpstr>Wingdings</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14_Office Theme</vt:lpstr>
      <vt:lpstr>15_Office Theme</vt:lpstr>
      <vt:lpstr>16_Office Theme</vt:lpstr>
      <vt:lpstr>17_Office Theme</vt:lpstr>
      <vt:lpstr>18_Office Theme</vt:lpstr>
      <vt:lpstr>19_Office Theme</vt:lpstr>
      <vt:lpstr>20_Office Theme</vt:lpstr>
      <vt:lpstr>21_Office Theme</vt:lpstr>
      <vt:lpstr>22_Office Theme</vt:lpstr>
      <vt:lpstr>23_Office Theme</vt:lpstr>
      <vt:lpstr>24_Office Theme</vt:lpstr>
      <vt:lpstr>25_Office Theme</vt:lpstr>
      <vt:lpstr>26_Office Theme</vt:lpstr>
      <vt:lpstr>27_Office Theme</vt:lpstr>
      <vt:lpstr>28_Office Theme</vt:lpstr>
      <vt:lpstr>30_Office Theme</vt:lpstr>
      <vt:lpstr>29_Office Theme</vt:lpstr>
      <vt:lpstr>Statistical Machine Translation between Related Languages</vt:lpstr>
      <vt:lpstr>Tutorial Outline</vt:lpstr>
      <vt:lpstr>Tutorial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Tutorial Outline</vt:lpstr>
      <vt:lpstr>PowerPoint Presentation</vt:lpstr>
      <vt:lpstr>How are languages related?</vt:lpstr>
      <vt:lpstr>How are languages related?</vt:lpstr>
      <vt:lpstr>Language Families</vt:lpstr>
      <vt:lpstr>Basis of classification</vt:lpstr>
      <vt:lpstr>PowerPoint Presentation</vt:lpstr>
      <vt:lpstr>PowerPoint Presentation</vt:lpstr>
      <vt:lpstr>Consequences of language contact</vt:lpstr>
      <vt:lpstr>Mechanisms for borrowing words (Eifring &amp; Thiel, 2005)</vt:lpstr>
      <vt:lpstr>Adoption of Features from other languages</vt:lpstr>
      <vt:lpstr>An example: India (Emeneau, 1956; Subbarao, 2012; Abbi, 2012)</vt:lpstr>
      <vt:lpstr>What does language relatedness imply for MT?</vt:lpstr>
      <vt:lpstr>Tutorial Outline</vt:lpstr>
      <vt:lpstr>Translation within related languages</vt:lpstr>
      <vt:lpstr>PowerPoint Presentation</vt:lpstr>
      <vt:lpstr>PowerPoint Presentation</vt:lpstr>
      <vt:lpstr>PowerPoint Presentation</vt:lpstr>
      <vt:lpstr>PowerPoint Presentation</vt:lpstr>
      <vt:lpstr>Lexically Similar Languages (Many words having similar form and meaning)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Transliteration as Post-translation step</vt:lpstr>
      <vt:lpstr>Integrate Transliteration into the Decoder</vt:lpstr>
      <vt:lpstr>Results (Hindi-Urdu Translation)</vt:lpstr>
      <vt:lpstr>Transliteration Post-Editing for Indian languages </vt:lpstr>
      <vt:lpstr>PowerPoint Presentation</vt:lpstr>
      <vt:lpstr>Shortcomings of Adapting word-based methods </vt:lpstr>
      <vt:lpstr>PowerPoint Presentation</vt:lpstr>
      <vt:lpstr>PowerPoint Presentation</vt:lpstr>
      <vt:lpstr>PowerPoint Presentation</vt:lpstr>
      <vt:lpstr>Why character-level SMT?</vt:lpstr>
      <vt:lpstr>PowerPoint Presentation</vt:lpstr>
      <vt:lpstr>PowerPoint Presentation</vt:lpstr>
      <vt:lpstr>PowerPoint Presentation</vt:lpstr>
      <vt:lpstr>Can suffixes &amp; function words  be translated?</vt:lpstr>
      <vt:lpstr>Is character-level SMT good for small corpora?</vt:lpstr>
      <vt:lpstr>Tutorial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Study III (Wang 2012)</vt:lpstr>
      <vt:lpstr>PowerPoint Presentation</vt:lpstr>
      <vt:lpstr>Now suppose we have a parallel corpus between X and E as well</vt:lpstr>
      <vt:lpstr>Can the pivot system improve the direct system? </vt:lpstr>
      <vt:lpstr>PowerPoint Presentation</vt:lpstr>
      <vt:lpstr>PowerPoint Presentation</vt:lpstr>
      <vt:lpstr>PowerPoint Presentation</vt:lpstr>
      <vt:lpstr>Model 1: Direct model Model 2: Pivot based model</vt:lpstr>
      <vt:lpstr>PowerPoint Presentation</vt:lpstr>
      <vt:lpstr>PowerPoint Presentation</vt:lpstr>
      <vt:lpstr>PowerPoint Presentation</vt:lpstr>
      <vt:lpstr>What if we use Multiple Pivots ?</vt:lpstr>
      <vt:lpstr>PowerPoint Presentation</vt:lpstr>
      <vt:lpstr>PowerPoint Presentation</vt:lpstr>
      <vt:lpstr>Source Reordering </vt:lpstr>
      <vt:lpstr>PowerPoint Presentation</vt:lpstr>
      <vt:lpstr>Portable rules for En→ IL pairs (Kunchukuttan, et al. 2014)</vt:lpstr>
      <vt:lpstr>Tutorial Outline</vt:lpstr>
      <vt:lpstr>Summary</vt:lpstr>
      <vt:lpstr>We discussed the following questions … </vt:lpstr>
      <vt:lpstr>What does it mean to say languages are related?</vt:lpstr>
      <vt:lpstr>PowerPoint Presentation</vt:lpstr>
      <vt:lpstr>PowerPoint Presentation</vt:lpstr>
      <vt:lpstr>PowerPoint Presentation</vt:lpstr>
      <vt:lpstr>Translation between related languages &amp; another language</vt:lpstr>
      <vt:lpstr>Can  we reduce resource requirements?</vt:lpstr>
      <vt:lpstr>Key Tools and Concepts</vt:lpstr>
      <vt:lpstr>Related Work that might be of interest</vt:lpstr>
      <vt:lpstr>Tools &amp; Resources</vt:lpstr>
      <vt:lpstr>Language &amp; Variation</vt:lpstr>
      <vt:lpstr>Tools</vt:lpstr>
      <vt:lpstr>Classification of Reading Material</vt:lpstr>
      <vt:lpstr>Thank You!  </vt:lpstr>
      <vt:lpstr>References</vt:lpstr>
      <vt:lpstr>References</vt:lpstr>
      <vt:lpstr>References</vt:lpstr>
      <vt:lpstr>References</vt:lpstr>
      <vt:lpstr>References</vt:lpstr>
      <vt:lpstr>References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Anoop Kunchukuttan</dc:creator>
  <cp:lastModifiedBy>Admin</cp:lastModifiedBy>
  <cp:revision>106</cp:revision>
  <dcterms:created xsi:type="dcterms:W3CDTF">2016-05-15T17:12:33Z</dcterms:created>
  <dcterms:modified xsi:type="dcterms:W3CDTF">2016-06-12T03:26:34Z</dcterms:modified>
</cp:coreProperties>
</file>