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313" r:id="rId3"/>
    <p:sldId id="300" r:id="rId4"/>
    <p:sldId id="301" r:id="rId5"/>
    <p:sldId id="302" r:id="rId6"/>
    <p:sldId id="309" r:id="rId7"/>
    <p:sldId id="310" r:id="rId8"/>
    <p:sldId id="311" r:id="rId9"/>
    <p:sldId id="303" r:id="rId10"/>
    <p:sldId id="304" r:id="rId11"/>
    <p:sldId id="308" r:id="rId12"/>
    <p:sldId id="306" r:id="rId13"/>
    <p:sldId id="307" r:id="rId14"/>
    <p:sldId id="312" r:id="rId15"/>
    <p:sldId id="261" r:id="rId16"/>
    <p:sldId id="289" r:id="rId17"/>
    <p:sldId id="290" r:id="rId18"/>
    <p:sldId id="288" r:id="rId19"/>
    <p:sldId id="291" r:id="rId20"/>
    <p:sldId id="292" r:id="rId21"/>
    <p:sldId id="293" r:id="rId22"/>
    <p:sldId id="294" r:id="rId23"/>
    <p:sldId id="295" r:id="rId24"/>
    <p:sldId id="296" r:id="rId25"/>
    <p:sldId id="298" r:id="rId26"/>
    <p:sldId id="299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13"/>
            <p14:sldId id="300"/>
            <p14:sldId id="301"/>
            <p14:sldId id="302"/>
            <p14:sldId id="309"/>
            <p14:sldId id="310"/>
            <p14:sldId id="311"/>
            <p14:sldId id="303"/>
            <p14:sldId id="304"/>
            <p14:sldId id="308"/>
            <p14:sldId id="306"/>
            <p14:sldId id="307"/>
            <p14:sldId id="312"/>
            <p14:sldId id="261"/>
            <p14:sldId id="289"/>
            <p14:sldId id="290"/>
            <p14:sldId id="288"/>
            <p14:sldId id="291"/>
            <p14:sldId id="292"/>
            <p14:sldId id="293"/>
            <p14:sldId id="294"/>
            <p14:sldId id="295"/>
            <p14:sldId id="296"/>
            <p14:sldId id="298"/>
            <p14:sldId id="299"/>
            <p14:sldId id="281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>
        <p:scale>
          <a:sx n="100" d="100"/>
          <a:sy n="100" d="100"/>
        </p:scale>
        <p:origin x="-3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09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7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Best Coding Practices(Java</a:t>
            </a:r>
            <a:r>
              <a:rPr lang="en-US" sz="3200" dirty="0"/>
              <a:t>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Sumeet Shukla</a:t>
            </a:r>
            <a:endParaRPr lang="en-US" sz="2400" dirty="0" smtClean="0">
              <a:latin typeface="+mn-lt"/>
            </a:endParaRPr>
          </a:p>
          <a:p>
            <a:r>
              <a:rPr lang="en-US" sz="2400" smtClean="0">
                <a:latin typeface="+mn-lt"/>
              </a:rPr>
              <a:t>18</a:t>
            </a:r>
            <a:r>
              <a:rPr lang="en-US" sz="2400" baseline="30000" smtClean="0">
                <a:latin typeface="+mn-lt"/>
              </a:rPr>
              <a:t>th</a:t>
            </a:r>
            <a:r>
              <a:rPr lang="en-US" sz="2400" smtClean="0">
                <a:latin typeface="+mn-lt"/>
              </a:rPr>
              <a:t> Jan </a:t>
            </a:r>
            <a:r>
              <a:rPr lang="en-US" sz="2400" dirty="0" smtClean="0">
                <a:latin typeface="+mn-lt"/>
              </a:rPr>
              <a:t>2016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Naming Conventions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Classes / Interfaces</a:t>
            </a:r>
            <a:r>
              <a:rPr lang="en-US" dirty="0"/>
              <a:t> – </a:t>
            </a:r>
          </a:p>
          <a:p>
            <a:pPr>
              <a:buNone/>
            </a:pPr>
            <a:r>
              <a:rPr lang="en-US" dirty="0"/>
              <a:t>	Class names should be nouns, in mixed case with the first letter of each internal word capitalized.</a:t>
            </a:r>
          </a:p>
          <a:p>
            <a:pPr>
              <a:buNone/>
            </a:pPr>
            <a:r>
              <a:rPr lang="en-US" b="1" dirty="0"/>
              <a:t>Methods</a:t>
            </a:r>
            <a:r>
              <a:rPr lang="en-US" dirty="0"/>
              <a:t> – </a:t>
            </a:r>
          </a:p>
          <a:p>
            <a:pPr>
              <a:buNone/>
            </a:pPr>
            <a:r>
              <a:rPr lang="en-US" dirty="0"/>
              <a:t>	Methods should be verbs, in mixed case with the first letter lowercase, with the first letter of each internal word capitalized.</a:t>
            </a:r>
          </a:p>
          <a:p>
            <a:pPr>
              <a:buNone/>
            </a:pPr>
            <a:r>
              <a:rPr lang="en-US" b="1" dirty="0"/>
              <a:t> Variables</a:t>
            </a:r>
            <a:r>
              <a:rPr lang="en-US" dirty="0"/>
              <a:t> – </a:t>
            </a:r>
          </a:p>
          <a:p>
            <a:pPr>
              <a:buNone/>
            </a:pPr>
            <a:r>
              <a:rPr lang="en-US" dirty="0"/>
              <a:t>	Variables should be nouns, in mixed case with the first letter lowercase, with the first letter of each internal word capitalized.</a:t>
            </a:r>
          </a:p>
          <a:p>
            <a:pPr>
              <a:buNone/>
            </a:pPr>
            <a:r>
              <a:rPr lang="en-US" b="1" dirty="0"/>
              <a:t>Class Constants</a:t>
            </a:r>
            <a:r>
              <a:rPr lang="en-US" dirty="0"/>
              <a:t> – </a:t>
            </a:r>
          </a:p>
          <a:p>
            <a:pPr>
              <a:buNone/>
            </a:pPr>
            <a:r>
              <a:rPr lang="en-US" dirty="0"/>
              <a:t>	Class Constants should be all uppercase with words separated by underscores (“_”).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57933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 smtClean="0"/>
              <a:t>Blank Spaces</a:t>
            </a:r>
            <a:endParaRPr lang="en-US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Before / After Parenthesis –</a:t>
            </a:r>
          </a:p>
          <a:p>
            <a:pPr>
              <a:buNone/>
            </a:pPr>
            <a:r>
              <a:rPr lang="en-US" sz="2000" dirty="0" smtClean="0"/>
              <a:t>	A keyword followed by a parenthesis should be separated by a space.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1400" dirty="0" smtClean="0"/>
              <a:t>while_(true)_{</a:t>
            </a:r>
          </a:p>
          <a:p>
            <a:pPr>
              <a:buNone/>
            </a:pPr>
            <a:r>
              <a:rPr lang="en-US" sz="1400" dirty="0" smtClean="0"/>
              <a:t>			...</a:t>
            </a:r>
          </a:p>
          <a:p>
            <a:pPr>
              <a:buNone/>
            </a:pPr>
            <a:r>
              <a:rPr lang="en-US" sz="1400" dirty="0" smtClean="0"/>
              <a:t>		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2000" dirty="0" smtClean="0"/>
              <a:t>	A blank space should appear after commas in argument lists.</a:t>
            </a:r>
          </a:p>
          <a:p>
            <a:pPr>
              <a:buNone/>
            </a:pPr>
            <a:r>
              <a:rPr lang="en-US" sz="2000" dirty="0" smtClean="0"/>
              <a:t>	All binary operators except . should be separated from their operands by spaces. 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pt-BR" sz="2000" dirty="0" smtClean="0"/>
              <a:t>a = (a + b) / (c * d);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The expressions in a for statement should be separated by blank spaces.</a:t>
            </a:r>
          </a:p>
          <a:p>
            <a:pPr>
              <a:buNone/>
            </a:pPr>
            <a:r>
              <a:rPr lang="en-US" sz="2000" dirty="0" smtClean="0"/>
              <a:t>		for (expr1; expr2; expr3)</a:t>
            </a:r>
          </a:p>
          <a:p>
            <a:pPr>
              <a:buNone/>
            </a:pPr>
            <a:r>
              <a:rPr lang="en-US" sz="2000" dirty="0" smtClean="0"/>
              <a:t>	Casts should be followed by a blank.</a:t>
            </a:r>
          </a:p>
          <a:p>
            <a:pPr>
              <a:buNone/>
            </a:pPr>
            <a:r>
              <a:rPr lang="en-US" sz="2000" dirty="0" smtClean="0"/>
              <a:t>		User x = (User) anObject;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908048" y="2514600"/>
            <a:ext cx="3517392" cy="475488"/>
            <a:chOff x="1335024" y="2590800"/>
            <a:chExt cx="3517392" cy="475488"/>
          </a:xfrm>
        </p:grpSpPr>
        <p:sp>
          <p:nvSpPr>
            <p:cNvPr id="5" name="Left Brace 4"/>
            <p:cNvSpPr/>
            <p:nvPr/>
          </p:nvSpPr>
          <p:spPr>
            <a:xfrm rot="16200000">
              <a:off x="1449324" y="2476500"/>
              <a:ext cx="304800" cy="533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rot="16200000" flipH="1">
              <a:off x="2096262" y="2401062"/>
              <a:ext cx="1588" cy="989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718816" y="2721864"/>
              <a:ext cx="2133600" cy="3444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blank spaces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34716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Returning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0438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Try to make the structure of your program match the intent.</a:t>
            </a:r>
          </a:p>
          <a:p>
            <a:pPr>
              <a:buNone/>
            </a:pPr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if (</a:t>
            </a:r>
            <a:r>
              <a:rPr lang="en-US" i="1" dirty="0" err="1"/>
              <a:t>booleanExpression</a:t>
            </a:r>
            <a:r>
              <a:rPr lang="en-US" i="1" dirty="0"/>
              <a:t>) {</a:t>
            </a:r>
          </a:p>
          <a:p>
            <a:pPr>
              <a:buNone/>
            </a:pPr>
            <a:r>
              <a:rPr lang="en-US" dirty="0"/>
              <a:t>		return TRUE;</a:t>
            </a:r>
          </a:p>
          <a:p>
            <a:pPr>
              <a:buNone/>
            </a:pPr>
            <a:r>
              <a:rPr lang="en-US" dirty="0"/>
              <a:t>	} else {</a:t>
            </a:r>
          </a:p>
          <a:p>
            <a:pPr>
              <a:buNone/>
            </a:pPr>
            <a:r>
              <a:rPr lang="en-US" dirty="0"/>
              <a:t>		return FALSE;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i="1" dirty="0"/>
              <a:t>should instead be written as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return </a:t>
            </a:r>
            <a:r>
              <a:rPr lang="en-US" i="1" dirty="0" err="1"/>
              <a:t>booleanExpression</a:t>
            </a:r>
            <a:r>
              <a:rPr lang="en-US" i="1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1147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 (?:)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Use Ternary Operator for conditional assignment</a:t>
            </a:r>
          </a:p>
          <a:p>
            <a:pPr>
              <a:buNone/>
            </a:pPr>
            <a:r>
              <a:rPr lang="en-US" dirty="0"/>
              <a:t>Example: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>
              <a:buNone/>
            </a:pPr>
            <a:r>
              <a:rPr lang="en-US" dirty="0"/>
              <a:t>	If (expression) {</a:t>
            </a:r>
          </a:p>
          <a:p>
            <a:pPr>
              <a:buNone/>
            </a:pPr>
            <a:r>
              <a:rPr lang="en-US" dirty="0"/>
              <a:t>		x = 9;</a:t>
            </a:r>
          </a:p>
          <a:p>
            <a:pPr>
              <a:buNone/>
            </a:pPr>
            <a:r>
              <a:rPr lang="en-US" dirty="0"/>
              <a:t>	} else {</a:t>
            </a:r>
          </a:p>
          <a:p>
            <a:pPr>
              <a:buNone/>
            </a:pPr>
            <a:r>
              <a:rPr lang="en-US" dirty="0"/>
              <a:t>		x = 0;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i="1" dirty="0"/>
              <a:t>can be written as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x = (expression) ? 9 : 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2458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720968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Static Code Analysis</a:t>
            </a:r>
            <a:endParaRPr lang="en-US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077200" cy="50329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/>
              <a:t>Static code analysis</a:t>
            </a:r>
            <a:r>
              <a:rPr lang="en-US" sz="2000" dirty="0" smtClean="0"/>
              <a:t> is the analysis of computer software that is performed without actually executing programs built from that software.</a:t>
            </a:r>
          </a:p>
          <a:p>
            <a:pPr>
              <a:buNone/>
            </a:pPr>
            <a:r>
              <a:rPr lang="en-US" sz="2000" dirty="0" smtClean="0"/>
              <a:t>	(analysis performed on executing programs is known as dynamic analysis)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In most cases the analysis is performed on some version of the source code and in the other cases some form of the object code.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 term is usually applied to the analysis performed by an automated tool, with human analysis being called program understanding, or code review.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Some of automated SCA Tools –</a:t>
            </a:r>
          </a:p>
          <a:p>
            <a:pPr>
              <a:buNone/>
            </a:pPr>
            <a:r>
              <a:rPr lang="en-US" sz="2000" dirty="0" smtClean="0"/>
              <a:t>PMD, AppPerfect, FindBugs, IntelliJ IDEA etc.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4864093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 smtClean="0"/>
              <a:t>Coding Techniques…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Prefer returning Empty Collections instead of </a:t>
            </a:r>
            <a:r>
              <a:rPr lang="en-US" b="1" dirty="0" smtClean="0"/>
              <a:t>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public class </a:t>
            </a:r>
            <a:r>
              <a:rPr lang="en-US" i="1" dirty="0" err="1"/>
              <a:t>getLocationName</a:t>
            </a:r>
            <a:r>
              <a:rPr lang="en-US" i="1" dirty="0"/>
              <a:t> { </a:t>
            </a:r>
          </a:p>
          <a:p>
            <a:pPr marL="0" indent="0">
              <a:buNone/>
            </a:pPr>
            <a:r>
              <a:rPr lang="en-US" i="1" dirty="0"/>
              <a:t>		return (null==</a:t>
            </a:r>
            <a:r>
              <a:rPr lang="en-US" i="1" dirty="0" err="1"/>
              <a:t>cityName</a:t>
            </a:r>
            <a:r>
              <a:rPr lang="en-US" i="1" dirty="0"/>
              <a:t> ? "":</a:t>
            </a:r>
            <a:r>
              <a:rPr lang="en-US" i="1" dirty="0" err="1"/>
              <a:t>cityName</a:t>
            </a:r>
            <a:r>
              <a:rPr lang="en-US" i="1" dirty="0"/>
              <a:t>);</a:t>
            </a:r>
          </a:p>
          <a:p>
            <a:pPr marL="0" indent="0">
              <a:buNone/>
            </a:pPr>
            <a:r>
              <a:rPr lang="en-US" i="1" dirty="0"/>
              <a:t>	 }</a:t>
            </a:r>
          </a:p>
          <a:p>
            <a:r>
              <a:rPr lang="en-US" b="1" dirty="0"/>
              <a:t>Use Strings carefully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//</a:t>
            </a:r>
            <a:r>
              <a:rPr lang="en-US" dirty="0"/>
              <a:t>Slower Instantiation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String bad = new String("Yet another string object");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//</a:t>
            </a:r>
            <a:r>
              <a:rPr lang="en-US" dirty="0"/>
              <a:t>Faster Instantiation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String good = "Yet another string object"</a:t>
            </a:r>
            <a:endParaRPr lang="en-US" i="1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/>
              <a:t>Coding </a:t>
            </a:r>
            <a:r>
              <a:rPr lang="en-US" sz="2800" b="1" dirty="0" smtClean="0"/>
              <a:t>Techniques(</a:t>
            </a:r>
            <a:r>
              <a:rPr lang="en-US" sz="2800" b="1" dirty="0" err="1" smtClean="0"/>
              <a:t>Contd</a:t>
            </a:r>
            <a:r>
              <a:rPr lang="en-US" sz="2800" b="1" dirty="0" smtClean="0"/>
              <a:t>…)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/>
              <a:t>Avoid unnecessary Objects</a:t>
            </a:r>
          </a:p>
          <a:p>
            <a:endParaRPr lang="en-US" sz="1800" dirty="0"/>
          </a:p>
          <a:p>
            <a:pPr marL="457200" lvl="1" indent="0">
              <a:buNone/>
            </a:pPr>
            <a:r>
              <a:rPr lang="en-US" sz="1600" i="1" dirty="0"/>
              <a:t>import </a:t>
            </a:r>
            <a:r>
              <a:rPr lang="en-US" sz="1600" i="1" dirty="0" err="1"/>
              <a:t>java.util.ArrayList</a:t>
            </a:r>
            <a:r>
              <a:rPr lang="en-US" sz="1600" i="1" dirty="0"/>
              <a:t>; </a:t>
            </a:r>
          </a:p>
          <a:p>
            <a:pPr marL="457200" lvl="1" indent="0">
              <a:buNone/>
            </a:pPr>
            <a:r>
              <a:rPr lang="en-US" sz="1600" i="1" dirty="0"/>
              <a:t>import </a:t>
            </a:r>
            <a:r>
              <a:rPr lang="en-US" sz="1600" i="1" dirty="0" err="1"/>
              <a:t>java.util.List</a:t>
            </a:r>
            <a:r>
              <a:rPr lang="en-US" sz="1600" i="1" dirty="0"/>
              <a:t>; 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lvl="1" indent="0">
              <a:buNone/>
            </a:pPr>
            <a:r>
              <a:rPr lang="en-US" sz="1600" i="1" dirty="0"/>
              <a:t>public class Employees </a:t>
            </a:r>
          </a:p>
          <a:p>
            <a:pPr marL="457200" lvl="1" indent="0">
              <a:buNone/>
            </a:pPr>
            <a:r>
              <a:rPr lang="en-US" sz="1600" i="1" dirty="0"/>
              <a:t>{ 	</a:t>
            </a:r>
          </a:p>
          <a:p>
            <a:pPr marL="457200" lvl="1" indent="0">
              <a:buNone/>
            </a:pPr>
            <a:r>
              <a:rPr lang="en-US" sz="1600" i="1" dirty="0"/>
              <a:t>	private List Employees; </a:t>
            </a:r>
          </a:p>
          <a:p>
            <a:pPr marL="457200" lvl="1" indent="0">
              <a:buNone/>
            </a:pPr>
            <a:r>
              <a:rPr lang="en-US" sz="1600" i="1" dirty="0"/>
              <a:t>	public List </a:t>
            </a:r>
            <a:r>
              <a:rPr lang="en-US" sz="1600" i="1" dirty="0" err="1"/>
              <a:t>getEmployees</a:t>
            </a:r>
            <a:r>
              <a:rPr lang="en-US" sz="1600" i="1" dirty="0"/>
              <a:t>() </a:t>
            </a:r>
          </a:p>
          <a:p>
            <a:pPr marL="457200" lvl="1" indent="0">
              <a:buNone/>
            </a:pPr>
            <a:r>
              <a:rPr lang="en-US" sz="1600" i="1" dirty="0"/>
              <a:t>	{ </a:t>
            </a:r>
          </a:p>
          <a:p>
            <a:pPr marL="457200" lvl="1" indent="0"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     //</a:t>
            </a:r>
            <a:r>
              <a:rPr lang="en-US" sz="1600" i="1" dirty="0"/>
              <a:t>initialize only when required </a:t>
            </a:r>
          </a:p>
          <a:p>
            <a:pPr marL="457200" lvl="1" indent="0"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    if(null </a:t>
            </a:r>
            <a:r>
              <a:rPr lang="en-US" sz="1600" i="1" dirty="0"/>
              <a:t>== Employees) { </a:t>
            </a:r>
          </a:p>
          <a:p>
            <a:pPr marL="457200" lvl="1" indent="0"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       Employees </a:t>
            </a:r>
            <a:r>
              <a:rPr lang="en-US" sz="1600" i="1" dirty="0"/>
              <a:t>= new </a:t>
            </a:r>
            <a:r>
              <a:rPr lang="en-US" sz="1600" i="1" dirty="0" err="1"/>
              <a:t>ArrayList</a:t>
            </a:r>
            <a:r>
              <a:rPr lang="en-US" sz="1600" i="1" dirty="0"/>
              <a:t>();</a:t>
            </a:r>
          </a:p>
          <a:p>
            <a:pPr marL="457200" lvl="1" indent="0"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    } </a:t>
            </a:r>
            <a:endParaRPr lang="en-US" sz="1600" i="1" dirty="0"/>
          </a:p>
          <a:p>
            <a:pPr marL="457200" lvl="1" indent="0">
              <a:buNone/>
            </a:pPr>
            <a:r>
              <a:rPr lang="en-US" sz="1600" i="1" dirty="0"/>
              <a:t>	return Employees;</a:t>
            </a:r>
          </a:p>
          <a:p>
            <a:pPr marL="457200" lvl="1" indent="0">
              <a:buNone/>
            </a:pPr>
            <a:r>
              <a:rPr lang="en-US" sz="1600" i="1" dirty="0" smtClean="0"/>
              <a:t>        } </a:t>
            </a:r>
            <a:endParaRPr lang="en-US" sz="1600" i="1" dirty="0"/>
          </a:p>
          <a:p>
            <a:pPr marL="457200" lvl="1" indent="0">
              <a:buNone/>
            </a:pPr>
            <a:r>
              <a:rPr lang="en-US" sz="1600" i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3484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38"/>
            <a:ext cx="8077200" cy="6768662"/>
          </a:xfrm>
        </p:spPr>
        <p:txBody>
          <a:bodyPr>
            <a:normAutofit/>
          </a:bodyPr>
          <a:lstStyle/>
          <a:p>
            <a:r>
              <a:rPr lang="en-US" sz="1800" b="1" dirty="0"/>
              <a:t>Dilemma between Array and </a:t>
            </a:r>
            <a:r>
              <a:rPr lang="en-US" sz="1800" b="1" dirty="0" err="1"/>
              <a:t>ArrayList</a:t>
            </a:r>
            <a:endParaRPr lang="en-US" sz="1800" b="1" dirty="0"/>
          </a:p>
          <a:p>
            <a:endParaRPr lang="en-US" sz="1800" dirty="0"/>
          </a:p>
          <a:p>
            <a:pPr marL="400050" lvl="1" indent="0">
              <a:buNone/>
            </a:pPr>
            <a:r>
              <a:rPr lang="en-US" sz="1200" i="1" dirty="0"/>
              <a:t>import </a:t>
            </a:r>
            <a:r>
              <a:rPr lang="en-US" sz="1200" i="1" dirty="0" err="1"/>
              <a:t>java.util.ArrayList</a:t>
            </a:r>
            <a:r>
              <a:rPr lang="en-US" sz="1200" i="1" dirty="0"/>
              <a:t>; </a:t>
            </a:r>
          </a:p>
          <a:p>
            <a:pPr marL="400050" lvl="1" indent="0">
              <a:buNone/>
            </a:pPr>
            <a:endParaRPr lang="en-US" sz="1200" i="1" dirty="0"/>
          </a:p>
          <a:p>
            <a:pPr marL="400050" lvl="1" indent="0">
              <a:buNone/>
            </a:pPr>
            <a:r>
              <a:rPr lang="en-US" sz="1200" i="1" dirty="0"/>
              <a:t>public class </a:t>
            </a:r>
            <a:r>
              <a:rPr lang="en-US" sz="1200" i="1" dirty="0" err="1"/>
              <a:t>arrayVsArrayList</a:t>
            </a:r>
            <a:r>
              <a:rPr lang="en-US" sz="1200" i="1" dirty="0"/>
              <a:t> { </a:t>
            </a:r>
          </a:p>
          <a:p>
            <a:pPr marL="400050" lvl="1" indent="0">
              <a:buNone/>
            </a:pPr>
            <a:endParaRPr lang="en-US" sz="1200" i="1" dirty="0"/>
          </a:p>
          <a:p>
            <a:pPr marL="400050" lvl="1" indent="0">
              <a:buNone/>
            </a:pPr>
            <a:r>
              <a:rPr lang="en-US" sz="1200" i="1" dirty="0"/>
              <a:t>public static void main(String[] </a:t>
            </a:r>
            <a:r>
              <a:rPr lang="en-US" sz="1200" i="1" dirty="0" err="1"/>
              <a:t>args</a:t>
            </a:r>
            <a:r>
              <a:rPr lang="en-US" sz="1200" i="1" dirty="0"/>
              <a:t>) {</a:t>
            </a:r>
          </a:p>
          <a:p>
            <a:pPr marL="400050" lvl="1" indent="0">
              <a:buNone/>
            </a:pPr>
            <a:endParaRPr lang="en-US" sz="1200" i="1" dirty="0"/>
          </a:p>
          <a:p>
            <a:pPr marL="800100" lvl="2" indent="0">
              <a:buNone/>
            </a:pPr>
            <a:r>
              <a:rPr lang="en-US" sz="1200" i="1" dirty="0" err="1"/>
              <a:t>int</a:t>
            </a:r>
            <a:r>
              <a:rPr lang="en-US" sz="1200" i="1" dirty="0"/>
              <a:t>[] </a:t>
            </a:r>
            <a:r>
              <a:rPr lang="en-US" sz="1200" i="1" dirty="0" err="1"/>
              <a:t>myArray</a:t>
            </a:r>
            <a:r>
              <a:rPr lang="en-US" sz="1200" i="1" dirty="0"/>
              <a:t> = new </a:t>
            </a:r>
            <a:r>
              <a:rPr lang="en-US" sz="1200" i="1" dirty="0" err="1"/>
              <a:t>int</a:t>
            </a:r>
            <a:r>
              <a:rPr lang="en-US" sz="1200" i="1" dirty="0"/>
              <a:t>[6]; </a:t>
            </a:r>
          </a:p>
          <a:p>
            <a:pPr marL="800100" lvl="2" indent="0">
              <a:buNone/>
            </a:pPr>
            <a:r>
              <a:rPr lang="en-US" sz="1200" i="1" dirty="0"/>
              <a:t>// </a:t>
            </a:r>
            <a:r>
              <a:rPr lang="en-US" sz="1200" i="1" dirty="0" err="1"/>
              <a:t>ArraysOutOfBoundException</a:t>
            </a:r>
            <a:endParaRPr lang="en-US" sz="1200" i="1" dirty="0"/>
          </a:p>
          <a:p>
            <a:pPr marL="800100" lvl="2" indent="0">
              <a:buNone/>
            </a:pPr>
            <a:r>
              <a:rPr lang="en-US" sz="1200" i="1" dirty="0" err="1"/>
              <a:t>myArray</a:t>
            </a:r>
            <a:r>
              <a:rPr lang="en-US" sz="1200" i="1" dirty="0"/>
              <a:t>[7]= 10; </a:t>
            </a:r>
            <a:endParaRPr lang="en-US" sz="1200" i="1" dirty="0" smtClean="0"/>
          </a:p>
          <a:p>
            <a:pPr marL="800100" lvl="2" indent="0">
              <a:buNone/>
            </a:pPr>
            <a:endParaRPr lang="en-US" sz="1200" i="1" dirty="0"/>
          </a:p>
          <a:p>
            <a:pPr marL="800100" lvl="2" indent="0">
              <a:buNone/>
            </a:pPr>
            <a:r>
              <a:rPr lang="en-US" sz="1200" i="1" dirty="0"/>
              <a:t>//Declaration of </a:t>
            </a:r>
            <a:r>
              <a:rPr lang="en-US" sz="1200" i="1" dirty="0" err="1"/>
              <a:t>ArrayList</a:t>
            </a:r>
            <a:r>
              <a:rPr lang="en-US" sz="1200" i="1" dirty="0"/>
              <a:t>. Add and Remove of elements is easy. </a:t>
            </a:r>
          </a:p>
          <a:p>
            <a:pPr marL="800100" lvl="2" indent="0">
              <a:buNone/>
            </a:pPr>
            <a:r>
              <a:rPr lang="en-US" sz="1200" i="1" dirty="0" err="1"/>
              <a:t>ArrayList</a:t>
            </a:r>
            <a:r>
              <a:rPr lang="en-US" sz="1200" i="1" dirty="0"/>
              <a:t>&lt;Integer&gt; </a:t>
            </a:r>
            <a:r>
              <a:rPr lang="en-US" sz="1200" i="1" dirty="0" err="1"/>
              <a:t>myArrayList</a:t>
            </a:r>
            <a:r>
              <a:rPr lang="en-US" sz="1200" i="1" dirty="0"/>
              <a:t> = new </a:t>
            </a:r>
            <a:r>
              <a:rPr lang="en-US" sz="1200" i="1" dirty="0" err="1"/>
              <a:t>ArrayList</a:t>
            </a:r>
            <a:r>
              <a:rPr lang="en-US" sz="1200" i="1" dirty="0"/>
              <a:t>&lt;&gt;(); </a:t>
            </a:r>
          </a:p>
          <a:p>
            <a:pPr marL="800100" lvl="2" indent="0">
              <a:buNone/>
            </a:pPr>
            <a:r>
              <a:rPr lang="en-US" sz="1200" i="1" dirty="0" err="1"/>
              <a:t>myArrayList.add</a:t>
            </a:r>
            <a:r>
              <a:rPr lang="en-US" sz="1200" i="1" dirty="0"/>
              <a:t>(1); </a:t>
            </a:r>
            <a:endParaRPr lang="en-US" sz="1200" i="1" dirty="0" smtClean="0"/>
          </a:p>
          <a:p>
            <a:pPr marL="800100" lvl="2" indent="0">
              <a:buNone/>
            </a:pPr>
            <a:r>
              <a:rPr lang="en-US" sz="1200" i="1" dirty="0" err="1" smtClean="0"/>
              <a:t>myArrayList.add</a:t>
            </a:r>
            <a:r>
              <a:rPr lang="en-US" sz="1200" i="1" dirty="0" smtClean="0"/>
              <a:t>(2</a:t>
            </a:r>
            <a:r>
              <a:rPr lang="en-US" sz="1200" i="1" dirty="0"/>
              <a:t>); </a:t>
            </a:r>
          </a:p>
          <a:p>
            <a:pPr marL="800100" lvl="2" indent="0">
              <a:buNone/>
            </a:pPr>
            <a:r>
              <a:rPr lang="en-US" sz="1200" i="1" dirty="0" err="1"/>
              <a:t>myArrayList.add</a:t>
            </a:r>
            <a:r>
              <a:rPr lang="en-US" sz="1200" i="1" dirty="0"/>
              <a:t>(3); </a:t>
            </a:r>
          </a:p>
          <a:p>
            <a:pPr marL="800100" lvl="2" indent="0">
              <a:buNone/>
            </a:pPr>
            <a:r>
              <a:rPr lang="en-US" sz="1200" i="1" dirty="0" err="1"/>
              <a:t>myArrayList.add</a:t>
            </a:r>
            <a:r>
              <a:rPr lang="en-US" sz="1200" i="1" dirty="0"/>
              <a:t>(4); </a:t>
            </a:r>
          </a:p>
          <a:p>
            <a:pPr marL="800100" lvl="2" indent="0">
              <a:buNone/>
            </a:pPr>
            <a:r>
              <a:rPr lang="en-US" sz="1200" i="1" dirty="0" err="1"/>
              <a:t>myArrayList.add</a:t>
            </a:r>
            <a:r>
              <a:rPr lang="en-US" sz="1200" i="1" dirty="0"/>
              <a:t>(5); </a:t>
            </a:r>
          </a:p>
          <a:p>
            <a:pPr marL="800100" lvl="2" indent="0">
              <a:buNone/>
            </a:pPr>
            <a:r>
              <a:rPr lang="en-US" sz="1200" i="1" dirty="0" err="1"/>
              <a:t>myArrayList.remove</a:t>
            </a:r>
            <a:r>
              <a:rPr lang="en-US" sz="1200" i="1" dirty="0"/>
              <a:t>(0); </a:t>
            </a:r>
          </a:p>
          <a:p>
            <a:pPr marL="400050" lvl="1" indent="0">
              <a:buNone/>
            </a:pPr>
            <a:endParaRPr lang="en-US" sz="1200" i="1" dirty="0"/>
          </a:p>
          <a:p>
            <a:pPr marL="400050" lvl="1" indent="0">
              <a:buNone/>
            </a:pPr>
            <a:r>
              <a:rPr lang="en-US" sz="1200" i="1" dirty="0"/>
              <a:t>for(</a:t>
            </a:r>
            <a:r>
              <a:rPr lang="en-US" sz="1200" i="1" dirty="0" err="1"/>
              <a:t>int</a:t>
            </a:r>
            <a:r>
              <a:rPr lang="en-US" sz="1200" i="1" dirty="0"/>
              <a:t> </a:t>
            </a:r>
            <a:r>
              <a:rPr lang="en-US" sz="1200" i="1" dirty="0" err="1"/>
              <a:t>i</a:t>
            </a:r>
            <a:r>
              <a:rPr lang="en-US" sz="1200" i="1" dirty="0"/>
              <a:t> = 0; </a:t>
            </a:r>
            <a:r>
              <a:rPr lang="en-US" sz="1200" i="1" dirty="0" err="1"/>
              <a:t>i</a:t>
            </a:r>
            <a:r>
              <a:rPr lang="en-US" sz="1200" i="1" dirty="0"/>
              <a:t> &lt; </a:t>
            </a:r>
            <a:r>
              <a:rPr lang="en-US" sz="1200" i="1" dirty="0" err="1"/>
              <a:t>myArrayList.size</a:t>
            </a:r>
            <a:r>
              <a:rPr lang="en-US" sz="1200" i="1" dirty="0"/>
              <a:t>(); </a:t>
            </a:r>
            <a:r>
              <a:rPr lang="en-US" sz="1200" i="1" dirty="0" err="1"/>
              <a:t>i</a:t>
            </a:r>
            <a:r>
              <a:rPr lang="en-US" sz="1200" i="1" dirty="0"/>
              <a:t>++) { </a:t>
            </a:r>
          </a:p>
          <a:p>
            <a:pPr marL="400050" lvl="1" indent="0">
              <a:buNone/>
            </a:pPr>
            <a:r>
              <a:rPr lang="en-US" sz="1200" i="1" dirty="0" err="1"/>
              <a:t>System.out.println</a:t>
            </a:r>
            <a:r>
              <a:rPr lang="en-US" sz="1200" i="1" dirty="0"/>
              <a:t>("Element: " + </a:t>
            </a:r>
            <a:r>
              <a:rPr lang="en-US" sz="1200" i="1" dirty="0" err="1"/>
              <a:t>myArrayList.get</a:t>
            </a:r>
            <a:r>
              <a:rPr lang="en-US" sz="1200" i="1" dirty="0"/>
              <a:t>(</a:t>
            </a:r>
            <a:r>
              <a:rPr lang="en-US" sz="1200" i="1" dirty="0" err="1"/>
              <a:t>i</a:t>
            </a:r>
            <a:r>
              <a:rPr lang="en-US" sz="1200" i="1" dirty="0"/>
              <a:t>)); </a:t>
            </a:r>
          </a:p>
          <a:p>
            <a:pPr marL="400050" lvl="1" indent="0">
              <a:buNone/>
            </a:pPr>
            <a:r>
              <a:rPr lang="en-US" sz="1200" i="1" dirty="0"/>
              <a:t>} </a:t>
            </a:r>
          </a:p>
          <a:p>
            <a:pPr marL="400050" lvl="1" indent="0">
              <a:buNone/>
            </a:pPr>
            <a:r>
              <a:rPr lang="en-US" sz="1200" i="1" dirty="0"/>
              <a:t>//Multi-dimensional Array </a:t>
            </a:r>
          </a:p>
          <a:p>
            <a:pPr marL="400050" lvl="1" indent="0">
              <a:buNone/>
            </a:pPr>
            <a:r>
              <a:rPr lang="en-US" sz="1200" i="1" dirty="0" err="1"/>
              <a:t>int</a:t>
            </a:r>
            <a:r>
              <a:rPr lang="en-US" sz="1200" i="1" dirty="0"/>
              <a:t>[][][] </a:t>
            </a:r>
            <a:r>
              <a:rPr lang="en-US" sz="1200" i="1" dirty="0" err="1"/>
              <a:t>multiArray</a:t>
            </a:r>
            <a:r>
              <a:rPr lang="en-US" sz="1200" i="1" dirty="0"/>
              <a:t> = new </a:t>
            </a:r>
            <a:r>
              <a:rPr lang="en-US" sz="1200" i="1" dirty="0" err="1"/>
              <a:t>int</a:t>
            </a:r>
            <a:r>
              <a:rPr lang="en-US" sz="1200" i="1" dirty="0"/>
              <a:t> [3][3][3];</a:t>
            </a:r>
          </a:p>
          <a:p>
            <a:pPr marL="400050" lvl="1" indent="0">
              <a:buNone/>
            </a:pPr>
            <a:r>
              <a:rPr lang="en-US" sz="1200" i="1" dirty="0"/>
              <a:t>} </a:t>
            </a:r>
          </a:p>
          <a:p>
            <a:pPr marL="0" indent="0">
              <a:buNone/>
            </a:pPr>
            <a:r>
              <a:rPr lang="en-US" sz="1200" i="1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15605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"/>
            <a:ext cx="8077200" cy="6705600"/>
          </a:xfrm>
        </p:spPr>
        <p:txBody>
          <a:bodyPr>
            <a:normAutofit/>
          </a:bodyPr>
          <a:lstStyle/>
          <a:p>
            <a:r>
              <a:rPr lang="en-US" sz="1800" b="1" dirty="0"/>
              <a:t>When Finally does not get executed with Try</a:t>
            </a:r>
          </a:p>
          <a:p>
            <a:endParaRPr lang="en-US" sz="1800" dirty="0"/>
          </a:p>
          <a:p>
            <a:pPr marL="400050" lvl="1" indent="0">
              <a:buNone/>
            </a:pPr>
            <a:r>
              <a:rPr lang="en-US" sz="1600" i="1" dirty="0"/>
              <a:t>public class </a:t>
            </a:r>
            <a:r>
              <a:rPr lang="en-US" sz="1600" i="1" dirty="0" err="1"/>
              <a:t>shutDownHooksDemo</a:t>
            </a:r>
            <a:r>
              <a:rPr lang="en-US" sz="1600" i="1" dirty="0"/>
              <a:t> { </a:t>
            </a:r>
          </a:p>
          <a:p>
            <a:pPr marL="800100" lvl="2" indent="0">
              <a:buNone/>
            </a:pPr>
            <a:r>
              <a:rPr lang="en-US" sz="1600" i="1" dirty="0"/>
              <a:t>public static void main(String[] </a:t>
            </a:r>
            <a:r>
              <a:rPr lang="en-US" sz="1600" i="1" dirty="0" err="1"/>
              <a:t>args</a:t>
            </a:r>
            <a:r>
              <a:rPr lang="en-US" sz="1600" i="1" dirty="0"/>
              <a:t>) { </a:t>
            </a:r>
          </a:p>
          <a:p>
            <a:pPr marL="1257300" lvl="3" indent="0">
              <a:buNone/>
            </a:pPr>
            <a:r>
              <a:rPr lang="en-US" sz="1600" i="1" dirty="0"/>
              <a:t>for(</a:t>
            </a:r>
            <a:r>
              <a:rPr lang="en-US" sz="1600" i="1" dirty="0" err="1"/>
              <a:t>int</a:t>
            </a:r>
            <a:r>
              <a:rPr lang="en-US" sz="1600" i="1" dirty="0"/>
              <a:t> </a:t>
            </a:r>
            <a:r>
              <a:rPr lang="en-US" sz="1600" i="1" dirty="0" err="1"/>
              <a:t>i</a:t>
            </a:r>
            <a:r>
              <a:rPr lang="en-US" sz="1600" i="1" dirty="0"/>
              <a:t>=0;i&lt;5;i++) {</a:t>
            </a:r>
          </a:p>
          <a:p>
            <a:pPr marL="1257300" lvl="3" indent="0">
              <a:buNone/>
            </a:pPr>
            <a:r>
              <a:rPr lang="en-US" sz="1600" i="1" dirty="0"/>
              <a:t>	try {</a:t>
            </a:r>
          </a:p>
          <a:p>
            <a:pPr marL="1714500" lvl="4" indent="0">
              <a:buNone/>
            </a:pPr>
            <a:r>
              <a:rPr lang="en-US" sz="1600" i="1" dirty="0"/>
              <a:t>	     if(</a:t>
            </a:r>
            <a:r>
              <a:rPr lang="en-US" sz="1600" i="1" dirty="0" err="1"/>
              <a:t>i</a:t>
            </a:r>
            <a:r>
              <a:rPr lang="en-US" sz="1600" i="1" dirty="0"/>
              <a:t>==4) { </a:t>
            </a:r>
          </a:p>
          <a:p>
            <a:pPr marL="1714500" lvl="4" indent="0">
              <a:buNone/>
            </a:pPr>
            <a:r>
              <a:rPr lang="en-US" sz="1600" i="1" dirty="0"/>
              <a:t>	 </a:t>
            </a:r>
            <a:r>
              <a:rPr lang="en-US" sz="1600" i="1" dirty="0" smtClean="0"/>
              <a:t>        </a:t>
            </a:r>
            <a:r>
              <a:rPr lang="en-US" sz="1400" i="1" dirty="0" err="1" smtClean="0"/>
              <a:t>System.out.println</a:t>
            </a:r>
            <a:r>
              <a:rPr lang="en-US" sz="1400" i="1" dirty="0" smtClean="0"/>
              <a:t>("Inside Try </a:t>
            </a:r>
            <a:r>
              <a:rPr lang="en-US" sz="1400" i="1" dirty="0" err="1" smtClean="0"/>
              <a:t>Block.Exiting</a:t>
            </a:r>
            <a:r>
              <a:rPr lang="en-US" sz="1400" i="1" dirty="0" smtClean="0"/>
              <a:t> without executing Finally block.");</a:t>
            </a:r>
            <a:endParaRPr lang="en-US" sz="1400" i="1" dirty="0"/>
          </a:p>
          <a:p>
            <a:pPr marL="1714500" lvl="4" indent="0"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        </a:t>
            </a:r>
            <a:r>
              <a:rPr lang="en-US" sz="1600" i="1" dirty="0" err="1"/>
              <a:t>System.exit</a:t>
            </a:r>
            <a:r>
              <a:rPr lang="en-US" sz="1600" i="1" dirty="0"/>
              <a:t>(0); </a:t>
            </a:r>
          </a:p>
          <a:p>
            <a:pPr marL="1714500" lvl="4" indent="0">
              <a:buNone/>
            </a:pPr>
            <a:r>
              <a:rPr lang="en-US" sz="1600" i="1" dirty="0"/>
              <a:t> </a:t>
            </a:r>
            <a:r>
              <a:rPr lang="en-US" sz="1600" i="1" dirty="0" smtClean="0"/>
              <a:t>      } </a:t>
            </a:r>
            <a:endParaRPr lang="en-US" sz="1600" i="1" dirty="0"/>
          </a:p>
          <a:p>
            <a:pPr marL="800100" lvl="2" indent="0"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                 } </a:t>
            </a:r>
            <a:r>
              <a:rPr lang="en-US" sz="1600" i="1" dirty="0"/>
              <a:t>finally { </a:t>
            </a:r>
          </a:p>
          <a:p>
            <a:pPr marL="800100" lvl="2" indent="0">
              <a:buNone/>
            </a:pPr>
            <a:r>
              <a:rPr lang="en-US" sz="1600" i="1" dirty="0"/>
              <a:t>	  </a:t>
            </a:r>
            <a:r>
              <a:rPr lang="en-US" sz="1600" i="1" dirty="0" smtClean="0"/>
              <a:t>                       </a:t>
            </a:r>
            <a:r>
              <a:rPr lang="en-US" sz="1600" i="1" dirty="0" err="1" smtClean="0"/>
              <a:t>System.out.println</a:t>
            </a:r>
            <a:r>
              <a:rPr lang="en-US" sz="1600" i="1" dirty="0"/>
              <a:t>("Inside Finally Block."); </a:t>
            </a:r>
          </a:p>
          <a:p>
            <a:pPr marL="800100" lvl="2" indent="0"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                } </a:t>
            </a:r>
            <a:endParaRPr lang="en-US" sz="1600" i="1" dirty="0"/>
          </a:p>
          <a:p>
            <a:pPr marL="800100" lvl="2" indent="0"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        } </a:t>
            </a:r>
            <a:endParaRPr lang="en-US" sz="1600" i="1" dirty="0"/>
          </a:p>
          <a:p>
            <a:pPr marL="400050" lvl="1" indent="0">
              <a:buNone/>
            </a:pPr>
            <a:r>
              <a:rPr lang="en-US" sz="1600" i="1" dirty="0"/>
              <a:t>	}</a:t>
            </a:r>
          </a:p>
          <a:p>
            <a:pPr marL="400050" lvl="1" indent="0">
              <a:buNone/>
            </a:pPr>
            <a:r>
              <a:rPr lang="en-US" sz="1600" i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10194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4800"/>
            <a:ext cx="8077200" cy="6172200"/>
          </a:xfrm>
        </p:spPr>
        <p:txBody>
          <a:bodyPr/>
          <a:lstStyle/>
          <a:p>
            <a:r>
              <a:rPr lang="en-US" sz="2000" b="1" dirty="0"/>
              <a:t>Check Oddity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1600" i="1" dirty="0"/>
              <a:t>public </a:t>
            </a:r>
            <a:r>
              <a:rPr lang="en-US" sz="1600" i="1" dirty="0" err="1"/>
              <a:t>boolean</a:t>
            </a:r>
            <a:r>
              <a:rPr lang="en-US" sz="1600" i="1" dirty="0"/>
              <a:t> </a:t>
            </a:r>
            <a:r>
              <a:rPr lang="en-US" sz="1600" i="1" dirty="0" err="1"/>
              <a:t>oddOrNot</a:t>
            </a:r>
            <a:r>
              <a:rPr lang="en-US" sz="1600" i="1" dirty="0"/>
              <a:t>(</a:t>
            </a:r>
            <a:r>
              <a:rPr lang="en-US" sz="1600" i="1" dirty="0" err="1"/>
              <a:t>int</a:t>
            </a:r>
            <a:r>
              <a:rPr lang="en-US" sz="1600" i="1" dirty="0"/>
              <a:t> </a:t>
            </a:r>
            <a:r>
              <a:rPr lang="en-US" sz="1600" i="1" dirty="0" err="1"/>
              <a:t>num</a:t>
            </a:r>
            <a:r>
              <a:rPr lang="en-US" sz="1600" i="1" dirty="0"/>
              <a:t>) { </a:t>
            </a:r>
          </a:p>
          <a:p>
            <a:pPr marL="400050" lvl="1" indent="0">
              <a:buNone/>
            </a:pPr>
            <a:r>
              <a:rPr lang="en-US" sz="1600" i="1" dirty="0"/>
              <a:t>	return </a:t>
            </a:r>
            <a:r>
              <a:rPr lang="en-US" sz="1600" i="1" dirty="0" err="1"/>
              <a:t>num</a:t>
            </a:r>
            <a:r>
              <a:rPr lang="en-US" sz="1600" i="1" dirty="0"/>
              <a:t> % 2 == 1; </a:t>
            </a:r>
          </a:p>
          <a:p>
            <a:pPr marL="400050" lvl="1" indent="0">
              <a:buNone/>
            </a:pPr>
            <a:r>
              <a:rPr lang="en-US" sz="1600" i="1" dirty="0"/>
              <a:t>}</a:t>
            </a:r>
          </a:p>
          <a:p>
            <a:pPr marL="400050" lvl="1" indent="0">
              <a:buNone/>
            </a:pPr>
            <a:endParaRPr lang="en-US" sz="1600" i="1" dirty="0"/>
          </a:p>
          <a:p>
            <a:pPr marL="400050" lvl="1" indent="0">
              <a:buNone/>
            </a:pPr>
            <a:r>
              <a:rPr lang="en-US" sz="1600" i="1" dirty="0"/>
              <a:t>public </a:t>
            </a:r>
            <a:r>
              <a:rPr lang="en-US" sz="1600" i="1" dirty="0" err="1"/>
              <a:t>boolean</a:t>
            </a:r>
            <a:r>
              <a:rPr lang="en-US" sz="1600" i="1" dirty="0"/>
              <a:t> </a:t>
            </a:r>
            <a:r>
              <a:rPr lang="en-US" sz="1600" i="1" dirty="0" err="1"/>
              <a:t>oddOrNot</a:t>
            </a:r>
            <a:r>
              <a:rPr lang="en-US" sz="1600" i="1" dirty="0"/>
              <a:t>(</a:t>
            </a:r>
            <a:r>
              <a:rPr lang="en-US" sz="1600" i="1" dirty="0" err="1"/>
              <a:t>int</a:t>
            </a:r>
            <a:r>
              <a:rPr lang="en-US" sz="1600" i="1" dirty="0"/>
              <a:t> </a:t>
            </a:r>
            <a:r>
              <a:rPr lang="en-US" sz="1600" i="1" dirty="0" err="1"/>
              <a:t>num</a:t>
            </a:r>
            <a:r>
              <a:rPr lang="en-US" sz="1600" i="1" dirty="0"/>
              <a:t>) { </a:t>
            </a:r>
          </a:p>
          <a:p>
            <a:pPr marL="400050" lvl="1" indent="0">
              <a:buNone/>
            </a:pPr>
            <a:r>
              <a:rPr lang="en-US" sz="1600" i="1" dirty="0"/>
              <a:t>	return (</a:t>
            </a:r>
            <a:r>
              <a:rPr lang="en-US" sz="1600" i="1" dirty="0" err="1"/>
              <a:t>num</a:t>
            </a:r>
            <a:r>
              <a:rPr lang="en-US" sz="1600" i="1" dirty="0"/>
              <a:t> &amp; 1) != 0;</a:t>
            </a:r>
          </a:p>
          <a:p>
            <a:pPr marL="400050" lvl="1" indent="0">
              <a:buNone/>
            </a:pPr>
            <a:r>
              <a:rPr lang="en-US" sz="1600" i="1" dirty="0"/>
              <a:t>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12550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153400" cy="949568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A good computer program should have following characteristics: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b="1" dirty="0"/>
          </a:p>
          <a:p>
            <a:r>
              <a:rPr lang="en-US" sz="1600" b="1" dirty="0" smtClean="0"/>
              <a:t>	Readability</a:t>
            </a:r>
          </a:p>
          <a:p>
            <a:r>
              <a:rPr lang="en-US" sz="1600" b="1" dirty="0" smtClean="0"/>
              <a:t>	Portability</a:t>
            </a:r>
          </a:p>
          <a:p>
            <a:r>
              <a:rPr lang="en-US" sz="1600" b="1" dirty="0" smtClean="0"/>
              <a:t>	Efficiency</a:t>
            </a:r>
          </a:p>
          <a:p>
            <a:r>
              <a:rPr lang="en-US" sz="1600" b="1" dirty="0" smtClean="0"/>
              <a:t>	Structural</a:t>
            </a:r>
          </a:p>
          <a:p>
            <a:r>
              <a:rPr lang="en-US" sz="1600" b="1" dirty="0" smtClean="0"/>
              <a:t>	Flexibility</a:t>
            </a:r>
          </a:p>
          <a:p>
            <a:r>
              <a:rPr lang="en-US" sz="1600" b="1" dirty="0" smtClean="0"/>
              <a:t>	Generality</a:t>
            </a:r>
          </a:p>
          <a:p>
            <a:r>
              <a:rPr lang="en-US" sz="1600" b="1" dirty="0" smtClean="0"/>
              <a:t>	Documentation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05377199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304800"/>
            <a:ext cx="7696200" cy="6096000"/>
          </a:xfrm>
        </p:spPr>
        <p:txBody>
          <a:bodyPr/>
          <a:lstStyle/>
          <a:p>
            <a:r>
              <a:rPr lang="en-US" sz="2000" b="1" dirty="0"/>
              <a:t>Difference between single quotes and double quotes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600" i="1" dirty="0"/>
              <a:t>         public class </a:t>
            </a:r>
            <a:r>
              <a:rPr lang="en-US" sz="1600" i="1" dirty="0" err="1"/>
              <a:t>Haha</a:t>
            </a:r>
            <a:r>
              <a:rPr lang="en-US" sz="1600" i="1" dirty="0"/>
              <a:t> { </a:t>
            </a:r>
          </a:p>
          <a:p>
            <a:pPr marL="857250" lvl="2" indent="0">
              <a:buNone/>
            </a:pPr>
            <a:r>
              <a:rPr lang="en-US" sz="1600" i="1" dirty="0"/>
              <a:t>public static void main(String </a:t>
            </a:r>
            <a:r>
              <a:rPr lang="en-US" sz="1600" i="1" dirty="0" err="1"/>
              <a:t>args</a:t>
            </a:r>
            <a:r>
              <a:rPr lang="en-US" sz="1600" i="1" dirty="0"/>
              <a:t>[]) { </a:t>
            </a:r>
          </a:p>
          <a:p>
            <a:pPr marL="1314450" lvl="3" indent="0">
              <a:buNone/>
            </a:pPr>
            <a:r>
              <a:rPr lang="en-US" sz="1600" i="1" dirty="0" err="1"/>
              <a:t>System.out.print</a:t>
            </a:r>
            <a:r>
              <a:rPr lang="en-US" sz="1600" i="1" dirty="0"/>
              <a:t>("H" + "a"); </a:t>
            </a:r>
          </a:p>
          <a:p>
            <a:pPr marL="1314450" lvl="3" indent="0">
              <a:buNone/>
            </a:pPr>
            <a:r>
              <a:rPr lang="en-US" sz="1600" i="1" dirty="0" err="1"/>
              <a:t>System.out.print</a:t>
            </a:r>
            <a:r>
              <a:rPr lang="en-US" sz="1600" i="1" dirty="0"/>
              <a:t>('H' + 'a');</a:t>
            </a:r>
          </a:p>
          <a:p>
            <a:pPr marL="857250" lvl="2" indent="0">
              <a:buNone/>
            </a:pPr>
            <a:r>
              <a:rPr lang="en-US" sz="1600" i="1" dirty="0"/>
              <a:t>} </a:t>
            </a:r>
          </a:p>
          <a:p>
            <a:pPr marL="457200" lvl="1" indent="0">
              <a:buNone/>
            </a:pPr>
            <a:r>
              <a:rPr lang="en-US" sz="1600" i="1" dirty="0"/>
              <a:t>}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lvl="1" indent="0">
              <a:buNone/>
            </a:pPr>
            <a:r>
              <a:rPr lang="en-US" sz="1600" i="1" dirty="0"/>
              <a:t>it would seem return “</a:t>
            </a:r>
            <a:r>
              <a:rPr lang="en-US" sz="1600" i="1" dirty="0" err="1"/>
              <a:t>HaHa</a:t>
            </a:r>
            <a:r>
              <a:rPr lang="en-US" sz="1600" i="1" dirty="0"/>
              <a:t>” is returned, but it actually returns Ha169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91022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762000" y="228600"/>
            <a:ext cx="8077200" cy="6248400"/>
          </a:xfrm>
        </p:spPr>
        <p:txBody>
          <a:bodyPr/>
          <a:lstStyle/>
          <a:p>
            <a:r>
              <a:rPr lang="en-US" sz="2400" b="1" dirty="0"/>
              <a:t>Avoiding Memory leaks by simple tricks</a:t>
            </a:r>
          </a:p>
          <a:p>
            <a:pPr marL="0" indent="0">
              <a:buNone/>
            </a:pPr>
            <a:endParaRPr lang="en-US" sz="1600" dirty="0"/>
          </a:p>
          <a:p>
            <a:pPr marL="685800" lvl="1"/>
            <a:r>
              <a:rPr lang="en-US" sz="1600" i="1" dirty="0"/>
              <a:t>Always release database connections when querying is complete.</a:t>
            </a:r>
          </a:p>
          <a:p>
            <a:pPr marL="685800" lvl="1"/>
            <a:r>
              <a:rPr lang="en-US" sz="1600" i="1" dirty="0"/>
              <a:t>Try to use Finally block as often possible.</a:t>
            </a:r>
          </a:p>
          <a:p>
            <a:pPr marL="685800" lvl="1"/>
            <a:r>
              <a:rPr lang="en-US" sz="1600" i="1" dirty="0"/>
              <a:t>Release instances stored in Static Tables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93859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762000" y="228600"/>
            <a:ext cx="8077200" cy="6400800"/>
          </a:xfrm>
        </p:spPr>
        <p:txBody>
          <a:bodyPr/>
          <a:lstStyle/>
          <a:p>
            <a:r>
              <a:rPr lang="en-US" sz="2000" b="1" dirty="0"/>
              <a:t>Reserve memory for Java</a:t>
            </a:r>
          </a:p>
          <a:p>
            <a:pPr lvl="1"/>
            <a:r>
              <a:rPr lang="en-US" sz="1200" i="1" dirty="0"/>
              <a:t>export JAVA_OPTS="$JAVA_OPTS -Xms5000m -Xmx6000m -</a:t>
            </a:r>
            <a:r>
              <a:rPr lang="en-US" sz="1200" i="1" dirty="0" err="1"/>
              <a:t>XX:PermSize</a:t>
            </a:r>
            <a:r>
              <a:rPr lang="en-US" sz="1200" i="1" dirty="0"/>
              <a:t>=1024m -</a:t>
            </a:r>
            <a:r>
              <a:rPr lang="en-US" sz="1200" i="1" dirty="0" err="1"/>
              <a:t>XX:MaxPermSize</a:t>
            </a:r>
            <a:r>
              <a:rPr lang="en-US" sz="1200" i="1" dirty="0"/>
              <a:t>=2048m“</a:t>
            </a:r>
          </a:p>
          <a:p>
            <a:pPr lvl="1"/>
            <a:endParaRPr lang="en-US" sz="1200" i="1" dirty="0"/>
          </a:p>
          <a:p>
            <a:pPr marL="0" indent="0">
              <a:buNone/>
            </a:pPr>
            <a:r>
              <a:rPr lang="en-US" sz="1600" dirty="0" err="1"/>
              <a:t>Xms</a:t>
            </a:r>
            <a:r>
              <a:rPr lang="en-US" sz="1600" dirty="0"/>
              <a:t> = Minimum memory allocation pool</a:t>
            </a:r>
          </a:p>
          <a:p>
            <a:pPr marL="0" indent="0">
              <a:buNone/>
            </a:pPr>
            <a:r>
              <a:rPr lang="en-US" sz="1600" dirty="0" err="1"/>
              <a:t>Xmx</a:t>
            </a:r>
            <a:r>
              <a:rPr lang="en-US" sz="1600" dirty="0"/>
              <a:t> = Maximum memory allocation pool</a:t>
            </a:r>
          </a:p>
          <a:p>
            <a:pPr marL="0" indent="0">
              <a:buNone/>
            </a:pPr>
            <a:r>
              <a:rPr lang="en-US" sz="1600" dirty="0" err="1"/>
              <a:t>XX:PermSize</a:t>
            </a:r>
            <a:r>
              <a:rPr lang="en-US" sz="1600" dirty="0"/>
              <a:t> = Initial size that will be allocated during startup of the JVM</a:t>
            </a:r>
          </a:p>
          <a:p>
            <a:pPr marL="0" indent="0">
              <a:buNone/>
            </a:pPr>
            <a:r>
              <a:rPr lang="en-US" sz="1600" dirty="0" err="1"/>
              <a:t>XX:MaxPermSize</a:t>
            </a:r>
            <a:r>
              <a:rPr lang="en-US" sz="1600" dirty="0"/>
              <a:t> = Maximum size that can be allocated during startup of the JVM</a:t>
            </a:r>
          </a:p>
          <a:p>
            <a:pPr marL="457200" lvl="1" indent="0">
              <a:buNone/>
            </a:pPr>
            <a:endParaRPr lang="en-US" sz="12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99041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762000" y="228600"/>
            <a:ext cx="8077200" cy="6324600"/>
          </a:xfrm>
        </p:spPr>
        <p:txBody>
          <a:bodyPr>
            <a:normAutofit fontScale="55000" lnSpcReduction="20000"/>
          </a:bodyPr>
          <a:lstStyle/>
          <a:p>
            <a:r>
              <a:rPr lang="en-US" sz="4800" b="1" dirty="0"/>
              <a:t>Computation of power</a:t>
            </a:r>
          </a:p>
          <a:p>
            <a:pPr marL="0" indent="0">
              <a:buNone/>
            </a:pPr>
            <a:r>
              <a:rPr lang="en-US" sz="4800" i="1" dirty="0"/>
              <a:t>   </a:t>
            </a:r>
            <a:r>
              <a:rPr lang="en-US" sz="3600" i="1" dirty="0"/>
              <a:t>To compute power (^), java performs Exclusive OR (XOR). In order to compute power, </a:t>
            </a:r>
            <a:r>
              <a:rPr lang="en-US" sz="3600" i="1" dirty="0" smtClean="0"/>
              <a:t>Java </a:t>
            </a:r>
            <a:r>
              <a:rPr lang="en-US" sz="3600" i="1" dirty="0"/>
              <a:t>offers two options:</a:t>
            </a:r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600" b="1" dirty="0"/>
              <a:t>Multiplication: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i="1" dirty="0"/>
              <a:t>double square = double a * double a; // Optimized </a:t>
            </a:r>
          </a:p>
          <a:p>
            <a:pPr marL="0" indent="0">
              <a:buNone/>
            </a:pPr>
            <a:r>
              <a:rPr lang="en-US" i="1" dirty="0"/>
              <a:t>	double cube = double a * double a * double a; // Non-optimized </a:t>
            </a:r>
          </a:p>
          <a:p>
            <a:pPr marL="0" indent="0">
              <a:buNone/>
            </a:pPr>
            <a:r>
              <a:rPr lang="en-US" i="1" dirty="0"/>
              <a:t>	double cube = double a * double square; // Optimized </a:t>
            </a:r>
          </a:p>
          <a:p>
            <a:pPr marL="0" indent="0">
              <a:buNone/>
            </a:pPr>
            <a:r>
              <a:rPr lang="en-US" i="1" dirty="0"/>
              <a:t>	double quad = double a * double a * double a * double a; // Non-optimized  </a:t>
            </a:r>
          </a:p>
          <a:p>
            <a:pPr marL="0" indent="0">
              <a:buNone/>
            </a:pPr>
            <a:r>
              <a:rPr lang="en-US" i="1" dirty="0"/>
              <a:t>                  </a:t>
            </a:r>
            <a:r>
              <a:rPr lang="en-US" i="1" dirty="0" smtClean="0"/>
              <a:t>double </a:t>
            </a:r>
            <a:r>
              <a:rPr lang="en-US" i="1" dirty="0"/>
              <a:t>quad = double square * double square; // Optimized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pow(double base, double exponent):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‘pow’ method is used to calculate where multiplication is not possible (</a:t>
            </a:r>
            <a:r>
              <a:rPr lang="en-US" dirty="0" err="1"/>
              <a:t>base^exponent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double cube = </a:t>
            </a:r>
            <a:r>
              <a:rPr lang="en-US" dirty="0" err="1"/>
              <a:t>Math.pow</a:t>
            </a:r>
            <a:r>
              <a:rPr lang="en-US" dirty="0"/>
              <a:t>(base, exponent);</a:t>
            </a:r>
          </a:p>
          <a:p>
            <a:pPr marL="0" indent="0">
              <a:buNone/>
            </a:pPr>
            <a:r>
              <a:rPr lang="en-US" i="1" dirty="0"/>
              <a:t>	</a:t>
            </a:r>
          </a:p>
          <a:p>
            <a:pPr marL="0" indent="0">
              <a:buNone/>
            </a:pPr>
            <a:r>
              <a:rPr lang="en-US" dirty="0" err="1"/>
              <a:t>Math.pow</a:t>
            </a:r>
            <a:r>
              <a:rPr lang="en-US" dirty="0"/>
              <a:t> should be used ONLY when necessary. For example, exponent is a fractional value. That is because </a:t>
            </a:r>
            <a:r>
              <a:rPr lang="en-US" dirty="0" err="1"/>
              <a:t>Math.pow</a:t>
            </a:r>
            <a:r>
              <a:rPr lang="en-US" dirty="0"/>
              <a:t>() method is typically around 300-600 times slower than a multiplication.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34108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"/>
            <a:ext cx="8077200" cy="6553200"/>
          </a:xfrm>
        </p:spPr>
        <p:txBody>
          <a:bodyPr/>
          <a:lstStyle/>
          <a:p>
            <a:r>
              <a:rPr lang="en-US" sz="2400" b="1" dirty="0"/>
              <a:t>How to handle Null Pointer </a:t>
            </a:r>
            <a:r>
              <a:rPr lang="en-US" sz="2400" b="1" dirty="0" smtClean="0"/>
              <a:t>Exceptions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noOfStudents</a:t>
            </a:r>
            <a:r>
              <a:rPr lang="en-US" sz="1600" dirty="0"/>
              <a:t> = </a:t>
            </a:r>
            <a:r>
              <a:rPr lang="en-US" sz="1600" dirty="0" err="1"/>
              <a:t>school.listStudents</a:t>
            </a:r>
            <a:r>
              <a:rPr lang="en-US" sz="1600" dirty="0"/>
              <a:t>().count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private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getListOfStudents</a:t>
            </a:r>
            <a:r>
              <a:rPr lang="en-US" sz="1600" dirty="0"/>
              <a:t>(File[] files)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	 </a:t>
            </a:r>
            <a:r>
              <a:rPr lang="en-US" sz="1600" dirty="0"/>
              <a:t>if (files == null) throw new </a:t>
            </a:r>
            <a:r>
              <a:rPr lang="en-US" sz="1600" dirty="0" err="1"/>
              <a:t>NullPointerException</a:t>
            </a:r>
            <a:r>
              <a:rPr lang="en-US" sz="1600" dirty="0"/>
              <a:t>("File list cannot be null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47430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"/>
            <a:ext cx="8077200" cy="6248400"/>
          </a:xfrm>
        </p:spPr>
        <p:txBody>
          <a:bodyPr/>
          <a:lstStyle/>
          <a:p>
            <a:r>
              <a:rPr lang="en-US" b="1" dirty="0"/>
              <a:t>Use </a:t>
            </a:r>
            <a:r>
              <a:rPr lang="en-US" b="1" dirty="0" smtClean="0"/>
              <a:t>Collections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1600" dirty="0"/>
              <a:t>Use of collections makes the code reusable and interoperable.</a:t>
            </a:r>
          </a:p>
          <a:p>
            <a:r>
              <a:rPr lang="en-US" sz="1600" dirty="0"/>
              <a:t>Collections make the code more structured, easier to understand and maintainable.</a:t>
            </a:r>
          </a:p>
          <a:p>
            <a:r>
              <a:rPr lang="en-US" sz="1600" dirty="0"/>
              <a:t>Out of the box collection classes are well tested so the quality of code is good.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23393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"/>
            <a:ext cx="8077200" cy="6324600"/>
          </a:xfrm>
        </p:spPr>
        <p:txBody>
          <a:bodyPr/>
          <a:lstStyle/>
          <a:p>
            <a:r>
              <a:rPr lang="en-US" b="1" dirty="0"/>
              <a:t>10-50-500 </a:t>
            </a:r>
            <a:r>
              <a:rPr lang="en-US" b="1" dirty="0" smtClean="0"/>
              <a:t>Rule</a:t>
            </a:r>
          </a:p>
          <a:p>
            <a:endParaRPr lang="en-US" dirty="0"/>
          </a:p>
          <a:p>
            <a:r>
              <a:rPr lang="en-US" sz="1600" dirty="0"/>
              <a:t>10: No package can have more than 10 classes.</a:t>
            </a:r>
          </a:p>
          <a:p>
            <a:r>
              <a:rPr lang="en-US" sz="1600" dirty="0"/>
              <a:t>50: No method can have more than 50 lines of code.</a:t>
            </a:r>
          </a:p>
          <a:p>
            <a:r>
              <a:rPr lang="en-US" sz="1600" dirty="0"/>
              <a:t>500: No class can have more than 500 lines of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44334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391400" cy="621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Coding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Coding convention– Syntax and layout</a:t>
            </a:r>
          </a:p>
          <a:p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Readability</a:t>
            </a:r>
          </a:p>
          <a:p>
            <a:pPr marL="0" indent="0">
              <a:buNone/>
            </a:pPr>
            <a:r>
              <a:rPr lang="en-US" sz="2000" dirty="0" smtClean="0"/>
              <a:t>Structural</a:t>
            </a:r>
          </a:p>
          <a:p>
            <a:pPr marL="0" indent="0">
              <a:buNone/>
            </a:pPr>
            <a:r>
              <a:rPr lang="en-US" sz="2000" dirty="0"/>
              <a:t>Documentation</a:t>
            </a:r>
            <a:endParaRPr lang="en-US" sz="2000" dirty="0" smtClean="0"/>
          </a:p>
          <a:p>
            <a:r>
              <a:rPr lang="en-US" sz="2000" b="1" dirty="0" smtClean="0"/>
              <a:t>Coding Technique – Efficacy Of the Code</a:t>
            </a:r>
          </a:p>
          <a:p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Portability</a:t>
            </a:r>
          </a:p>
          <a:p>
            <a:pPr marL="0" indent="0">
              <a:buNone/>
            </a:pPr>
            <a:r>
              <a:rPr lang="en-US" sz="2000" dirty="0" smtClean="0"/>
              <a:t>Efficiency</a:t>
            </a:r>
          </a:p>
          <a:p>
            <a:pPr marL="0" indent="0">
              <a:buNone/>
            </a:pPr>
            <a:r>
              <a:rPr lang="en-US" sz="2000" dirty="0"/>
              <a:t>Flexibility</a:t>
            </a:r>
          </a:p>
          <a:p>
            <a:pPr marL="0" indent="0">
              <a:buNone/>
            </a:pPr>
            <a:r>
              <a:rPr lang="en-US" sz="2000" dirty="0"/>
              <a:t>Generality</a:t>
            </a:r>
          </a:p>
        </p:txBody>
      </p:sp>
    </p:spTree>
    <p:extLst>
      <p:ext uri="{BB962C8B-B14F-4D97-AF65-F5344CB8AC3E}">
        <p14:creationId xmlns:p14="http://schemas.microsoft.com/office/powerpoint/2010/main" val="3752790273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Code conventions are important to programmers for a number of reasons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• </a:t>
            </a:r>
            <a:r>
              <a:rPr lang="en-US" sz="1600" dirty="0"/>
              <a:t>80% of the lifetime cost of a piece of software goes to maintenance.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• </a:t>
            </a:r>
            <a:r>
              <a:rPr lang="en-US" sz="1600" dirty="0"/>
              <a:t>Hardly any software is maintained for its whole life by the original author.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• </a:t>
            </a:r>
            <a:r>
              <a:rPr lang="en-US" sz="1600" dirty="0"/>
              <a:t>Code conventions improve the readability of the software, allowing engineers to understand new code more quickly and thoroughly.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• </a:t>
            </a:r>
            <a:r>
              <a:rPr lang="en-US" sz="1600" dirty="0"/>
              <a:t>If you ship your source code as a product, you need to make sure it is as well packaged and clean as any other product you create.</a:t>
            </a:r>
          </a:p>
        </p:txBody>
      </p:sp>
    </p:spTree>
    <p:extLst>
      <p:ext uri="{BB962C8B-B14F-4D97-AF65-F5344CB8AC3E}">
        <p14:creationId xmlns:p14="http://schemas.microsoft.com/office/powerpoint/2010/main" val="1032821092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Coding Standards lead to </a:t>
            </a:r>
            <a:r>
              <a:rPr lang="en-US" sz="1600" dirty="0">
                <a:solidFill>
                  <a:srgbClr val="00B0F0"/>
                </a:solidFill>
              </a:rPr>
              <a:t>greater consistency</a:t>
            </a:r>
            <a:r>
              <a:rPr lang="en-US" sz="1600" dirty="0"/>
              <a:t> within your code and the code of your teammates.</a:t>
            </a:r>
          </a:p>
          <a:p>
            <a:r>
              <a:rPr lang="en-US" sz="1600" dirty="0"/>
              <a:t>Easier to understand</a:t>
            </a:r>
          </a:p>
          <a:p>
            <a:r>
              <a:rPr lang="en-US" sz="1600" dirty="0"/>
              <a:t>Easier to develop</a:t>
            </a:r>
          </a:p>
          <a:p>
            <a:r>
              <a:rPr lang="en-US" sz="1600" dirty="0"/>
              <a:t>Easier to maintain</a:t>
            </a:r>
          </a:p>
          <a:p>
            <a:r>
              <a:rPr lang="en-US" sz="1600" dirty="0"/>
              <a:t>Reduces overall cost of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23831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 smtClean="0"/>
              <a:t>Components of Java Source File</a:t>
            </a:r>
            <a:endParaRPr lang="en-US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9248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00" dirty="0" smtClean="0"/>
              <a:t>/*</a:t>
            </a:r>
          </a:p>
          <a:p>
            <a:pPr>
              <a:buNone/>
            </a:pPr>
            <a:r>
              <a:rPr lang="en-US" sz="800" dirty="0" smtClean="0"/>
              <a:t> * </a:t>
            </a:r>
            <a:r>
              <a:rPr lang="en-US" sz="800" i="1" dirty="0" smtClean="0"/>
              <a:t>Copyright notice</a:t>
            </a:r>
          </a:p>
          <a:p>
            <a:pPr>
              <a:buNone/>
            </a:pPr>
            <a:r>
              <a:rPr lang="en-US" sz="800" dirty="0" smtClean="0"/>
              <a:t> */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package java.awt;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import java.awt.peer.CanvasPeer;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/**</a:t>
            </a:r>
          </a:p>
          <a:p>
            <a:pPr>
              <a:buNone/>
            </a:pPr>
            <a:r>
              <a:rPr lang="en-US" sz="800" dirty="0" smtClean="0"/>
              <a:t> * c</a:t>
            </a:r>
            <a:r>
              <a:rPr lang="en-US" sz="800" i="1" dirty="0" smtClean="0"/>
              <a:t>lass description</a:t>
            </a:r>
          </a:p>
          <a:p>
            <a:pPr>
              <a:buNone/>
            </a:pPr>
            <a:r>
              <a:rPr lang="en-US" sz="800" dirty="0" smtClean="0"/>
              <a:t> *</a:t>
            </a:r>
          </a:p>
          <a:p>
            <a:pPr>
              <a:buNone/>
            </a:pPr>
            <a:r>
              <a:rPr lang="en-US" sz="800" dirty="0" smtClean="0"/>
              <a:t> * </a:t>
            </a:r>
            <a:r>
              <a:rPr lang="en-US" sz="800" i="1" dirty="0" smtClean="0"/>
              <a:t>@version 1.10 04 Oct 1996</a:t>
            </a:r>
          </a:p>
          <a:p>
            <a:pPr>
              <a:buNone/>
            </a:pPr>
            <a:r>
              <a:rPr lang="en-US" sz="800" dirty="0" smtClean="0"/>
              <a:t> *</a:t>
            </a:r>
          </a:p>
          <a:p>
            <a:pPr>
              <a:buNone/>
            </a:pPr>
            <a:r>
              <a:rPr lang="en-US" sz="800" dirty="0" smtClean="0"/>
              <a:t> * </a:t>
            </a:r>
            <a:r>
              <a:rPr lang="en-US" sz="800" i="1" dirty="0" smtClean="0"/>
              <a:t>@author First name Last name</a:t>
            </a:r>
          </a:p>
          <a:p>
            <a:pPr>
              <a:buNone/>
            </a:pPr>
            <a:r>
              <a:rPr lang="en-US" sz="800" dirty="0" smtClean="0"/>
              <a:t>*/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public class ColorPickerPanel {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	</a:t>
            </a:r>
            <a:r>
              <a:rPr lang="en-US" sz="800" i="1" dirty="0" smtClean="0"/>
              <a:t>/* A class implementation comment can go here. */</a:t>
            </a:r>
          </a:p>
          <a:p>
            <a:pPr>
              <a:buNone/>
            </a:pPr>
            <a:r>
              <a:rPr lang="en-US" sz="800" i="1" dirty="0" smtClean="0"/>
              <a:t>	</a:t>
            </a:r>
          </a:p>
          <a:p>
            <a:pPr>
              <a:buNone/>
            </a:pPr>
            <a:r>
              <a:rPr lang="en-US" sz="800" i="1" dirty="0" smtClean="0"/>
              <a:t>	 /** </a:t>
            </a:r>
          </a:p>
          <a:p>
            <a:pPr>
              <a:buNone/>
            </a:pPr>
            <a:r>
              <a:rPr lang="en-US" sz="800" i="1" dirty="0" smtClean="0"/>
              <a:t>	  *class variables – doc comment</a:t>
            </a:r>
          </a:p>
          <a:p>
            <a:pPr>
              <a:buNone/>
            </a:pPr>
            <a:r>
              <a:rPr lang="en-US" sz="800" i="1" dirty="0" smtClean="0"/>
              <a:t>	  */</a:t>
            </a:r>
          </a:p>
          <a:p>
            <a:pPr>
              <a:buNone/>
            </a:pPr>
            <a:r>
              <a:rPr lang="en-US" sz="800" i="1" dirty="0" smtClean="0"/>
              <a:t>	public static Integer colorVariant;</a:t>
            </a:r>
          </a:p>
          <a:p>
            <a:pPr>
              <a:buNone/>
            </a:pPr>
            <a:endParaRPr lang="en-US" sz="800" i="1" dirty="0" smtClean="0"/>
          </a:p>
          <a:p>
            <a:pPr>
              <a:buNone/>
            </a:pPr>
            <a:r>
              <a:rPr lang="en-US" sz="800" i="1" dirty="0" smtClean="0"/>
              <a:t>	/** </a:t>
            </a:r>
          </a:p>
          <a:p>
            <a:pPr>
              <a:buNone/>
            </a:pPr>
            <a:r>
              <a:rPr lang="en-US" sz="800" i="1" dirty="0" smtClean="0"/>
              <a:t>	  *instance variables – doc comment</a:t>
            </a:r>
          </a:p>
          <a:p>
            <a:pPr>
              <a:buNone/>
            </a:pPr>
            <a:r>
              <a:rPr lang="en-US" sz="800" i="1" dirty="0" smtClean="0"/>
              <a:t>	  */</a:t>
            </a:r>
          </a:p>
          <a:p>
            <a:pPr>
              <a:buNone/>
            </a:pPr>
            <a:r>
              <a:rPr lang="en-US" sz="800" i="1" dirty="0" smtClean="0"/>
              <a:t>	private String colorCode;</a:t>
            </a:r>
          </a:p>
          <a:p>
            <a:pPr>
              <a:buNone/>
            </a:pPr>
            <a:r>
              <a:rPr lang="en-US" sz="800" i="1" dirty="0" smtClean="0"/>
              <a:t>	</a:t>
            </a:r>
            <a:endParaRPr lang="en-US" sz="800" dirty="0" smtClean="0"/>
          </a:p>
          <a:p>
            <a:pPr>
              <a:buNone/>
            </a:pPr>
            <a:endParaRPr lang="en-US" sz="800" dirty="0"/>
          </a:p>
        </p:txBody>
      </p:sp>
      <p:sp>
        <p:nvSpPr>
          <p:cNvPr id="4" name="Line Callout 1 3"/>
          <p:cNvSpPr/>
          <p:nvPr/>
        </p:nvSpPr>
        <p:spPr>
          <a:xfrm>
            <a:off x="3048000" y="1524000"/>
            <a:ext cx="2057400" cy="304800"/>
          </a:xfrm>
          <a:prstGeom prst="borderCallout1">
            <a:avLst>
              <a:gd name="adj1" fmla="val 53418"/>
              <a:gd name="adj2" fmla="val -1221"/>
              <a:gd name="adj3" fmla="val 61834"/>
              <a:gd name="adj4" fmla="val -744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Beginning Comments</a:t>
            </a:r>
            <a:endParaRPr lang="en-US" sz="1400" dirty="0"/>
          </a:p>
        </p:txBody>
      </p:sp>
      <p:sp>
        <p:nvSpPr>
          <p:cNvPr id="5" name="Line Callout 1 4"/>
          <p:cNvSpPr/>
          <p:nvPr/>
        </p:nvSpPr>
        <p:spPr>
          <a:xfrm>
            <a:off x="3886200" y="2209800"/>
            <a:ext cx="3048000" cy="304800"/>
          </a:xfrm>
          <a:prstGeom prst="borderCallout1">
            <a:avLst>
              <a:gd name="adj1" fmla="val 53418"/>
              <a:gd name="adj2" fmla="val -1221"/>
              <a:gd name="adj3" fmla="val 61834"/>
              <a:gd name="adj4" fmla="val -573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Package and Import Statements</a:t>
            </a:r>
            <a:endParaRPr lang="en-US" sz="1400" dirty="0"/>
          </a:p>
        </p:txBody>
      </p:sp>
      <p:sp>
        <p:nvSpPr>
          <p:cNvPr id="6" name="Line Callout 1 5"/>
          <p:cNvSpPr/>
          <p:nvPr/>
        </p:nvSpPr>
        <p:spPr>
          <a:xfrm>
            <a:off x="3733800" y="3048000"/>
            <a:ext cx="3962400" cy="304800"/>
          </a:xfrm>
          <a:prstGeom prst="borderCallout1">
            <a:avLst>
              <a:gd name="adj1" fmla="val 53418"/>
              <a:gd name="adj2" fmla="val -1221"/>
              <a:gd name="adj3" fmla="val 61834"/>
              <a:gd name="adj4" fmla="val -493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Class/interface documentation comment (/**...*/)</a:t>
            </a:r>
            <a:endParaRPr lang="en-US" sz="1400" dirty="0"/>
          </a:p>
        </p:txBody>
      </p:sp>
      <p:sp>
        <p:nvSpPr>
          <p:cNvPr id="7" name="Line Callout 1 6"/>
          <p:cNvSpPr/>
          <p:nvPr/>
        </p:nvSpPr>
        <p:spPr>
          <a:xfrm>
            <a:off x="4038600" y="3657600"/>
            <a:ext cx="2895600" cy="304800"/>
          </a:xfrm>
          <a:prstGeom prst="borderCallout1">
            <a:avLst>
              <a:gd name="adj1" fmla="val 53418"/>
              <a:gd name="adj2" fmla="val -1221"/>
              <a:gd name="adj3" fmla="val 61834"/>
              <a:gd name="adj4" fmla="val -744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 or interface statement</a:t>
            </a:r>
            <a:endParaRPr lang="en-US" sz="1400" dirty="0"/>
          </a:p>
        </p:txBody>
      </p:sp>
      <p:sp>
        <p:nvSpPr>
          <p:cNvPr id="8" name="Line Callout 1 7"/>
          <p:cNvSpPr/>
          <p:nvPr/>
        </p:nvSpPr>
        <p:spPr>
          <a:xfrm>
            <a:off x="3581400" y="4114800"/>
            <a:ext cx="4724400" cy="304800"/>
          </a:xfrm>
          <a:prstGeom prst="borderCallout1">
            <a:avLst>
              <a:gd name="adj1" fmla="val 53418"/>
              <a:gd name="adj2" fmla="val -1221"/>
              <a:gd name="adj3" fmla="val 57834"/>
              <a:gd name="adj4" fmla="val -117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Class/interface implementation comment (/*...*/), if necessary</a:t>
            </a:r>
            <a:endParaRPr lang="en-US" sz="1400" dirty="0"/>
          </a:p>
        </p:txBody>
      </p:sp>
      <p:sp>
        <p:nvSpPr>
          <p:cNvPr id="9" name="Line Callout 1 8"/>
          <p:cNvSpPr/>
          <p:nvPr/>
        </p:nvSpPr>
        <p:spPr>
          <a:xfrm>
            <a:off x="3962400" y="4724400"/>
            <a:ext cx="2057400" cy="304800"/>
          </a:xfrm>
          <a:prstGeom prst="borderCallout1">
            <a:avLst>
              <a:gd name="adj1" fmla="val 53418"/>
              <a:gd name="adj2" fmla="val -1221"/>
              <a:gd name="adj3" fmla="val 61834"/>
              <a:gd name="adj4" fmla="val -744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 (static) variables</a:t>
            </a:r>
            <a:endParaRPr lang="en-US" sz="1400" dirty="0"/>
          </a:p>
        </p:txBody>
      </p:sp>
      <p:sp>
        <p:nvSpPr>
          <p:cNvPr id="10" name="Line Callout 1 9"/>
          <p:cNvSpPr/>
          <p:nvPr/>
        </p:nvSpPr>
        <p:spPr>
          <a:xfrm>
            <a:off x="3733800" y="5486400"/>
            <a:ext cx="2057400" cy="304800"/>
          </a:xfrm>
          <a:prstGeom prst="borderCallout1">
            <a:avLst>
              <a:gd name="adj1" fmla="val 53418"/>
              <a:gd name="adj2" fmla="val -1221"/>
              <a:gd name="adj3" fmla="val 61834"/>
              <a:gd name="adj4" fmla="val -744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Instance variables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47920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720968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Components of Java Source File continued…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70" y="914400"/>
            <a:ext cx="797052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00" i="1" dirty="0" smtClean="0"/>
              <a:t>	</a:t>
            </a:r>
          </a:p>
          <a:p>
            <a:pPr>
              <a:buNone/>
            </a:pPr>
            <a:r>
              <a:rPr lang="en-US" sz="900" i="1" dirty="0" smtClean="0"/>
              <a:t>	/** </a:t>
            </a:r>
          </a:p>
          <a:p>
            <a:pPr>
              <a:buNone/>
            </a:pPr>
            <a:r>
              <a:rPr lang="en-US" sz="900" i="1" dirty="0" smtClean="0"/>
              <a:t>	  *default constructor</a:t>
            </a:r>
          </a:p>
          <a:p>
            <a:pPr>
              <a:buNone/>
            </a:pPr>
            <a:r>
              <a:rPr lang="en-US" sz="900" i="1" dirty="0" smtClean="0"/>
              <a:t>	  */</a:t>
            </a:r>
          </a:p>
          <a:p>
            <a:pPr>
              <a:buNone/>
            </a:pPr>
            <a:r>
              <a:rPr lang="en-US" sz="900" i="1" dirty="0" smtClean="0"/>
              <a:t>	</a:t>
            </a:r>
            <a:r>
              <a:rPr lang="en-US" sz="900" dirty="0" smtClean="0"/>
              <a:t> public ColorPickerPanel() {</a:t>
            </a:r>
          </a:p>
          <a:p>
            <a:pPr>
              <a:buNone/>
            </a:pPr>
            <a:r>
              <a:rPr lang="en-US" sz="900" dirty="0" smtClean="0"/>
              <a:t>		</a:t>
            </a:r>
            <a:r>
              <a:rPr lang="en-US" sz="900" i="1" dirty="0" smtClean="0"/>
              <a:t>colorVariant = 11;</a:t>
            </a:r>
          </a:p>
          <a:p>
            <a:pPr>
              <a:buNone/>
            </a:pPr>
            <a:r>
              <a:rPr lang="en-US" sz="900" i="1" dirty="0" smtClean="0"/>
              <a:t>		colorCode = #FFFFFF;</a:t>
            </a: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	}</a:t>
            </a:r>
          </a:p>
          <a:p>
            <a:pPr>
              <a:buNone/>
            </a:pPr>
            <a:r>
              <a:rPr lang="en-US" sz="900" dirty="0" smtClean="0"/>
              <a:t>	</a:t>
            </a:r>
          </a:p>
          <a:p>
            <a:pPr>
              <a:buNone/>
            </a:pPr>
            <a:r>
              <a:rPr lang="en-US" sz="900" dirty="0" smtClean="0"/>
              <a:t>	</a:t>
            </a:r>
            <a:r>
              <a:rPr lang="en-US" sz="900" i="1" dirty="0" smtClean="0"/>
              <a:t>/** </a:t>
            </a:r>
          </a:p>
          <a:p>
            <a:pPr>
              <a:buNone/>
            </a:pPr>
            <a:r>
              <a:rPr lang="en-US" sz="900" i="1" dirty="0" smtClean="0"/>
              <a:t>	  *two argument constructor</a:t>
            </a:r>
          </a:p>
          <a:p>
            <a:pPr>
              <a:buNone/>
            </a:pPr>
            <a:r>
              <a:rPr lang="en-US" sz="900" i="1" dirty="0" smtClean="0"/>
              <a:t>	  */</a:t>
            </a:r>
          </a:p>
          <a:p>
            <a:pPr>
              <a:buNone/>
            </a:pPr>
            <a:r>
              <a:rPr lang="en-US" sz="900" dirty="0" smtClean="0"/>
              <a:t>	public ColorPickerPanel(Integer colorVariant, String colorCode) {</a:t>
            </a:r>
          </a:p>
          <a:p>
            <a:pPr>
              <a:buNone/>
            </a:pPr>
            <a:r>
              <a:rPr lang="en-US" sz="900" dirty="0" smtClean="0"/>
              <a:t>		this.</a:t>
            </a:r>
            <a:r>
              <a:rPr lang="en-US" sz="900" i="1" dirty="0" smtClean="0"/>
              <a:t>colorVariant = </a:t>
            </a:r>
            <a:r>
              <a:rPr lang="en-US" sz="900" dirty="0" smtClean="0"/>
              <a:t>colorVariant</a:t>
            </a:r>
            <a:r>
              <a:rPr lang="en-US" sz="900" i="1" dirty="0" smtClean="0"/>
              <a:t>;</a:t>
            </a:r>
          </a:p>
          <a:p>
            <a:pPr>
              <a:buNone/>
            </a:pPr>
            <a:r>
              <a:rPr lang="en-US" sz="900" i="1" dirty="0" smtClean="0"/>
              <a:t>		</a:t>
            </a:r>
            <a:r>
              <a:rPr lang="en-US" sz="900" dirty="0" smtClean="0"/>
              <a:t>this.</a:t>
            </a:r>
            <a:r>
              <a:rPr lang="en-US" sz="900" i="1" dirty="0" smtClean="0"/>
              <a:t>colorCode = </a:t>
            </a:r>
            <a:r>
              <a:rPr lang="en-US" sz="900" dirty="0" smtClean="0"/>
              <a:t>colorCode</a:t>
            </a:r>
            <a:r>
              <a:rPr lang="en-US" sz="900" i="1" dirty="0" smtClean="0"/>
              <a:t>;</a:t>
            </a: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	}</a:t>
            </a:r>
          </a:p>
          <a:p>
            <a:pPr>
              <a:buNone/>
            </a:pPr>
            <a:r>
              <a:rPr lang="en-US" sz="900" dirty="0" smtClean="0"/>
              <a:t>	</a:t>
            </a:r>
          </a:p>
          <a:p>
            <a:pPr>
              <a:buNone/>
            </a:pPr>
            <a:r>
              <a:rPr lang="en-US" sz="900" dirty="0" smtClean="0"/>
              <a:t>	</a:t>
            </a:r>
            <a:r>
              <a:rPr lang="en-US" sz="900" i="1" dirty="0" smtClean="0"/>
              <a:t>/** </a:t>
            </a:r>
          </a:p>
          <a:p>
            <a:pPr>
              <a:buNone/>
            </a:pPr>
            <a:r>
              <a:rPr lang="en-US" sz="900" i="1" dirty="0" smtClean="0"/>
              <a:t>	  *@retrun the color code</a:t>
            </a:r>
          </a:p>
          <a:p>
            <a:pPr>
              <a:buNone/>
            </a:pPr>
            <a:r>
              <a:rPr lang="en-US" sz="900" i="1" dirty="0" smtClean="0"/>
              <a:t>	  */</a:t>
            </a:r>
          </a:p>
          <a:p>
            <a:pPr>
              <a:buNone/>
            </a:pPr>
            <a:r>
              <a:rPr lang="en-US" sz="900" dirty="0" smtClean="0"/>
              <a:t>	public String getColorCode() {</a:t>
            </a:r>
          </a:p>
          <a:p>
            <a:pPr>
              <a:buNone/>
            </a:pPr>
            <a:r>
              <a:rPr lang="en-US" sz="900" dirty="0" smtClean="0"/>
              <a:t>		return colorCode;</a:t>
            </a:r>
          </a:p>
          <a:p>
            <a:pPr>
              <a:buNone/>
            </a:pPr>
            <a:r>
              <a:rPr lang="en-US" sz="900" dirty="0" smtClean="0"/>
              <a:t>	}</a:t>
            </a:r>
          </a:p>
          <a:p>
            <a:pPr>
              <a:buNone/>
            </a:pPr>
            <a:r>
              <a:rPr lang="en-US" sz="900" dirty="0" smtClean="0"/>
              <a:t>	</a:t>
            </a:r>
          </a:p>
          <a:p>
            <a:pPr>
              <a:buNone/>
            </a:pPr>
            <a:r>
              <a:rPr lang="en-US" sz="900" dirty="0" smtClean="0"/>
              <a:t>	</a:t>
            </a:r>
            <a:r>
              <a:rPr lang="en-US" sz="900" i="1" dirty="0" smtClean="0"/>
              <a:t>/** </a:t>
            </a:r>
          </a:p>
          <a:p>
            <a:pPr>
              <a:buNone/>
            </a:pPr>
            <a:r>
              <a:rPr lang="en-US" sz="900" i="1" dirty="0" smtClean="0"/>
              <a:t>	  *@param Integer the color variant</a:t>
            </a:r>
          </a:p>
          <a:p>
            <a:pPr>
              <a:buNone/>
            </a:pPr>
            <a:r>
              <a:rPr lang="en-US" sz="900" i="1" dirty="0" smtClean="0"/>
              <a:t>	  */</a:t>
            </a:r>
          </a:p>
          <a:p>
            <a:pPr>
              <a:buNone/>
            </a:pPr>
            <a:r>
              <a:rPr lang="en-US" sz="900" dirty="0" smtClean="0"/>
              <a:t>	public void setColorVariant(Integer colorVariant) {</a:t>
            </a:r>
          </a:p>
          <a:p>
            <a:pPr>
              <a:buNone/>
            </a:pPr>
            <a:r>
              <a:rPr lang="en-US" sz="900" dirty="0" smtClean="0"/>
              <a:t>		………</a:t>
            </a:r>
          </a:p>
          <a:p>
            <a:pPr>
              <a:buNone/>
            </a:pPr>
            <a:r>
              <a:rPr lang="en-US" sz="900" dirty="0" smtClean="0"/>
              <a:t>		………</a:t>
            </a:r>
          </a:p>
          <a:p>
            <a:pPr>
              <a:buNone/>
            </a:pPr>
            <a:r>
              <a:rPr lang="en-US" sz="900" dirty="0" smtClean="0"/>
              <a:t>	}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}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4876800" y="3124200"/>
            <a:ext cx="2057400" cy="304800"/>
          </a:xfrm>
          <a:prstGeom prst="borderCallout1">
            <a:avLst>
              <a:gd name="adj1" fmla="val 53418"/>
              <a:gd name="adj2" fmla="val -1221"/>
              <a:gd name="adj3" fmla="val 61834"/>
              <a:gd name="adj4" fmla="val -744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Constructors</a:t>
            </a:r>
            <a:endParaRPr lang="en-US" sz="1400" dirty="0"/>
          </a:p>
        </p:txBody>
      </p:sp>
      <p:sp>
        <p:nvSpPr>
          <p:cNvPr id="5" name="Line Callout 1 4"/>
          <p:cNvSpPr/>
          <p:nvPr/>
        </p:nvSpPr>
        <p:spPr>
          <a:xfrm>
            <a:off x="4648200" y="4800600"/>
            <a:ext cx="2057400" cy="304800"/>
          </a:xfrm>
          <a:prstGeom prst="borderCallout1">
            <a:avLst>
              <a:gd name="adj1" fmla="val 53418"/>
              <a:gd name="adj2" fmla="val -1221"/>
              <a:gd name="adj3" fmla="val 61834"/>
              <a:gd name="adj4" fmla="val -744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Methods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3400" y="2133600"/>
            <a:ext cx="4648200" cy="457200"/>
            <a:chOff x="533400" y="2133600"/>
            <a:chExt cx="4648200" cy="457200"/>
          </a:xfrm>
        </p:grpSpPr>
        <p:grpSp>
          <p:nvGrpSpPr>
            <p:cNvPr id="11" name="Group 10"/>
            <p:cNvGrpSpPr/>
            <p:nvPr/>
          </p:nvGrpSpPr>
          <p:grpSpPr>
            <a:xfrm>
              <a:off x="533400" y="2133600"/>
              <a:ext cx="2590800" cy="304800"/>
              <a:chOff x="533400" y="2133600"/>
              <a:chExt cx="2590800" cy="304800"/>
            </a:xfrm>
          </p:grpSpPr>
          <p:sp>
            <p:nvSpPr>
              <p:cNvPr id="7" name="Left Brace 6"/>
              <p:cNvSpPr/>
              <p:nvPr/>
            </p:nvSpPr>
            <p:spPr>
              <a:xfrm rot="16200000">
                <a:off x="624840" y="2042160"/>
                <a:ext cx="182880" cy="36576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Left Brace 7"/>
              <p:cNvSpPr/>
              <p:nvPr/>
            </p:nvSpPr>
            <p:spPr>
              <a:xfrm rot="16200000">
                <a:off x="1104900" y="2095500"/>
                <a:ext cx="152400" cy="53340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hape 9"/>
              <p:cNvCxnSpPr>
                <a:stCxn id="7" idx="1"/>
              </p:cNvCxnSpPr>
              <p:nvPr/>
            </p:nvCxnSpPr>
            <p:spPr>
              <a:xfrm rot="16200000" flipH="1">
                <a:off x="1859280" y="1173480"/>
                <a:ext cx="121920" cy="240792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3200400" y="2133600"/>
              <a:ext cx="19812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Indentation</a:t>
              </a:r>
              <a:endParaRPr lang="en-US" sz="1400" dirty="0"/>
            </a:p>
          </p:txBody>
        </p:sp>
      </p:grpSp>
      <p:sp>
        <p:nvSpPr>
          <p:cNvPr id="14" name="Line Callout 1 13"/>
          <p:cNvSpPr/>
          <p:nvPr/>
        </p:nvSpPr>
        <p:spPr>
          <a:xfrm>
            <a:off x="3581400" y="4114800"/>
            <a:ext cx="2743200" cy="304800"/>
          </a:xfrm>
          <a:prstGeom prst="borderCallout1">
            <a:avLst>
              <a:gd name="adj1" fmla="val 53418"/>
              <a:gd name="adj2" fmla="val -1221"/>
              <a:gd name="adj3" fmla="val 61834"/>
              <a:gd name="adj4" fmla="val -558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Documentation comments</a:t>
            </a:r>
            <a:endParaRPr lang="en-US" sz="1400" dirty="0"/>
          </a:p>
        </p:txBody>
      </p:sp>
      <p:sp>
        <p:nvSpPr>
          <p:cNvPr id="15" name="Right Brace 14"/>
          <p:cNvSpPr/>
          <p:nvPr/>
        </p:nvSpPr>
        <p:spPr>
          <a:xfrm>
            <a:off x="914400" y="3810000"/>
            <a:ext cx="762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H="1">
            <a:off x="990600" y="3886200"/>
            <a:ext cx="2057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24200" y="3733800"/>
            <a:ext cx="36576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Blank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071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077200" cy="762000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Comments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837"/>
            <a:ext cx="7848600" cy="589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00" dirty="0" smtClean="0"/>
              <a:t>/**</a:t>
            </a:r>
          </a:p>
          <a:p>
            <a:pPr>
              <a:buNone/>
            </a:pPr>
            <a:r>
              <a:rPr lang="en-US" sz="900" dirty="0" smtClean="0"/>
              <a:t> * c</a:t>
            </a:r>
            <a:r>
              <a:rPr lang="en-US" sz="900" i="1" dirty="0" smtClean="0"/>
              <a:t>lass description</a:t>
            </a:r>
          </a:p>
          <a:p>
            <a:pPr>
              <a:buNone/>
            </a:pPr>
            <a:r>
              <a:rPr lang="en-US" sz="900" dirty="0" smtClean="0"/>
              <a:t> * </a:t>
            </a:r>
            <a:r>
              <a:rPr lang="en-US" sz="900" i="1" dirty="0" smtClean="0"/>
              <a:t>@version 1.10 04 Oct 1996</a:t>
            </a:r>
          </a:p>
          <a:p>
            <a:pPr>
              <a:buNone/>
            </a:pPr>
            <a:r>
              <a:rPr lang="en-US" sz="900" dirty="0" smtClean="0"/>
              <a:t> * </a:t>
            </a:r>
            <a:r>
              <a:rPr lang="en-US" sz="900" i="1" dirty="0" smtClean="0"/>
              <a:t>@author First name Last name</a:t>
            </a:r>
          </a:p>
          <a:p>
            <a:pPr>
              <a:buNone/>
            </a:pPr>
            <a:r>
              <a:rPr lang="en-US" sz="900" dirty="0" smtClean="0"/>
              <a:t>*/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public class ColorPickerPanel {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	</a:t>
            </a:r>
            <a:r>
              <a:rPr lang="en-US" sz="900" i="1" dirty="0" smtClean="0"/>
              <a:t>/* A class implementation comment can go here. */</a:t>
            </a:r>
          </a:p>
          <a:p>
            <a:pPr>
              <a:buNone/>
            </a:pPr>
            <a:r>
              <a:rPr lang="en-US" sz="900" i="1" dirty="0" smtClean="0"/>
              <a:t>	</a:t>
            </a:r>
          </a:p>
          <a:p>
            <a:pPr>
              <a:buNone/>
            </a:pPr>
            <a:r>
              <a:rPr lang="en-US" sz="900" i="1" dirty="0" smtClean="0"/>
              <a:t>	/*</a:t>
            </a:r>
          </a:p>
          <a:p>
            <a:pPr>
              <a:buNone/>
            </a:pPr>
            <a:r>
              <a:rPr lang="en-US" sz="900" i="1" dirty="0" smtClean="0"/>
              <a:t>	private static final String DEFAULT_COLOR = “#FFFFFF”	</a:t>
            </a:r>
          </a:p>
          <a:p>
            <a:pPr>
              <a:buNone/>
            </a:pPr>
            <a:r>
              <a:rPr lang="en-US" sz="900" i="1" dirty="0" smtClean="0"/>
              <a:t>	private static final int DEFAULT_VARIANT = 0;	</a:t>
            </a:r>
          </a:p>
          <a:p>
            <a:pPr>
              <a:buNone/>
            </a:pPr>
            <a:r>
              <a:rPr lang="en-US" sz="900" i="1" dirty="0" smtClean="0"/>
              <a:t>	*/	</a:t>
            </a:r>
          </a:p>
          <a:p>
            <a:pPr>
              <a:buNone/>
            </a:pPr>
            <a:r>
              <a:rPr lang="en-US" sz="900" i="1" dirty="0" smtClean="0"/>
              <a:t>	 /** </a:t>
            </a:r>
          </a:p>
          <a:p>
            <a:pPr>
              <a:buNone/>
            </a:pPr>
            <a:r>
              <a:rPr lang="en-US" sz="900" i="1" dirty="0" smtClean="0"/>
              <a:t>	  *class variables – doc comment</a:t>
            </a:r>
          </a:p>
          <a:p>
            <a:pPr>
              <a:buNone/>
            </a:pPr>
            <a:r>
              <a:rPr lang="en-US" sz="900" i="1" dirty="0" smtClean="0"/>
              <a:t>	  */</a:t>
            </a:r>
          </a:p>
          <a:p>
            <a:pPr>
              <a:buNone/>
            </a:pPr>
            <a:r>
              <a:rPr lang="en-US" sz="900" i="1" dirty="0" smtClean="0"/>
              <a:t>	public static Integer colorVariant;</a:t>
            </a:r>
          </a:p>
          <a:p>
            <a:pPr>
              <a:buNone/>
            </a:pPr>
            <a:endParaRPr lang="en-US" sz="900" i="1" dirty="0" smtClean="0"/>
          </a:p>
          <a:p>
            <a:pPr>
              <a:buNone/>
            </a:pPr>
            <a:r>
              <a:rPr lang="en-US" sz="900" i="1" dirty="0" smtClean="0"/>
              <a:t>	/** </a:t>
            </a:r>
          </a:p>
          <a:p>
            <a:pPr>
              <a:buNone/>
            </a:pPr>
            <a:r>
              <a:rPr lang="en-US" sz="900" i="1" dirty="0" smtClean="0"/>
              <a:t>	  *instance variables – doc comment</a:t>
            </a:r>
          </a:p>
          <a:p>
            <a:pPr>
              <a:buNone/>
            </a:pPr>
            <a:r>
              <a:rPr lang="en-US" sz="900" i="1" dirty="0" smtClean="0"/>
              <a:t>	  */</a:t>
            </a:r>
          </a:p>
          <a:p>
            <a:pPr>
              <a:buNone/>
            </a:pPr>
            <a:r>
              <a:rPr lang="en-US" sz="900" i="1" dirty="0" smtClean="0"/>
              <a:t>	private String colorCode;</a:t>
            </a:r>
          </a:p>
          <a:p>
            <a:pPr>
              <a:buNone/>
            </a:pPr>
            <a:endParaRPr lang="en-US" sz="900" i="1" dirty="0" smtClean="0"/>
          </a:p>
          <a:p>
            <a:pPr>
              <a:buNone/>
            </a:pPr>
            <a:r>
              <a:rPr lang="en-US" sz="900" i="1" dirty="0" smtClean="0"/>
              <a:t>	/** </a:t>
            </a:r>
          </a:p>
          <a:p>
            <a:pPr>
              <a:buNone/>
            </a:pPr>
            <a:r>
              <a:rPr lang="en-US" sz="900" i="1" dirty="0" smtClean="0"/>
              <a:t>	  *@param Integer the color variant</a:t>
            </a:r>
          </a:p>
          <a:p>
            <a:pPr>
              <a:buNone/>
            </a:pPr>
            <a:r>
              <a:rPr lang="en-US" sz="900" i="1" dirty="0" smtClean="0"/>
              <a:t>	  */</a:t>
            </a:r>
          </a:p>
          <a:p>
            <a:pPr>
              <a:buNone/>
            </a:pPr>
            <a:r>
              <a:rPr lang="en-US" sz="900" dirty="0" smtClean="0"/>
              <a:t>	public void setColorVariant(Integer colorVariant) {</a:t>
            </a:r>
          </a:p>
          <a:p>
            <a:pPr>
              <a:buNone/>
            </a:pPr>
            <a:r>
              <a:rPr lang="en-US" sz="900" dirty="0" smtClean="0"/>
              <a:t>		if (colorVariant </a:t>
            </a:r>
            <a:r>
              <a:rPr lang="en-US" sz="900" i="1" dirty="0" smtClean="0"/>
              <a:t>== 0) {</a:t>
            </a:r>
          </a:p>
          <a:p>
            <a:pPr>
              <a:buNone/>
            </a:pPr>
            <a:r>
              <a:rPr lang="en-US" sz="900" i="1" dirty="0" smtClean="0"/>
              <a:t>			colorCode = “#000000”; /*  set the color to black*/</a:t>
            </a:r>
          </a:p>
          <a:p>
            <a:pPr>
              <a:buNone/>
            </a:pPr>
            <a:r>
              <a:rPr lang="en-US" sz="900" i="1" dirty="0" smtClean="0"/>
              <a:t>		} else {</a:t>
            </a:r>
          </a:p>
          <a:p>
            <a:pPr>
              <a:buNone/>
            </a:pPr>
            <a:r>
              <a:rPr lang="en-US" sz="900" i="1" dirty="0" smtClean="0"/>
              <a:t>			colorCode = “#FFFFFF”; //  set the color to while</a:t>
            </a:r>
          </a:p>
          <a:p>
            <a:pPr>
              <a:buNone/>
            </a:pPr>
            <a:r>
              <a:rPr lang="en-US" sz="900" i="1" dirty="0" smtClean="0"/>
              <a:t>		}</a:t>
            </a: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	}</a:t>
            </a:r>
          </a:p>
          <a:p>
            <a:pPr>
              <a:buNone/>
            </a:pPr>
            <a:endParaRPr lang="en-US" sz="900" i="1" dirty="0" smtClean="0"/>
          </a:p>
          <a:p>
            <a:pPr>
              <a:buNone/>
            </a:pPr>
            <a:r>
              <a:rPr lang="en-US" sz="900" i="1" dirty="0" smtClean="0"/>
              <a:t>}</a:t>
            </a:r>
            <a:endParaRPr lang="en-US" sz="900" dirty="0"/>
          </a:p>
        </p:txBody>
      </p:sp>
      <p:sp>
        <p:nvSpPr>
          <p:cNvPr id="4" name="Line Callout 1 3"/>
          <p:cNvSpPr/>
          <p:nvPr/>
        </p:nvSpPr>
        <p:spPr>
          <a:xfrm>
            <a:off x="3505200" y="1295400"/>
            <a:ext cx="3276600" cy="304800"/>
          </a:xfrm>
          <a:prstGeom prst="borderCallout1">
            <a:avLst>
              <a:gd name="adj1" fmla="val 53418"/>
              <a:gd name="adj2" fmla="val -1221"/>
              <a:gd name="adj3" fmla="val 57834"/>
              <a:gd name="adj4" fmla="val -5996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Documentation Comments</a:t>
            </a:r>
            <a:endParaRPr lang="en-US" sz="1400" dirty="0"/>
          </a:p>
        </p:txBody>
      </p:sp>
      <p:sp>
        <p:nvSpPr>
          <p:cNvPr id="5" name="Line Callout 1 4"/>
          <p:cNvSpPr/>
          <p:nvPr/>
        </p:nvSpPr>
        <p:spPr>
          <a:xfrm>
            <a:off x="4038600" y="2286000"/>
            <a:ext cx="2590800" cy="304800"/>
          </a:xfrm>
          <a:prstGeom prst="borderCallout1">
            <a:avLst>
              <a:gd name="adj1" fmla="val 53418"/>
              <a:gd name="adj2" fmla="val -1221"/>
              <a:gd name="adj3" fmla="val 57834"/>
              <a:gd name="adj4" fmla="val -333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Single Line Comments</a:t>
            </a:r>
            <a:endParaRPr lang="en-US" sz="1400" dirty="0"/>
          </a:p>
        </p:txBody>
      </p:sp>
      <p:sp>
        <p:nvSpPr>
          <p:cNvPr id="6" name="Line Callout 1 5"/>
          <p:cNvSpPr/>
          <p:nvPr/>
        </p:nvSpPr>
        <p:spPr>
          <a:xfrm>
            <a:off x="5181600" y="5715000"/>
            <a:ext cx="2438400" cy="304800"/>
          </a:xfrm>
          <a:prstGeom prst="borderCallout1">
            <a:avLst>
              <a:gd name="adj1" fmla="val 53418"/>
              <a:gd name="adj2" fmla="val -1221"/>
              <a:gd name="adj3" fmla="val 29834"/>
              <a:gd name="adj4" fmla="val -300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End-of-Line Comments</a:t>
            </a:r>
            <a:endParaRPr lang="en-US" sz="1400" dirty="0"/>
          </a:p>
        </p:txBody>
      </p:sp>
      <p:sp>
        <p:nvSpPr>
          <p:cNvPr id="7" name="Line Callout 1 6"/>
          <p:cNvSpPr/>
          <p:nvPr/>
        </p:nvSpPr>
        <p:spPr>
          <a:xfrm>
            <a:off x="5181600" y="5257800"/>
            <a:ext cx="2438400" cy="304800"/>
          </a:xfrm>
          <a:prstGeom prst="borderCallout1">
            <a:avLst>
              <a:gd name="adj1" fmla="val 53418"/>
              <a:gd name="adj2" fmla="val -1221"/>
              <a:gd name="adj3" fmla="val 85834"/>
              <a:gd name="adj4" fmla="val -270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Trailing Comments</a:t>
            </a:r>
            <a:endParaRPr lang="en-US" sz="1400" dirty="0"/>
          </a:p>
        </p:txBody>
      </p:sp>
      <p:sp>
        <p:nvSpPr>
          <p:cNvPr id="8" name="Line Callout 1 7"/>
          <p:cNvSpPr/>
          <p:nvPr/>
        </p:nvSpPr>
        <p:spPr>
          <a:xfrm>
            <a:off x="4267200" y="2743200"/>
            <a:ext cx="2438400" cy="304800"/>
          </a:xfrm>
          <a:prstGeom prst="borderCallout1">
            <a:avLst>
              <a:gd name="adj1" fmla="val 53418"/>
              <a:gd name="adj2" fmla="val -1221"/>
              <a:gd name="adj3" fmla="val 53834"/>
              <a:gd name="adj4" fmla="val -435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Block Comments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886200" y="2209800"/>
            <a:ext cx="4114800" cy="4038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96605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i="1" dirty="0"/>
              <a:t> What Makes Up a Good Name?</a:t>
            </a:r>
          </a:p>
          <a:p>
            <a:pPr>
              <a:buNone/>
            </a:pPr>
            <a:endParaRPr lang="en-US" b="1" i="1" dirty="0"/>
          </a:p>
          <a:p>
            <a:pPr marL="457200" indent="-457200">
              <a:buNone/>
            </a:pPr>
            <a:r>
              <a:rPr lang="en-US" i="1" dirty="0"/>
              <a:t>Use full English descriptors </a:t>
            </a:r>
          </a:p>
          <a:p>
            <a:pPr>
              <a:buNone/>
            </a:pPr>
            <a:r>
              <a:rPr lang="en-US" dirty="0"/>
              <a:t>For example, use names like </a:t>
            </a:r>
            <a:r>
              <a:rPr lang="en-US" b="1" dirty="0" err="1"/>
              <a:t>firstName</a:t>
            </a:r>
            <a:r>
              <a:rPr lang="en-US" dirty="0"/>
              <a:t>, </a:t>
            </a:r>
            <a:r>
              <a:rPr lang="en-US" b="1" dirty="0" err="1"/>
              <a:t>grandTotal</a:t>
            </a:r>
            <a:r>
              <a:rPr lang="en-US" dirty="0"/>
              <a:t>, or </a:t>
            </a:r>
            <a:r>
              <a:rPr lang="en-US" b="1" dirty="0" err="1"/>
              <a:t>CorporateCustomer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i="1" dirty="0"/>
              <a:t>Use terminology applicable to the domain</a:t>
            </a:r>
          </a:p>
          <a:p>
            <a:pPr marL="457200" indent="-457200">
              <a:buNone/>
            </a:pPr>
            <a:r>
              <a:rPr lang="en-US" i="1" dirty="0"/>
              <a:t>Banking domain -  </a:t>
            </a:r>
            <a:r>
              <a:rPr lang="en-US" b="1" i="1" dirty="0"/>
              <a:t>Customer</a:t>
            </a:r>
            <a:r>
              <a:rPr lang="en-US" i="1" dirty="0"/>
              <a:t>, Software services domain - </a:t>
            </a:r>
            <a:r>
              <a:rPr lang="en-US" b="1" i="1" dirty="0"/>
              <a:t>Client</a:t>
            </a:r>
          </a:p>
          <a:p>
            <a:pPr marL="457200" indent="-457200">
              <a:buAutoNum type="arabicPeriod"/>
            </a:pPr>
            <a:endParaRPr lang="en-US" i="1" dirty="0"/>
          </a:p>
          <a:p>
            <a:pPr marL="457200" indent="-457200">
              <a:buNone/>
            </a:pPr>
            <a:r>
              <a:rPr lang="en-US" i="1" dirty="0"/>
              <a:t>Use mixed case to make names readable</a:t>
            </a:r>
          </a:p>
          <a:p>
            <a:pPr marL="457200" indent="-457200">
              <a:buNone/>
            </a:pPr>
            <a:r>
              <a:rPr lang="en-US" i="1" dirty="0"/>
              <a:t>Avoid long names (&lt; 15 characters is a good idea)</a:t>
            </a:r>
          </a:p>
          <a:p>
            <a:pPr marL="457200" indent="-457200">
              <a:buNone/>
            </a:pPr>
            <a:r>
              <a:rPr lang="en-US" i="1" dirty="0"/>
              <a:t>User abbreviations sparingly</a:t>
            </a:r>
          </a:p>
          <a:p>
            <a:pPr marL="457200" indent="-457200">
              <a:buNone/>
            </a:pPr>
            <a:r>
              <a:rPr lang="en-US" i="1" dirty="0"/>
              <a:t>Capitalize the first letter of standard acronym</a:t>
            </a:r>
          </a:p>
        </p:txBody>
      </p:sp>
    </p:spTree>
    <p:extLst>
      <p:ext uri="{BB962C8B-B14F-4D97-AF65-F5344CB8AC3E}">
        <p14:creationId xmlns:p14="http://schemas.microsoft.com/office/powerpoint/2010/main" val="3474208962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1096</Words>
  <Application>Microsoft Office PowerPoint</Application>
  <PresentationFormat>On-screen Show (4:3)</PresentationFormat>
  <Paragraphs>397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Training</vt:lpstr>
      <vt:lpstr>Best Coding Practices(Java)</vt:lpstr>
      <vt:lpstr>A good computer program should have following characteristics: </vt:lpstr>
      <vt:lpstr>Best Coding Practices</vt:lpstr>
      <vt:lpstr>Coding Convention</vt:lpstr>
      <vt:lpstr>Coding Convention</vt:lpstr>
      <vt:lpstr>Components of Java Source File</vt:lpstr>
      <vt:lpstr>Components of Java Source File continued…</vt:lpstr>
      <vt:lpstr>Comments</vt:lpstr>
      <vt:lpstr>Naming Conventions</vt:lpstr>
      <vt:lpstr>Naming Conventions Continued…</vt:lpstr>
      <vt:lpstr>Blank Spaces</vt:lpstr>
      <vt:lpstr>Returning Values</vt:lpstr>
      <vt:lpstr>Ternary Operator (?:)</vt:lpstr>
      <vt:lpstr>Static Code Analysis</vt:lpstr>
      <vt:lpstr>Coding Techniques…</vt:lpstr>
      <vt:lpstr>Coding Techniques(Contd…)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2016-01-18T07:26:57Z</dcterms:created>
  <dcterms:modified xsi:type="dcterms:W3CDTF">2016-01-18T08:49:26Z</dcterms:modified>
</cp:coreProperties>
</file>