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16-Oct-19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0DB849-E331-4834-B78F-E83BCCA580CB}"/>
              </a:ext>
            </a:extLst>
          </p:cNvPr>
          <p:cNvSpPr/>
          <p:nvPr/>
        </p:nvSpPr>
        <p:spPr>
          <a:xfrm>
            <a:off x="4542953" y="712407"/>
            <a:ext cx="287527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Welcome</a:t>
            </a:r>
          </a:p>
        </p:txBody>
      </p:sp>
      <p:sp>
        <p:nvSpPr>
          <p:cNvPr id="5" name="Rectangle 4">
            <a:extLst>
              <a:ext uri="{FF2B5EF4-FFF2-40B4-BE49-F238E27FC236}">
                <a16:creationId xmlns:a16="http://schemas.microsoft.com/office/drawing/2014/main" id="{FF77C91C-FCAC-44A7-AF36-6F0157A5A0A2}"/>
              </a:ext>
            </a:extLst>
          </p:cNvPr>
          <p:cNvSpPr/>
          <p:nvPr/>
        </p:nvSpPr>
        <p:spPr>
          <a:xfrm>
            <a:off x="1915477" y="1898276"/>
            <a:ext cx="8745536" cy="4247317"/>
          </a:xfrm>
          <a:prstGeom prst="rect">
            <a:avLst/>
          </a:prstGeom>
          <a:noFill/>
        </p:spPr>
        <p:txBody>
          <a:bodyPr wrap="none" lIns="91440" tIns="45720" rIns="91440" bIns="45720">
            <a:spAutoFit/>
          </a:bodyPr>
          <a:lstStyle/>
          <a:p>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Name: </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Dipti D </a:t>
            </a:r>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Dhakane</a:t>
            </a: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Akanksha R </a:t>
            </a:r>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Wankhade</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Class: TE-B</a:t>
            </a:r>
          </a:p>
          <a:p>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Roll No:36109</a:t>
            </a:r>
          </a:p>
          <a:p>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36115</a:t>
            </a:r>
          </a:p>
        </p:txBody>
      </p:sp>
    </p:spTree>
    <p:extLst>
      <p:ext uri="{BB962C8B-B14F-4D97-AF65-F5344CB8AC3E}">
        <p14:creationId xmlns:p14="http://schemas.microsoft.com/office/powerpoint/2010/main" val="147170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1FA7FF-0456-4093-A848-8E4EC2784D8D}"/>
              </a:ext>
            </a:extLst>
          </p:cNvPr>
          <p:cNvSpPr/>
          <p:nvPr/>
        </p:nvSpPr>
        <p:spPr>
          <a:xfrm>
            <a:off x="1136342" y="392810"/>
            <a:ext cx="9880845" cy="4247317"/>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Content</a:t>
            </a:r>
          </a:p>
          <a:p>
            <a:pPr algn="ct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a:p>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Introduction</a:t>
            </a:r>
          </a:p>
          <a:p>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	Technology</a:t>
            </a:r>
          </a:p>
          <a:p>
            <a:r>
              <a:rPr lang="en-US" sz="5400" b="1" dirty="0">
                <a:ln w="6600">
                  <a:solidFill>
                    <a:schemeClr val="accent2"/>
                  </a:solidFill>
                  <a:prstDash val="solid"/>
                </a:ln>
                <a:solidFill>
                  <a:srgbClr val="FFFFFF"/>
                </a:solidFill>
                <a:effectLst>
                  <a:outerShdw dist="38100" dir="2700000" algn="tl" rotWithShape="0">
                    <a:schemeClr val="accent2"/>
                  </a:outerShdw>
                </a:effectLst>
              </a:rPr>
              <a:t>	Basic Idea</a:t>
            </a:r>
          </a:p>
        </p:txBody>
      </p:sp>
    </p:spTree>
    <p:extLst>
      <p:ext uri="{BB962C8B-B14F-4D97-AF65-F5344CB8AC3E}">
        <p14:creationId xmlns:p14="http://schemas.microsoft.com/office/powerpoint/2010/main" val="261977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7647FA-2C96-4127-8250-99DB54EA286D}"/>
              </a:ext>
            </a:extLst>
          </p:cNvPr>
          <p:cNvSpPr/>
          <p:nvPr/>
        </p:nvSpPr>
        <p:spPr>
          <a:xfrm>
            <a:off x="1296140" y="3029427"/>
            <a:ext cx="9765436" cy="2903102"/>
          </a:xfrm>
          <a:prstGeom prst="rect">
            <a:avLst/>
          </a:prstGeom>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US" sz="2000" kern="50" dirty="0">
                <a:latin typeface="Calibri" panose="020F0502020204030204" pitchFamily="34" charset="0"/>
                <a:ea typeface="Calibri" panose="020F0502020204030204" pitchFamily="34" charset="0"/>
                <a:cs typeface="Symbol" panose="05050102010706020507" pitchFamily="18" charset="2"/>
              </a:rPr>
              <a:t>There has been a huge development in information technology recently. In addition, GIS has been commonly used in different fields such as tourism activities enabling people from different countries and cultures to interact with each other.</a:t>
            </a:r>
          </a:p>
          <a:p>
            <a:pPr marL="342900" marR="0" lvl="0" indent="-342900" algn="just">
              <a:lnSpc>
                <a:spcPct val="115000"/>
              </a:lnSpc>
              <a:spcBef>
                <a:spcPts val="0"/>
              </a:spcBef>
              <a:spcAft>
                <a:spcPts val="1000"/>
              </a:spcAft>
              <a:buFont typeface="Symbol" panose="05050102010706020507" pitchFamily="18" charset="2"/>
              <a:buChar char=""/>
            </a:pPr>
            <a:r>
              <a:rPr lang="en-US" sz="2000" kern="50" dirty="0">
                <a:latin typeface="Calibri" panose="020F0502020204030204" pitchFamily="34" charset="0"/>
                <a:ea typeface="Calibri" panose="020F0502020204030204" pitchFamily="34" charset="0"/>
                <a:cs typeface="Symbol" panose="05050102010706020507" pitchFamily="18" charset="2"/>
              </a:rPr>
              <a:t>A network is a set of linear features that are interconnected in GIS. Common examples of networks include highways, railways, city streets, rivers, transportation routes (e.g., transit, school buses, garbage collection, and mail delivery), and utility distribution systems (e.g., electricity, telephone, water supply, and sewage). Collectively, these networks form the infrastructure of modern society.</a:t>
            </a:r>
            <a:endParaRPr lang="en-US" sz="2000" kern="50" dirty="0">
              <a:effectLst/>
              <a:latin typeface="Calibri" panose="020F0502020204030204" pitchFamily="34" charset="0"/>
              <a:ea typeface="Calibri" panose="020F0502020204030204" pitchFamily="34" charset="0"/>
              <a:cs typeface="Symbol" panose="05050102010706020507" pitchFamily="18" charset="2"/>
            </a:endParaRPr>
          </a:p>
        </p:txBody>
      </p:sp>
      <p:sp>
        <p:nvSpPr>
          <p:cNvPr id="3" name="Rectangle 2">
            <a:extLst>
              <a:ext uri="{FF2B5EF4-FFF2-40B4-BE49-F238E27FC236}">
                <a16:creationId xmlns:a16="http://schemas.microsoft.com/office/drawing/2014/main" id="{6722603D-E639-4C14-B577-94514D7F4E31}"/>
              </a:ext>
            </a:extLst>
          </p:cNvPr>
          <p:cNvSpPr/>
          <p:nvPr/>
        </p:nvSpPr>
        <p:spPr>
          <a:xfrm>
            <a:off x="4022902" y="1644562"/>
            <a:ext cx="377334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
        <p:nvSpPr>
          <p:cNvPr id="4" name="Rectangle 3">
            <a:extLst>
              <a:ext uri="{FF2B5EF4-FFF2-40B4-BE49-F238E27FC236}">
                <a16:creationId xmlns:a16="http://schemas.microsoft.com/office/drawing/2014/main" id="{747A4BCE-D818-437B-A840-3A7A8BC20DF4}"/>
              </a:ext>
            </a:extLst>
          </p:cNvPr>
          <p:cNvSpPr/>
          <p:nvPr/>
        </p:nvSpPr>
        <p:spPr>
          <a:xfrm>
            <a:off x="2431761" y="490465"/>
            <a:ext cx="69556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Intelligent Tourist guide</a:t>
            </a:r>
          </a:p>
        </p:txBody>
      </p:sp>
    </p:spTree>
    <p:extLst>
      <p:ext uri="{BB962C8B-B14F-4D97-AF65-F5344CB8AC3E}">
        <p14:creationId xmlns:p14="http://schemas.microsoft.com/office/powerpoint/2010/main" val="211768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A76EB-17CC-4594-8E11-67A353938C63}"/>
              </a:ext>
            </a:extLst>
          </p:cNvPr>
          <p:cNvSpPr/>
          <p:nvPr/>
        </p:nvSpPr>
        <p:spPr>
          <a:xfrm>
            <a:off x="3048000" y="1092239"/>
            <a:ext cx="6096000" cy="5694251"/>
          </a:xfrm>
          <a:prstGeom prst="rect">
            <a:avLst/>
          </a:prstGeom>
        </p:spPr>
        <p:txBody>
          <a:bodyPr>
            <a:spAutoFit/>
          </a:bodyPr>
          <a:lstStyle/>
          <a:p>
            <a:pPr marR="0" lvl="0">
              <a:lnSpc>
                <a:spcPct val="115000"/>
              </a:lnSpc>
              <a:spcBef>
                <a:spcPts val="0"/>
              </a:spcBef>
              <a:spcAft>
                <a:spcPts val="0"/>
              </a:spcAft>
              <a:buSzPts val="1600"/>
            </a:pPr>
            <a:endParaRPr lang="en-US" sz="1100" kern="50" dirty="0">
              <a:latin typeface="Wingdings" panose="05000000000000000000" pitchFamily="2" charset="2"/>
              <a:ea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i3 Processor Based Computer</a:t>
            </a:r>
          </a:p>
          <a:p>
            <a:pPr marL="342900" marR="0" lvl="0" indent="-342900">
              <a:lnSpc>
                <a:spcPct val="115000"/>
              </a:lnSpc>
              <a:spcBef>
                <a:spcPts val="0"/>
              </a:spcBef>
              <a:spcAft>
                <a:spcPts val="0"/>
              </a:spcAft>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1GB-Ram</a:t>
            </a:r>
          </a:p>
          <a:p>
            <a:pPr marL="342900" marR="0" lvl="0" indent="-342900">
              <a:lnSpc>
                <a:spcPct val="115000"/>
              </a:lnSpc>
              <a:spcBef>
                <a:spcPts val="0"/>
              </a:spcBef>
              <a:spcAft>
                <a:spcPts val="0"/>
              </a:spcAft>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5 GB Hard Disk </a:t>
            </a:r>
          </a:p>
          <a:p>
            <a:pPr marL="342900" marR="0" lvl="0" indent="-342900">
              <a:lnSpc>
                <a:spcPct val="115000"/>
              </a:lnSpc>
              <a:spcBef>
                <a:spcPts val="0"/>
              </a:spcBef>
              <a:spcAft>
                <a:spcPts val="0"/>
              </a:spcAft>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Internet Connection</a:t>
            </a:r>
          </a:p>
          <a:p>
            <a:pPr marL="342900" marR="0" lvl="0" indent="-342900">
              <a:lnSpc>
                <a:spcPct val="115000"/>
              </a:lnSpc>
              <a:spcBef>
                <a:spcPts val="0"/>
              </a:spcBef>
              <a:spcAft>
                <a:spcPts val="0"/>
              </a:spcAft>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Android Device</a:t>
            </a:r>
          </a:p>
          <a:p>
            <a:pPr marL="742950" marR="0" lvl="1" indent="-285750">
              <a:lnSpc>
                <a:spcPct val="115000"/>
              </a:lnSpc>
              <a:spcBef>
                <a:spcPts val="0"/>
              </a:spcBef>
              <a:spcAft>
                <a:spcPts val="0"/>
              </a:spcAft>
              <a:buFont typeface="Arial" panose="020B0604020202020204" pitchFamily="34" charset="0"/>
              <a:buChar char="•"/>
              <a:tabLst>
                <a:tab pos="1371600" algn="l"/>
              </a:tabLst>
            </a:pPr>
            <a:r>
              <a:rPr lang="en-US" kern="50" dirty="0">
                <a:latin typeface="Calibri" panose="020F0502020204030204" pitchFamily="34" charset="0"/>
                <a:ea typeface="Calibri" panose="020F0502020204030204" pitchFamily="34" charset="0"/>
                <a:cs typeface="Times New Roman" panose="02020603050405020304" pitchFamily="18" charset="0"/>
              </a:rPr>
              <a:t>1 GB RAM</a:t>
            </a:r>
          </a:p>
          <a:p>
            <a:pPr marL="742950" marR="0" lvl="1" indent="-285750">
              <a:lnSpc>
                <a:spcPct val="115000"/>
              </a:lnSpc>
              <a:spcBef>
                <a:spcPts val="0"/>
              </a:spcBef>
              <a:spcAft>
                <a:spcPts val="0"/>
              </a:spcAft>
              <a:buFont typeface="Arial" panose="020B0604020202020204" pitchFamily="34" charset="0"/>
              <a:buChar char="•"/>
              <a:tabLst>
                <a:tab pos="1371600" algn="l"/>
              </a:tabLst>
            </a:pPr>
            <a:r>
              <a:rPr lang="en-US" kern="50" dirty="0">
                <a:latin typeface="Calibri" panose="020F0502020204030204" pitchFamily="34" charset="0"/>
                <a:ea typeface="Calibri" panose="020F0502020204030204" pitchFamily="34" charset="0"/>
                <a:cs typeface="Times New Roman" panose="02020603050405020304" pitchFamily="18" charset="0"/>
              </a:rPr>
              <a:t>4 GB ROM</a:t>
            </a:r>
          </a:p>
          <a:p>
            <a:pPr marL="742950" marR="0" lvl="1" indent="-285750">
              <a:lnSpc>
                <a:spcPct val="115000"/>
              </a:lnSpc>
              <a:spcBef>
                <a:spcPts val="0"/>
              </a:spcBef>
              <a:spcAft>
                <a:spcPts val="0"/>
              </a:spcAft>
              <a:buFont typeface="Arial" panose="020B0604020202020204" pitchFamily="34" charset="0"/>
              <a:buChar char="•"/>
              <a:tabLst>
                <a:tab pos="1371600" algn="l"/>
              </a:tabLst>
            </a:pPr>
            <a:r>
              <a:rPr lang="en-US" kern="50" dirty="0">
                <a:latin typeface="Calibri" panose="020F0502020204030204" pitchFamily="34" charset="0"/>
                <a:ea typeface="Calibri" panose="020F0502020204030204" pitchFamily="34" charset="0"/>
                <a:cs typeface="Times New Roman" panose="02020603050405020304" pitchFamily="18" charset="0"/>
              </a:rPr>
              <a:t>Processor 1 </a:t>
            </a:r>
            <a:r>
              <a:rPr lang="en-US" kern="50" dirty="0" err="1">
                <a:latin typeface="Calibri" panose="020F0502020204030204" pitchFamily="34" charset="0"/>
                <a:ea typeface="Calibri" panose="020F0502020204030204" pitchFamily="34" charset="0"/>
                <a:cs typeface="Times New Roman" panose="02020603050405020304" pitchFamily="18" charset="0"/>
              </a:rPr>
              <a:t>Ghz</a:t>
            </a:r>
            <a:r>
              <a:rPr lang="en-US" kern="50" dirty="0">
                <a:latin typeface="Calibri" panose="020F0502020204030204" pitchFamily="34" charset="0"/>
                <a:ea typeface="Calibri" panose="020F0502020204030204" pitchFamily="34" charset="0"/>
                <a:cs typeface="Times New Roman" panose="02020603050405020304" pitchFamily="18" charset="0"/>
              </a:rPr>
              <a:t> Dual Core or Higher</a:t>
            </a:r>
          </a:p>
          <a:p>
            <a:pPr>
              <a:lnSpc>
                <a:spcPct val="115000"/>
              </a:lnSpc>
              <a:spcAft>
                <a:spcPts val="1000"/>
              </a:spcAft>
            </a:pPr>
            <a:r>
              <a:rPr lang="en-US" b="1" kern="50" dirty="0">
                <a:latin typeface="Calibri" panose="020F0502020204030204" pitchFamily="34" charset="0"/>
                <a:ea typeface="Calibri" panose="020F0502020204030204" pitchFamily="34" charset="0"/>
              </a:rPr>
              <a:t> </a:t>
            </a:r>
            <a:endParaRPr lang="en-US" kern="50" dirty="0">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SzPts val="1600"/>
              <a:buFont typeface="Wingdings" panose="05000000000000000000" pitchFamily="2" charset="2"/>
              <a:buChar char=""/>
            </a:pPr>
            <a:r>
              <a:rPr lang="en-US" b="1" kern="50" dirty="0">
                <a:latin typeface="Calibri" panose="020F0502020204030204" pitchFamily="34" charset="0"/>
                <a:ea typeface="Calibri" panose="020F0502020204030204" pitchFamily="34" charset="0"/>
              </a:rPr>
              <a:t>Software Requirement:</a:t>
            </a:r>
            <a:endParaRPr lang="en-US" kern="50" dirty="0">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SzPts val="1400"/>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Windows 7 or higher</a:t>
            </a:r>
          </a:p>
          <a:p>
            <a:pPr marL="342900" marR="0" lvl="0" indent="-342900">
              <a:lnSpc>
                <a:spcPct val="115000"/>
              </a:lnSpc>
              <a:spcBef>
                <a:spcPts val="0"/>
              </a:spcBef>
              <a:spcAft>
                <a:spcPts val="0"/>
              </a:spcAft>
              <a:buSzPts val="1400"/>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Android Development Toolkit(ADT)</a:t>
            </a:r>
          </a:p>
          <a:p>
            <a:pPr marL="342900" marR="0" lvl="0" indent="-342900">
              <a:lnSpc>
                <a:spcPct val="115000"/>
              </a:lnSpc>
              <a:spcBef>
                <a:spcPts val="0"/>
              </a:spcBef>
              <a:spcAft>
                <a:spcPts val="0"/>
              </a:spcAft>
              <a:buSzPts val="1400"/>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Visual Studio 2010</a:t>
            </a:r>
          </a:p>
          <a:p>
            <a:pPr marL="342900" marR="0" lvl="0" indent="-342900">
              <a:lnSpc>
                <a:spcPct val="115000"/>
              </a:lnSpc>
              <a:spcBef>
                <a:spcPts val="0"/>
              </a:spcBef>
              <a:spcAft>
                <a:spcPts val="0"/>
              </a:spcAft>
              <a:buSzPts val="1400"/>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SQL Server 2008</a:t>
            </a:r>
          </a:p>
          <a:p>
            <a:pPr marL="342900" marR="0" lvl="0" indent="-342900">
              <a:lnSpc>
                <a:spcPct val="115000"/>
              </a:lnSpc>
              <a:spcBef>
                <a:spcPts val="0"/>
              </a:spcBef>
              <a:spcAft>
                <a:spcPts val="1000"/>
              </a:spcAft>
              <a:buSzPts val="1400"/>
              <a:buFont typeface="Wingdings" panose="05000000000000000000" pitchFamily="2" charset="2"/>
              <a:buChar char=""/>
              <a:tabLst>
                <a:tab pos="914400" algn="l"/>
              </a:tabLst>
            </a:pPr>
            <a:r>
              <a:rPr lang="en-US" kern="50" dirty="0">
                <a:latin typeface="Calibri" panose="020F0502020204030204" pitchFamily="34" charset="0"/>
                <a:ea typeface="Calibri" panose="020F0502020204030204" pitchFamily="34" charset="0"/>
              </a:rPr>
              <a:t>Android 4.0 or higher</a:t>
            </a:r>
          </a:p>
          <a:p>
            <a:pPr marL="228600" marR="0">
              <a:lnSpc>
                <a:spcPct val="150000"/>
              </a:lnSpc>
              <a:spcBef>
                <a:spcPts val="0"/>
              </a:spcBef>
              <a:spcAft>
                <a:spcPts val="0"/>
              </a:spcAft>
            </a:pPr>
            <a:r>
              <a:rPr lang="en-US" b="1" kern="50" dirty="0">
                <a:latin typeface="Calibri" panose="020F0502020204030204" pitchFamily="34" charset="0"/>
                <a:ea typeface="Calibri" panose="020F0502020204030204" pitchFamily="34" charset="0"/>
                <a:cs typeface="Arial" panose="020B0604020202020204" pitchFamily="34" charset="0"/>
              </a:rPr>
              <a:t> </a:t>
            </a:r>
            <a:endParaRPr lang="en-US" kern="50" dirty="0">
              <a:effectLst/>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785DA473-4F16-49C8-812B-DB05F9BB3055}"/>
              </a:ext>
            </a:extLst>
          </p:cNvPr>
          <p:cNvSpPr/>
          <p:nvPr/>
        </p:nvSpPr>
        <p:spPr>
          <a:xfrm>
            <a:off x="4279160" y="257941"/>
            <a:ext cx="342061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Technology</a:t>
            </a:r>
          </a:p>
        </p:txBody>
      </p:sp>
    </p:spTree>
    <p:extLst>
      <p:ext uri="{BB962C8B-B14F-4D97-AF65-F5344CB8AC3E}">
        <p14:creationId xmlns:p14="http://schemas.microsoft.com/office/powerpoint/2010/main" val="112867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0B1C46-5FF7-4770-B6CC-D713F0D3AD61}"/>
              </a:ext>
            </a:extLst>
          </p:cNvPr>
          <p:cNvSpPr/>
          <p:nvPr/>
        </p:nvSpPr>
        <p:spPr>
          <a:xfrm>
            <a:off x="4489883" y="614753"/>
            <a:ext cx="305243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Basic Idea</a:t>
            </a:r>
          </a:p>
        </p:txBody>
      </p:sp>
      <p:sp>
        <p:nvSpPr>
          <p:cNvPr id="3" name="TextBox 2">
            <a:extLst>
              <a:ext uri="{FF2B5EF4-FFF2-40B4-BE49-F238E27FC236}">
                <a16:creationId xmlns:a16="http://schemas.microsoft.com/office/drawing/2014/main" id="{09CC53EE-589B-4315-B9D5-E2DAC81FE08D}"/>
              </a:ext>
            </a:extLst>
          </p:cNvPr>
          <p:cNvSpPr txBox="1"/>
          <p:nvPr/>
        </p:nvSpPr>
        <p:spPr>
          <a:xfrm>
            <a:off x="2212020" y="2024109"/>
            <a:ext cx="7608163"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3200" dirty="0"/>
              <a:t>The basic idea for this project is to produce one application which contains GPS, online booking for hotels, booking taxies, etc. </a:t>
            </a:r>
          </a:p>
          <a:p>
            <a:pPr marL="285750" indent="-285750" algn="just">
              <a:buFont typeface="Arial" panose="020B0604020202020204" pitchFamily="34" charset="0"/>
              <a:buChar char="•"/>
            </a:pPr>
            <a:endParaRPr lang="en-US" sz="3200" dirty="0"/>
          </a:p>
          <a:p>
            <a:pPr marL="285750" indent="-285750" algn="just">
              <a:buFont typeface="Arial" panose="020B0604020202020204" pitchFamily="34" charset="0"/>
              <a:buChar char="•"/>
            </a:pPr>
            <a:r>
              <a:rPr lang="en-US" sz="3200" dirty="0"/>
              <a:t>Through this the customer will be able to visit places near by to them easily and without any inconvenience.</a:t>
            </a:r>
          </a:p>
          <a:p>
            <a:pPr marL="285750" indent="-285750" algn="just">
              <a:buFont typeface="Arial" panose="020B0604020202020204" pitchFamily="34" charset="0"/>
              <a:buChar char="•"/>
            </a:pPr>
            <a:endParaRPr lang="en-US" sz="3200" dirty="0"/>
          </a:p>
        </p:txBody>
      </p:sp>
    </p:spTree>
    <p:extLst>
      <p:ext uri="{BB962C8B-B14F-4D97-AF65-F5344CB8AC3E}">
        <p14:creationId xmlns:p14="http://schemas.microsoft.com/office/powerpoint/2010/main" val="229313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41325E-1418-451C-8E5A-9ECD957E9960}"/>
              </a:ext>
            </a:extLst>
          </p:cNvPr>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59820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279</TotalTime>
  <Words>203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created xsi:type="dcterms:W3CDTF">2019-09-13T04:24:00Z</dcterms:created>
  <dcterms:modified xsi:type="dcterms:W3CDTF">2019-10-16T03:56:45Z</dcterms:modified>
</cp:coreProperties>
</file>