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7" r:id="rId2"/>
    <p:sldId id="256" r:id="rId3"/>
    <p:sldId id="268" r:id="rId4"/>
    <p:sldId id="270" r:id="rId5"/>
    <p:sldId id="269" r:id="rId6"/>
    <p:sldId id="271" r:id="rId7"/>
    <p:sldId id="266" r:id="rId8"/>
    <p:sldId id="259" r:id="rId9"/>
    <p:sldId id="265" r:id="rId10"/>
  </p:sldIdLst>
  <p:sldSz cx="14630400" cy="8229600"/>
  <p:notesSz cx="8229600" cy="14630400"/>
  <p:embeddedFontLst>
    <p:embeddedFont>
      <p:font typeface="Tomorrow" panose="020B0604020202020204" charset="0"/>
      <p:regular r:id="rId12"/>
    </p:embeddedFont>
    <p:embeddedFont>
      <p:font typeface="Tomorrow Semi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5" d="100"/>
          <a:sy n="65" d="100"/>
        </p:scale>
        <p:origin x="8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541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DFFF9-0391-6F8E-901A-95525C1E03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3158D3-300B-76FA-E76F-962BC125E4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C55ED3-C675-B212-734E-A5A8A0F2C3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258020-12E7-AB4E-3BC7-0FB88CE26028}"/>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4215098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B630C-A454-2CA6-9BFC-99A9910D9D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16F613-EB0D-3DCC-6034-096D2CBEF7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1327E2-81C3-0742-3744-020C942EB7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6CCEB0-76F9-2239-3951-C48C5191C268}"/>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440970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1E046-97AF-44D4-1402-3882549279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BFB8FA-ADD7-68FD-9442-812AAF4D77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97579F-F104-CB4D-D1E8-0885E2DD45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7C2E10-D754-AD5F-B9DC-54947C864697}"/>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75552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89ADF-BA64-861E-85E5-C0886EFC65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E1D2D2-11EA-814D-73AA-74E9FE6BF8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75AF39-EFF5-BAA1-AD3C-4E4EB144D3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64AF39-49CA-A8CC-1906-03FF69512539}"/>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785136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761E2-CE1C-9248-91CB-031B2D1B97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12A661-ADEA-F0DE-BF70-442181227A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0F7C41-0D47-A04F-29DE-CF4AFFE4E7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870354D-B808-ED98-47D4-D889820B0F9C}"/>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970372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ideo" Target="https://www.youtube.com/embed/rc4um_H0WE4?feature=oembed" TargetMode="Externa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https://www.youtube.com/embed/vhzI9z3q5Bk?feature=oembed" TargetMode="External"/><Relationship Id="rId1" Type="http://schemas.openxmlformats.org/officeDocument/2006/relationships/video" Target="https://www.youtube.com/embed/a0W2SgX_u-Y?feature=oembed" TargetMode="Externa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ideo" Target="https://www.youtube.com/embed/r9exprqAC-8?feature=oembed" TargetMode="Externa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CB35C50-E8E4-0412-AD4A-196DF51E5F40}"/>
              </a:ext>
            </a:extLst>
          </p:cNvPr>
          <p:cNvSpPr/>
          <p:nvPr/>
        </p:nvSpPr>
        <p:spPr>
          <a:xfrm>
            <a:off x="12411307" y="7359805"/>
            <a:ext cx="2219093" cy="869795"/>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0">
            <a:extLst>
              <a:ext uri="{FF2B5EF4-FFF2-40B4-BE49-F238E27FC236}">
                <a16:creationId xmlns:a16="http://schemas.microsoft.com/office/drawing/2014/main" id="{F548353A-F986-52BF-3A68-5575CC762632}"/>
              </a:ext>
            </a:extLst>
          </p:cNvPr>
          <p:cNvSpPr/>
          <p:nvPr/>
        </p:nvSpPr>
        <p:spPr>
          <a:xfrm>
            <a:off x="5577663" y="270079"/>
            <a:ext cx="3198348" cy="708779"/>
          </a:xfrm>
          <a:prstGeom prst="rect">
            <a:avLst/>
          </a:prstGeom>
          <a:noFill/>
          <a:ln/>
        </p:spPr>
        <p:txBody>
          <a:bodyPr wrap="square" lIns="0" tIns="0" rIns="0" bIns="0" rtlCol="0" anchor="t"/>
          <a:lstStyle/>
          <a:p>
            <a:pPr marL="0" indent="0" algn="l">
              <a:lnSpc>
                <a:spcPts val="5550"/>
              </a:lnSpc>
              <a:buNone/>
            </a:pPr>
            <a:r>
              <a:rPr lang="en-US" sz="4450" b="1" dirty="0">
                <a:solidFill>
                  <a:srgbClr val="1D1D1B"/>
                </a:solidFill>
                <a:latin typeface="Tomorrow Semi Bold" pitchFamily="34" charset="0"/>
                <a:ea typeface="Tomorrow Semi Bold" pitchFamily="34" charset="-122"/>
                <a:cs typeface="Tomorrow Semi Bold" pitchFamily="34" charset="-120"/>
              </a:rPr>
              <a:t>Instructors</a:t>
            </a:r>
            <a:endParaRPr lang="en-US" sz="4450" b="1" dirty="0"/>
          </a:p>
        </p:txBody>
      </p:sp>
      <p:pic>
        <p:nvPicPr>
          <p:cNvPr id="1026" name="Picture 2" descr="Profile photo of Pujan Pant">
            <a:extLst>
              <a:ext uri="{FF2B5EF4-FFF2-40B4-BE49-F238E27FC236}">
                <a16:creationId xmlns:a16="http://schemas.microsoft.com/office/drawing/2014/main" id="{FAF343EA-E2F2-B14F-7C4C-A12E47366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752" y="1922603"/>
            <a:ext cx="2995085" cy="29950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6F3B51A-9F56-4358-B0A5-6D269CBD40FD}"/>
              </a:ext>
            </a:extLst>
          </p:cNvPr>
          <p:cNvSpPr txBox="1"/>
          <p:nvPr/>
        </p:nvSpPr>
        <p:spPr>
          <a:xfrm>
            <a:off x="1714980" y="5046908"/>
            <a:ext cx="1773044" cy="461793"/>
          </a:xfrm>
          <a:prstGeom prst="rect">
            <a:avLst/>
          </a:prstGeom>
          <a:noFill/>
        </p:spPr>
        <p:txBody>
          <a:bodyPr wrap="square">
            <a:spAutoFit/>
          </a:bodyPr>
          <a:lstStyle/>
          <a:p>
            <a:pPr algn="l">
              <a:lnSpc>
                <a:spcPct val="150000"/>
              </a:lnSpc>
            </a:pPr>
            <a:r>
              <a:rPr lang="en-US" sz="1800" dirty="0">
                <a:solidFill>
                  <a:srgbClr val="61615C"/>
                </a:solidFill>
                <a:latin typeface="Tomorrow" pitchFamily="34" charset="0"/>
              </a:rPr>
              <a:t>Pujan Pant</a:t>
            </a:r>
            <a:endParaRPr lang="en-US" sz="1800" dirty="0"/>
          </a:p>
        </p:txBody>
      </p:sp>
      <p:sp>
        <p:nvSpPr>
          <p:cNvPr id="7" name="TextBox 6">
            <a:extLst>
              <a:ext uri="{FF2B5EF4-FFF2-40B4-BE49-F238E27FC236}">
                <a16:creationId xmlns:a16="http://schemas.microsoft.com/office/drawing/2014/main" id="{F8E3FE81-FAC9-0140-83E4-136E5BCDA9F9}"/>
              </a:ext>
            </a:extLst>
          </p:cNvPr>
          <p:cNvSpPr txBox="1"/>
          <p:nvPr/>
        </p:nvSpPr>
        <p:spPr>
          <a:xfrm>
            <a:off x="1322379" y="5427950"/>
            <a:ext cx="2332913" cy="877291"/>
          </a:xfrm>
          <a:prstGeom prst="rect">
            <a:avLst/>
          </a:prstGeom>
          <a:noFill/>
        </p:spPr>
        <p:txBody>
          <a:bodyPr wrap="square">
            <a:spAutoFit/>
          </a:bodyPr>
          <a:lstStyle/>
          <a:p>
            <a:pPr algn="l">
              <a:lnSpc>
                <a:spcPct val="150000"/>
              </a:lnSpc>
            </a:pPr>
            <a:r>
              <a:rPr lang="en-US" sz="1800" dirty="0">
                <a:solidFill>
                  <a:srgbClr val="61615C"/>
                </a:solidFill>
                <a:latin typeface="Tomorrow" pitchFamily="34" charset="0"/>
              </a:rPr>
              <a:t>   BSC(Honors) in Computer Science</a:t>
            </a:r>
            <a:endParaRPr lang="en-US" sz="1800" dirty="0"/>
          </a:p>
        </p:txBody>
      </p:sp>
      <p:sp>
        <p:nvSpPr>
          <p:cNvPr id="9" name="TextBox 8">
            <a:extLst>
              <a:ext uri="{FF2B5EF4-FFF2-40B4-BE49-F238E27FC236}">
                <a16:creationId xmlns:a16="http://schemas.microsoft.com/office/drawing/2014/main" id="{400FB801-8F80-03B3-0056-2BA74B70A97C}"/>
              </a:ext>
            </a:extLst>
          </p:cNvPr>
          <p:cNvSpPr txBox="1"/>
          <p:nvPr/>
        </p:nvSpPr>
        <p:spPr>
          <a:xfrm>
            <a:off x="790287" y="6215238"/>
            <a:ext cx="3397095" cy="461793"/>
          </a:xfrm>
          <a:prstGeom prst="rect">
            <a:avLst/>
          </a:prstGeom>
          <a:noFill/>
        </p:spPr>
        <p:txBody>
          <a:bodyPr wrap="square">
            <a:spAutoFit/>
          </a:bodyPr>
          <a:lstStyle/>
          <a:p>
            <a:pPr algn="l">
              <a:lnSpc>
                <a:spcPct val="150000"/>
              </a:lnSpc>
            </a:pPr>
            <a:r>
              <a:rPr lang="en-US" dirty="0">
                <a:solidFill>
                  <a:srgbClr val="61615C"/>
                </a:solidFill>
                <a:latin typeface="Tomorrow" pitchFamily="34" charset="0"/>
              </a:rPr>
              <a:t>University of Wolverhampton</a:t>
            </a:r>
            <a:endParaRPr lang="en-US" sz="1800" dirty="0"/>
          </a:p>
        </p:txBody>
      </p:sp>
      <p:sp>
        <p:nvSpPr>
          <p:cNvPr id="11" name="TextBox 10">
            <a:extLst>
              <a:ext uri="{FF2B5EF4-FFF2-40B4-BE49-F238E27FC236}">
                <a16:creationId xmlns:a16="http://schemas.microsoft.com/office/drawing/2014/main" id="{EEA6602E-38BA-8D2D-257F-AEC2035DB377}"/>
              </a:ext>
            </a:extLst>
          </p:cNvPr>
          <p:cNvSpPr txBox="1"/>
          <p:nvPr/>
        </p:nvSpPr>
        <p:spPr>
          <a:xfrm>
            <a:off x="10986259" y="5046908"/>
            <a:ext cx="1773044" cy="461793"/>
          </a:xfrm>
          <a:prstGeom prst="rect">
            <a:avLst/>
          </a:prstGeom>
          <a:noFill/>
        </p:spPr>
        <p:txBody>
          <a:bodyPr wrap="square">
            <a:spAutoFit/>
          </a:bodyPr>
          <a:lstStyle/>
          <a:p>
            <a:pPr algn="l">
              <a:lnSpc>
                <a:spcPct val="150000"/>
              </a:lnSpc>
            </a:pPr>
            <a:r>
              <a:rPr lang="en-US" sz="1800" dirty="0">
                <a:solidFill>
                  <a:srgbClr val="61615C"/>
                </a:solidFill>
                <a:latin typeface="Tomorrow" pitchFamily="34" charset="0"/>
              </a:rPr>
              <a:t>Piyush Phuyal</a:t>
            </a:r>
            <a:endParaRPr lang="en-US" sz="1800" dirty="0"/>
          </a:p>
        </p:txBody>
      </p:sp>
      <p:sp>
        <p:nvSpPr>
          <p:cNvPr id="12" name="TextBox 11">
            <a:extLst>
              <a:ext uri="{FF2B5EF4-FFF2-40B4-BE49-F238E27FC236}">
                <a16:creationId xmlns:a16="http://schemas.microsoft.com/office/drawing/2014/main" id="{57D5F479-7934-482A-0715-A38E3E4917EA}"/>
              </a:ext>
            </a:extLst>
          </p:cNvPr>
          <p:cNvSpPr txBox="1"/>
          <p:nvPr/>
        </p:nvSpPr>
        <p:spPr>
          <a:xfrm>
            <a:off x="10749775" y="5427950"/>
            <a:ext cx="2332913" cy="877291"/>
          </a:xfrm>
          <a:prstGeom prst="rect">
            <a:avLst/>
          </a:prstGeom>
          <a:noFill/>
        </p:spPr>
        <p:txBody>
          <a:bodyPr wrap="square">
            <a:spAutoFit/>
          </a:bodyPr>
          <a:lstStyle/>
          <a:p>
            <a:pPr algn="l">
              <a:lnSpc>
                <a:spcPct val="150000"/>
              </a:lnSpc>
            </a:pPr>
            <a:r>
              <a:rPr lang="en-US" sz="1800" dirty="0">
                <a:solidFill>
                  <a:srgbClr val="61615C"/>
                </a:solidFill>
                <a:latin typeface="Tomorrow" pitchFamily="34" charset="0"/>
              </a:rPr>
              <a:t>   BSC(Honors) in Computer Science</a:t>
            </a:r>
            <a:endParaRPr lang="en-US" sz="1800" dirty="0"/>
          </a:p>
        </p:txBody>
      </p:sp>
      <p:sp>
        <p:nvSpPr>
          <p:cNvPr id="13" name="TextBox 12">
            <a:extLst>
              <a:ext uri="{FF2B5EF4-FFF2-40B4-BE49-F238E27FC236}">
                <a16:creationId xmlns:a16="http://schemas.microsoft.com/office/drawing/2014/main" id="{871DF4D0-2570-5DEE-FAFC-57C5462AE9E7}"/>
              </a:ext>
            </a:extLst>
          </p:cNvPr>
          <p:cNvSpPr txBox="1"/>
          <p:nvPr/>
        </p:nvSpPr>
        <p:spPr>
          <a:xfrm>
            <a:off x="10217683" y="6215238"/>
            <a:ext cx="3397095" cy="461793"/>
          </a:xfrm>
          <a:prstGeom prst="rect">
            <a:avLst/>
          </a:prstGeom>
          <a:noFill/>
        </p:spPr>
        <p:txBody>
          <a:bodyPr wrap="square">
            <a:spAutoFit/>
          </a:bodyPr>
          <a:lstStyle/>
          <a:p>
            <a:pPr algn="l">
              <a:lnSpc>
                <a:spcPct val="150000"/>
              </a:lnSpc>
            </a:pPr>
            <a:r>
              <a:rPr lang="en-US" dirty="0">
                <a:solidFill>
                  <a:srgbClr val="61615C"/>
                </a:solidFill>
                <a:latin typeface="Tomorrow" pitchFamily="34" charset="0"/>
              </a:rPr>
              <a:t>University of Wolverhampton</a:t>
            </a:r>
            <a:endParaRPr lang="en-US" sz="1800" dirty="0"/>
          </a:p>
        </p:txBody>
      </p:sp>
      <p:sp>
        <p:nvSpPr>
          <p:cNvPr id="14" name="Text 1"/>
          <p:cNvSpPr/>
          <p:nvPr/>
        </p:nvSpPr>
        <p:spPr>
          <a:xfrm>
            <a:off x="6589614" y="7778069"/>
            <a:ext cx="1810893" cy="362903"/>
          </a:xfrm>
          <a:prstGeom prst="rect">
            <a:avLst/>
          </a:prstGeom>
          <a:noFill/>
          <a:ln/>
        </p:spPr>
        <p:txBody>
          <a:bodyPr wrap="none" lIns="0" tIns="0" rIns="0" bIns="0" rtlCol="0" anchor="t"/>
          <a:lstStyle/>
          <a:p>
            <a:pPr marL="0" indent="0" algn="l">
              <a:lnSpc>
                <a:spcPts val="2850"/>
              </a:lnSpc>
              <a:buNone/>
            </a:pPr>
            <a:r>
              <a:rPr lang="en-US" sz="1500" dirty="0">
                <a:solidFill>
                  <a:srgbClr val="61615C"/>
                </a:solidFill>
                <a:latin typeface="Tomorrow" pitchFamily="34" charset="0"/>
                <a:ea typeface="Tomorrow" pitchFamily="34" charset="-122"/>
                <a:cs typeface="Tomorrow" pitchFamily="34" charset="-120"/>
              </a:rPr>
              <a:t>25</a:t>
            </a:r>
            <a:r>
              <a:rPr lang="en-US" sz="1500" baseline="30000" dirty="0">
                <a:solidFill>
                  <a:srgbClr val="61615C"/>
                </a:solidFill>
                <a:latin typeface="Tomorrow" pitchFamily="34" charset="0"/>
                <a:ea typeface="Tomorrow" pitchFamily="34" charset="-122"/>
                <a:cs typeface="Tomorrow" pitchFamily="34" charset="-120"/>
              </a:rPr>
              <a:t>th</a:t>
            </a:r>
            <a:r>
              <a:rPr lang="en-US" sz="1500" dirty="0">
                <a:solidFill>
                  <a:srgbClr val="61615C"/>
                </a:solidFill>
                <a:latin typeface="Tomorrow" pitchFamily="34" charset="0"/>
                <a:ea typeface="Tomorrow" pitchFamily="34" charset="-122"/>
                <a:cs typeface="Tomorrow" pitchFamily="34" charset="-120"/>
              </a:rPr>
              <a:t> May,2025</a:t>
            </a:r>
            <a:endParaRPr lang="en-US" sz="1500" dirty="0"/>
          </a:p>
        </p:txBody>
      </p:sp>
      <p:pic>
        <p:nvPicPr>
          <p:cNvPr id="18" name="Picture 17">
            <a:extLst>
              <a:ext uri="{FF2B5EF4-FFF2-40B4-BE49-F238E27FC236}">
                <a16:creationId xmlns:a16="http://schemas.microsoft.com/office/drawing/2014/main" id="{804E1D25-413A-1AEF-23C6-FE2BC1BFC0C3}"/>
              </a:ext>
            </a:extLst>
          </p:cNvPr>
          <p:cNvPicPr>
            <a:picLocks noChangeAspect="1"/>
          </p:cNvPicPr>
          <p:nvPr/>
        </p:nvPicPr>
        <p:blipFill>
          <a:blip r:embed="rId4"/>
          <a:stretch>
            <a:fillRect/>
          </a:stretch>
        </p:blipFill>
        <p:spPr>
          <a:xfrm>
            <a:off x="10986259" y="1922603"/>
            <a:ext cx="1686607" cy="2995085"/>
          </a:xfrm>
          <a:prstGeom prst="rect">
            <a:avLst/>
          </a:prstGeom>
        </p:spPr>
      </p:pic>
      <p:sp>
        <p:nvSpPr>
          <p:cNvPr id="19" name="TextBox 18">
            <a:extLst>
              <a:ext uri="{FF2B5EF4-FFF2-40B4-BE49-F238E27FC236}">
                <a16:creationId xmlns:a16="http://schemas.microsoft.com/office/drawing/2014/main" id="{AF0A1527-8ECA-024D-BA25-39AF7311E91A}"/>
              </a:ext>
            </a:extLst>
          </p:cNvPr>
          <p:cNvSpPr txBox="1"/>
          <p:nvPr/>
        </p:nvSpPr>
        <p:spPr>
          <a:xfrm>
            <a:off x="405901" y="6584606"/>
            <a:ext cx="4450786" cy="461793"/>
          </a:xfrm>
          <a:prstGeom prst="rect">
            <a:avLst/>
          </a:prstGeom>
          <a:noFill/>
        </p:spPr>
        <p:txBody>
          <a:bodyPr wrap="square">
            <a:spAutoFit/>
          </a:bodyPr>
          <a:lstStyle/>
          <a:p>
            <a:pPr algn="l">
              <a:lnSpc>
                <a:spcPct val="150000"/>
              </a:lnSpc>
            </a:pPr>
            <a:r>
              <a:rPr lang="en-US" dirty="0">
                <a:solidFill>
                  <a:srgbClr val="61615C"/>
                </a:solidFill>
                <a:latin typeface="Tomorrow" pitchFamily="34" charset="0"/>
              </a:rPr>
              <a:t>Research Interest: AI in Transportation</a:t>
            </a:r>
            <a:endParaRPr lang="en-US" sz="1800" dirty="0"/>
          </a:p>
        </p:txBody>
      </p:sp>
      <p:sp>
        <p:nvSpPr>
          <p:cNvPr id="20" name="TextBox 19">
            <a:extLst>
              <a:ext uri="{FF2B5EF4-FFF2-40B4-BE49-F238E27FC236}">
                <a16:creationId xmlns:a16="http://schemas.microsoft.com/office/drawing/2014/main" id="{42A1B689-8069-90E5-04BF-558EB4A4AD4B}"/>
              </a:ext>
            </a:extLst>
          </p:cNvPr>
          <p:cNvSpPr txBox="1"/>
          <p:nvPr/>
        </p:nvSpPr>
        <p:spPr>
          <a:xfrm>
            <a:off x="9875045" y="6584606"/>
            <a:ext cx="4149276" cy="461793"/>
          </a:xfrm>
          <a:prstGeom prst="rect">
            <a:avLst/>
          </a:prstGeom>
          <a:noFill/>
        </p:spPr>
        <p:txBody>
          <a:bodyPr wrap="square">
            <a:spAutoFit/>
          </a:bodyPr>
          <a:lstStyle/>
          <a:p>
            <a:pPr algn="l">
              <a:lnSpc>
                <a:spcPct val="150000"/>
              </a:lnSpc>
            </a:pPr>
            <a:r>
              <a:rPr lang="en-US" dirty="0">
                <a:solidFill>
                  <a:srgbClr val="61615C"/>
                </a:solidFill>
                <a:latin typeface="Tomorrow" pitchFamily="34" charset="0"/>
              </a:rPr>
              <a:t>Research Interest: AI in Agriculture</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CC8639-0223-34AC-184F-A777816C6D35}"/>
              </a:ext>
            </a:extLst>
          </p:cNvPr>
          <p:cNvSpPr/>
          <p:nvPr/>
        </p:nvSpPr>
        <p:spPr>
          <a:xfrm>
            <a:off x="12220981" y="7326351"/>
            <a:ext cx="2320209" cy="78058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0">
            <a:extLst>
              <a:ext uri="{FF2B5EF4-FFF2-40B4-BE49-F238E27FC236}">
                <a16:creationId xmlns:a16="http://schemas.microsoft.com/office/drawing/2014/main" id="{C6B7C54C-7EF8-FDBF-CE85-8918A1E01A91}"/>
              </a:ext>
            </a:extLst>
          </p:cNvPr>
          <p:cNvSpPr/>
          <p:nvPr/>
        </p:nvSpPr>
        <p:spPr>
          <a:xfrm>
            <a:off x="6846092" y="1573258"/>
            <a:ext cx="7556421" cy="1417558"/>
          </a:xfrm>
          <a:prstGeom prst="rect">
            <a:avLst/>
          </a:prstGeom>
          <a:noFill/>
          <a:ln/>
        </p:spPr>
        <p:txBody>
          <a:bodyPr wrap="square" lIns="0" tIns="0" rIns="0" bIns="0" rtlCol="0" anchor="t"/>
          <a:lstStyle/>
          <a:p>
            <a:pPr marL="0" indent="0" algn="l">
              <a:lnSpc>
                <a:spcPts val="5550"/>
              </a:lnSpc>
              <a:buNone/>
            </a:pPr>
            <a:r>
              <a:rPr lang="en-US" sz="5000" dirty="0">
                <a:solidFill>
                  <a:srgbClr val="1D1D1B"/>
                </a:solidFill>
                <a:latin typeface="Tomorrow Semi Bold" pitchFamily="34" charset="0"/>
                <a:ea typeface="Tomorrow Semi Bold" pitchFamily="34" charset="-122"/>
                <a:cs typeface="Tomorrow Semi Bold" pitchFamily="34" charset="-120"/>
              </a:rPr>
              <a:t>“AI and Applications of AI”</a:t>
            </a:r>
            <a:endParaRPr lang="en-US" sz="5000" dirty="0"/>
          </a:p>
        </p:txBody>
      </p:sp>
      <p:sp>
        <p:nvSpPr>
          <p:cNvPr id="10" name="Text 3">
            <a:extLst>
              <a:ext uri="{FF2B5EF4-FFF2-40B4-BE49-F238E27FC236}">
                <a16:creationId xmlns:a16="http://schemas.microsoft.com/office/drawing/2014/main" id="{801A303B-BCF2-E633-3FD3-2C18EB8ABE67}"/>
              </a:ext>
            </a:extLst>
          </p:cNvPr>
          <p:cNvSpPr/>
          <p:nvPr/>
        </p:nvSpPr>
        <p:spPr>
          <a:xfrm>
            <a:off x="6846092" y="3445727"/>
            <a:ext cx="5877447" cy="2327416"/>
          </a:xfrm>
          <a:prstGeom prst="rect">
            <a:avLst/>
          </a:prstGeom>
          <a:noFill/>
          <a:ln/>
        </p:spPr>
        <p:txBody>
          <a:bodyPr wrap="none" lIns="0" tIns="0" rIns="0" bIns="0" rtlCol="0" anchor="t"/>
          <a:lstStyle/>
          <a:p>
            <a:pPr algn="l">
              <a:lnSpc>
                <a:spcPct val="150000"/>
              </a:lnSpc>
            </a:pPr>
            <a:r>
              <a:rPr lang="en-US" sz="2000" b="1" dirty="0">
                <a:solidFill>
                  <a:srgbClr val="61615C"/>
                </a:solidFill>
                <a:latin typeface="Tomorrow" pitchFamily="34" charset="0"/>
                <a:ea typeface="Tomorrow" pitchFamily="34" charset="-122"/>
                <a:cs typeface="Tomorrow" pitchFamily="34" charset="-120"/>
              </a:rPr>
              <a:t>Course Highlights</a:t>
            </a:r>
          </a:p>
          <a:p>
            <a:pPr marL="342900" indent="-342900" algn="l">
              <a:lnSpc>
                <a:spcPct val="150000"/>
              </a:lnSpc>
              <a:buFont typeface="Wingdings" panose="05000000000000000000" pitchFamily="2" charset="2"/>
              <a:buChar char="Ø"/>
            </a:pPr>
            <a:r>
              <a:rPr lang="en-US" sz="2000" dirty="0">
                <a:solidFill>
                  <a:srgbClr val="61615C"/>
                </a:solidFill>
                <a:latin typeface="Tomorrow" pitchFamily="34" charset="0"/>
                <a:ea typeface="Tomorrow" pitchFamily="34" charset="-122"/>
                <a:cs typeface="Tomorrow" pitchFamily="34" charset="-120"/>
              </a:rPr>
              <a:t>Comprehensive Python Foundation</a:t>
            </a:r>
          </a:p>
          <a:p>
            <a:pPr marL="342900" indent="-342900" algn="l">
              <a:lnSpc>
                <a:spcPct val="150000"/>
              </a:lnSpc>
              <a:buFont typeface="Wingdings" panose="05000000000000000000" pitchFamily="2" charset="2"/>
              <a:buChar char="Ø"/>
            </a:pPr>
            <a:r>
              <a:rPr lang="en-US" sz="2000" dirty="0">
                <a:solidFill>
                  <a:srgbClr val="61615C"/>
                </a:solidFill>
                <a:latin typeface="Tomorrow" pitchFamily="34" charset="0"/>
                <a:ea typeface="Tomorrow" pitchFamily="34" charset="-122"/>
                <a:cs typeface="Tomorrow" pitchFamily="34" charset="-120"/>
              </a:rPr>
              <a:t>Foundational Math and Stats for AI</a:t>
            </a:r>
          </a:p>
          <a:p>
            <a:pPr marL="342900" indent="-342900" algn="l">
              <a:lnSpc>
                <a:spcPct val="150000"/>
              </a:lnSpc>
              <a:buFont typeface="Wingdings" panose="05000000000000000000" pitchFamily="2" charset="2"/>
              <a:buChar char="Ø"/>
            </a:pPr>
            <a:r>
              <a:rPr lang="en-US" sz="2000" dirty="0">
                <a:solidFill>
                  <a:srgbClr val="61615C"/>
                </a:solidFill>
                <a:latin typeface="Tomorrow" pitchFamily="34" charset="0"/>
                <a:ea typeface="Tomorrow" pitchFamily="34" charset="-122"/>
                <a:cs typeface="Tomorrow" pitchFamily="34" charset="-120"/>
              </a:rPr>
              <a:t>Practical Machine Learning Implementation</a:t>
            </a:r>
          </a:p>
          <a:p>
            <a:pPr marL="342900" indent="-342900" algn="l">
              <a:lnSpc>
                <a:spcPct val="150000"/>
              </a:lnSpc>
              <a:buFont typeface="Wingdings" panose="05000000000000000000" pitchFamily="2" charset="2"/>
              <a:buChar char="Ø"/>
            </a:pPr>
            <a:r>
              <a:rPr lang="en-US" sz="2000" dirty="0">
                <a:solidFill>
                  <a:srgbClr val="61615C"/>
                </a:solidFill>
                <a:latin typeface="Tomorrow" pitchFamily="34" charset="0"/>
                <a:ea typeface="Tomorrow" pitchFamily="34" charset="-122"/>
                <a:cs typeface="Tomorrow" pitchFamily="34" charset="-120"/>
              </a:rPr>
              <a:t>Introduction to Deep Learning</a:t>
            </a:r>
          </a:p>
        </p:txBody>
      </p:sp>
      <p:pic>
        <p:nvPicPr>
          <p:cNvPr id="20" name="Picture 19">
            <a:extLst>
              <a:ext uri="{FF2B5EF4-FFF2-40B4-BE49-F238E27FC236}">
                <a16:creationId xmlns:a16="http://schemas.microsoft.com/office/drawing/2014/main" id="{BCC7A5D5-9FE1-BC52-4699-DDA04FF6C2EA}"/>
              </a:ext>
            </a:extLst>
          </p:cNvPr>
          <p:cNvPicPr>
            <a:picLocks/>
          </p:cNvPicPr>
          <p:nvPr/>
        </p:nvPicPr>
        <p:blipFill>
          <a:blip r:embed="rId3"/>
          <a:stretch>
            <a:fillRect/>
          </a:stretch>
        </p:blipFill>
        <p:spPr>
          <a:xfrm>
            <a:off x="-264728" y="0"/>
            <a:ext cx="6725393" cy="82296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AE313-F7E5-FB06-F7F7-52F443664A56}"/>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83390122-6C5E-4C7E-1030-C2D2D9E92C7D}"/>
              </a:ext>
            </a:extLst>
          </p:cNvPr>
          <p:cNvSpPr/>
          <p:nvPr/>
        </p:nvSpPr>
        <p:spPr>
          <a:xfrm>
            <a:off x="3052548" y="446580"/>
            <a:ext cx="7897949"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AI Applications Across Sectors</a:t>
            </a:r>
            <a:endParaRPr lang="en-US" sz="4450" dirty="0"/>
          </a:p>
        </p:txBody>
      </p:sp>
      <p:sp>
        <p:nvSpPr>
          <p:cNvPr id="16" name="Rectangle 15">
            <a:extLst>
              <a:ext uri="{FF2B5EF4-FFF2-40B4-BE49-F238E27FC236}">
                <a16:creationId xmlns:a16="http://schemas.microsoft.com/office/drawing/2014/main" id="{C3420415-0330-6A24-9C82-236AFD05A7F2}"/>
              </a:ext>
            </a:extLst>
          </p:cNvPr>
          <p:cNvSpPr/>
          <p:nvPr/>
        </p:nvSpPr>
        <p:spPr>
          <a:xfrm>
            <a:off x="12500658" y="7315200"/>
            <a:ext cx="2048719" cy="914400"/>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E935830B-A9F4-C671-4428-B70A431DD9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517" y="1793023"/>
            <a:ext cx="10590009" cy="527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287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10292-157C-855D-5399-A44E011782C9}"/>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3AF2A326-A8B6-EED3-5168-69B1210E7D28}"/>
              </a:ext>
            </a:extLst>
          </p:cNvPr>
          <p:cNvSpPr/>
          <p:nvPr/>
        </p:nvSpPr>
        <p:spPr>
          <a:xfrm>
            <a:off x="3052548" y="446580"/>
            <a:ext cx="8533569"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AI in Action – Transforming Lives</a:t>
            </a:r>
            <a:endParaRPr lang="en-US" sz="4450" dirty="0"/>
          </a:p>
        </p:txBody>
      </p:sp>
      <p:sp>
        <p:nvSpPr>
          <p:cNvPr id="16" name="Rectangle 15">
            <a:extLst>
              <a:ext uri="{FF2B5EF4-FFF2-40B4-BE49-F238E27FC236}">
                <a16:creationId xmlns:a16="http://schemas.microsoft.com/office/drawing/2014/main" id="{7033254F-C7D8-2F75-775A-31F50D541831}"/>
              </a:ext>
            </a:extLst>
          </p:cNvPr>
          <p:cNvSpPr/>
          <p:nvPr/>
        </p:nvSpPr>
        <p:spPr>
          <a:xfrm>
            <a:off x="12500658" y="7315200"/>
            <a:ext cx="2048719" cy="914400"/>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Online Media 1" title="AI's Role in Disaster Management">
            <a:hlinkClick r:id="" action="ppaction://media"/>
            <a:extLst>
              <a:ext uri="{FF2B5EF4-FFF2-40B4-BE49-F238E27FC236}">
                <a16:creationId xmlns:a16="http://schemas.microsoft.com/office/drawing/2014/main" id="{4B23CA14-19C5-CF28-CC85-28D5A8EAA460}"/>
              </a:ext>
            </a:extLst>
          </p:cNvPr>
          <p:cNvPicPr>
            <a:picLocks noRot="1" noChangeAspect="1"/>
          </p:cNvPicPr>
          <p:nvPr>
            <a:videoFile r:link="rId1"/>
          </p:nvPr>
        </p:nvPicPr>
        <p:blipFill>
          <a:blip r:embed="rId4"/>
          <a:stretch>
            <a:fillRect/>
          </a:stretch>
        </p:blipFill>
        <p:spPr>
          <a:xfrm>
            <a:off x="3360235" y="1950096"/>
            <a:ext cx="7668322" cy="4329407"/>
          </a:xfrm>
          <a:prstGeom prst="rect">
            <a:avLst/>
          </a:prstGeom>
        </p:spPr>
      </p:pic>
    </p:spTree>
    <p:extLst>
      <p:ext uri="{BB962C8B-B14F-4D97-AF65-F5344CB8AC3E}">
        <p14:creationId xmlns:p14="http://schemas.microsoft.com/office/powerpoint/2010/main" val="1331156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21D678-5513-2D33-1F5B-8C231BF9DEFE}"/>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43E3F805-1EB0-F93F-88B8-29CF9F9E02A8}"/>
              </a:ext>
            </a:extLst>
          </p:cNvPr>
          <p:cNvSpPr/>
          <p:nvPr/>
        </p:nvSpPr>
        <p:spPr>
          <a:xfrm>
            <a:off x="3302813" y="401975"/>
            <a:ext cx="8617841"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Live Demos – Seeing is Believing</a:t>
            </a:r>
            <a:endParaRPr lang="en-US" sz="4450" dirty="0"/>
          </a:p>
        </p:txBody>
      </p:sp>
      <p:sp>
        <p:nvSpPr>
          <p:cNvPr id="16" name="Rectangle 15">
            <a:extLst>
              <a:ext uri="{FF2B5EF4-FFF2-40B4-BE49-F238E27FC236}">
                <a16:creationId xmlns:a16="http://schemas.microsoft.com/office/drawing/2014/main" id="{5D332841-0504-A413-E3A6-942E8959BD9B}"/>
              </a:ext>
            </a:extLst>
          </p:cNvPr>
          <p:cNvSpPr/>
          <p:nvPr/>
        </p:nvSpPr>
        <p:spPr>
          <a:xfrm>
            <a:off x="12500658" y="7315200"/>
            <a:ext cx="2048719" cy="914400"/>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Online Media 5" title="Voice Conversations Come to the ChatGPT App #shorts">
            <a:hlinkClick r:id="" action="ppaction://media"/>
            <a:extLst>
              <a:ext uri="{FF2B5EF4-FFF2-40B4-BE49-F238E27FC236}">
                <a16:creationId xmlns:a16="http://schemas.microsoft.com/office/drawing/2014/main" id="{0CCE2EAA-5A72-4C39-314F-A6D5F9E597F2}"/>
              </a:ext>
            </a:extLst>
          </p:cNvPr>
          <p:cNvPicPr>
            <a:picLocks noRot="1" noChangeAspect="1"/>
          </p:cNvPicPr>
          <p:nvPr>
            <a:videoFile r:link="rId1"/>
          </p:nvPr>
        </p:nvPicPr>
        <p:blipFill>
          <a:blip r:embed="rId5"/>
          <a:stretch>
            <a:fillRect/>
          </a:stretch>
        </p:blipFill>
        <p:spPr>
          <a:xfrm>
            <a:off x="1108380" y="1884555"/>
            <a:ext cx="2845893" cy="5040352"/>
          </a:xfrm>
          <a:prstGeom prst="rect">
            <a:avLst/>
          </a:prstGeom>
        </p:spPr>
      </p:pic>
      <p:pic>
        <p:nvPicPr>
          <p:cNvPr id="7" name="Online Media 6" title="How to Generate AI Images with Dall-E in the ChatGPT App #shorts">
            <a:hlinkClick r:id="" action="ppaction://media"/>
            <a:extLst>
              <a:ext uri="{FF2B5EF4-FFF2-40B4-BE49-F238E27FC236}">
                <a16:creationId xmlns:a16="http://schemas.microsoft.com/office/drawing/2014/main" id="{CA7EDFF0-9B7F-C032-C99E-20972B256C99}"/>
              </a:ext>
            </a:extLst>
          </p:cNvPr>
          <p:cNvPicPr>
            <a:picLocks noRot="1" noChangeAspect="1"/>
          </p:cNvPicPr>
          <p:nvPr>
            <a:videoFile r:link="rId2"/>
          </p:nvPr>
        </p:nvPicPr>
        <p:blipFill>
          <a:blip r:embed="rId6"/>
          <a:stretch>
            <a:fillRect/>
          </a:stretch>
        </p:blipFill>
        <p:spPr>
          <a:xfrm>
            <a:off x="10497707" y="1884555"/>
            <a:ext cx="2845893" cy="5040351"/>
          </a:xfrm>
          <a:prstGeom prst="rect">
            <a:avLst/>
          </a:prstGeom>
        </p:spPr>
      </p:pic>
    </p:spTree>
    <p:extLst>
      <p:ext uri="{BB962C8B-B14F-4D97-AF65-F5344CB8AC3E}">
        <p14:creationId xmlns:p14="http://schemas.microsoft.com/office/powerpoint/2010/main" val="164755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6"/>
                </p:tgtEl>
              </p:cMediaNode>
            </p:video>
            <p:seq concurrent="1" nextAc="seek">
              <p:cTn id="12" restart="whenNotActive" fill="hold" evtFilter="cancelBubble" nodeType="interactiveSeq">
                <p:stCondLst>
                  <p:cond evt="onClick" delay="0">
                    <p:tgtEl>
                      <p:spTgt spid="6"/>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6"/>
                                        </p:tgtEl>
                                      </p:cBhvr>
                                    </p:cmd>
                                  </p:childTnLst>
                                </p:cTn>
                              </p:par>
                            </p:childTnLst>
                          </p:cTn>
                        </p:par>
                      </p:childTnLst>
                    </p:cTn>
                  </p:par>
                </p:childTnLst>
              </p:cTn>
              <p:nextCondLst>
                <p:cond evt="onClick" delay="0">
                  <p:tgtEl>
                    <p:spTgt spid="6"/>
                  </p:tgtEl>
                </p:cond>
              </p:nextCondLst>
            </p:seq>
            <p:video>
              <p:cMediaNode vol="80000">
                <p:cTn id="17" fill="hold" display="0">
                  <p:stCondLst>
                    <p:cond delay="indefinite"/>
                  </p:stCondLst>
                </p:cTn>
                <p:tgtEl>
                  <p:spTgt spid="7"/>
                </p:tgtEl>
              </p:cMediaNode>
            </p:video>
            <p:seq concurrent="1" nextAc="seek">
              <p:cTn id="18" restart="whenNotActive" fill="hold" evtFilter="cancelBubble" nodeType="interactiveSeq">
                <p:stCondLst>
                  <p:cond evt="onClick" delay="0">
                    <p:tgtEl>
                      <p:spTgt spid="7"/>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2ECB4-9A26-5522-9A72-E35878B43866}"/>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EFDC4D9A-78DE-1EA3-06BF-93ADA22718A0}"/>
              </a:ext>
            </a:extLst>
          </p:cNvPr>
          <p:cNvSpPr/>
          <p:nvPr/>
        </p:nvSpPr>
        <p:spPr>
          <a:xfrm>
            <a:off x="964573" y="281761"/>
            <a:ext cx="12996565"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The AI Dream – Motivation for the Next Generation</a:t>
            </a:r>
            <a:endParaRPr lang="en-US" sz="4450" dirty="0"/>
          </a:p>
        </p:txBody>
      </p:sp>
      <p:sp>
        <p:nvSpPr>
          <p:cNvPr id="16" name="Rectangle 15">
            <a:extLst>
              <a:ext uri="{FF2B5EF4-FFF2-40B4-BE49-F238E27FC236}">
                <a16:creationId xmlns:a16="http://schemas.microsoft.com/office/drawing/2014/main" id="{158D6988-CD8F-3527-C97F-29F71696AB60}"/>
              </a:ext>
            </a:extLst>
          </p:cNvPr>
          <p:cNvSpPr/>
          <p:nvPr/>
        </p:nvSpPr>
        <p:spPr>
          <a:xfrm>
            <a:off x="12500658" y="7315200"/>
            <a:ext cx="2048719" cy="914400"/>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C9D4FFA-FE2C-C233-620C-BAEA6743C26D}"/>
              </a:ext>
            </a:extLst>
          </p:cNvPr>
          <p:cNvSpPr txBox="1"/>
          <p:nvPr/>
        </p:nvSpPr>
        <p:spPr>
          <a:xfrm>
            <a:off x="4268032" y="7741395"/>
            <a:ext cx="6389649" cy="477054"/>
          </a:xfrm>
          <a:prstGeom prst="rect">
            <a:avLst/>
          </a:prstGeom>
          <a:noFill/>
        </p:spPr>
        <p:txBody>
          <a:bodyPr wrap="square">
            <a:spAutoFit/>
          </a:bodyPr>
          <a:lstStyle/>
          <a:p>
            <a:r>
              <a:rPr lang="en-US" sz="2500" dirty="0"/>
              <a:t>"AI will not replace you. A person using AI will."</a:t>
            </a:r>
          </a:p>
        </p:txBody>
      </p:sp>
      <p:pic>
        <p:nvPicPr>
          <p:cNvPr id="5" name="Online Media 4" title="No More Software Programmers - Future of AI Education  | Future of Selling">
            <a:hlinkClick r:id="" action="ppaction://media"/>
            <a:extLst>
              <a:ext uri="{FF2B5EF4-FFF2-40B4-BE49-F238E27FC236}">
                <a16:creationId xmlns:a16="http://schemas.microsoft.com/office/drawing/2014/main" id="{A3A6F981-D6AA-6585-E93D-A71BA583700B}"/>
              </a:ext>
            </a:extLst>
          </p:cNvPr>
          <p:cNvPicPr>
            <a:picLocks noRot="1" noChangeAspect="1"/>
          </p:cNvPicPr>
          <p:nvPr>
            <a:videoFile r:link="rId1"/>
          </p:nvPr>
        </p:nvPicPr>
        <p:blipFill>
          <a:blip r:embed="rId4"/>
          <a:stretch>
            <a:fillRect/>
          </a:stretch>
        </p:blipFill>
        <p:spPr>
          <a:xfrm>
            <a:off x="5437148" y="1735118"/>
            <a:ext cx="2970871" cy="5261699"/>
          </a:xfrm>
          <a:prstGeom prst="rect">
            <a:avLst/>
          </a:prstGeom>
        </p:spPr>
      </p:pic>
    </p:spTree>
    <p:extLst>
      <p:ext uri="{BB962C8B-B14F-4D97-AF65-F5344CB8AC3E}">
        <p14:creationId xmlns:p14="http://schemas.microsoft.com/office/powerpoint/2010/main" val="147506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5196E-1A1D-60FB-C822-7B5A2D6B24D0}"/>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AD58A6D5-742D-79A3-0032-05C30A48F049}"/>
              </a:ext>
            </a:extLst>
          </p:cNvPr>
          <p:cNvSpPr/>
          <p:nvPr/>
        </p:nvSpPr>
        <p:spPr>
          <a:xfrm>
            <a:off x="4261818" y="636151"/>
            <a:ext cx="6543713"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RoadMap of AI(Engineer)</a:t>
            </a:r>
            <a:endParaRPr lang="en-US" sz="4450" dirty="0"/>
          </a:p>
        </p:txBody>
      </p:sp>
      <p:sp>
        <p:nvSpPr>
          <p:cNvPr id="16" name="Rectangle 15">
            <a:extLst>
              <a:ext uri="{FF2B5EF4-FFF2-40B4-BE49-F238E27FC236}">
                <a16:creationId xmlns:a16="http://schemas.microsoft.com/office/drawing/2014/main" id="{C7670EA0-323F-15E1-A118-16EC8CDE3A55}"/>
              </a:ext>
            </a:extLst>
          </p:cNvPr>
          <p:cNvSpPr/>
          <p:nvPr/>
        </p:nvSpPr>
        <p:spPr>
          <a:xfrm>
            <a:off x="12500658" y="7315200"/>
            <a:ext cx="2048719" cy="914400"/>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C803AC5-77E9-4AA5-A9AE-13EF8D6AAFDE}"/>
              </a:ext>
            </a:extLst>
          </p:cNvPr>
          <p:cNvPicPr>
            <a:picLocks noChangeAspect="1"/>
          </p:cNvPicPr>
          <p:nvPr/>
        </p:nvPicPr>
        <p:blipFill>
          <a:blip r:embed="rId3"/>
          <a:stretch>
            <a:fillRect/>
          </a:stretch>
        </p:blipFill>
        <p:spPr>
          <a:xfrm>
            <a:off x="2279881" y="1766560"/>
            <a:ext cx="10070638" cy="5693606"/>
          </a:xfrm>
          <a:prstGeom prst="rect">
            <a:avLst/>
          </a:prstGeom>
        </p:spPr>
      </p:pic>
    </p:spTree>
    <p:extLst>
      <p:ext uri="{BB962C8B-B14F-4D97-AF65-F5344CB8AC3E}">
        <p14:creationId xmlns:p14="http://schemas.microsoft.com/office/powerpoint/2010/main" val="146215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674629" y="487679"/>
            <a:ext cx="8745617" cy="699057"/>
          </a:xfrm>
          <a:prstGeom prst="rect">
            <a:avLst/>
          </a:prstGeom>
          <a:noFill/>
          <a:ln/>
        </p:spPr>
        <p:txBody>
          <a:bodyPr wrap="none" lIns="0" tIns="0" rIns="0" bIns="0" rtlCol="0" anchor="t"/>
          <a:lstStyle/>
          <a:p>
            <a:pPr marL="0" indent="0" algn="l">
              <a:lnSpc>
                <a:spcPts val="2750"/>
              </a:lnSpc>
              <a:buNone/>
            </a:pPr>
            <a:endParaRPr lang="en-US" sz="4800" dirty="0">
              <a:solidFill>
                <a:srgbClr val="61615C"/>
              </a:solidFill>
              <a:latin typeface="Tomorrow Semi Bold" pitchFamily="34" charset="0"/>
              <a:ea typeface="Tomorrow Semi Bold" pitchFamily="34" charset="-122"/>
              <a:cs typeface="Tomorrow Semi Bold" pitchFamily="34" charset="-120"/>
            </a:endParaRPr>
          </a:p>
          <a:p>
            <a:pPr marL="0" indent="0" algn="l">
              <a:lnSpc>
                <a:spcPts val="2750"/>
              </a:lnSpc>
              <a:buNone/>
            </a:pPr>
            <a:r>
              <a:rPr lang="en-US" sz="4800" dirty="0">
                <a:solidFill>
                  <a:srgbClr val="61615C"/>
                </a:solidFill>
                <a:latin typeface="Tomorrow Semi Bold" pitchFamily="34" charset="0"/>
                <a:ea typeface="Tomorrow Semi Bold" pitchFamily="34" charset="-122"/>
                <a:cs typeface="Tomorrow Semi Bold" pitchFamily="34" charset="-120"/>
              </a:rPr>
              <a:t>Python Environment &amp; Setup</a:t>
            </a:r>
            <a:endParaRPr lang="en-US" sz="4800" dirty="0"/>
          </a:p>
        </p:txBody>
      </p:sp>
      <p:sp>
        <p:nvSpPr>
          <p:cNvPr id="10" name="Rectangle 9">
            <a:extLst>
              <a:ext uri="{FF2B5EF4-FFF2-40B4-BE49-F238E27FC236}">
                <a16:creationId xmlns:a16="http://schemas.microsoft.com/office/drawing/2014/main" id="{C64997A5-C0C9-36F2-6755-B0C11F1675CB}"/>
              </a:ext>
            </a:extLst>
          </p:cNvPr>
          <p:cNvSpPr/>
          <p:nvPr/>
        </p:nvSpPr>
        <p:spPr>
          <a:xfrm>
            <a:off x="11831444" y="6947210"/>
            <a:ext cx="2709746" cy="1282390"/>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9DB2CE0-123A-29D1-836B-4CABAD3C4E79}"/>
              </a:ext>
            </a:extLst>
          </p:cNvPr>
          <p:cNvPicPr>
            <a:picLocks noChangeAspect="1"/>
          </p:cNvPicPr>
          <p:nvPr/>
        </p:nvPicPr>
        <p:blipFill>
          <a:blip r:embed="rId3"/>
          <a:stretch>
            <a:fillRect/>
          </a:stretch>
        </p:blipFill>
        <p:spPr>
          <a:xfrm>
            <a:off x="221844" y="3697782"/>
            <a:ext cx="6584070" cy="4256074"/>
          </a:xfrm>
          <a:prstGeom prst="rect">
            <a:avLst/>
          </a:prstGeom>
        </p:spPr>
      </p:pic>
      <p:sp>
        <p:nvSpPr>
          <p:cNvPr id="22" name="Rectangle 21">
            <a:extLst>
              <a:ext uri="{FF2B5EF4-FFF2-40B4-BE49-F238E27FC236}">
                <a16:creationId xmlns:a16="http://schemas.microsoft.com/office/drawing/2014/main" id="{82203E1F-F42B-27B3-4A7B-C82E3C233632}"/>
              </a:ext>
            </a:extLst>
          </p:cNvPr>
          <p:cNvSpPr/>
          <p:nvPr/>
        </p:nvSpPr>
        <p:spPr>
          <a:xfrm>
            <a:off x="221843" y="1539434"/>
            <a:ext cx="6584071" cy="180565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99D3EE9-DD34-F0A7-FD16-088DEF1FA5ED}"/>
              </a:ext>
            </a:extLst>
          </p:cNvPr>
          <p:cNvSpPr txBox="1"/>
          <p:nvPr/>
        </p:nvSpPr>
        <p:spPr>
          <a:xfrm>
            <a:off x="221844" y="1627698"/>
            <a:ext cx="6584070" cy="1496692"/>
          </a:xfrm>
          <a:prstGeom prst="rect">
            <a:avLst/>
          </a:prstGeom>
          <a:noFill/>
        </p:spPr>
        <p:txBody>
          <a:bodyPr wrap="square" rtlCol="0">
            <a:spAutoFit/>
          </a:bodyPr>
          <a:lstStyle/>
          <a:p>
            <a:pPr marL="0" indent="0" algn="just">
              <a:lnSpc>
                <a:spcPts val="2750"/>
              </a:lnSpc>
              <a:buNone/>
            </a:pPr>
            <a:r>
              <a:rPr lang="en-US" sz="1800" b="1" dirty="0">
                <a:solidFill>
                  <a:srgbClr val="61615C"/>
                </a:solidFill>
                <a:latin typeface="Tomorrow Semi Bold" pitchFamily="34" charset="0"/>
                <a:ea typeface="Tomorrow Semi Bold" pitchFamily="34" charset="-122"/>
                <a:cs typeface="Tomorrow Semi Bold" pitchFamily="34" charset="-120"/>
              </a:rPr>
              <a:t>For the next few sessions, we will be using OneCompiler for our coding exercises. Google Colab will be used in the coming days. You can directly access OneCompiler by typing 'OneCompiler' into your web browser and selecting 'Python‘.</a:t>
            </a:r>
            <a:endParaRPr lang="en-US" sz="1800" b="1" dirty="0"/>
          </a:p>
        </p:txBody>
      </p:sp>
      <p:pic>
        <p:nvPicPr>
          <p:cNvPr id="25" name="Picture 24">
            <a:extLst>
              <a:ext uri="{FF2B5EF4-FFF2-40B4-BE49-F238E27FC236}">
                <a16:creationId xmlns:a16="http://schemas.microsoft.com/office/drawing/2014/main" id="{58847E71-F82E-6B91-43CA-BEE78B01DBB6}"/>
              </a:ext>
            </a:extLst>
          </p:cNvPr>
          <p:cNvPicPr>
            <a:picLocks noChangeAspect="1"/>
          </p:cNvPicPr>
          <p:nvPr/>
        </p:nvPicPr>
        <p:blipFill>
          <a:blip r:embed="rId4"/>
          <a:stretch>
            <a:fillRect/>
          </a:stretch>
        </p:blipFill>
        <p:spPr>
          <a:xfrm>
            <a:off x="7315200" y="1539434"/>
            <a:ext cx="7225990" cy="64144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636531" y="2071472"/>
            <a:ext cx="5357337" cy="4086655"/>
          </a:xfrm>
          <a:prstGeom prst="rect">
            <a:avLst/>
          </a:prstGeom>
          <a:noFill/>
          <a:ln/>
        </p:spPr>
        <p:txBody>
          <a:bodyPr wrap="none" lIns="0" tIns="0" rIns="0" bIns="0" rtlCol="0" anchor="t"/>
          <a:lstStyle/>
          <a:p>
            <a:pPr marL="0" indent="0" algn="ctr">
              <a:lnSpc>
                <a:spcPct val="150000"/>
              </a:lnSpc>
              <a:buNone/>
            </a:pPr>
            <a:r>
              <a:rPr lang="en-US" sz="6000" b="1" dirty="0">
                <a:solidFill>
                  <a:srgbClr val="1D1D1B"/>
                </a:solidFill>
                <a:latin typeface="Tomorrow Semi Bold" pitchFamily="34" charset="0"/>
                <a:ea typeface="Tomorrow Semi Bold" pitchFamily="34" charset="-122"/>
                <a:cs typeface="Tomorrow Semi Bold" pitchFamily="34" charset="-120"/>
              </a:rPr>
              <a:t>QnA</a:t>
            </a:r>
          </a:p>
          <a:p>
            <a:pPr marL="0" indent="0" algn="ctr">
              <a:lnSpc>
                <a:spcPct val="150000"/>
              </a:lnSpc>
              <a:buNone/>
            </a:pPr>
            <a:r>
              <a:rPr lang="en-US" sz="6000" b="1" dirty="0">
                <a:solidFill>
                  <a:srgbClr val="1D1D1B"/>
                </a:solidFill>
                <a:latin typeface="Tomorrow Semi Bold" pitchFamily="34" charset="0"/>
              </a:rPr>
              <a:t>And</a:t>
            </a:r>
          </a:p>
          <a:p>
            <a:pPr marL="0" indent="0" algn="ctr">
              <a:lnSpc>
                <a:spcPct val="150000"/>
              </a:lnSpc>
              <a:buNone/>
            </a:pPr>
            <a:r>
              <a:rPr lang="en-US" sz="6000" b="1" dirty="0">
                <a:solidFill>
                  <a:srgbClr val="1D1D1B"/>
                </a:solidFill>
                <a:latin typeface="Tomorrow Semi Bold" pitchFamily="34" charset="0"/>
              </a:rPr>
              <a:t>Feedback</a:t>
            </a:r>
            <a:endParaRPr lang="en-US" sz="6000" b="1" dirty="0"/>
          </a:p>
        </p:txBody>
      </p:sp>
      <p:sp>
        <p:nvSpPr>
          <p:cNvPr id="8" name="Rectangle 7">
            <a:extLst>
              <a:ext uri="{FF2B5EF4-FFF2-40B4-BE49-F238E27FC236}">
                <a16:creationId xmlns:a16="http://schemas.microsoft.com/office/drawing/2014/main" id="{EA3A565E-98E3-8E56-6A71-55F6C0990A0B}"/>
              </a:ext>
            </a:extLst>
          </p:cNvPr>
          <p:cNvSpPr/>
          <p:nvPr/>
        </p:nvSpPr>
        <p:spPr>
          <a:xfrm>
            <a:off x="12500658" y="7315200"/>
            <a:ext cx="2048719" cy="914400"/>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1B305EA-49AA-42DE-AD79-30C8F43502D5}">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538</TotalTime>
  <Words>172</Words>
  <Application>Microsoft Office PowerPoint</Application>
  <PresentationFormat>Custom</PresentationFormat>
  <Paragraphs>37</Paragraphs>
  <Slides>9</Slides>
  <Notes>9</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Tomorrow Semi Bold</vt:lpstr>
      <vt:lpstr>Tomorrow</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Piyush Phuyal</cp:lastModifiedBy>
  <cp:revision>184</cp:revision>
  <dcterms:created xsi:type="dcterms:W3CDTF">2025-05-23T05:43:12Z</dcterms:created>
  <dcterms:modified xsi:type="dcterms:W3CDTF">2025-05-25T00:18:32Z</dcterms:modified>
</cp:coreProperties>
</file>