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</p:sldMasterIdLst>
  <p:notesMasterIdLst>
    <p:notesMasterId r:id="rId22"/>
  </p:notesMasterIdLst>
  <p:sldIdLst>
    <p:sldId id="256" r:id="rId10"/>
    <p:sldId id="257" r:id="rId11"/>
    <p:sldId id="258" r:id="rId12"/>
    <p:sldId id="259" r:id="rId13"/>
    <p:sldId id="260" r:id="rId14"/>
    <p:sldId id="265" r:id="rId15"/>
    <p:sldId id="266" r:id="rId16"/>
    <p:sldId id="267" r:id="rId17"/>
    <p:sldId id="261" r:id="rId18"/>
    <p:sldId id="262" r:id="rId19"/>
    <p:sldId id="263" r:id="rId20"/>
    <p:sldId id="264" r:id="rId2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17D7D67-16A5-49CD-9B21-107053974758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22A4221-1A56-4CF7-ABFA-5E288B96376F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977316F-52AA-4EAC-B9E5-B1A667AA1C09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2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8E395A6-E93E-4FEC-892F-3DDFFEB5A702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3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098117C-0D83-4A5A-A9E4-760D8CE9307C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4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10BA676-940A-4440-8526-799BA381C8CF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5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D8E241A-A67F-4A66-9E89-834FDED1BCD2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9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C026B88-27C5-40F0-9627-4EDC117725E8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10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1110DC2-57A4-4C43-B1D2-246519055609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11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FE2C5B-5F8B-45CB-8056-8CAA08C8676D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12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ECECF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Shape 1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FFFFF">
              <a:alpha val="9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" name="Image 0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3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Text 0"/>
          <p:cNvSpPr/>
          <p:nvPr/>
        </p:nvSpPr>
        <p:spPr>
          <a:xfrm>
            <a:off x="793800" y="1818360"/>
            <a:ext cx="7555680" cy="14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3600" b="0" u="none" strike="noStrike" dirty="0" smtClean="0">
                <a:solidFill>
                  <a:srgbClr val="1B1B27"/>
                </a:solidFill>
                <a:uFillTx/>
                <a:latin typeface="Raleway"/>
                <a:ea typeface="Raleway"/>
              </a:rPr>
              <a:t>	            Netflix </a:t>
            </a:r>
            <a:r>
              <a:rPr lang="en-US" sz="3600" b="0" u="none" strike="noStrike" dirty="0">
                <a:solidFill>
                  <a:srgbClr val="1B1B27"/>
                </a:solidFill>
                <a:uFillTx/>
                <a:latin typeface="Raleway"/>
                <a:ea typeface="Raleway"/>
              </a:rPr>
              <a:t>Original Films: </a:t>
            </a:r>
            <a:endParaRPr lang="en-US" sz="3600" b="0" u="none" strike="noStrike" dirty="0" smtClean="0">
              <a:solidFill>
                <a:srgbClr val="1B1B27"/>
              </a:solidFill>
              <a:uFillTx/>
              <a:latin typeface="Raleway"/>
              <a:ea typeface="Raleway"/>
            </a:endParaRPr>
          </a:p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3600" dirty="0">
                <a:solidFill>
                  <a:srgbClr val="1B1B27"/>
                </a:solidFill>
                <a:latin typeface="Raleway"/>
                <a:ea typeface="Raleway"/>
              </a:rPr>
              <a:t> </a:t>
            </a:r>
            <a:r>
              <a:rPr lang="en-US" sz="3600" dirty="0" smtClean="0">
                <a:solidFill>
                  <a:srgbClr val="1B1B27"/>
                </a:solidFill>
                <a:latin typeface="Raleway"/>
                <a:ea typeface="Raleway"/>
              </a:rPr>
              <a:t>   </a:t>
            </a:r>
            <a:r>
              <a:rPr lang="en-US" sz="3600" b="0" u="none" strike="noStrike" dirty="0" smtClean="0">
                <a:solidFill>
                  <a:srgbClr val="1B1B27"/>
                </a:solidFill>
                <a:uFillTx/>
                <a:latin typeface="Raleway"/>
                <a:ea typeface="Raleway"/>
              </a:rPr>
              <a:t>An </a:t>
            </a:r>
            <a:r>
              <a:rPr lang="en-US" sz="3600" b="0" u="none" strike="noStrike" dirty="0">
                <a:solidFill>
                  <a:srgbClr val="1B1B27"/>
                </a:solidFill>
                <a:uFillTx/>
                <a:latin typeface="Raleway"/>
                <a:ea typeface="Raleway"/>
              </a:rPr>
              <a:t>IMDB Score </a:t>
            </a:r>
            <a:r>
              <a:rPr lang="en-US" sz="3600" b="0" u="none" strike="noStrike" dirty="0" smtClean="0">
                <a:solidFill>
                  <a:srgbClr val="1B1B27"/>
                </a:solidFill>
                <a:uFillTx/>
                <a:latin typeface="Raleway"/>
                <a:ea typeface="Raleway"/>
              </a:rPr>
              <a:t>Analysis(</a:t>
            </a:r>
            <a:r>
              <a:rPr lang="en-US" sz="3600" b="1" u="none" strike="noStrike" dirty="0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Team 1)</a:t>
            </a:r>
            <a:endParaRPr lang="en-US" sz="3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5550"/>
              </a:lnSpc>
              <a:tabLst>
                <a:tab pos="0" algn="l"/>
              </a:tabLst>
            </a:pP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Text 2"/>
          <p:cNvSpPr/>
          <p:nvPr/>
        </p:nvSpPr>
        <p:spPr>
          <a:xfrm>
            <a:off x="946200" y="5427215"/>
            <a:ext cx="755568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en-US" sz="2800" b="1" u="none" strike="noStrike" dirty="0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						  </a:t>
            </a:r>
            <a:r>
              <a:rPr lang="en-US" sz="2800" b="1" u="none" strike="noStrike" dirty="0" err="1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Sujana</a:t>
            </a:r>
            <a:r>
              <a:rPr lang="en-US" sz="2800" b="1" u="none" strike="noStrike" dirty="0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Joshi                                                      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2"/>
          <p:cNvSpPr/>
          <p:nvPr/>
        </p:nvSpPr>
        <p:spPr>
          <a:xfrm>
            <a:off x="946200" y="4886807"/>
            <a:ext cx="755568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en-US" sz="2800" b="1" u="none" strike="noStrike" dirty="0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						</a:t>
            </a:r>
            <a:r>
              <a:rPr lang="en-US" sz="2800" b="1" u="none" strike="noStrike" dirty="0" err="1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Bhumika</a:t>
            </a:r>
            <a:r>
              <a:rPr lang="en-US" sz="2800" b="1" u="none" strike="noStrike" dirty="0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en-US" sz="2800" b="1" u="none" strike="noStrike" dirty="0" err="1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Bista</a:t>
            </a:r>
            <a:r>
              <a:rPr lang="en-US" sz="2800" b="1" u="none" strike="noStrike" dirty="0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                                                     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2"/>
          <p:cNvSpPr/>
          <p:nvPr/>
        </p:nvSpPr>
        <p:spPr>
          <a:xfrm>
            <a:off x="1191060" y="5911324"/>
            <a:ext cx="755568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en-US" sz="2800" b="1" u="none" strike="noStrike" dirty="0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						     </a:t>
            </a:r>
            <a:r>
              <a:rPr lang="en-US" sz="2800" b="1" u="none" strike="noStrike" dirty="0" err="1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Dipti</a:t>
            </a:r>
            <a:r>
              <a:rPr lang="en-US" sz="2800" b="1" u="none" strike="noStrike" dirty="0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K C                                                      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2"/>
          <p:cNvSpPr/>
          <p:nvPr/>
        </p:nvSpPr>
        <p:spPr>
          <a:xfrm>
            <a:off x="-1585224" y="7676714"/>
            <a:ext cx="7555680" cy="36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 </a:t>
            </a:r>
            <a:r>
              <a:rPr lang="en-US" sz="2800" b="1" u="none" strike="noStrike" dirty="0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						09 June, 2025                                                      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9680" cy="237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Text 0"/>
          <p:cNvSpPr/>
          <p:nvPr/>
        </p:nvSpPr>
        <p:spPr>
          <a:xfrm>
            <a:off x="440369" y="2477880"/>
            <a:ext cx="4757760" cy="59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4649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1B1B27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Key Findings</a:t>
            </a:r>
            <a:endParaRPr lang="en-US" sz="28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 1"/>
          <p:cNvSpPr/>
          <p:nvPr/>
        </p:nvSpPr>
        <p:spPr>
          <a:xfrm>
            <a:off x="666000" y="3427995"/>
            <a:ext cx="650556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4901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5-7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 2"/>
          <p:cNvSpPr/>
          <p:nvPr/>
        </p:nvSpPr>
        <p:spPr>
          <a:xfrm>
            <a:off x="2729520" y="4055475"/>
            <a:ext cx="2378520" cy="29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29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IMDB Scores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 3"/>
          <p:cNvSpPr/>
          <p:nvPr/>
        </p:nvSpPr>
        <p:spPr>
          <a:xfrm>
            <a:off x="666000" y="4373354"/>
            <a:ext cx="650556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350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Most films scored between 5 and 7.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 4"/>
          <p:cNvSpPr/>
          <p:nvPr/>
        </p:nvSpPr>
        <p:spPr>
          <a:xfrm>
            <a:off x="7457760" y="3449880"/>
            <a:ext cx="650556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4901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1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 5"/>
          <p:cNvSpPr/>
          <p:nvPr/>
        </p:nvSpPr>
        <p:spPr>
          <a:xfrm>
            <a:off x="9521280" y="4077360"/>
            <a:ext cx="2378520" cy="29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29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Dominant Language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 6"/>
          <p:cNvSpPr/>
          <p:nvPr/>
        </p:nvSpPr>
        <p:spPr>
          <a:xfrm>
            <a:off x="7457760" y="4559066"/>
            <a:ext cx="650556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350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English is the primary language.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 7"/>
          <p:cNvSpPr/>
          <p:nvPr/>
        </p:nvSpPr>
        <p:spPr>
          <a:xfrm>
            <a:off x="666000" y="5130937"/>
            <a:ext cx="650556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4901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2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 8"/>
          <p:cNvSpPr/>
          <p:nvPr/>
        </p:nvSpPr>
        <p:spPr>
          <a:xfrm>
            <a:off x="2729520" y="5870446"/>
            <a:ext cx="2378520" cy="29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29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Top Genres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 9"/>
          <p:cNvSpPr/>
          <p:nvPr/>
        </p:nvSpPr>
        <p:spPr>
          <a:xfrm>
            <a:off x="273133" y="6381973"/>
            <a:ext cx="5949537" cy="10653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350"/>
              </a:lnSpc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 10"/>
          <p:cNvSpPr/>
          <p:nvPr/>
        </p:nvSpPr>
        <p:spPr>
          <a:xfrm>
            <a:off x="7457760" y="5279760"/>
            <a:ext cx="6505560" cy="6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4901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Weak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 11"/>
          <p:cNvSpPr/>
          <p:nvPr/>
        </p:nvSpPr>
        <p:spPr>
          <a:xfrm>
            <a:off x="9651909" y="6018766"/>
            <a:ext cx="2378520" cy="29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29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Runtime Correlation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 12"/>
          <p:cNvSpPr/>
          <p:nvPr/>
        </p:nvSpPr>
        <p:spPr>
          <a:xfrm>
            <a:off x="8324604" y="6945454"/>
            <a:ext cx="4903506" cy="3174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350"/>
              </a:lnSpc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4"/>
          <a:stretch/>
        </p:blipFill>
        <p:spPr>
          <a:xfrm>
            <a:off x="12801600" y="7731000"/>
            <a:ext cx="1828440" cy="49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TextBox 134"/>
          <p:cNvSpPr txBox="1"/>
          <p:nvPr/>
        </p:nvSpPr>
        <p:spPr>
          <a:xfrm>
            <a:off x="0" y="7772400"/>
            <a:ext cx="382500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</a:rPr>
              <a:t>9</a:t>
            </a:r>
            <a:endParaRPr lang="en-US" sz="24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2853" y="6381973"/>
            <a:ext cx="54626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393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Documentary and Drama genres often </a:t>
            </a:r>
            <a:r>
              <a:rPr lang="en-US" sz="2400" dirty="0" smtClean="0">
                <a:solidFill>
                  <a:srgbClr val="3C393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	have </a:t>
            </a:r>
            <a:r>
              <a:rPr lang="en-US" sz="2400" dirty="0">
                <a:solidFill>
                  <a:srgbClr val="3C393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high IMDB scores.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60873" y="6426932"/>
            <a:ext cx="4167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393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Weak correlation between Runtime and IMDB Score.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9680" cy="28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Text 0"/>
          <p:cNvSpPr/>
          <p:nvPr/>
        </p:nvSpPr>
        <p:spPr>
          <a:xfrm>
            <a:off x="793800" y="377604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1B1B27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Conclusion</a:t>
            </a:r>
            <a:endParaRPr lang="en-US" sz="28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Shape 1"/>
          <p:cNvSpPr/>
          <p:nvPr/>
        </p:nvSpPr>
        <p:spPr>
          <a:xfrm>
            <a:off x="793800" y="5505480"/>
            <a:ext cx="4120200" cy="226080"/>
          </a:xfrm>
          <a:prstGeom prst="roundRect">
            <a:avLst>
              <a:gd name="adj" fmla="val 42003"/>
            </a:avLst>
          </a:prstGeom>
          <a:solidFill>
            <a:srgbClr val="E1E1EA"/>
          </a:solidFill>
          <a:ln w="7620">
            <a:solidFill>
              <a:srgbClr val="C7C7D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Text 2"/>
          <p:cNvSpPr/>
          <p:nvPr/>
        </p:nvSpPr>
        <p:spPr>
          <a:xfrm>
            <a:off x="793800" y="60724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EDA Process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 3"/>
          <p:cNvSpPr/>
          <p:nvPr/>
        </p:nvSpPr>
        <p:spPr>
          <a:xfrm>
            <a:off x="793800" y="6562800"/>
            <a:ext cx="412020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Summarized the entire Exploratory Data Analysis process.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Shape 4"/>
          <p:cNvSpPr/>
          <p:nvPr/>
        </p:nvSpPr>
        <p:spPr>
          <a:xfrm>
            <a:off x="5254560" y="5165280"/>
            <a:ext cx="4120200" cy="226080"/>
          </a:xfrm>
          <a:prstGeom prst="roundRect">
            <a:avLst>
              <a:gd name="adj" fmla="val 42003"/>
            </a:avLst>
          </a:prstGeom>
          <a:solidFill>
            <a:srgbClr val="E1E1EA"/>
          </a:solidFill>
          <a:ln w="7620">
            <a:solidFill>
              <a:srgbClr val="C7C7D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Text 5"/>
          <p:cNvSpPr/>
          <p:nvPr/>
        </p:nvSpPr>
        <p:spPr>
          <a:xfrm>
            <a:off x="5254560" y="57322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Key Patterns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Text 6"/>
          <p:cNvSpPr/>
          <p:nvPr/>
        </p:nvSpPr>
        <p:spPr>
          <a:xfrm>
            <a:off x="5254560" y="6222600"/>
            <a:ext cx="412020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Cleaned data and explored significant patterns.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Shape 7"/>
          <p:cNvSpPr/>
          <p:nvPr/>
        </p:nvSpPr>
        <p:spPr>
          <a:xfrm>
            <a:off x="9715680" y="4825080"/>
            <a:ext cx="4120200" cy="226080"/>
          </a:xfrm>
          <a:prstGeom prst="roundRect">
            <a:avLst>
              <a:gd name="adj" fmla="val 42003"/>
            </a:avLst>
          </a:prstGeom>
          <a:solidFill>
            <a:srgbClr val="E1E1EA"/>
          </a:solidFill>
          <a:ln w="7620">
            <a:solidFill>
              <a:srgbClr val="C7C7D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Text 8"/>
          <p:cNvSpPr/>
          <p:nvPr/>
        </p:nvSpPr>
        <p:spPr>
          <a:xfrm>
            <a:off x="9715680" y="53920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2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Insights</a:t>
            </a:r>
            <a:endParaRPr lang="en-US" sz="22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 9"/>
          <p:cNvSpPr/>
          <p:nvPr/>
        </p:nvSpPr>
        <p:spPr>
          <a:xfrm>
            <a:off x="9715680" y="5882400"/>
            <a:ext cx="412020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Identified helpful visual and statistical insights.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7" name="Picture 146"/>
          <p:cNvPicPr/>
          <p:nvPr/>
        </p:nvPicPr>
        <p:blipFill>
          <a:blip r:embed="rId4"/>
          <a:stretch/>
        </p:blipFill>
        <p:spPr>
          <a:xfrm>
            <a:off x="11573280" y="7277400"/>
            <a:ext cx="3056760" cy="95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" name="TextBox 147"/>
          <p:cNvSpPr txBox="1"/>
          <p:nvPr/>
        </p:nvSpPr>
        <p:spPr>
          <a:xfrm>
            <a:off x="0" y="7772400"/>
            <a:ext cx="382500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 New Roman"/>
              </a:rPr>
              <a:t>10</a:t>
            </a:r>
            <a:endParaRPr lang="en-US" sz="24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13"/>
          <p:cNvSpPr/>
          <p:nvPr/>
        </p:nvSpPr>
        <p:spPr>
          <a:xfrm>
            <a:off x="793800" y="2721240"/>
            <a:ext cx="592884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Text 14"/>
          <p:cNvSpPr/>
          <p:nvPr/>
        </p:nvSpPr>
        <p:spPr>
          <a:xfrm>
            <a:off x="793800" y="39970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Text 15"/>
          <p:cNvSpPr/>
          <p:nvPr/>
        </p:nvSpPr>
        <p:spPr>
          <a:xfrm>
            <a:off x="793800" y="4578480"/>
            <a:ext cx="624384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Text 16"/>
          <p:cNvSpPr/>
          <p:nvPr/>
        </p:nvSpPr>
        <p:spPr>
          <a:xfrm>
            <a:off x="7599600" y="39970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Text 17"/>
          <p:cNvSpPr/>
          <p:nvPr/>
        </p:nvSpPr>
        <p:spPr>
          <a:xfrm>
            <a:off x="4683240" y="2861640"/>
            <a:ext cx="624384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4" name="Picture 153"/>
          <p:cNvPicPr/>
          <p:nvPr/>
        </p:nvPicPr>
        <p:blipFill>
          <a:blip r:embed="rId3"/>
          <a:stretch/>
        </p:blipFill>
        <p:spPr>
          <a:xfrm>
            <a:off x="11573280" y="7277400"/>
            <a:ext cx="3056760" cy="95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" name="TextBox 155"/>
          <p:cNvSpPr txBox="1"/>
          <p:nvPr/>
        </p:nvSpPr>
        <p:spPr>
          <a:xfrm>
            <a:off x="4297680" y="3271320"/>
            <a:ext cx="6629400" cy="1300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4400" b="1" u="none" strike="noStrike" dirty="0" smtClean="0">
                <a:solidFill>
                  <a:srgbClr val="1B1B27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		</a:t>
            </a:r>
            <a:r>
              <a:rPr lang="en-US" sz="5400" b="1" u="none" strike="noStrike" dirty="0" smtClean="0">
                <a:solidFill>
                  <a:srgbClr val="1B1B27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Thank </a:t>
            </a:r>
            <a:r>
              <a:rPr lang="en-US" sz="5400" b="1" u="none" strike="noStrike" dirty="0">
                <a:solidFill>
                  <a:srgbClr val="1B1B27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you</a:t>
            </a:r>
            <a:endParaRPr lang="en-US" sz="5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0"/>
          <p:cNvSpPr/>
          <p:nvPr/>
        </p:nvSpPr>
        <p:spPr>
          <a:xfrm>
            <a:off x="793800" y="2721240"/>
            <a:ext cx="592884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1B1B27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Introduction and Goals</a:t>
            </a:r>
            <a:endParaRPr lang="en-US" sz="28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 1"/>
          <p:cNvSpPr/>
          <p:nvPr/>
        </p:nvSpPr>
        <p:spPr>
          <a:xfrm>
            <a:off x="793800" y="39970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1B1B27"/>
                </a:solidFill>
                <a:uFillTx/>
                <a:latin typeface="Raleway"/>
                <a:ea typeface="Raleway"/>
              </a:rPr>
              <a:t>Dataset </a:t>
            </a:r>
            <a:r>
              <a:rPr lang="en-US" sz="2400" b="1" u="none" strike="noStrike" dirty="0">
                <a:solidFill>
                  <a:srgbClr val="1B1B27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Overview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 2"/>
          <p:cNvSpPr/>
          <p:nvPr/>
        </p:nvSpPr>
        <p:spPr>
          <a:xfrm>
            <a:off x="793800" y="4578480"/>
            <a:ext cx="624384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Information on Netflix Original Films, including Title, Genre, IMDB Score, Premiere Date, Runtime, and Language.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 3"/>
          <p:cNvSpPr/>
          <p:nvPr/>
        </p:nvSpPr>
        <p:spPr>
          <a:xfrm>
            <a:off x="7599600" y="39970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1B1B27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Our Objectives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 4"/>
          <p:cNvSpPr/>
          <p:nvPr/>
        </p:nvSpPr>
        <p:spPr>
          <a:xfrm>
            <a:off x="7599600" y="4578480"/>
            <a:ext cx="624384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Understand, clean, and analyze data. Identify patterns and gain insights through visuals.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/>
          <p:cNvPicPr/>
          <p:nvPr/>
        </p:nvPicPr>
        <p:blipFill>
          <a:blip r:embed="rId3"/>
          <a:stretch/>
        </p:blipFill>
        <p:spPr>
          <a:xfrm>
            <a:off x="11573280" y="7277400"/>
            <a:ext cx="3056760" cy="95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TextBox 57"/>
          <p:cNvSpPr txBox="1"/>
          <p:nvPr/>
        </p:nvSpPr>
        <p:spPr>
          <a:xfrm>
            <a:off x="0" y="7772400"/>
            <a:ext cx="382500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</a:rPr>
              <a:t>1</a:t>
            </a:r>
            <a:endParaRPr lang="en-US" sz="24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5029200" cy="7544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Text 0"/>
          <p:cNvSpPr/>
          <p:nvPr/>
        </p:nvSpPr>
        <p:spPr>
          <a:xfrm>
            <a:off x="6276600" y="622440"/>
            <a:ext cx="5643720" cy="70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1B1B27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Data Profiling</a:t>
            </a:r>
            <a:endParaRPr lang="en-US" sz="28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Shape 1"/>
          <p:cNvSpPr/>
          <p:nvPr/>
        </p:nvSpPr>
        <p:spPr>
          <a:xfrm>
            <a:off x="6276600" y="1666440"/>
            <a:ext cx="7562880" cy="1315080"/>
          </a:xfrm>
          <a:prstGeom prst="roundRect">
            <a:avLst>
              <a:gd name="adj" fmla="val 7206"/>
            </a:avLst>
          </a:prstGeom>
          <a:solidFill>
            <a:srgbClr val="E1E1EA"/>
          </a:solidFill>
          <a:ln w="7620">
            <a:solidFill>
              <a:srgbClr val="C7C7D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Text 2"/>
          <p:cNvSpPr/>
          <p:nvPr/>
        </p:nvSpPr>
        <p:spPr>
          <a:xfrm>
            <a:off x="6509880" y="1899720"/>
            <a:ext cx="2821680" cy="35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Dataset Structure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 3"/>
          <p:cNvSpPr/>
          <p:nvPr/>
        </p:nvSpPr>
        <p:spPr>
          <a:xfrm>
            <a:off x="6509880" y="2387880"/>
            <a:ext cx="70959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01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Examined total rows and columns using </a:t>
            </a:r>
            <a:r>
              <a:rPr lang="en-US" sz="2400" b="0" u="none" strike="noStrike" dirty="0" err="1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df.shape</a:t>
            </a:r>
            <a:r>
              <a:rPr lang="en-US" sz="2400" b="0" u="none" strike="noStrike" dirty="0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().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Shape 4"/>
          <p:cNvSpPr/>
          <p:nvPr/>
        </p:nvSpPr>
        <p:spPr>
          <a:xfrm>
            <a:off x="6276600" y="3271860"/>
            <a:ext cx="7562880" cy="1315080"/>
          </a:xfrm>
          <a:prstGeom prst="roundRect">
            <a:avLst>
              <a:gd name="adj" fmla="val 7206"/>
            </a:avLst>
          </a:prstGeom>
          <a:solidFill>
            <a:srgbClr val="E1E1EA"/>
          </a:solidFill>
          <a:ln w="7620">
            <a:solidFill>
              <a:srgbClr val="C7C7D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Text 5"/>
          <p:cNvSpPr/>
          <p:nvPr/>
        </p:nvSpPr>
        <p:spPr>
          <a:xfrm>
            <a:off x="6509880" y="3441600"/>
            <a:ext cx="2946960" cy="35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Data Types and Values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 6"/>
          <p:cNvSpPr/>
          <p:nvPr/>
        </p:nvSpPr>
        <p:spPr>
          <a:xfrm>
            <a:off x="6509880" y="3929400"/>
            <a:ext cx="70959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01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Checked data types and non-null values with df.info().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Shape 7"/>
          <p:cNvSpPr/>
          <p:nvPr/>
        </p:nvSpPr>
        <p:spPr>
          <a:xfrm>
            <a:off x="6276600" y="4749840"/>
            <a:ext cx="7562880" cy="1315080"/>
          </a:xfrm>
          <a:prstGeom prst="roundRect">
            <a:avLst>
              <a:gd name="adj" fmla="val 7206"/>
            </a:avLst>
          </a:prstGeom>
          <a:solidFill>
            <a:srgbClr val="E1E1EA"/>
          </a:solidFill>
          <a:ln w="7620">
            <a:solidFill>
              <a:srgbClr val="C7C7D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Text 8"/>
          <p:cNvSpPr/>
          <p:nvPr/>
        </p:nvSpPr>
        <p:spPr>
          <a:xfrm>
            <a:off x="6509880" y="4983120"/>
            <a:ext cx="2821680" cy="35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Sample Data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 9"/>
          <p:cNvSpPr/>
          <p:nvPr/>
        </p:nvSpPr>
        <p:spPr>
          <a:xfrm>
            <a:off x="6509879" y="5471280"/>
            <a:ext cx="7194245" cy="53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01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Viewed initial rows using </a:t>
            </a:r>
            <a:r>
              <a:rPr lang="en-US" sz="2400" b="0" u="none" strike="noStrike" dirty="0" err="1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df.head</a:t>
            </a:r>
            <a:r>
              <a:rPr lang="en-US" sz="2400" b="0" u="none" strike="noStrike" dirty="0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() for </a:t>
            </a: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a quick overview.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Shape 10"/>
          <p:cNvSpPr/>
          <p:nvPr/>
        </p:nvSpPr>
        <p:spPr>
          <a:xfrm>
            <a:off x="6276600" y="6292800"/>
            <a:ext cx="7562880" cy="1315080"/>
          </a:xfrm>
          <a:prstGeom prst="roundRect">
            <a:avLst>
              <a:gd name="adj" fmla="val 7206"/>
            </a:avLst>
          </a:prstGeom>
          <a:solidFill>
            <a:srgbClr val="E1E1EA"/>
          </a:solidFill>
          <a:ln w="7620">
            <a:solidFill>
              <a:srgbClr val="C7C7D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Text 11"/>
          <p:cNvSpPr/>
          <p:nvPr/>
        </p:nvSpPr>
        <p:spPr>
          <a:xfrm>
            <a:off x="6509880" y="6524640"/>
            <a:ext cx="2821680" cy="35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Statistical Summary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 12"/>
          <p:cNvSpPr/>
          <p:nvPr/>
        </p:nvSpPr>
        <p:spPr>
          <a:xfrm>
            <a:off x="6509880" y="7012800"/>
            <a:ext cx="70959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01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Obtained statistical insights with </a:t>
            </a:r>
            <a:r>
              <a:rPr lang="en-US" sz="2400" b="0" u="none" strike="noStrike" dirty="0" err="1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df.describe</a:t>
            </a: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().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4"/>
          <a:stretch/>
        </p:blipFill>
        <p:spPr>
          <a:xfrm>
            <a:off x="12801600" y="7660080"/>
            <a:ext cx="1828440" cy="569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TextBox 73"/>
          <p:cNvSpPr txBox="1"/>
          <p:nvPr/>
        </p:nvSpPr>
        <p:spPr>
          <a:xfrm>
            <a:off x="0" y="7801920"/>
            <a:ext cx="382500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</a:rPr>
              <a:t>2</a:t>
            </a:r>
            <a:endParaRPr lang="en-US" sz="24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5181480" cy="7772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Text 0"/>
          <p:cNvSpPr/>
          <p:nvPr/>
        </p:nvSpPr>
        <p:spPr>
          <a:xfrm>
            <a:off x="6280200" y="684720"/>
            <a:ext cx="678420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1B1B27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Data Quality and Cleaning</a:t>
            </a:r>
            <a:endParaRPr lang="en-US" sz="28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Shape 1"/>
          <p:cNvSpPr/>
          <p:nvPr/>
        </p:nvSpPr>
        <p:spPr>
          <a:xfrm>
            <a:off x="6280200" y="173340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8" name="Image 1" descr="preencoded.png"/>
          <p:cNvPicPr/>
          <p:nvPr/>
        </p:nvPicPr>
        <p:blipFill>
          <a:blip r:embed="rId4"/>
          <a:stretch/>
        </p:blipFill>
        <p:spPr>
          <a:xfrm>
            <a:off x="6365160" y="1775880"/>
            <a:ext cx="339480" cy="42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Text 2"/>
          <p:cNvSpPr/>
          <p:nvPr/>
        </p:nvSpPr>
        <p:spPr>
          <a:xfrm>
            <a:off x="7017480" y="181152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Missing Values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Shape 4"/>
          <p:cNvSpPr/>
          <p:nvPr/>
        </p:nvSpPr>
        <p:spPr>
          <a:xfrm>
            <a:off x="6280200" y="311832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2" name="Image 2" descr="preencoded.png"/>
          <p:cNvPicPr/>
          <p:nvPr/>
        </p:nvPicPr>
        <p:blipFill>
          <a:blip r:embed="rId5"/>
          <a:stretch/>
        </p:blipFill>
        <p:spPr>
          <a:xfrm>
            <a:off x="6365160" y="3160800"/>
            <a:ext cx="339480" cy="42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Text 5"/>
          <p:cNvSpPr/>
          <p:nvPr/>
        </p:nvSpPr>
        <p:spPr>
          <a:xfrm>
            <a:off x="7017480" y="31960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400" b="1" u="none" strike="noStrike" dirty="0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Data Imputation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 6"/>
          <p:cNvSpPr/>
          <p:nvPr/>
        </p:nvSpPr>
        <p:spPr>
          <a:xfrm>
            <a:off x="7017480" y="3686760"/>
            <a:ext cx="681876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Filled numerical missing values with median; categorical with mode.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Shape 7"/>
          <p:cNvSpPr/>
          <p:nvPr/>
        </p:nvSpPr>
        <p:spPr>
          <a:xfrm>
            <a:off x="6280200" y="486612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6" name="Image 3" descr="preencoded.png"/>
          <p:cNvPicPr/>
          <p:nvPr/>
        </p:nvPicPr>
        <p:blipFill>
          <a:blip r:embed="rId6"/>
          <a:stretch/>
        </p:blipFill>
        <p:spPr>
          <a:xfrm>
            <a:off x="6365160" y="4908600"/>
            <a:ext cx="339480" cy="42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Text 8"/>
          <p:cNvSpPr/>
          <p:nvPr/>
        </p:nvSpPr>
        <p:spPr>
          <a:xfrm>
            <a:off x="7017480" y="49438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Duplicate Removal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Shape 10"/>
          <p:cNvSpPr/>
          <p:nvPr/>
        </p:nvSpPr>
        <p:spPr>
          <a:xfrm>
            <a:off x="6280200" y="625104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0" name="Image 4" descr="preencoded.png"/>
          <p:cNvPicPr/>
          <p:nvPr/>
        </p:nvPicPr>
        <p:blipFill>
          <a:blip r:embed="rId7"/>
          <a:stretch/>
        </p:blipFill>
        <p:spPr>
          <a:xfrm>
            <a:off x="6365160" y="6293520"/>
            <a:ext cx="339480" cy="42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Text 11"/>
          <p:cNvSpPr/>
          <p:nvPr/>
        </p:nvSpPr>
        <p:spPr>
          <a:xfrm>
            <a:off x="7017480" y="63288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Type Conversion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 12"/>
          <p:cNvSpPr/>
          <p:nvPr/>
        </p:nvSpPr>
        <p:spPr>
          <a:xfrm>
            <a:off x="7017480" y="6819120"/>
            <a:ext cx="6818760" cy="72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Converted strings to categorical types where necessary for analysis.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3" name="Picture 92"/>
          <p:cNvPicPr/>
          <p:nvPr/>
        </p:nvPicPr>
        <p:blipFill>
          <a:blip r:embed="rId8"/>
          <a:stretch/>
        </p:blipFill>
        <p:spPr>
          <a:xfrm>
            <a:off x="11573280" y="7221240"/>
            <a:ext cx="3056760" cy="95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TextBox 93"/>
          <p:cNvSpPr txBox="1"/>
          <p:nvPr/>
        </p:nvSpPr>
        <p:spPr>
          <a:xfrm>
            <a:off x="0" y="7772400"/>
            <a:ext cx="382500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</a:rPr>
              <a:t>3</a:t>
            </a:r>
            <a:endParaRPr lang="en-US" sz="24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36309" y="2243160"/>
            <a:ext cx="58316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393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Identified missing values, for example, in Language or Runtime</a:t>
            </a:r>
            <a:r>
              <a:rPr lang="en-US" sz="2400" b="0" u="none" strike="noStrike" dirty="0" smtClean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36309" y="5379522"/>
            <a:ext cx="56416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C3939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Found and removed duplicate entries to ensure data integrity.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9680" cy="259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Text 0"/>
          <p:cNvSpPr/>
          <p:nvPr/>
        </p:nvSpPr>
        <p:spPr>
          <a:xfrm>
            <a:off x="725760" y="3163320"/>
            <a:ext cx="5185080" cy="64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10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1B1B27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Visualizations</a:t>
            </a:r>
            <a:endParaRPr lang="en-US" sz="28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Image 1" descr="preencoded.png"/>
          <p:cNvPicPr/>
          <p:nvPr/>
        </p:nvPicPr>
        <p:blipFill>
          <a:blip r:embed="rId4"/>
          <a:stretch/>
        </p:blipFill>
        <p:spPr>
          <a:xfrm>
            <a:off x="725760" y="4158720"/>
            <a:ext cx="517680" cy="517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Text 1"/>
          <p:cNvSpPr/>
          <p:nvPr/>
        </p:nvSpPr>
        <p:spPr>
          <a:xfrm>
            <a:off x="1451880" y="4245480"/>
            <a:ext cx="2592000" cy="32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51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Univariate Analysis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 2"/>
          <p:cNvSpPr/>
          <p:nvPr/>
        </p:nvSpPr>
        <p:spPr>
          <a:xfrm>
            <a:off x="1451880" y="4694040"/>
            <a:ext cx="12452040" cy="33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9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Histogram of IMDB Scores and count plot of Ratings.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Image 2" descr="preencoded.png"/>
          <p:cNvPicPr/>
          <p:nvPr/>
        </p:nvPicPr>
        <p:blipFill>
          <a:blip r:embed="rId5"/>
          <a:stretch/>
        </p:blipFill>
        <p:spPr>
          <a:xfrm>
            <a:off x="725760" y="5477040"/>
            <a:ext cx="517680" cy="517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Text 3"/>
          <p:cNvSpPr/>
          <p:nvPr/>
        </p:nvSpPr>
        <p:spPr>
          <a:xfrm>
            <a:off x="1451880" y="5563800"/>
            <a:ext cx="2592000" cy="32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51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Bivariate Analysis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 4"/>
          <p:cNvSpPr/>
          <p:nvPr/>
        </p:nvSpPr>
        <p:spPr>
          <a:xfrm>
            <a:off x="1451880" y="6012360"/>
            <a:ext cx="12452040" cy="33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9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Boxplot of IMDB Scores by Rating for relationships.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" name="Image 3" descr="preencoded.png"/>
          <p:cNvPicPr/>
          <p:nvPr/>
        </p:nvPicPr>
        <p:blipFill>
          <a:blip r:embed="rId6"/>
          <a:stretch/>
        </p:blipFill>
        <p:spPr>
          <a:xfrm>
            <a:off x="725760" y="6795000"/>
            <a:ext cx="517680" cy="517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Text 5"/>
          <p:cNvSpPr/>
          <p:nvPr/>
        </p:nvSpPr>
        <p:spPr>
          <a:xfrm>
            <a:off x="1451880" y="6882120"/>
            <a:ext cx="2592000" cy="32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51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Correlation </a:t>
            </a:r>
            <a:r>
              <a:rPr lang="en-US" sz="2400" b="1" u="none" strike="noStrike" dirty="0" err="1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Heatmap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 6"/>
          <p:cNvSpPr/>
          <p:nvPr/>
        </p:nvSpPr>
        <p:spPr>
          <a:xfrm>
            <a:off x="1451880" y="7330680"/>
            <a:ext cx="12452040" cy="33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99"/>
              </a:lnSpc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Visualized correlation between Runtime and IMDB Score.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7"/>
          <a:stretch/>
        </p:blipFill>
        <p:spPr>
          <a:xfrm>
            <a:off x="11573280" y="7277400"/>
            <a:ext cx="3056760" cy="95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TextBox 106"/>
          <p:cNvSpPr txBox="1"/>
          <p:nvPr/>
        </p:nvSpPr>
        <p:spPr>
          <a:xfrm>
            <a:off x="0" y="7772400"/>
            <a:ext cx="382500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</a:rPr>
              <a:t>4</a:t>
            </a:r>
            <a:endParaRPr lang="en-US" sz="24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93" y="2161309"/>
            <a:ext cx="14420350" cy="60682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7772400"/>
            <a:ext cx="382500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</a:rPr>
              <a:t>5</a:t>
            </a:r>
            <a:endParaRPr lang="en-US" sz="24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30784" y="878773"/>
            <a:ext cx="490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6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30784" y="878773"/>
            <a:ext cx="490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Histrogram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Plot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772400"/>
            <a:ext cx="382500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</a:rPr>
              <a:t>6</a:t>
            </a:r>
            <a:endParaRPr lang="en-US" sz="24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880" y="1494908"/>
            <a:ext cx="9856519" cy="67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7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140" y="981339"/>
            <a:ext cx="9381507" cy="72183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137068" y="261256"/>
            <a:ext cx="4904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HeatMap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7772400"/>
            <a:ext cx="382500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</a:rPr>
              <a:t>7</a:t>
            </a:r>
            <a:endParaRPr lang="en-US" sz="24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3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 0" descr="preencoded.png"/>
          <p:cNvPicPr/>
          <p:nvPr/>
        </p:nvPicPr>
        <p:blipFill>
          <a:blip r:embed="rId3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Text 0"/>
          <p:cNvSpPr/>
          <p:nvPr/>
        </p:nvSpPr>
        <p:spPr>
          <a:xfrm>
            <a:off x="793800" y="124020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tabLst>
                <a:tab pos="0" algn="l"/>
              </a:tabLst>
            </a:pPr>
            <a:r>
              <a:rPr lang="en-US" sz="2800" b="1" u="none" strike="noStrike" dirty="0">
                <a:solidFill>
                  <a:srgbClr val="1B1B27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Feature Engineering</a:t>
            </a:r>
            <a:endParaRPr lang="en-US" sz="28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Image 1" descr="preencoded.png"/>
          <p:cNvPicPr/>
          <p:nvPr/>
        </p:nvPicPr>
        <p:blipFill>
          <a:blip r:embed="rId4"/>
          <a:stretch/>
        </p:blipFill>
        <p:spPr>
          <a:xfrm>
            <a:off x="793800" y="2288880"/>
            <a:ext cx="1133280" cy="166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" name="Text 1"/>
          <p:cNvSpPr/>
          <p:nvPr/>
        </p:nvSpPr>
        <p:spPr>
          <a:xfrm>
            <a:off x="2268000" y="251568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tabLst>
                <a:tab pos="0" algn="l"/>
              </a:tabLst>
            </a:pPr>
            <a:r>
              <a:rPr lang="en-US" sz="2400" b="1" u="none" strike="noStrike" dirty="0">
                <a:solidFill>
                  <a:srgbClr val="3C3939"/>
                </a:solidFill>
                <a:uFillTx/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Rating Category</a:t>
            </a:r>
            <a:endParaRPr lang="en-US" sz="2400" b="1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3" name="Image 2" descr="preencoded.png"/>
          <p:cNvPicPr/>
          <p:nvPr/>
        </p:nvPicPr>
        <p:blipFill>
          <a:blip r:embed="rId5"/>
          <a:stretch/>
        </p:blipFill>
        <p:spPr>
          <a:xfrm>
            <a:off x="793800" y="3958920"/>
            <a:ext cx="1133280" cy="1668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6" name="Image 3" descr="preencoded.png"/>
          <p:cNvPicPr/>
          <p:nvPr/>
        </p:nvPicPr>
        <p:blipFill>
          <a:blip r:embed="rId6"/>
          <a:stretch/>
        </p:blipFill>
        <p:spPr>
          <a:xfrm>
            <a:off x="793800" y="5628600"/>
            <a:ext cx="1133280" cy="136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Text 6"/>
          <p:cNvSpPr/>
          <p:nvPr/>
        </p:nvSpPr>
        <p:spPr>
          <a:xfrm>
            <a:off x="2268000" y="6346080"/>
            <a:ext cx="6081480" cy="10047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tabLst>
                <a:tab pos="0" algn="l"/>
              </a:tabLst>
            </a:pPr>
            <a:endParaRPr lang="en-US" sz="2400" u="none" strike="noStrike" dirty="0">
              <a:solidFill>
                <a:srgbClr val="000000"/>
              </a:solidFill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0" y="7772400"/>
            <a:ext cx="382500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/>
              </a:rPr>
              <a:t>8</a:t>
            </a:r>
            <a:endParaRPr lang="en-US" sz="24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68000" y="3277590"/>
            <a:ext cx="59378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Standardized IMDB Scores by subtracting mean and dividing by standard deviation.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Created a new feature: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Rating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Category.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Scales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to mean 0,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Helps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improve model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Makes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scores comparable across movies.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322</Words>
  <Application>Microsoft Office PowerPoint</Application>
  <PresentationFormat>Custom</PresentationFormat>
  <Paragraphs>88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Arial</vt:lpstr>
      <vt:lpstr>Calibri</vt:lpstr>
      <vt:lpstr>DejaVu Sans</vt:lpstr>
      <vt:lpstr>Raleway</vt:lpstr>
      <vt:lpstr>Roboto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lenovo</cp:lastModifiedBy>
  <cp:revision>39</cp:revision>
  <dcterms:created xsi:type="dcterms:W3CDTF">2025-06-08T14:32:48Z</dcterms:created>
  <dcterms:modified xsi:type="dcterms:W3CDTF">2025-06-10T03:49:48Z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