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71"/>
  </p:notesMasterIdLst>
  <p:sldIdLst>
    <p:sldId id="256" r:id="rId2"/>
    <p:sldId id="257" r:id="rId3"/>
    <p:sldId id="258" r:id="rId4"/>
    <p:sldId id="259" r:id="rId5"/>
    <p:sldId id="260" r:id="rId6"/>
    <p:sldId id="274" r:id="rId7"/>
    <p:sldId id="261" r:id="rId8"/>
    <p:sldId id="276" r:id="rId9"/>
    <p:sldId id="277" r:id="rId10"/>
    <p:sldId id="275" r:id="rId11"/>
    <p:sldId id="278" r:id="rId12"/>
    <p:sldId id="262" r:id="rId13"/>
    <p:sldId id="279" r:id="rId14"/>
    <p:sldId id="280" r:id="rId15"/>
    <p:sldId id="281" r:id="rId16"/>
    <p:sldId id="297" r:id="rId17"/>
    <p:sldId id="282" r:id="rId18"/>
    <p:sldId id="283" r:id="rId19"/>
    <p:sldId id="284" r:id="rId20"/>
    <p:sldId id="285" r:id="rId21"/>
    <p:sldId id="286" r:id="rId22"/>
    <p:sldId id="287" r:id="rId23"/>
    <p:sldId id="288" r:id="rId24"/>
    <p:sldId id="304" r:id="rId25"/>
    <p:sldId id="305" r:id="rId26"/>
    <p:sldId id="290" r:id="rId27"/>
    <p:sldId id="295" r:id="rId28"/>
    <p:sldId id="292" r:id="rId29"/>
    <p:sldId id="289" r:id="rId30"/>
    <p:sldId id="299" r:id="rId31"/>
    <p:sldId id="294" r:id="rId32"/>
    <p:sldId id="293" r:id="rId33"/>
    <p:sldId id="296" r:id="rId34"/>
    <p:sldId id="298" r:id="rId35"/>
    <p:sldId id="300" r:id="rId36"/>
    <p:sldId id="302" r:id="rId37"/>
    <p:sldId id="303" r:id="rId38"/>
    <p:sldId id="306" r:id="rId39"/>
    <p:sldId id="307" r:id="rId40"/>
    <p:sldId id="308" r:id="rId41"/>
    <p:sldId id="309" r:id="rId42"/>
    <p:sldId id="310" r:id="rId43"/>
    <p:sldId id="313" r:id="rId44"/>
    <p:sldId id="311" r:id="rId45"/>
    <p:sldId id="312" r:id="rId46"/>
    <p:sldId id="314" r:id="rId47"/>
    <p:sldId id="315" r:id="rId48"/>
    <p:sldId id="316" r:id="rId49"/>
    <p:sldId id="317" r:id="rId50"/>
    <p:sldId id="318" r:id="rId51"/>
    <p:sldId id="319" r:id="rId52"/>
    <p:sldId id="320" r:id="rId53"/>
    <p:sldId id="321" r:id="rId54"/>
    <p:sldId id="322" r:id="rId55"/>
    <p:sldId id="331" r:id="rId56"/>
    <p:sldId id="332" r:id="rId57"/>
    <p:sldId id="333" r:id="rId58"/>
    <p:sldId id="334" r:id="rId59"/>
    <p:sldId id="335" r:id="rId60"/>
    <p:sldId id="336" r:id="rId61"/>
    <p:sldId id="271" r:id="rId62"/>
    <p:sldId id="323" r:id="rId63"/>
    <p:sldId id="324" r:id="rId64"/>
    <p:sldId id="325" r:id="rId65"/>
    <p:sldId id="326" r:id="rId66"/>
    <p:sldId id="327" r:id="rId67"/>
    <p:sldId id="328" r:id="rId68"/>
    <p:sldId id="329" r:id="rId69"/>
    <p:sldId id="330" r:id="rId70"/>
  </p:sldIdLst>
  <p:sldSz cx="13004800" cy="10007600"/>
  <p:notesSz cx="13004800" cy="10007600"/>
  <p:defaultTextStyle>
    <a:defPPr>
      <a:defRPr lang="en-US"/>
    </a:defPPr>
    <a:lvl1pPr marL="0" algn="l" defTabSz="914255" rtl="0" eaLnBrk="1" latinLnBrk="0" hangingPunct="1">
      <a:defRPr sz="1900" kern="1200">
        <a:solidFill>
          <a:schemeClr val="tx1"/>
        </a:solidFill>
        <a:latin typeface="+mn-lt"/>
        <a:ea typeface="+mn-ea"/>
        <a:cs typeface="+mn-cs"/>
      </a:defRPr>
    </a:lvl1pPr>
    <a:lvl2pPr marL="457127" algn="l" defTabSz="914255" rtl="0" eaLnBrk="1" latinLnBrk="0" hangingPunct="1">
      <a:defRPr sz="1900" kern="1200">
        <a:solidFill>
          <a:schemeClr val="tx1"/>
        </a:solidFill>
        <a:latin typeface="+mn-lt"/>
        <a:ea typeface="+mn-ea"/>
        <a:cs typeface="+mn-cs"/>
      </a:defRPr>
    </a:lvl2pPr>
    <a:lvl3pPr marL="914255" algn="l" defTabSz="914255" rtl="0" eaLnBrk="1" latinLnBrk="0" hangingPunct="1">
      <a:defRPr sz="1900" kern="1200">
        <a:solidFill>
          <a:schemeClr val="tx1"/>
        </a:solidFill>
        <a:latin typeface="+mn-lt"/>
        <a:ea typeface="+mn-ea"/>
        <a:cs typeface="+mn-cs"/>
      </a:defRPr>
    </a:lvl3pPr>
    <a:lvl4pPr marL="1371382" algn="l" defTabSz="914255" rtl="0" eaLnBrk="1" latinLnBrk="0" hangingPunct="1">
      <a:defRPr sz="1900" kern="1200">
        <a:solidFill>
          <a:schemeClr val="tx1"/>
        </a:solidFill>
        <a:latin typeface="+mn-lt"/>
        <a:ea typeface="+mn-ea"/>
        <a:cs typeface="+mn-cs"/>
      </a:defRPr>
    </a:lvl4pPr>
    <a:lvl5pPr marL="1828510" algn="l" defTabSz="914255" rtl="0" eaLnBrk="1" latinLnBrk="0" hangingPunct="1">
      <a:defRPr sz="1900" kern="1200">
        <a:solidFill>
          <a:schemeClr val="tx1"/>
        </a:solidFill>
        <a:latin typeface="+mn-lt"/>
        <a:ea typeface="+mn-ea"/>
        <a:cs typeface="+mn-cs"/>
      </a:defRPr>
    </a:lvl5pPr>
    <a:lvl6pPr marL="2285638" algn="l" defTabSz="914255" rtl="0" eaLnBrk="1" latinLnBrk="0" hangingPunct="1">
      <a:defRPr sz="1900" kern="1200">
        <a:solidFill>
          <a:schemeClr val="tx1"/>
        </a:solidFill>
        <a:latin typeface="+mn-lt"/>
        <a:ea typeface="+mn-ea"/>
        <a:cs typeface="+mn-cs"/>
      </a:defRPr>
    </a:lvl6pPr>
    <a:lvl7pPr marL="2742765" algn="l" defTabSz="914255" rtl="0" eaLnBrk="1" latinLnBrk="0" hangingPunct="1">
      <a:defRPr sz="1900" kern="1200">
        <a:solidFill>
          <a:schemeClr val="tx1"/>
        </a:solidFill>
        <a:latin typeface="+mn-lt"/>
        <a:ea typeface="+mn-ea"/>
        <a:cs typeface="+mn-cs"/>
      </a:defRPr>
    </a:lvl7pPr>
    <a:lvl8pPr marL="3199892" algn="l" defTabSz="914255" rtl="0" eaLnBrk="1" latinLnBrk="0" hangingPunct="1">
      <a:defRPr sz="1900" kern="1200">
        <a:solidFill>
          <a:schemeClr val="tx1"/>
        </a:solidFill>
        <a:latin typeface="+mn-lt"/>
        <a:ea typeface="+mn-ea"/>
        <a:cs typeface="+mn-cs"/>
      </a:defRPr>
    </a:lvl8pPr>
    <a:lvl9pPr marL="3657020" algn="l" defTabSz="91425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0" d="100"/>
          <a:sy n="60" d="100"/>
        </p:scale>
        <p:origin x="-1560" y="-72"/>
      </p:cViewPr>
      <p:guideLst>
        <p:guide orient="horz" pos="2881"/>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5000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7366000" y="0"/>
            <a:ext cx="5635625" cy="500063"/>
          </a:xfrm>
          <a:prstGeom prst="rect">
            <a:avLst/>
          </a:prstGeom>
        </p:spPr>
        <p:txBody>
          <a:bodyPr vert="horz" lIns="91440" tIns="45720" rIns="91440" bIns="45720" rtlCol="0"/>
          <a:lstStyle>
            <a:lvl1pPr algn="r">
              <a:defRPr sz="1200"/>
            </a:lvl1pPr>
          </a:lstStyle>
          <a:p>
            <a:fld id="{D06D859C-4222-401D-942B-B517C84C79EB}" type="datetimeFigureOut">
              <a:rPr lang="en-IN" smtClean="0"/>
              <a:t>03/03/2020</a:t>
            </a:fld>
            <a:endParaRPr lang="en-IN"/>
          </a:p>
        </p:txBody>
      </p:sp>
      <p:sp>
        <p:nvSpPr>
          <p:cNvPr id="4" name="Slide Image Placeholder 3"/>
          <p:cNvSpPr>
            <a:spLocks noGrp="1" noRot="1" noChangeAspect="1"/>
          </p:cNvSpPr>
          <p:nvPr>
            <p:ph type="sldImg" idx="2"/>
          </p:nvPr>
        </p:nvSpPr>
        <p:spPr>
          <a:xfrm>
            <a:off x="4064000" y="750888"/>
            <a:ext cx="4876800" cy="37528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300163" y="4752975"/>
            <a:ext cx="10404475" cy="45037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505950"/>
            <a:ext cx="5635625" cy="500063"/>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7366000" y="9505950"/>
            <a:ext cx="5635625" cy="500063"/>
          </a:xfrm>
          <a:prstGeom prst="rect">
            <a:avLst/>
          </a:prstGeom>
        </p:spPr>
        <p:txBody>
          <a:bodyPr vert="horz" lIns="91440" tIns="45720" rIns="91440" bIns="45720" rtlCol="0" anchor="b"/>
          <a:lstStyle>
            <a:lvl1pPr algn="r">
              <a:defRPr sz="1200"/>
            </a:lvl1pPr>
          </a:lstStyle>
          <a:p>
            <a:fld id="{3CB5E53E-428F-4247-BC9B-09EB0ADFD552}" type="slidenum">
              <a:rPr lang="en-IN" smtClean="0"/>
              <a:t>‹#›</a:t>
            </a:fld>
            <a:endParaRPr lang="en-IN"/>
          </a:p>
        </p:txBody>
      </p:sp>
    </p:spTree>
    <p:extLst>
      <p:ext uri="{BB962C8B-B14F-4D97-AF65-F5344CB8AC3E}">
        <p14:creationId xmlns:p14="http://schemas.microsoft.com/office/powerpoint/2010/main" val="50400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CB5E53E-428F-4247-BC9B-09EB0ADFD552}" type="slidenum">
              <a:rPr lang="en-IN" smtClean="0"/>
              <a:t>26</a:t>
            </a:fld>
            <a:endParaRPr lang="en-IN"/>
          </a:p>
        </p:txBody>
      </p:sp>
    </p:spTree>
    <p:extLst>
      <p:ext uri="{BB962C8B-B14F-4D97-AF65-F5344CB8AC3E}">
        <p14:creationId xmlns:p14="http://schemas.microsoft.com/office/powerpoint/2010/main" val="33980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108844"/>
            <a:ext cx="11054080" cy="2145148"/>
          </a:xfrm>
        </p:spPr>
        <p:txBody>
          <a:bodyPr/>
          <a:lstStyle/>
          <a:p>
            <a:r>
              <a:rPr lang="en-US" smtClean="0"/>
              <a:t>Click to edit Master title style</a:t>
            </a:r>
            <a:endParaRPr lang="en-IN"/>
          </a:p>
        </p:txBody>
      </p:sp>
      <p:sp>
        <p:nvSpPr>
          <p:cNvPr id="3" name="Subtitle 2"/>
          <p:cNvSpPr>
            <a:spLocks noGrp="1"/>
          </p:cNvSpPr>
          <p:nvPr>
            <p:ph type="subTitle" idx="1"/>
          </p:nvPr>
        </p:nvSpPr>
        <p:spPr>
          <a:xfrm>
            <a:off x="1950720" y="5670973"/>
            <a:ext cx="9103360" cy="2557498"/>
          </a:xfrm>
        </p:spPr>
        <p:txBody>
          <a:bodyPr/>
          <a:lstStyle>
            <a:lvl1pPr marL="0" indent="0" algn="ctr">
              <a:buNone/>
              <a:defRPr>
                <a:solidFill>
                  <a:schemeClr val="tx1">
                    <a:tint val="75000"/>
                  </a:schemeClr>
                </a:solidFill>
              </a:defRPr>
            </a:lvl1pPr>
            <a:lvl2pPr marL="657350" indent="0" algn="ctr">
              <a:buNone/>
              <a:defRPr>
                <a:solidFill>
                  <a:schemeClr val="tx1">
                    <a:tint val="75000"/>
                  </a:schemeClr>
                </a:solidFill>
              </a:defRPr>
            </a:lvl2pPr>
            <a:lvl3pPr marL="1314699" indent="0" algn="ctr">
              <a:buNone/>
              <a:defRPr>
                <a:solidFill>
                  <a:schemeClr val="tx1">
                    <a:tint val="75000"/>
                  </a:schemeClr>
                </a:solidFill>
              </a:defRPr>
            </a:lvl3pPr>
            <a:lvl4pPr marL="1972049" indent="0" algn="ctr">
              <a:buNone/>
              <a:defRPr>
                <a:solidFill>
                  <a:schemeClr val="tx1">
                    <a:tint val="75000"/>
                  </a:schemeClr>
                </a:solidFill>
              </a:defRPr>
            </a:lvl4pPr>
            <a:lvl5pPr marL="2629397" indent="0" algn="ctr">
              <a:buNone/>
              <a:defRPr>
                <a:solidFill>
                  <a:schemeClr val="tx1">
                    <a:tint val="75000"/>
                  </a:schemeClr>
                </a:solidFill>
              </a:defRPr>
            </a:lvl5pPr>
            <a:lvl6pPr marL="3286746" indent="0" algn="ctr">
              <a:buNone/>
              <a:defRPr>
                <a:solidFill>
                  <a:schemeClr val="tx1">
                    <a:tint val="75000"/>
                  </a:schemeClr>
                </a:solidFill>
              </a:defRPr>
            </a:lvl6pPr>
            <a:lvl7pPr marL="3944096" indent="0" algn="ctr">
              <a:buNone/>
              <a:defRPr>
                <a:solidFill>
                  <a:schemeClr val="tx1">
                    <a:tint val="75000"/>
                  </a:schemeClr>
                </a:solidFill>
              </a:defRPr>
            </a:lvl7pPr>
            <a:lvl8pPr marL="4601445" indent="0" algn="ctr">
              <a:buNone/>
              <a:defRPr>
                <a:solidFill>
                  <a:schemeClr val="tx1">
                    <a:tint val="75000"/>
                  </a:schemeClr>
                </a:solidFill>
              </a:defRPr>
            </a:lvl8pPr>
            <a:lvl9pPr marL="525879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160967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2599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08943" y="583779"/>
            <a:ext cx="4161084" cy="1246085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25689" y="583779"/>
            <a:ext cx="12266507" cy="124608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147743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417607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430812"/>
            <a:ext cx="11054080" cy="1987621"/>
          </a:xfrm>
        </p:spPr>
        <p:txBody>
          <a:bodyPr anchor="t"/>
          <a:lstStyle>
            <a:lvl1pPr algn="l">
              <a:defRPr sz="5800" b="1" cap="all"/>
            </a:lvl1pPr>
          </a:lstStyle>
          <a:p>
            <a:r>
              <a:rPr lang="en-US" smtClean="0"/>
              <a:t>Click to edit Master title style</a:t>
            </a:r>
            <a:endParaRPr lang="en-IN"/>
          </a:p>
        </p:txBody>
      </p:sp>
      <p:sp>
        <p:nvSpPr>
          <p:cNvPr id="3" name="Text Placeholder 2"/>
          <p:cNvSpPr>
            <a:spLocks noGrp="1"/>
          </p:cNvSpPr>
          <p:nvPr>
            <p:ph type="body" idx="1"/>
          </p:nvPr>
        </p:nvSpPr>
        <p:spPr>
          <a:xfrm>
            <a:off x="1027290" y="4241648"/>
            <a:ext cx="11054080" cy="2189162"/>
          </a:xfrm>
        </p:spPr>
        <p:txBody>
          <a:bodyPr anchor="b"/>
          <a:lstStyle>
            <a:lvl1pPr marL="0" indent="0">
              <a:buNone/>
              <a:defRPr sz="2900">
                <a:solidFill>
                  <a:schemeClr val="tx1">
                    <a:tint val="75000"/>
                  </a:schemeClr>
                </a:solidFill>
              </a:defRPr>
            </a:lvl1pPr>
            <a:lvl2pPr marL="657350" indent="0">
              <a:buNone/>
              <a:defRPr sz="2600">
                <a:solidFill>
                  <a:schemeClr val="tx1">
                    <a:tint val="75000"/>
                  </a:schemeClr>
                </a:solidFill>
              </a:defRPr>
            </a:lvl2pPr>
            <a:lvl3pPr marL="1314699" indent="0">
              <a:buNone/>
              <a:defRPr sz="2300">
                <a:solidFill>
                  <a:schemeClr val="tx1">
                    <a:tint val="75000"/>
                  </a:schemeClr>
                </a:solidFill>
              </a:defRPr>
            </a:lvl3pPr>
            <a:lvl4pPr marL="1972049" indent="0">
              <a:buNone/>
              <a:defRPr sz="2000">
                <a:solidFill>
                  <a:schemeClr val="tx1">
                    <a:tint val="75000"/>
                  </a:schemeClr>
                </a:solidFill>
              </a:defRPr>
            </a:lvl4pPr>
            <a:lvl5pPr marL="2629397" indent="0">
              <a:buNone/>
              <a:defRPr sz="2000">
                <a:solidFill>
                  <a:schemeClr val="tx1">
                    <a:tint val="75000"/>
                  </a:schemeClr>
                </a:solidFill>
              </a:defRPr>
            </a:lvl5pPr>
            <a:lvl6pPr marL="3286746" indent="0">
              <a:buNone/>
              <a:defRPr sz="2000">
                <a:solidFill>
                  <a:schemeClr val="tx1">
                    <a:tint val="75000"/>
                  </a:schemeClr>
                </a:solidFill>
              </a:defRPr>
            </a:lvl6pPr>
            <a:lvl7pPr marL="3944096" indent="0">
              <a:buNone/>
              <a:defRPr sz="2000">
                <a:solidFill>
                  <a:schemeClr val="tx1">
                    <a:tint val="75000"/>
                  </a:schemeClr>
                </a:solidFill>
              </a:defRPr>
            </a:lvl7pPr>
            <a:lvl8pPr marL="4601445" indent="0">
              <a:buNone/>
              <a:defRPr sz="2000">
                <a:solidFill>
                  <a:schemeClr val="tx1">
                    <a:tint val="75000"/>
                  </a:schemeClr>
                </a:solidFill>
              </a:defRPr>
            </a:lvl8pPr>
            <a:lvl9pPr marL="5258795"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232633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25689" y="3407681"/>
            <a:ext cx="8213796" cy="9636948"/>
          </a:xfrm>
        </p:spPr>
        <p:txBody>
          <a:bodyPr/>
          <a:lstStyle>
            <a:lvl1pPr>
              <a:defRPr sz="40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9356233" y="3407681"/>
            <a:ext cx="8213796" cy="9636948"/>
          </a:xfrm>
        </p:spPr>
        <p:txBody>
          <a:bodyPr/>
          <a:lstStyle>
            <a:lvl1pPr>
              <a:defRPr sz="40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316106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8"/>
            <a:ext cx="11704320" cy="1667933"/>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50240" y="2240129"/>
            <a:ext cx="5746045" cy="933579"/>
          </a:xfrm>
        </p:spPr>
        <p:txBody>
          <a:bodyPr anchor="b"/>
          <a:lstStyle>
            <a:lvl1pPr marL="0" indent="0">
              <a:buNone/>
              <a:defRPr sz="3500" b="1"/>
            </a:lvl1pPr>
            <a:lvl2pPr marL="657350" indent="0">
              <a:buNone/>
              <a:defRPr sz="2900" b="1"/>
            </a:lvl2pPr>
            <a:lvl3pPr marL="1314699" indent="0">
              <a:buNone/>
              <a:defRPr sz="2600" b="1"/>
            </a:lvl3pPr>
            <a:lvl4pPr marL="1972049" indent="0">
              <a:buNone/>
              <a:defRPr sz="2300" b="1"/>
            </a:lvl4pPr>
            <a:lvl5pPr marL="2629397" indent="0">
              <a:buNone/>
              <a:defRPr sz="2300" b="1"/>
            </a:lvl5pPr>
            <a:lvl6pPr marL="3286746" indent="0">
              <a:buNone/>
              <a:defRPr sz="2300" b="1"/>
            </a:lvl6pPr>
            <a:lvl7pPr marL="3944096" indent="0">
              <a:buNone/>
              <a:defRPr sz="2300" b="1"/>
            </a:lvl7pPr>
            <a:lvl8pPr marL="4601445" indent="0">
              <a:buNone/>
              <a:defRPr sz="2300" b="1"/>
            </a:lvl8pPr>
            <a:lvl9pPr marL="5258795"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50240" y="3173706"/>
            <a:ext cx="5746045" cy="5765954"/>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606260" y="2240129"/>
            <a:ext cx="5748302" cy="933579"/>
          </a:xfrm>
        </p:spPr>
        <p:txBody>
          <a:bodyPr anchor="b"/>
          <a:lstStyle>
            <a:lvl1pPr marL="0" indent="0">
              <a:buNone/>
              <a:defRPr sz="3500" b="1"/>
            </a:lvl1pPr>
            <a:lvl2pPr marL="657350" indent="0">
              <a:buNone/>
              <a:defRPr sz="2900" b="1"/>
            </a:lvl2pPr>
            <a:lvl3pPr marL="1314699" indent="0">
              <a:buNone/>
              <a:defRPr sz="2600" b="1"/>
            </a:lvl3pPr>
            <a:lvl4pPr marL="1972049" indent="0">
              <a:buNone/>
              <a:defRPr sz="2300" b="1"/>
            </a:lvl4pPr>
            <a:lvl5pPr marL="2629397" indent="0">
              <a:buNone/>
              <a:defRPr sz="2300" b="1"/>
            </a:lvl5pPr>
            <a:lvl6pPr marL="3286746" indent="0">
              <a:buNone/>
              <a:defRPr sz="2300" b="1"/>
            </a:lvl6pPr>
            <a:lvl7pPr marL="3944096" indent="0">
              <a:buNone/>
              <a:defRPr sz="2300" b="1"/>
            </a:lvl7pPr>
            <a:lvl8pPr marL="4601445" indent="0">
              <a:buNone/>
              <a:defRPr sz="2300" b="1"/>
            </a:lvl8pPr>
            <a:lvl9pPr marL="5258795"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606260" y="3173706"/>
            <a:ext cx="5748302" cy="5765954"/>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112218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249109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275938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2" y="398451"/>
            <a:ext cx="4278490" cy="1695732"/>
          </a:xfrm>
        </p:spPr>
        <p:txBody>
          <a:bodyPr anchor="b"/>
          <a:lstStyle>
            <a:lvl1pPr algn="l">
              <a:defRPr sz="2900" b="1"/>
            </a:lvl1pPr>
          </a:lstStyle>
          <a:p>
            <a:r>
              <a:rPr lang="en-US" smtClean="0"/>
              <a:t>Click to edit Master title style</a:t>
            </a:r>
            <a:endParaRPr lang="en-IN"/>
          </a:p>
        </p:txBody>
      </p:sp>
      <p:sp>
        <p:nvSpPr>
          <p:cNvPr id="3" name="Content Placeholder 2"/>
          <p:cNvSpPr>
            <a:spLocks noGrp="1"/>
          </p:cNvSpPr>
          <p:nvPr>
            <p:ph idx="1"/>
          </p:nvPr>
        </p:nvSpPr>
        <p:spPr>
          <a:xfrm>
            <a:off x="5084516" y="398453"/>
            <a:ext cx="7270044" cy="8541209"/>
          </a:xfrm>
        </p:spPr>
        <p:txBody>
          <a:bodyPr/>
          <a:lstStyle>
            <a:lvl1pPr>
              <a:defRPr sz="4600"/>
            </a:lvl1pPr>
            <a:lvl2pPr>
              <a:defRPr sz="4000"/>
            </a:lvl2pPr>
            <a:lvl3pPr>
              <a:defRPr sz="35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50242" y="2094185"/>
            <a:ext cx="4278490" cy="6845477"/>
          </a:xfrm>
        </p:spPr>
        <p:txBody>
          <a:bodyPr/>
          <a:lstStyle>
            <a:lvl1pPr marL="0" indent="0">
              <a:buNone/>
              <a:defRPr sz="2000"/>
            </a:lvl1pPr>
            <a:lvl2pPr marL="657350" indent="0">
              <a:buNone/>
              <a:defRPr sz="1700"/>
            </a:lvl2pPr>
            <a:lvl3pPr marL="1314699" indent="0">
              <a:buNone/>
              <a:defRPr sz="1400"/>
            </a:lvl3pPr>
            <a:lvl4pPr marL="1972049" indent="0">
              <a:buNone/>
              <a:defRPr sz="1300"/>
            </a:lvl4pPr>
            <a:lvl5pPr marL="2629397" indent="0">
              <a:buNone/>
              <a:defRPr sz="1300"/>
            </a:lvl5pPr>
            <a:lvl6pPr marL="3286746" indent="0">
              <a:buNone/>
              <a:defRPr sz="1300"/>
            </a:lvl6pPr>
            <a:lvl7pPr marL="3944096" indent="0">
              <a:buNone/>
              <a:defRPr sz="1300"/>
            </a:lvl7pPr>
            <a:lvl8pPr marL="4601445" indent="0">
              <a:buNone/>
              <a:defRPr sz="1300"/>
            </a:lvl8pPr>
            <a:lvl9pPr marL="5258795"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133665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7005320"/>
            <a:ext cx="7802880" cy="827018"/>
          </a:xfrm>
        </p:spPr>
        <p:txBody>
          <a:bodyPr anchor="b"/>
          <a:lstStyle>
            <a:lvl1pPr algn="l">
              <a:defRPr sz="2900" b="1"/>
            </a:lvl1pPr>
          </a:lstStyle>
          <a:p>
            <a:r>
              <a:rPr lang="en-US" smtClean="0"/>
              <a:t>Click to edit Master title style</a:t>
            </a:r>
            <a:endParaRPr lang="en-IN"/>
          </a:p>
        </p:txBody>
      </p:sp>
      <p:sp>
        <p:nvSpPr>
          <p:cNvPr id="3" name="Picture Placeholder 2"/>
          <p:cNvSpPr>
            <a:spLocks noGrp="1"/>
          </p:cNvSpPr>
          <p:nvPr>
            <p:ph type="pic" idx="1"/>
          </p:nvPr>
        </p:nvSpPr>
        <p:spPr>
          <a:xfrm>
            <a:off x="2549032" y="894198"/>
            <a:ext cx="7802880" cy="6004560"/>
          </a:xfrm>
        </p:spPr>
        <p:txBody>
          <a:bodyPr/>
          <a:lstStyle>
            <a:lvl1pPr marL="0" indent="0">
              <a:buNone/>
              <a:defRPr sz="4600"/>
            </a:lvl1pPr>
            <a:lvl2pPr marL="657350" indent="0">
              <a:buNone/>
              <a:defRPr sz="4000"/>
            </a:lvl2pPr>
            <a:lvl3pPr marL="1314699" indent="0">
              <a:buNone/>
              <a:defRPr sz="3500"/>
            </a:lvl3pPr>
            <a:lvl4pPr marL="1972049" indent="0">
              <a:buNone/>
              <a:defRPr sz="2900"/>
            </a:lvl4pPr>
            <a:lvl5pPr marL="2629397" indent="0">
              <a:buNone/>
              <a:defRPr sz="2900"/>
            </a:lvl5pPr>
            <a:lvl6pPr marL="3286746" indent="0">
              <a:buNone/>
              <a:defRPr sz="2900"/>
            </a:lvl6pPr>
            <a:lvl7pPr marL="3944096" indent="0">
              <a:buNone/>
              <a:defRPr sz="2900"/>
            </a:lvl7pPr>
            <a:lvl8pPr marL="4601445" indent="0">
              <a:buNone/>
              <a:defRPr sz="2900"/>
            </a:lvl8pPr>
            <a:lvl9pPr marL="5258795" indent="0">
              <a:buNone/>
              <a:defRPr sz="2900"/>
            </a:lvl9pPr>
          </a:lstStyle>
          <a:p>
            <a:endParaRPr lang="en-IN" dirty="0"/>
          </a:p>
        </p:txBody>
      </p:sp>
      <p:sp>
        <p:nvSpPr>
          <p:cNvPr id="4" name="Text Placeholder 3"/>
          <p:cNvSpPr>
            <a:spLocks noGrp="1"/>
          </p:cNvSpPr>
          <p:nvPr>
            <p:ph type="body" sz="half" idx="2"/>
          </p:nvPr>
        </p:nvSpPr>
        <p:spPr>
          <a:xfrm>
            <a:off x="2549032" y="7832338"/>
            <a:ext cx="7802880" cy="1174502"/>
          </a:xfrm>
        </p:spPr>
        <p:txBody>
          <a:bodyPr/>
          <a:lstStyle>
            <a:lvl1pPr marL="0" indent="0">
              <a:buNone/>
              <a:defRPr sz="2000"/>
            </a:lvl1pPr>
            <a:lvl2pPr marL="657350" indent="0">
              <a:buNone/>
              <a:defRPr sz="1700"/>
            </a:lvl2pPr>
            <a:lvl3pPr marL="1314699" indent="0">
              <a:buNone/>
              <a:defRPr sz="1400"/>
            </a:lvl3pPr>
            <a:lvl4pPr marL="1972049" indent="0">
              <a:buNone/>
              <a:defRPr sz="1300"/>
            </a:lvl4pPr>
            <a:lvl5pPr marL="2629397" indent="0">
              <a:buNone/>
              <a:defRPr sz="1300"/>
            </a:lvl5pPr>
            <a:lvl6pPr marL="3286746" indent="0">
              <a:buNone/>
              <a:defRPr sz="1300"/>
            </a:lvl6pPr>
            <a:lvl7pPr marL="3944096" indent="0">
              <a:buNone/>
              <a:defRPr sz="1300"/>
            </a:lvl7pPr>
            <a:lvl8pPr marL="4601445" indent="0">
              <a:buNone/>
              <a:defRPr sz="1300"/>
            </a:lvl8pPr>
            <a:lvl9pPr marL="5258795"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C17DC-EF6C-4541-B2BF-199652479699}" type="datetimeFigureOut">
              <a:rPr lang="en-IN" smtClean="0"/>
              <a:t>03/03/2020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916BE9B-F35C-43B5-9456-FE1CA097411B}" type="slidenum">
              <a:rPr lang="en-IN" smtClean="0"/>
              <a:t>‹#›</a:t>
            </a:fld>
            <a:endParaRPr lang="en-IN" dirty="0"/>
          </a:p>
        </p:txBody>
      </p:sp>
    </p:spTree>
    <p:extLst>
      <p:ext uri="{BB962C8B-B14F-4D97-AF65-F5344CB8AC3E}">
        <p14:creationId xmlns:p14="http://schemas.microsoft.com/office/powerpoint/2010/main" val="340017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240" y="400768"/>
            <a:ext cx="11704320" cy="1667933"/>
          </a:xfrm>
          <a:prstGeom prst="rect">
            <a:avLst/>
          </a:prstGeom>
        </p:spPr>
        <p:txBody>
          <a:bodyPr vert="horz" lIns="131471" tIns="65734" rIns="131471" bIns="65734"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50240" y="2335109"/>
            <a:ext cx="11704320" cy="6604553"/>
          </a:xfrm>
          <a:prstGeom prst="rect">
            <a:avLst/>
          </a:prstGeom>
        </p:spPr>
        <p:txBody>
          <a:bodyPr vert="horz" lIns="131471" tIns="65734" rIns="131471" bIns="6573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50240" y="9275563"/>
            <a:ext cx="3034453" cy="532812"/>
          </a:xfrm>
          <a:prstGeom prst="rect">
            <a:avLst/>
          </a:prstGeom>
        </p:spPr>
        <p:txBody>
          <a:bodyPr vert="horz" lIns="131471" tIns="65734" rIns="131471" bIns="65734" rtlCol="0" anchor="ctr"/>
          <a:lstStyle>
            <a:lvl1pPr algn="l">
              <a:defRPr sz="1700">
                <a:solidFill>
                  <a:schemeClr val="tx1">
                    <a:tint val="75000"/>
                  </a:schemeClr>
                </a:solidFill>
              </a:defRPr>
            </a:lvl1pPr>
          </a:lstStyle>
          <a:p>
            <a:fld id="{F9DC17DC-EF6C-4541-B2BF-199652479699}" type="datetimeFigureOut">
              <a:rPr lang="en-IN" smtClean="0"/>
              <a:t>03/03/2020</a:t>
            </a:fld>
            <a:endParaRPr lang="en-IN" dirty="0"/>
          </a:p>
        </p:txBody>
      </p:sp>
      <p:sp>
        <p:nvSpPr>
          <p:cNvPr id="5" name="Footer Placeholder 4"/>
          <p:cNvSpPr>
            <a:spLocks noGrp="1"/>
          </p:cNvSpPr>
          <p:nvPr>
            <p:ph type="ftr" sz="quarter" idx="3"/>
          </p:nvPr>
        </p:nvSpPr>
        <p:spPr>
          <a:xfrm>
            <a:off x="4443308" y="9275563"/>
            <a:ext cx="4118187" cy="532812"/>
          </a:xfrm>
          <a:prstGeom prst="rect">
            <a:avLst/>
          </a:prstGeom>
        </p:spPr>
        <p:txBody>
          <a:bodyPr vert="horz" lIns="131471" tIns="65734" rIns="131471" bIns="65734" rtlCol="0" anchor="ctr"/>
          <a:lstStyle>
            <a:lvl1pPr algn="ctr">
              <a:defRPr sz="17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9320107" y="9275563"/>
            <a:ext cx="3034453" cy="532812"/>
          </a:xfrm>
          <a:prstGeom prst="rect">
            <a:avLst/>
          </a:prstGeom>
        </p:spPr>
        <p:txBody>
          <a:bodyPr vert="horz" lIns="131471" tIns="65734" rIns="131471" bIns="65734" rtlCol="0" anchor="ctr"/>
          <a:lstStyle>
            <a:lvl1pPr algn="r">
              <a:defRPr sz="1700">
                <a:solidFill>
                  <a:schemeClr val="tx1">
                    <a:tint val="75000"/>
                  </a:schemeClr>
                </a:solidFill>
              </a:defRPr>
            </a:lvl1pPr>
          </a:lstStyle>
          <a:p>
            <a:fld id="{A916BE9B-F35C-43B5-9456-FE1CA097411B}" type="slidenum">
              <a:rPr lang="en-IN" smtClean="0"/>
              <a:t>‹#›</a:t>
            </a:fld>
            <a:endParaRPr lang="en-IN" dirty="0"/>
          </a:p>
        </p:txBody>
      </p:sp>
    </p:spTree>
    <p:extLst>
      <p:ext uri="{BB962C8B-B14F-4D97-AF65-F5344CB8AC3E}">
        <p14:creationId xmlns:p14="http://schemas.microsoft.com/office/powerpoint/2010/main" val="30405452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1314699" rtl="0" eaLnBrk="1" latinLnBrk="0" hangingPunct="1">
        <a:spcBef>
          <a:spcPct val="0"/>
        </a:spcBef>
        <a:buNone/>
        <a:defRPr sz="6300" kern="1200">
          <a:solidFill>
            <a:schemeClr val="tx1"/>
          </a:solidFill>
          <a:latin typeface="+mj-lt"/>
          <a:ea typeface="+mj-ea"/>
          <a:cs typeface="+mj-cs"/>
        </a:defRPr>
      </a:lvl1pPr>
    </p:titleStyle>
    <p:bodyStyle>
      <a:lvl1pPr marL="493011" indent="-493011" algn="l" defTabSz="1314699"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8192" indent="-410844" algn="l" defTabSz="1314699"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43374" indent="-328675" algn="l" defTabSz="1314699" rtl="0" eaLnBrk="1" latinLnBrk="0" hangingPunct="1">
        <a:spcBef>
          <a:spcPct val="20000"/>
        </a:spcBef>
        <a:buFont typeface="Arial" pitchFamily="34" charset="0"/>
        <a:buChar char="•"/>
        <a:defRPr sz="3500" kern="1200">
          <a:solidFill>
            <a:schemeClr val="tx1"/>
          </a:solidFill>
          <a:latin typeface="+mn-lt"/>
          <a:ea typeface="+mn-ea"/>
          <a:cs typeface="+mn-cs"/>
        </a:defRPr>
      </a:lvl3pPr>
      <a:lvl4pPr marL="2300722" indent="-328675" algn="l" defTabSz="1314699"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58072" indent="-328675" algn="l" defTabSz="1314699"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615421" indent="-328675" algn="l" defTabSz="1314699"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72770" indent="-328675" algn="l" defTabSz="1314699"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930120" indent="-328675" algn="l" defTabSz="1314699"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87470" indent="-328675" algn="l" defTabSz="1314699"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14699" rtl="0" eaLnBrk="1" latinLnBrk="0" hangingPunct="1">
        <a:defRPr sz="2600" kern="1200">
          <a:solidFill>
            <a:schemeClr val="tx1"/>
          </a:solidFill>
          <a:latin typeface="+mn-lt"/>
          <a:ea typeface="+mn-ea"/>
          <a:cs typeface="+mn-cs"/>
        </a:defRPr>
      </a:lvl1pPr>
      <a:lvl2pPr marL="657350" algn="l" defTabSz="1314699" rtl="0" eaLnBrk="1" latinLnBrk="0" hangingPunct="1">
        <a:defRPr sz="2600" kern="1200">
          <a:solidFill>
            <a:schemeClr val="tx1"/>
          </a:solidFill>
          <a:latin typeface="+mn-lt"/>
          <a:ea typeface="+mn-ea"/>
          <a:cs typeface="+mn-cs"/>
        </a:defRPr>
      </a:lvl2pPr>
      <a:lvl3pPr marL="1314699" algn="l" defTabSz="1314699" rtl="0" eaLnBrk="1" latinLnBrk="0" hangingPunct="1">
        <a:defRPr sz="2600" kern="1200">
          <a:solidFill>
            <a:schemeClr val="tx1"/>
          </a:solidFill>
          <a:latin typeface="+mn-lt"/>
          <a:ea typeface="+mn-ea"/>
          <a:cs typeface="+mn-cs"/>
        </a:defRPr>
      </a:lvl3pPr>
      <a:lvl4pPr marL="1972049" algn="l" defTabSz="1314699" rtl="0" eaLnBrk="1" latinLnBrk="0" hangingPunct="1">
        <a:defRPr sz="2600" kern="1200">
          <a:solidFill>
            <a:schemeClr val="tx1"/>
          </a:solidFill>
          <a:latin typeface="+mn-lt"/>
          <a:ea typeface="+mn-ea"/>
          <a:cs typeface="+mn-cs"/>
        </a:defRPr>
      </a:lvl4pPr>
      <a:lvl5pPr marL="2629397" algn="l" defTabSz="1314699" rtl="0" eaLnBrk="1" latinLnBrk="0" hangingPunct="1">
        <a:defRPr sz="2600" kern="1200">
          <a:solidFill>
            <a:schemeClr val="tx1"/>
          </a:solidFill>
          <a:latin typeface="+mn-lt"/>
          <a:ea typeface="+mn-ea"/>
          <a:cs typeface="+mn-cs"/>
        </a:defRPr>
      </a:lvl5pPr>
      <a:lvl6pPr marL="3286746" algn="l" defTabSz="1314699" rtl="0" eaLnBrk="1" latinLnBrk="0" hangingPunct="1">
        <a:defRPr sz="2600" kern="1200">
          <a:solidFill>
            <a:schemeClr val="tx1"/>
          </a:solidFill>
          <a:latin typeface="+mn-lt"/>
          <a:ea typeface="+mn-ea"/>
          <a:cs typeface="+mn-cs"/>
        </a:defRPr>
      </a:lvl6pPr>
      <a:lvl7pPr marL="3944096" algn="l" defTabSz="1314699" rtl="0" eaLnBrk="1" latinLnBrk="0" hangingPunct="1">
        <a:defRPr sz="2600" kern="1200">
          <a:solidFill>
            <a:schemeClr val="tx1"/>
          </a:solidFill>
          <a:latin typeface="+mn-lt"/>
          <a:ea typeface="+mn-ea"/>
          <a:cs typeface="+mn-cs"/>
        </a:defRPr>
      </a:lvl7pPr>
      <a:lvl8pPr marL="4601445" algn="l" defTabSz="1314699" rtl="0" eaLnBrk="1" latinLnBrk="0" hangingPunct="1">
        <a:defRPr sz="2600" kern="1200">
          <a:solidFill>
            <a:schemeClr val="tx1"/>
          </a:solidFill>
          <a:latin typeface="+mn-lt"/>
          <a:ea typeface="+mn-ea"/>
          <a:cs typeface="+mn-cs"/>
        </a:defRPr>
      </a:lvl8pPr>
      <a:lvl9pPr marL="5258795" algn="l" defTabSz="131469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ww.codeigniter.com/"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www.symfony-project.com/" TargetMode="External"/><Relationship Id="rId4" Type="http://schemas.openxmlformats.org/officeDocument/2006/relationships/hyperlink" Target="http://www.cakephp.org/" TargetMode="External"/></Relationships>
</file>

<file path=ppt/slides/_rels/slide50.xml.rels><?xml version="1.0" encoding="UTF-8" standalone="yes"?>
<Relationships xmlns="http://schemas.openxmlformats.org/package/2006/relationships"><Relationship Id="rId2" Type="http://schemas.openxmlformats.org/officeDocument/2006/relationships/hyperlink" Target="https://www.codeigniter.com/userguide2/general/controllers.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47700" y="4749800"/>
            <a:ext cx="11709420" cy="125"/>
          </a:xfrm>
          <a:custGeom>
            <a:avLst/>
            <a:gdLst/>
            <a:ahLst/>
            <a:cxnLst/>
            <a:rect l="l" t="t" r="r" b="b"/>
            <a:pathLst>
              <a:path w="11709420" h="126">
                <a:moveTo>
                  <a:pt x="0" y="0"/>
                </a:moveTo>
                <a:lnTo>
                  <a:pt x="11709420" y="126"/>
                </a:lnTo>
              </a:path>
            </a:pathLst>
          </a:custGeom>
          <a:ln w="12700">
            <a:solidFill>
              <a:srgbClr val="999999"/>
            </a:solidFill>
          </a:ln>
        </p:spPr>
        <p:txBody>
          <a:bodyPr wrap="square" lIns="0" tIns="0" rIns="0" bIns="0" rtlCol="0">
            <a:noAutofit/>
          </a:bodyPr>
          <a:lstStyle/>
          <a:p>
            <a:endParaRPr dirty="0"/>
          </a:p>
        </p:txBody>
      </p:sp>
      <p:sp>
        <p:nvSpPr>
          <p:cNvPr id="6" name="object 6"/>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dirty="0"/>
          </a:p>
        </p:txBody>
      </p:sp>
      <p:sp>
        <p:nvSpPr>
          <p:cNvPr id="4" name="object 4"/>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dirty="0">
              <a:latin typeface="Arial"/>
              <a:cs typeface="Arial"/>
            </a:endParaRPr>
          </a:p>
        </p:txBody>
      </p:sp>
      <p:sp>
        <p:nvSpPr>
          <p:cNvPr id="3" name="object 3"/>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29155"/>
              </a:spcBef>
            </a:pPr>
            <a:r>
              <a:rPr sz="4200" dirty="0">
                <a:latin typeface="Arial"/>
                <a:cs typeface="Arial"/>
              </a:rPr>
              <a:t>CodeIgniter</a:t>
            </a:r>
            <a:r>
              <a:rPr sz="4200" spc="46" dirty="0">
                <a:latin typeface="Arial"/>
                <a:cs typeface="Arial"/>
              </a:rPr>
              <a:t> </a:t>
            </a:r>
            <a:r>
              <a:rPr sz="4200" dirty="0">
                <a:latin typeface="Arial"/>
                <a:cs typeface="Arial"/>
              </a:rPr>
              <a:t>and</a:t>
            </a:r>
            <a:r>
              <a:rPr sz="4200" spc="-210" dirty="0">
                <a:latin typeface="Arial"/>
                <a:cs typeface="Arial"/>
              </a:rPr>
              <a:t> </a:t>
            </a:r>
            <a:r>
              <a:rPr sz="4200" dirty="0">
                <a:latin typeface="Arial"/>
                <a:cs typeface="Arial"/>
              </a:rPr>
              <a:t>MVC</a:t>
            </a:r>
          </a:p>
          <a:p>
            <a:pPr marL="622201">
              <a:lnSpc>
                <a:spcPct val="95825"/>
              </a:lnSpc>
              <a:spcBef>
                <a:spcPts val="4970"/>
              </a:spcBef>
            </a:pPr>
            <a:r>
              <a:rPr sz="2600" dirty="0">
                <a:solidFill>
                  <a:srgbClr val="747373"/>
                </a:solidFill>
                <a:latin typeface="Arial"/>
                <a:cs typeface="Arial"/>
              </a:rPr>
              <a:t>Enterprise</a:t>
            </a:r>
            <a:r>
              <a:rPr sz="2600" spc="-118" dirty="0">
                <a:solidFill>
                  <a:srgbClr val="747373"/>
                </a:solidFill>
                <a:latin typeface="Arial"/>
                <a:cs typeface="Arial"/>
              </a:rPr>
              <a:t> </a:t>
            </a:r>
            <a:r>
              <a:rPr sz="2600" dirty="0">
                <a:solidFill>
                  <a:srgbClr val="747373"/>
                </a:solidFill>
                <a:latin typeface="Arial"/>
                <a:cs typeface="Arial"/>
              </a:rPr>
              <a:t>class web</a:t>
            </a:r>
            <a:r>
              <a:rPr sz="2600" spc="95" dirty="0">
                <a:solidFill>
                  <a:srgbClr val="747373"/>
                </a:solidFill>
                <a:latin typeface="Arial"/>
                <a:cs typeface="Arial"/>
              </a:rPr>
              <a:t> </a:t>
            </a:r>
            <a:r>
              <a:rPr sz="2600" dirty="0">
                <a:solidFill>
                  <a:srgbClr val="747373"/>
                </a:solidFill>
                <a:latin typeface="Arial"/>
                <a:cs typeface="Arial"/>
              </a:rPr>
              <a:t>application</a:t>
            </a:r>
            <a:r>
              <a:rPr sz="2600" spc="247" dirty="0">
                <a:solidFill>
                  <a:srgbClr val="747373"/>
                </a:solidFill>
                <a:latin typeface="Arial"/>
                <a:cs typeface="Arial"/>
              </a:rPr>
              <a:t> </a:t>
            </a:r>
            <a:r>
              <a:rPr sz="2600" dirty="0">
                <a:solidFill>
                  <a:srgbClr val="747373"/>
                </a:solidFill>
                <a:latin typeface="Arial"/>
                <a:cs typeface="Arial"/>
              </a:rPr>
              <a:t>development</a:t>
            </a:r>
            <a:endParaRPr sz="2600" dirty="0">
              <a:latin typeface="Arial"/>
              <a:cs typeface="Arial"/>
            </a:endParaRPr>
          </a:p>
        </p:txBody>
      </p:sp>
      <p:sp>
        <p:nvSpPr>
          <p:cNvPr id="2" name="object 2"/>
          <p:cNvSpPr txBox="1"/>
          <p:nvPr/>
        </p:nvSpPr>
        <p:spPr>
          <a:xfrm>
            <a:off x="647700" y="4610164"/>
            <a:ext cx="11709420" cy="152401"/>
          </a:xfrm>
          <a:prstGeom prst="rect">
            <a:avLst/>
          </a:prstGeom>
        </p:spPr>
        <p:txBody>
          <a:bodyPr wrap="square" lIns="0" tIns="0" rIns="0" bIns="0" rtlCol="0">
            <a:noAutofit/>
          </a:bodyPr>
          <a:lstStyle/>
          <a:p>
            <a:pPr marL="25397">
              <a:lnSpc>
                <a:spcPts val="999"/>
              </a:lnSpc>
            </a:pPr>
            <a:endParaRPr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7700" y="1968500"/>
            <a:ext cx="11709400" cy="125"/>
          </a:xfrm>
          <a:custGeom>
            <a:avLst/>
            <a:gdLst/>
            <a:ahLst/>
            <a:cxnLst/>
            <a:rect l="l" t="t" r="r" b="b"/>
            <a:pathLst>
              <a:path w="11709400" h="126">
                <a:moveTo>
                  <a:pt x="0" y="0"/>
                </a:moveTo>
                <a:lnTo>
                  <a:pt x="11709400" y="126"/>
                </a:lnTo>
              </a:path>
            </a:pathLst>
          </a:custGeom>
          <a:ln w="12700">
            <a:solidFill>
              <a:srgbClr val="999999"/>
            </a:solidFill>
          </a:ln>
        </p:spPr>
        <p:txBody>
          <a:bodyPr wrap="square" lIns="0" tIns="0" rIns="0" bIns="0" rtlCol="0">
            <a:noAutofit/>
          </a:bodyPr>
          <a:lstStyle/>
          <a:p>
            <a:endParaRPr/>
          </a:p>
        </p:txBody>
      </p:sp>
      <p:sp>
        <p:nvSpPr>
          <p:cNvPr id="5" name="object 5"/>
          <p:cNvSpPr/>
          <p:nvPr/>
        </p:nvSpPr>
        <p:spPr>
          <a:xfrm>
            <a:off x="10642600" y="88900"/>
            <a:ext cx="1714500" cy="18796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3" name="object 3"/>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a:latin typeface="Arial"/>
              <a:cs typeface="Arial"/>
            </a:endParaRPr>
          </a:p>
        </p:txBody>
      </p:sp>
      <p:sp>
        <p:nvSpPr>
          <p:cNvPr id="2" name="object 2"/>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600"/>
              </a:spcBef>
            </a:pPr>
            <a:r>
              <a:rPr sz="4200" dirty="0">
                <a:latin typeface="Arial"/>
                <a:cs typeface="Arial"/>
              </a:rPr>
              <a:t>CodeIgniter:</a:t>
            </a:r>
            <a:r>
              <a:rPr sz="4200" spc="46" dirty="0">
                <a:latin typeface="Arial"/>
                <a:cs typeface="Arial"/>
              </a:rPr>
              <a:t> </a:t>
            </a:r>
            <a:r>
              <a:rPr sz="4200" dirty="0">
                <a:latin typeface="Arial"/>
                <a:cs typeface="Arial"/>
              </a:rPr>
              <a:t>Featu</a:t>
            </a:r>
            <a:r>
              <a:rPr sz="4200" spc="-75" dirty="0">
                <a:latin typeface="Arial"/>
                <a:cs typeface="Arial"/>
              </a:rPr>
              <a:t>r</a:t>
            </a:r>
            <a:r>
              <a:rPr sz="4200" dirty="0">
                <a:latin typeface="Arial"/>
                <a:cs typeface="Arial"/>
              </a:rPr>
              <a:t>es</a:t>
            </a:r>
            <a:r>
              <a:rPr lang="en-IN" sz="4200" dirty="0">
                <a:latin typeface="Arial"/>
                <a:cs typeface="Arial"/>
              </a:rPr>
              <a:t> List</a:t>
            </a:r>
          </a:p>
          <a:p>
            <a:pPr marL="449028"/>
            <a:endParaRPr lang="en-IN" sz="2400" dirty="0">
              <a:latin typeface="Arial"/>
              <a:cs typeface="Arial"/>
            </a:endParaRPr>
          </a:p>
          <a:p>
            <a:pPr marL="449028"/>
            <a:endParaRPr lang="en-IN" sz="2400" dirty="0">
              <a:latin typeface="Arial"/>
              <a:cs typeface="Arial"/>
            </a:endParaRPr>
          </a:p>
          <a:p>
            <a:pPr marL="449028"/>
            <a:endParaRPr lang="en-IN" sz="2400" dirty="0">
              <a:latin typeface="Arial"/>
              <a:cs typeface="Arial"/>
            </a:endParaRPr>
          </a:p>
          <a:p>
            <a:pPr marL="449028"/>
            <a:endParaRPr lang="en-IN" sz="2400" dirty="0"/>
          </a:p>
          <a:p>
            <a:pPr marL="791875" indent="-342845">
              <a:buFont typeface="Arial" pitchFamily="34" charset="0"/>
              <a:buChar char="•"/>
            </a:pPr>
            <a:r>
              <a:rPr lang="en-IN" sz="3600" dirty="0"/>
              <a:t>Extremely Light Weight</a:t>
            </a:r>
          </a:p>
          <a:p>
            <a:pPr marL="791875" indent="-342845">
              <a:buFont typeface="Arial" pitchFamily="34" charset="0"/>
              <a:buChar char="•"/>
            </a:pPr>
            <a:r>
              <a:rPr lang="en-IN" sz="3600" dirty="0"/>
              <a:t>Full Featured database classes with support for several platforms.</a:t>
            </a:r>
          </a:p>
          <a:p>
            <a:pPr marL="791875" indent="-342845">
              <a:buFont typeface="Arial" pitchFamily="34" charset="0"/>
              <a:buChar char="•"/>
            </a:pPr>
            <a:r>
              <a:rPr lang="en-IN" sz="3600" dirty="0"/>
              <a:t>Query Builder Database Support</a:t>
            </a:r>
          </a:p>
          <a:p>
            <a:pPr marL="791875" indent="-342845">
              <a:buFont typeface="Arial" pitchFamily="34" charset="0"/>
              <a:buChar char="•"/>
            </a:pPr>
            <a:r>
              <a:rPr lang="en-IN" sz="3600" dirty="0"/>
              <a:t>Form and Data Validation</a:t>
            </a:r>
          </a:p>
          <a:p>
            <a:pPr marL="791875" indent="-342845">
              <a:buFont typeface="Arial" pitchFamily="34" charset="0"/>
              <a:buChar char="•"/>
            </a:pPr>
            <a:r>
              <a:rPr lang="en-IN" sz="3600" dirty="0"/>
              <a:t>Security and XSS Filtering</a:t>
            </a:r>
          </a:p>
          <a:p>
            <a:pPr marL="791875" indent="-342845">
              <a:buFont typeface="Arial" pitchFamily="34" charset="0"/>
              <a:buChar char="•"/>
            </a:pPr>
            <a:r>
              <a:rPr lang="en-IN" sz="3600" dirty="0"/>
              <a:t>Session Management</a:t>
            </a:r>
          </a:p>
          <a:p>
            <a:pPr marL="791875" indent="-342845">
              <a:buFont typeface="Arial" pitchFamily="34" charset="0"/>
              <a:buChar char="•"/>
            </a:pPr>
            <a:r>
              <a:rPr lang="en-IN" sz="3600" dirty="0"/>
              <a:t>Email Sending Class. Supports Attachments, HTML/Text email, multiple protocols (</a:t>
            </a:r>
            <a:r>
              <a:rPr lang="en-IN" sz="3600" dirty="0" err="1"/>
              <a:t>sendmail</a:t>
            </a:r>
            <a:r>
              <a:rPr lang="en-IN" sz="3600" dirty="0"/>
              <a:t>, SMTP, and Mail) and more.</a:t>
            </a:r>
          </a:p>
          <a:p>
            <a:pPr marL="791875" indent="-342845">
              <a:buFont typeface="Arial" pitchFamily="34" charset="0"/>
              <a:buChar char="•"/>
            </a:pPr>
            <a:r>
              <a:rPr lang="en-IN" sz="3600" dirty="0"/>
              <a:t>Image Manipulation Library (cropping, resizing, rotating, etc.). Supports GD, </a:t>
            </a:r>
            <a:r>
              <a:rPr lang="en-IN" sz="3600" dirty="0" err="1"/>
              <a:t>ImageMagick</a:t>
            </a:r>
            <a:r>
              <a:rPr lang="en-IN" sz="3600" dirty="0"/>
              <a:t>, and </a:t>
            </a:r>
            <a:r>
              <a:rPr lang="en-IN" sz="3600" dirty="0" err="1"/>
              <a:t>NetPBM</a:t>
            </a:r>
            <a:endParaRPr lang="en-IN" sz="3600" dirty="0"/>
          </a:p>
          <a:p>
            <a:pPr marL="791875" indent="-342845">
              <a:buFont typeface="Arial" pitchFamily="34" charset="0"/>
              <a:buChar char="•"/>
            </a:pPr>
            <a:r>
              <a:rPr lang="en-IN" sz="3600" dirty="0"/>
              <a:t>File Uploading Class</a:t>
            </a:r>
          </a:p>
          <a:p>
            <a:pPr marL="791875" indent="-342845">
              <a:buFont typeface="Arial" pitchFamily="34" charset="0"/>
              <a:buChar char="•"/>
            </a:pPr>
            <a:r>
              <a:rPr lang="en-IN" sz="3600" dirty="0"/>
              <a:t>FTP Class</a:t>
            </a:r>
          </a:p>
          <a:p>
            <a:pPr marL="791875" indent="-342845">
              <a:buFont typeface="Arial" pitchFamily="34" charset="0"/>
              <a:buChar char="•"/>
            </a:pPr>
            <a:r>
              <a:rPr lang="en-IN" sz="3600" dirty="0"/>
              <a:t>Localization</a:t>
            </a:r>
          </a:p>
          <a:p>
            <a:pPr marL="791875" indent="-342845">
              <a:buFont typeface="Arial" pitchFamily="34" charset="0"/>
              <a:buChar char="•"/>
            </a:pPr>
            <a:r>
              <a:rPr lang="en-IN" sz="3600" dirty="0"/>
              <a:t>Pagination</a:t>
            </a:r>
          </a:p>
        </p:txBody>
      </p:sp>
    </p:spTree>
    <p:extLst>
      <p:ext uri="{BB962C8B-B14F-4D97-AF65-F5344CB8AC3E}">
        <p14:creationId xmlns:p14="http://schemas.microsoft.com/office/powerpoint/2010/main" val="86370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7700" y="1968500"/>
            <a:ext cx="11709400" cy="125"/>
          </a:xfrm>
          <a:custGeom>
            <a:avLst/>
            <a:gdLst/>
            <a:ahLst/>
            <a:cxnLst/>
            <a:rect l="l" t="t" r="r" b="b"/>
            <a:pathLst>
              <a:path w="11709400" h="126">
                <a:moveTo>
                  <a:pt x="0" y="0"/>
                </a:moveTo>
                <a:lnTo>
                  <a:pt x="11709400" y="126"/>
                </a:lnTo>
              </a:path>
            </a:pathLst>
          </a:custGeom>
          <a:ln w="12700">
            <a:solidFill>
              <a:srgbClr val="999999"/>
            </a:solidFill>
          </a:ln>
        </p:spPr>
        <p:txBody>
          <a:bodyPr wrap="square" lIns="0" tIns="0" rIns="0" bIns="0" rtlCol="0">
            <a:noAutofit/>
          </a:bodyPr>
          <a:lstStyle/>
          <a:p>
            <a:endParaRPr/>
          </a:p>
        </p:txBody>
      </p:sp>
      <p:sp>
        <p:nvSpPr>
          <p:cNvPr id="5" name="object 5"/>
          <p:cNvSpPr/>
          <p:nvPr/>
        </p:nvSpPr>
        <p:spPr>
          <a:xfrm>
            <a:off x="10642600" y="88900"/>
            <a:ext cx="1714500" cy="18796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3" name="object 3"/>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a:latin typeface="Arial"/>
              <a:cs typeface="Arial"/>
            </a:endParaRPr>
          </a:p>
        </p:txBody>
      </p:sp>
      <p:sp>
        <p:nvSpPr>
          <p:cNvPr id="2" name="object 2"/>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600"/>
              </a:spcBef>
            </a:pPr>
            <a:r>
              <a:rPr sz="4200" dirty="0">
                <a:latin typeface="Arial"/>
                <a:cs typeface="Arial"/>
              </a:rPr>
              <a:t>CodeIgniter:</a:t>
            </a:r>
            <a:r>
              <a:rPr sz="4200" spc="46" dirty="0">
                <a:latin typeface="Arial"/>
                <a:cs typeface="Arial"/>
              </a:rPr>
              <a:t> </a:t>
            </a:r>
            <a:r>
              <a:rPr sz="4200" dirty="0">
                <a:latin typeface="Arial"/>
                <a:cs typeface="Arial"/>
              </a:rPr>
              <a:t>Featu</a:t>
            </a:r>
            <a:r>
              <a:rPr sz="4200" spc="-75" dirty="0">
                <a:latin typeface="Arial"/>
                <a:cs typeface="Arial"/>
              </a:rPr>
              <a:t>r</a:t>
            </a:r>
            <a:r>
              <a:rPr sz="4200" dirty="0">
                <a:latin typeface="Arial"/>
                <a:cs typeface="Arial"/>
              </a:rPr>
              <a:t>es</a:t>
            </a:r>
            <a:r>
              <a:rPr lang="en-IN" sz="4200" dirty="0">
                <a:latin typeface="Arial"/>
                <a:cs typeface="Arial"/>
              </a:rPr>
              <a:t> List</a:t>
            </a:r>
          </a:p>
          <a:p>
            <a:pPr marL="622201">
              <a:lnSpc>
                <a:spcPct val="95825"/>
              </a:lnSpc>
              <a:spcBef>
                <a:spcPts val="7358"/>
              </a:spcBef>
            </a:pPr>
            <a:endParaRPr sz="2400" dirty="0">
              <a:latin typeface="Arial"/>
              <a:cs typeface="Arial"/>
            </a:endParaRPr>
          </a:p>
          <a:p>
            <a:pPr marL="791875" indent="-342845">
              <a:buFont typeface="Arial" pitchFamily="34" charset="0"/>
              <a:buChar char="•"/>
            </a:pPr>
            <a:r>
              <a:rPr lang="en-IN" sz="3200" dirty="0"/>
              <a:t>Data Encryption</a:t>
            </a:r>
          </a:p>
          <a:p>
            <a:pPr marL="791875" indent="-342845">
              <a:buFont typeface="Arial" pitchFamily="34" charset="0"/>
              <a:buChar char="•"/>
            </a:pPr>
            <a:r>
              <a:rPr lang="en-IN" sz="3200" dirty="0"/>
              <a:t>Benchmarking</a:t>
            </a:r>
          </a:p>
          <a:p>
            <a:pPr marL="791875" indent="-342845">
              <a:buFont typeface="Arial" pitchFamily="34" charset="0"/>
              <a:buChar char="•"/>
            </a:pPr>
            <a:r>
              <a:rPr lang="en-IN" sz="3200" dirty="0"/>
              <a:t>Full Page Caching</a:t>
            </a:r>
          </a:p>
          <a:p>
            <a:pPr marL="791875" indent="-342845">
              <a:buFont typeface="Arial" pitchFamily="34" charset="0"/>
              <a:buChar char="•"/>
            </a:pPr>
            <a:r>
              <a:rPr lang="en-IN" sz="3200" dirty="0"/>
              <a:t>Error Logging</a:t>
            </a:r>
          </a:p>
          <a:p>
            <a:pPr marL="791875" indent="-342845">
              <a:buFont typeface="Arial" pitchFamily="34" charset="0"/>
              <a:buChar char="•"/>
            </a:pPr>
            <a:r>
              <a:rPr lang="en-IN" sz="3200" dirty="0"/>
              <a:t>Application Profiling</a:t>
            </a:r>
          </a:p>
          <a:p>
            <a:pPr marL="791875" indent="-342845">
              <a:buFont typeface="Arial" pitchFamily="34" charset="0"/>
              <a:buChar char="•"/>
            </a:pPr>
            <a:r>
              <a:rPr lang="en-IN" sz="3200" dirty="0"/>
              <a:t>Calendaring Class</a:t>
            </a:r>
          </a:p>
          <a:p>
            <a:pPr marL="791875" indent="-342845">
              <a:buFont typeface="Arial" pitchFamily="34" charset="0"/>
              <a:buChar char="•"/>
            </a:pPr>
            <a:r>
              <a:rPr lang="en-IN" sz="3200" dirty="0"/>
              <a:t>User Agent Class</a:t>
            </a:r>
          </a:p>
          <a:p>
            <a:pPr marL="791875" indent="-342845">
              <a:buFont typeface="Arial" pitchFamily="34" charset="0"/>
              <a:buChar char="•"/>
            </a:pPr>
            <a:r>
              <a:rPr lang="en-IN" sz="3200" dirty="0"/>
              <a:t>Zip Encoding Class</a:t>
            </a:r>
          </a:p>
          <a:p>
            <a:pPr marL="791875" indent="-342845">
              <a:buFont typeface="Arial" pitchFamily="34" charset="0"/>
              <a:buChar char="•"/>
            </a:pPr>
            <a:r>
              <a:rPr lang="en-IN" sz="3200" dirty="0"/>
              <a:t>Template Engine Class</a:t>
            </a:r>
          </a:p>
          <a:p>
            <a:pPr marL="791875" indent="-342845">
              <a:buFont typeface="Arial" pitchFamily="34" charset="0"/>
              <a:buChar char="•"/>
            </a:pPr>
            <a:r>
              <a:rPr lang="en-IN" sz="3200" dirty="0"/>
              <a:t>Trackback Class</a:t>
            </a:r>
          </a:p>
          <a:p>
            <a:pPr marL="791875" indent="-342845">
              <a:buFont typeface="Arial" pitchFamily="34" charset="0"/>
              <a:buChar char="•"/>
            </a:pPr>
            <a:r>
              <a:rPr lang="en-IN" sz="3200" dirty="0"/>
              <a:t>XML-RPC Library</a:t>
            </a:r>
          </a:p>
          <a:p>
            <a:pPr marL="791875" indent="-342845">
              <a:buFont typeface="Arial" pitchFamily="34" charset="0"/>
              <a:buChar char="•"/>
            </a:pPr>
            <a:r>
              <a:rPr lang="en-IN" sz="3200" dirty="0"/>
              <a:t>Unit Testing Class</a:t>
            </a:r>
          </a:p>
          <a:p>
            <a:pPr marL="791875" indent="-342845">
              <a:buFont typeface="Arial" pitchFamily="34" charset="0"/>
              <a:buChar char="•"/>
            </a:pPr>
            <a:r>
              <a:rPr lang="en-IN" sz="3200" dirty="0"/>
              <a:t>Search-engine Friendly URLs</a:t>
            </a:r>
          </a:p>
          <a:p>
            <a:pPr marL="791875" indent="-342845">
              <a:buFont typeface="Arial" pitchFamily="34" charset="0"/>
              <a:buChar char="•"/>
            </a:pPr>
            <a:r>
              <a:rPr lang="en-IN" sz="3200" dirty="0"/>
              <a:t>Flexible URI Routing</a:t>
            </a:r>
          </a:p>
          <a:p>
            <a:pPr marL="791875" indent="-342845">
              <a:buFont typeface="Arial" pitchFamily="34" charset="0"/>
              <a:buChar char="•"/>
            </a:pPr>
            <a:r>
              <a:rPr lang="en-IN" sz="3200" dirty="0"/>
              <a:t>Support for Hooks and Class Extensions</a:t>
            </a:r>
          </a:p>
          <a:p>
            <a:pPr marL="791875" indent="-342845">
              <a:buFont typeface="Arial" pitchFamily="34" charset="0"/>
              <a:buChar char="•"/>
            </a:pPr>
            <a:r>
              <a:rPr lang="en-IN" sz="3200" dirty="0"/>
              <a:t>Large library of “helper” functions</a:t>
            </a:r>
          </a:p>
        </p:txBody>
      </p:sp>
    </p:spTree>
    <p:extLst>
      <p:ext uri="{BB962C8B-B14F-4D97-AF65-F5344CB8AC3E}">
        <p14:creationId xmlns:p14="http://schemas.microsoft.com/office/powerpoint/2010/main" val="152053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47700" y="1968500"/>
            <a:ext cx="11709400" cy="125"/>
          </a:xfrm>
          <a:custGeom>
            <a:avLst/>
            <a:gdLst/>
            <a:ahLst/>
            <a:cxnLst/>
            <a:rect l="l" t="t" r="r" b="b"/>
            <a:pathLst>
              <a:path w="11709400" h="126">
                <a:moveTo>
                  <a:pt x="0" y="0"/>
                </a:moveTo>
                <a:lnTo>
                  <a:pt x="11709400" y="126"/>
                </a:lnTo>
              </a:path>
            </a:pathLst>
          </a:custGeom>
          <a:ln w="12700">
            <a:solidFill>
              <a:srgbClr val="999999"/>
            </a:solidFill>
          </a:ln>
        </p:spPr>
        <p:txBody>
          <a:bodyPr wrap="square" lIns="0" tIns="0" rIns="0" bIns="0" rtlCol="0">
            <a:noAutofit/>
          </a:bodyPr>
          <a:lstStyle/>
          <a:p>
            <a:endParaRPr/>
          </a:p>
        </p:txBody>
      </p:sp>
      <p:sp>
        <p:nvSpPr>
          <p:cNvPr id="6" name="object 6"/>
          <p:cNvSpPr/>
          <p:nvPr/>
        </p:nvSpPr>
        <p:spPr>
          <a:xfrm>
            <a:off x="825501" y="2032000"/>
            <a:ext cx="11353801" cy="3340100"/>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4" name="object 4"/>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a:latin typeface="Arial"/>
              <a:cs typeface="Arial"/>
            </a:endParaRPr>
          </a:p>
        </p:txBody>
      </p:sp>
      <p:sp>
        <p:nvSpPr>
          <p:cNvPr id="3" name="object 3"/>
          <p:cNvSpPr txBox="1"/>
          <p:nvPr/>
        </p:nvSpPr>
        <p:spPr>
          <a:xfrm>
            <a:off x="0" y="1"/>
            <a:ext cx="13004800" cy="9753600"/>
          </a:xfrm>
          <a:prstGeom prst="rect">
            <a:avLst/>
          </a:prstGeom>
        </p:spPr>
        <p:txBody>
          <a:bodyPr wrap="square" lIns="0" tIns="0" rIns="0" bIns="0" rtlCol="0">
            <a:noAutofit/>
          </a:bodyPr>
          <a:lstStyle/>
          <a:p>
            <a:pPr>
              <a:lnSpc>
                <a:spcPts val="999"/>
              </a:lnSpc>
            </a:pPr>
            <a:endParaRPr sz="1000"/>
          </a:p>
          <a:p>
            <a:pPr marL="622201">
              <a:lnSpc>
                <a:spcPct val="95825"/>
              </a:lnSpc>
              <a:spcBef>
                <a:spcPts val="7358"/>
              </a:spcBef>
            </a:pPr>
            <a:r>
              <a:rPr sz="4200" dirty="0">
                <a:latin typeface="Arial"/>
                <a:cs typeface="Arial"/>
              </a:rPr>
              <a:t>Application</a:t>
            </a:r>
            <a:r>
              <a:rPr sz="4200" spc="35" dirty="0">
                <a:latin typeface="Arial"/>
                <a:cs typeface="Arial"/>
              </a:rPr>
              <a:t> </a:t>
            </a:r>
            <a:r>
              <a:rPr sz="4200" dirty="0">
                <a:latin typeface="Arial"/>
                <a:cs typeface="Arial"/>
              </a:rPr>
              <a:t>Flow</a:t>
            </a:r>
            <a:r>
              <a:rPr sz="4200" spc="-443" dirty="0">
                <a:latin typeface="Arial"/>
                <a:cs typeface="Arial"/>
              </a:rPr>
              <a:t> </a:t>
            </a:r>
            <a:r>
              <a:rPr sz="4200" dirty="0">
                <a:latin typeface="Arial"/>
                <a:cs typeface="Arial"/>
              </a:rPr>
              <a:t>Chart</a:t>
            </a:r>
            <a:endParaRPr sz="4200">
              <a:latin typeface="Arial"/>
              <a:cs typeface="Arial"/>
            </a:endParaRPr>
          </a:p>
          <a:p>
            <a:pPr marL="1104725" marR="691842" indent="-317450">
              <a:lnSpc>
                <a:spcPts val="2758"/>
              </a:lnSpc>
              <a:spcBef>
                <a:spcPts val="29154"/>
              </a:spcBef>
            </a:pPr>
            <a:r>
              <a:rPr sz="2400" dirty="0">
                <a:latin typeface="Arial"/>
                <a:cs typeface="Arial"/>
              </a:rPr>
              <a:t>1.</a:t>
            </a:r>
            <a:r>
              <a:rPr sz="2400" spc="-164" dirty="0">
                <a:latin typeface="Arial"/>
                <a:cs typeface="Arial"/>
              </a:rPr>
              <a:t> </a:t>
            </a:r>
            <a:r>
              <a:rPr sz="2400" dirty="0">
                <a:latin typeface="Arial"/>
                <a:cs typeface="Arial"/>
              </a:rPr>
              <a:t>The</a:t>
            </a:r>
            <a:r>
              <a:rPr sz="2400" spc="-165" dirty="0">
                <a:latin typeface="Arial"/>
                <a:cs typeface="Arial"/>
              </a:rPr>
              <a:t> </a:t>
            </a:r>
            <a:r>
              <a:rPr sz="2400" dirty="0">
                <a:latin typeface="Arial"/>
                <a:cs typeface="Arial"/>
              </a:rPr>
              <a:t>index.php</a:t>
            </a:r>
            <a:r>
              <a:rPr sz="2400" spc="209" dirty="0">
                <a:latin typeface="Arial"/>
                <a:cs typeface="Arial"/>
              </a:rPr>
              <a:t> </a:t>
            </a:r>
            <a:r>
              <a:rPr sz="2400" dirty="0">
                <a:latin typeface="Arial"/>
                <a:cs typeface="Arial"/>
              </a:rPr>
              <a:t>serves</a:t>
            </a:r>
            <a:r>
              <a:rPr sz="2400" spc="-141" dirty="0">
                <a:latin typeface="Arial"/>
                <a:cs typeface="Arial"/>
              </a:rPr>
              <a:t> </a:t>
            </a:r>
            <a:r>
              <a:rPr sz="2400" dirty="0">
                <a:latin typeface="Arial"/>
                <a:cs typeface="Arial"/>
              </a:rPr>
              <a:t>as</a:t>
            </a:r>
            <a:r>
              <a:rPr sz="2400" spc="-50" dirty="0">
                <a:latin typeface="Arial"/>
                <a:cs typeface="Arial"/>
              </a:rPr>
              <a:t> </a:t>
            </a:r>
            <a:r>
              <a:rPr sz="2400" dirty="0">
                <a:latin typeface="Arial"/>
                <a:cs typeface="Arial"/>
              </a:rPr>
              <a:t>the</a:t>
            </a:r>
            <a:r>
              <a:rPr sz="2400" spc="33" dirty="0">
                <a:latin typeface="Arial"/>
                <a:cs typeface="Arial"/>
              </a:rPr>
              <a:t> </a:t>
            </a:r>
            <a:r>
              <a:rPr sz="2400" dirty="0">
                <a:latin typeface="Arial"/>
                <a:cs typeface="Arial"/>
              </a:rPr>
              <a:t>f</a:t>
            </a:r>
            <a:r>
              <a:rPr sz="2400" spc="-45" dirty="0">
                <a:latin typeface="Arial"/>
                <a:cs typeface="Arial"/>
              </a:rPr>
              <a:t>r</a:t>
            </a:r>
            <a:r>
              <a:rPr sz="2400" dirty="0">
                <a:latin typeface="Arial"/>
                <a:cs typeface="Arial"/>
              </a:rPr>
              <a:t>ont</a:t>
            </a:r>
            <a:r>
              <a:rPr sz="2400" spc="177" dirty="0">
                <a:latin typeface="Arial"/>
                <a:cs typeface="Arial"/>
              </a:rPr>
              <a:t> </a:t>
            </a:r>
            <a:r>
              <a:rPr sz="2400" dirty="0">
                <a:latin typeface="Arial"/>
                <a:cs typeface="Arial"/>
              </a:rPr>
              <a:t>cont</a:t>
            </a:r>
            <a:r>
              <a:rPr sz="2400" spc="-45" dirty="0">
                <a:latin typeface="Arial"/>
                <a:cs typeface="Arial"/>
              </a:rPr>
              <a:t>r</a:t>
            </a:r>
            <a:r>
              <a:rPr sz="2400" dirty="0">
                <a:latin typeface="Arial"/>
                <a:cs typeface="Arial"/>
              </a:rPr>
              <a:t>olle</a:t>
            </a:r>
            <a:r>
              <a:rPr sz="2400" spc="-219" dirty="0">
                <a:latin typeface="Arial"/>
                <a:cs typeface="Arial"/>
              </a:rPr>
              <a:t>r</a:t>
            </a:r>
            <a:r>
              <a:rPr sz="2400" dirty="0">
                <a:latin typeface="Arial"/>
                <a:cs typeface="Arial"/>
              </a:rPr>
              <a:t>,</a:t>
            </a:r>
            <a:r>
              <a:rPr sz="2400" spc="175" dirty="0">
                <a:latin typeface="Arial"/>
                <a:cs typeface="Arial"/>
              </a:rPr>
              <a:t> </a:t>
            </a:r>
            <a:r>
              <a:rPr sz="2400" dirty="0">
                <a:latin typeface="Arial"/>
                <a:cs typeface="Arial"/>
              </a:rPr>
              <a:t>initializing the</a:t>
            </a:r>
            <a:r>
              <a:rPr sz="2400" spc="33" dirty="0">
                <a:latin typeface="Arial"/>
                <a:cs typeface="Arial"/>
              </a:rPr>
              <a:t> </a:t>
            </a:r>
            <a:r>
              <a:rPr sz="2400" dirty="0">
                <a:latin typeface="Arial"/>
                <a:cs typeface="Arial"/>
              </a:rPr>
              <a:t>base</a:t>
            </a:r>
            <a:r>
              <a:rPr sz="2400" spc="-50" dirty="0">
                <a:latin typeface="Arial"/>
                <a:cs typeface="Arial"/>
              </a:rPr>
              <a:t> </a:t>
            </a:r>
            <a:r>
              <a:rPr sz="2400" spc="-45" dirty="0">
                <a:latin typeface="Arial"/>
                <a:cs typeface="Arial"/>
              </a:rPr>
              <a:t>r</a:t>
            </a:r>
            <a:r>
              <a:rPr sz="2400" dirty="0">
                <a:latin typeface="Arial"/>
                <a:cs typeface="Arial"/>
              </a:rPr>
              <a:t>esou</a:t>
            </a:r>
            <a:r>
              <a:rPr sz="2400" spc="-45" dirty="0">
                <a:latin typeface="Arial"/>
                <a:cs typeface="Arial"/>
              </a:rPr>
              <a:t>r</a:t>
            </a:r>
            <a:r>
              <a:rPr sz="2400" dirty="0">
                <a:latin typeface="Arial"/>
                <a:cs typeface="Arial"/>
              </a:rPr>
              <a:t>ces</a:t>
            </a:r>
            <a:r>
              <a:rPr sz="2400" spc="-22" dirty="0">
                <a:latin typeface="Arial"/>
                <a:cs typeface="Arial"/>
              </a:rPr>
              <a:t> </a:t>
            </a:r>
            <a:r>
              <a:rPr sz="2400" dirty="0">
                <a:latin typeface="Arial"/>
                <a:cs typeface="Arial"/>
              </a:rPr>
              <a:t>needed </a:t>
            </a:r>
            <a:endParaRPr sz="2400">
              <a:latin typeface="Arial"/>
              <a:cs typeface="Arial"/>
            </a:endParaRPr>
          </a:p>
          <a:p>
            <a:pPr marL="1104725" marR="691842">
              <a:lnSpc>
                <a:spcPts val="2758"/>
              </a:lnSpc>
              <a:spcBef>
                <a:spcPts val="139"/>
              </a:spcBef>
            </a:pPr>
            <a:r>
              <a:rPr sz="2400" dirty="0">
                <a:latin typeface="Arial"/>
                <a:cs typeface="Arial"/>
              </a:rPr>
              <a:t>to</a:t>
            </a:r>
            <a:r>
              <a:rPr sz="2400" spc="119" dirty="0">
                <a:latin typeface="Arial"/>
                <a:cs typeface="Arial"/>
              </a:rPr>
              <a:t> </a:t>
            </a:r>
            <a:r>
              <a:rPr sz="2400" dirty="0">
                <a:latin typeface="Arial"/>
                <a:cs typeface="Arial"/>
              </a:rPr>
              <a:t>run CodeIgnite</a:t>
            </a:r>
            <a:r>
              <a:rPr sz="2400" spc="-219" dirty="0">
                <a:latin typeface="Arial"/>
                <a:cs typeface="Arial"/>
              </a:rPr>
              <a:t>r</a:t>
            </a:r>
            <a:r>
              <a:rPr sz="2400" dirty="0">
                <a:latin typeface="Arial"/>
                <a:cs typeface="Arial"/>
              </a:rPr>
              <a:t>.</a:t>
            </a:r>
            <a:endParaRPr sz="2400">
              <a:latin typeface="Arial"/>
              <a:cs typeface="Arial"/>
            </a:endParaRPr>
          </a:p>
          <a:p>
            <a:pPr marL="787275">
              <a:lnSpc>
                <a:spcPct val="95825"/>
              </a:lnSpc>
              <a:spcBef>
                <a:spcPts val="139"/>
              </a:spcBef>
            </a:pPr>
            <a:r>
              <a:rPr sz="2400" dirty="0">
                <a:latin typeface="Arial"/>
                <a:cs typeface="Arial"/>
              </a:rPr>
              <a:t>2.</a:t>
            </a:r>
            <a:r>
              <a:rPr sz="2400" spc="-164" dirty="0">
                <a:latin typeface="Arial"/>
                <a:cs typeface="Arial"/>
              </a:rPr>
              <a:t> </a:t>
            </a:r>
            <a:r>
              <a:rPr sz="2400" dirty="0">
                <a:latin typeface="Arial"/>
                <a:cs typeface="Arial"/>
              </a:rPr>
              <a:t>The</a:t>
            </a:r>
            <a:r>
              <a:rPr sz="2400" spc="-165" dirty="0">
                <a:latin typeface="Arial"/>
                <a:cs typeface="Arial"/>
              </a:rPr>
              <a:t> </a:t>
            </a:r>
            <a:r>
              <a:rPr sz="2400" dirty="0">
                <a:latin typeface="Arial"/>
                <a:cs typeface="Arial"/>
              </a:rPr>
              <a:t>Router examines</a:t>
            </a:r>
            <a:r>
              <a:rPr sz="2400" spc="-102" dirty="0">
                <a:latin typeface="Arial"/>
                <a:cs typeface="Arial"/>
              </a:rPr>
              <a:t> </a:t>
            </a:r>
            <a:r>
              <a:rPr sz="2400" dirty="0">
                <a:latin typeface="Arial"/>
                <a:cs typeface="Arial"/>
              </a:rPr>
              <a:t>the</a:t>
            </a:r>
            <a:r>
              <a:rPr sz="2400" spc="33" dirty="0">
                <a:latin typeface="Arial"/>
                <a:cs typeface="Arial"/>
              </a:rPr>
              <a:t> </a:t>
            </a:r>
            <a:r>
              <a:rPr sz="2400" dirty="0">
                <a:latin typeface="Arial"/>
                <a:cs typeface="Arial"/>
              </a:rPr>
              <a:t>HTTP</a:t>
            </a:r>
            <a:r>
              <a:rPr sz="2400" spc="-250" dirty="0">
                <a:latin typeface="Arial"/>
                <a:cs typeface="Arial"/>
              </a:rPr>
              <a:t> </a:t>
            </a:r>
            <a:r>
              <a:rPr sz="2400" spc="-45" dirty="0">
                <a:latin typeface="Arial"/>
                <a:cs typeface="Arial"/>
              </a:rPr>
              <a:t>r</a:t>
            </a:r>
            <a:r>
              <a:rPr sz="2400" dirty="0">
                <a:latin typeface="Arial"/>
                <a:cs typeface="Arial"/>
              </a:rPr>
              <a:t>equest</a:t>
            </a:r>
            <a:r>
              <a:rPr sz="2400" spc="70" dirty="0">
                <a:latin typeface="Arial"/>
                <a:cs typeface="Arial"/>
              </a:rPr>
              <a:t> </a:t>
            </a:r>
            <a:r>
              <a:rPr sz="2400" dirty="0">
                <a:latin typeface="Arial"/>
                <a:cs typeface="Arial"/>
              </a:rPr>
              <a:t>to</a:t>
            </a:r>
            <a:r>
              <a:rPr sz="2400" spc="119" dirty="0">
                <a:latin typeface="Arial"/>
                <a:cs typeface="Arial"/>
              </a:rPr>
              <a:t> </a:t>
            </a:r>
            <a:r>
              <a:rPr sz="2400" dirty="0">
                <a:latin typeface="Arial"/>
                <a:cs typeface="Arial"/>
              </a:rPr>
              <a:t>determine what</a:t>
            </a:r>
            <a:r>
              <a:rPr sz="2400" spc="101" dirty="0">
                <a:latin typeface="Arial"/>
                <a:cs typeface="Arial"/>
              </a:rPr>
              <a:t> </a:t>
            </a:r>
            <a:r>
              <a:rPr sz="2400" dirty="0">
                <a:latin typeface="Arial"/>
                <a:cs typeface="Arial"/>
              </a:rPr>
              <a:t>should</a:t>
            </a:r>
            <a:r>
              <a:rPr sz="2400" spc="70" dirty="0">
                <a:latin typeface="Arial"/>
                <a:cs typeface="Arial"/>
              </a:rPr>
              <a:t> </a:t>
            </a:r>
            <a:r>
              <a:rPr sz="2400" dirty="0">
                <a:latin typeface="Arial"/>
                <a:cs typeface="Arial"/>
              </a:rPr>
              <a:t>be</a:t>
            </a:r>
            <a:r>
              <a:rPr sz="2400" spc="26" dirty="0">
                <a:latin typeface="Arial"/>
                <a:cs typeface="Arial"/>
              </a:rPr>
              <a:t> </a:t>
            </a:r>
            <a:r>
              <a:rPr sz="2400" dirty="0">
                <a:latin typeface="Arial"/>
                <a:cs typeface="Arial"/>
              </a:rPr>
              <a:t>done</a:t>
            </a:r>
            <a:r>
              <a:rPr sz="2400" spc="53" dirty="0">
                <a:latin typeface="Arial"/>
                <a:cs typeface="Arial"/>
              </a:rPr>
              <a:t> </a:t>
            </a:r>
            <a:r>
              <a:rPr sz="2400" dirty="0">
                <a:latin typeface="Arial"/>
                <a:cs typeface="Arial"/>
              </a:rPr>
              <a:t>with</a:t>
            </a:r>
            <a:r>
              <a:rPr sz="2400" spc="170" dirty="0">
                <a:latin typeface="Arial"/>
                <a:cs typeface="Arial"/>
              </a:rPr>
              <a:t> </a:t>
            </a:r>
            <a:r>
              <a:rPr sz="2400" dirty="0">
                <a:latin typeface="Arial"/>
                <a:cs typeface="Arial"/>
              </a:rPr>
              <a:t>it.</a:t>
            </a:r>
            <a:endParaRPr sz="2400">
              <a:latin typeface="Arial"/>
              <a:cs typeface="Arial"/>
            </a:endParaRPr>
          </a:p>
          <a:p>
            <a:pPr marL="1104725" marR="1668570" indent="-317450">
              <a:lnSpc>
                <a:spcPts val="2758"/>
              </a:lnSpc>
              <a:spcBef>
                <a:spcPts val="139"/>
              </a:spcBef>
            </a:pPr>
            <a:r>
              <a:rPr sz="2400" dirty="0">
                <a:latin typeface="Arial"/>
                <a:cs typeface="Arial"/>
              </a:rPr>
              <a:t>3.</a:t>
            </a:r>
            <a:r>
              <a:rPr sz="2400" spc="-164" dirty="0">
                <a:latin typeface="Arial"/>
                <a:cs typeface="Arial"/>
              </a:rPr>
              <a:t> </a:t>
            </a:r>
            <a:r>
              <a:rPr sz="2400" dirty="0">
                <a:latin typeface="Arial"/>
                <a:cs typeface="Arial"/>
              </a:rPr>
              <a:t>If a</a:t>
            </a:r>
            <a:r>
              <a:rPr sz="2400" spc="-53" dirty="0">
                <a:latin typeface="Arial"/>
                <a:cs typeface="Arial"/>
              </a:rPr>
              <a:t> </a:t>
            </a:r>
            <a:r>
              <a:rPr sz="2400" dirty="0">
                <a:latin typeface="Arial"/>
                <a:cs typeface="Arial"/>
              </a:rPr>
              <a:t>cache</a:t>
            </a:r>
            <a:r>
              <a:rPr sz="2400" spc="63" dirty="0">
                <a:latin typeface="Arial"/>
                <a:cs typeface="Arial"/>
              </a:rPr>
              <a:t> </a:t>
            </a:r>
            <a:r>
              <a:rPr sz="2400" dirty="0">
                <a:latin typeface="Arial"/>
                <a:cs typeface="Arial"/>
              </a:rPr>
              <a:t>file exists,</a:t>
            </a:r>
            <a:r>
              <a:rPr sz="2400" spc="68" dirty="0">
                <a:latin typeface="Arial"/>
                <a:cs typeface="Arial"/>
              </a:rPr>
              <a:t> </a:t>
            </a:r>
            <a:r>
              <a:rPr sz="2400" dirty="0">
                <a:latin typeface="Arial"/>
                <a:cs typeface="Arial"/>
              </a:rPr>
              <a:t>it</a:t>
            </a:r>
            <a:r>
              <a:rPr sz="2400" spc="83" dirty="0">
                <a:latin typeface="Arial"/>
                <a:cs typeface="Arial"/>
              </a:rPr>
              <a:t> </a:t>
            </a:r>
            <a:r>
              <a:rPr sz="2400" dirty="0">
                <a:latin typeface="Arial"/>
                <a:cs typeface="Arial"/>
              </a:rPr>
              <a:t>is sent</a:t>
            </a:r>
            <a:r>
              <a:rPr sz="2400" spc="45" dirty="0">
                <a:latin typeface="Arial"/>
                <a:cs typeface="Arial"/>
              </a:rPr>
              <a:t> </a:t>
            </a:r>
            <a:r>
              <a:rPr sz="2400" dirty="0">
                <a:latin typeface="Arial"/>
                <a:cs typeface="Arial"/>
              </a:rPr>
              <a:t>di</a:t>
            </a:r>
            <a:r>
              <a:rPr sz="2400" spc="-45" dirty="0">
                <a:latin typeface="Arial"/>
                <a:cs typeface="Arial"/>
              </a:rPr>
              <a:t>r</a:t>
            </a:r>
            <a:r>
              <a:rPr sz="2400" dirty="0">
                <a:latin typeface="Arial"/>
                <a:cs typeface="Arial"/>
              </a:rPr>
              <a:t>ectly</a:t>
            </a:r>
            <a:r>
              <a:rPr sz="2400" spc="178" dirty="0">
                <a:latin typeface="Arial"/>
                <a:cs typeface="Arial"/>
              </a:rPr>
              <a:t> </a:t>
            </a:r>
            <a:r>
              <a:rPr sz="2400" dirty="0">
                <a:latin typeface="Arial"/>
                <a:cs typeface="Arial"/>
              </a:rPr>
              <a:t>to</a:t>
            </a:r>
            <a:r>
              <a:rPr sz="2400" spc="119" dirty="0">
                <a:latin typeface="Arial"/>
                <a:cs typeface="Arial"/>
              </a:rPr>
              <a:t> </a:t>
            </a:r>
            <a:r>
              <a:rPr sz="2400" dirty="0">
                <a:latin typeface="Arial"/>
                <a:cs typeface="Arial"/>
              </a:rPr>
              <a:t>the</a:t>
            </a:r>
            <a:r>
              <a:rPr sz="2400" spc="33" dirty="0">
                <a:latin typeface="Arial"/>
                <a:cs typeface="Arial"/>
              </a:rPr>
              <a:t> </a:t>
            </a:r>
            <a:r>
              <a:rPr sz="2400" dirty="0">
                <a:latin typeface="Arial"/>
                <a:cs typeface="Arial"/>
              </a:rPr>
              <a:t>b</a:t>
            </a:r>
            <a:r>
              <a:rPr sz="2400" spc="-45" dirty="0">
                <a:latin typeface="Arial"/>
                <a:cs typeface="Arial"/>
              </a:rPr>
              <a:t>r</a:t>
            </a:r>
            <a:r>
              <a:rPr sz="2400" dirty="0">
                <a:latin typeface="Arial"/>
                <a:cs typeface="Arial"/>
              </a:rPr>
              <a:t>owse</a:t>
            </a:r>
            <a:r>
              <a:rPr sz="2400" spc="-219" dirty="0">
                <a:latin typeface="Arial"/>
                <a:cs typeface="Arial"/>
              </a:rPr>
              <a:t>r</a:t>
            </a:r>
            <a:r>
              <a:rPr sz="2400" dirty="0">
                <a:latin typeface="Arial"/>
                <a:cs typeface="Arial"/>
              </a:rPr>
              <a:t>,</a:t>
            </a:r>
            <a:r>
              <a:rPr sz="2400" spc="141" dirty="0">
                <a:latin typeface="Arial"/>
                <a:cs typeface="Arial"/>
              </a:rPr>
              <a:t> </a:t>
            </a:r>
            <a:r>
              <a:rPr sz="2400" dirty="0">
                <a:latin typeface="Arial"/>
                <a:cs typeface="Arial"/>
              </a:rPr>
              <a:t>bypassing</a:t>
            </a:r>
            <a:r>
              <a:rPr sz="2400" spc="108" dirty="0">
                <a:latin typeface="Arial"/>
                <a:cs typeface="Arial"/>
              </a:rPr>
              <a:t> </a:t>
            </a:r>
            <a:r>
              <a:rPr sz="2400" dirty="0">
                <a:latin typeface="Arial"/>
                <a:cs typeface="Arial"/>
              </a:rPr>
              <a:t>the</a:t>
            </a:r>
            <a:r>
              <a:rPr sz="2400" spc="33" dirty="0">
                <a:latin typeface="Arial"/>
                <a:cs typeface="Arial"/>
              </a:rPr>
              <a:t> </a:t>
            </a:r>
            <a:r>
              <a:rPr sz="2400" dirty="0">
                <a:latin typeface="Arial"/>
                <a:cs typeface="Arial"/>
              </a:rPr>
              <a:t>normal </a:t>
            </a:r>
            <a:endParaRPr sz="2400">
              <a:latin typeface="Arial"/>
              <a:cs typeface="Arial"/>
            </a:endParaRPr>
          </a:p>
          <a:p>
            <a:pPr marL="1104725" marR="1668570">
              <a:lnSpc>
                <a:spcPts val="2758"/>
              </a:lnSpc>
              <a:spcBef>
                <a:spcPts val="139"/>
              </a:spcBef>
            </a:pPr>
            <a:r>
              <a:rPr sz="2400" dirty="0">
                <a:latin typeface="Arial"/>
                <a:cs typeface="Arial"/>
              </a:rPr>
              <a:t>system</a:t>
            </a:r>
            <a:r>
              <a:rPr sz="2400" spc="75" dirty="0">
                <a:latin typeface="Arial"/>
                <a:cs typeface="Arial"/>
              </a:rPr>
              <a:t> </a:t>
            </a:r>
            <a:r>
              <a:rPr sz="2400" dirty="0">
                <a:latin typeface="Arial"/>
                <a:cs typeface="Arial"/>
              </a:rPr>
              <a:t>execution.</a:t>
            </a:r>
            <a:endParaRPr sz="2400">
              <a:latin typeface="Arial"/>
              <a:cs typeface="Arial"/>
            </a:endParaRPr>
          </a:p>
          <a:p>
            <a:pPr marL="1104725" marR="1188586" indent="-317450">
              <a:lnSpc>
                <a:spcPts val="2758"/>
              </a:lnSpc>
              <a:spcBef>
                <a:spcPts val="139"/>
              </a:spcBef>
            </a:pPr>
            <a:r>
              <a:rPr sz="2400" dirty="0">
                <a:latin typeface="Arial"/>
                <a:cs typeface="Arial"/>
              </a:rPr>
              <a:t>4.</a:t>
            </a:r>
            <a:r>
              <a:rPr sz="2400" spc="-164" dirty="0">
                <a:latin typeface="Arial"/>
                <a:cs typeface="Arial"/>
              </a:rPr>
              <a:t> </a:t>
            </a:r>
            <a:r>
              <a:rPr sz="2400" dirty="0">
                <a:latin typeface="Arial"/>
                <a:cs typeface="Arial"/>
              </a:rPr>
              <a:t>Securit</a:t>
            </a:r>
            <a:r>
              <a:rPr sz="2400" spc="-178" dirty="0">
                <a:latin typeface="Arial"/>
                <a:cs typeface="Arial"/>
              </a:rPr>
              <a:t>y</a:t>
            </a:r>
            <a:r>
              <a:rPr sz="2400" dirty="0">
                <a:latin typeface="Arial"/>
                <a:cs typeface="Arial"/>
              </a:rPr>
              <a:t>.</a:t>
            </a:r>
            <a:r>
              <a:rPr sz="2400" spc="73" dirty="0">
                <a:latin typeface="Arial"/>
                <a:cs typeface="Arial"/>
              </a:rPr>
              <a:t> </a:t>
            </a:r>
            <a:r>
              <a:rPr sz="2400" dirty="0">
                <a:latin typeface="Arial"/>
                <a:cs typeface="Arial"/>
              </a:rPr>
              <a:t>Befo</a:t>
            </a:r>
            <a:r>
              <a:rPr sz="2400" spc="-45" dirty="0">
                <a:latin typeface="Arial"/>
                <a:cs typeface="Arial"/>
              </a:rPr>
              <a:t>r</a:t>
            </a:r>
            <a:r>
              <a:rPr sz="2400" dirty="0">
                <a:latin typeface="Arial"/>
                <a:cs typeface="Arial"/>
              </a:rPr>
              <a:t>e</a:t>
            </a:r>
            <a:r>
              <a:rPr sz="2400" spc="3" dirty="0">
                <a:latin typeface="Arial"/>
                <a:cs typeface="Arial"/>
              </a:rPr>
              <a:t> </a:t>
            </a:r>
            <a:r>
              <a:rPr sz="2400" dirty="0">
                <a:latin typeface="Arial"/>
                <a:cs typeface="Arial"/>
              </a:rPr>
              <a:t>the</a:t>
            </a:r>
            <a:r>
              <a:rPr sz="2400" spc="33" dirty="0">
                <a:latin typeface="Arial"/>
                <a:cs typeface="Arial"/>
              </a:rPr>
              <a:t> </a:t>
            </a:r>
            <a:r>
              <a:rPr sz="2400" dirty="0">
                <a:latin typeface="Arial"/>
                <a:cs typeface="Arial"/>
              </a:rPr>
              <a:t>application</a:t>
            </a:r>
            <a:r>
              <a:rPr sz="2400" spc="229" dirty="0">
                <a:latin typeface="Arial"/>
                <a:cs typeface="Arial"/>
              </a:rPr>
              <a:t> </a:t>
            </a:r>
            <a:r>
              <a:rPr sz="2400" dirty="0">
                <a:latin typeface="Arial"/>
                <a:cs typeface="Arial"/>
              </a:rPr>
              <a:t>cont</a:t>
            </a:r>
            <a:r>
              <a:rPr sz="2400" spc="-45" dirty="0">
                <a:latin typeface="Arial"/>
                <a:cs typeface="Arial"/>
              </a:rPr>
              <a:t>r</a:t>
            </a:r>
            <a:r>
              <a:rPr sz="2400" dirty="0">
                <a:latin typeface="Arial"/>
                <a:cs typeface="Arial"/>
              </a:rPr>
              <a:t>oller</a:t>
            </a:r>
            <a:r>
              <a:rPr sz="2400" spc="167" dirty="0">
                <a:latin typeface="Arial"/>
                <a:cs typeface="Arial"/>
              </a:rPr>
              <a:t> </a:t>
            </a:r>
            <a:r>
              <a:rPr sz="2400" dirty="0">
                <a:latin typeface="Arial"/>
                <a:cs typeface="Arial"/>
              </a:rPr>
              <a:t>is loaded,</a:t>
            </a:r>
            <a:r>
              <a:rPr sz="2400" spc="78" dirty="0">
                <a:latin typeface="Arial"/>
                <a:cs typeface="Arial"/>
              </a:rPr>
              <a:t> </a:t>
            </a:r>
            <a:r>
              <a:rPr sz="2400" dirty="0">
                <a:latin typeface="Arial"/>
                <a:cs typeface="Arial"/>
              </a:rPr>
              <a:t>the</a:t>
            </a:r>
            <a:r>
              <a:rPr sz="2400" spc="33" dirty="0">
                <a:latin typeface="Arial"/>
                <a:cs typeface="Arial"/>
              </a:rPr>
              <a:t> </a:t>
            </a:r>
            <a:r>
              <a:rPr sz="2400" dirty="0">
                <a:latin typeface="Arial"/>
                <a:cs typeface="Arial"/>
              </a:rPr>
              <a:t>HTTP</a:t>
            </a:r>
            <a:r>
              <a:rPr sz="2400" spc="-250" dirty="0">
                <a:latin typeface="Arial"/>
                <a:cs typeface="Arial"/>
              </a:rPr>
              <a:t> </a:t>
            </a:r>
            <a:r>
              <a:rPr sz="2400" spc="-45" dirty="0">
                <a:latin typeface="Arial"/>
                <a:cs typeface="Arial"/>
              </a:rPr>
              <a:t>r</a:t>
            </a:r>
            <a:r>
              <a:rPr sz="2400" dirty="0">
                <a:latin typeface="Arial"/>
                <a:cs typeface="Arial"/>
              </a:rPr>
              <a:t>equest</a:t>
            </a:r>
            <a:r>
              <a:rPr sz="2400" spc="70" dirty="0">
                <a:latin typeface="Arial"/>
                <a:cs typeface="Arial"/>
              </a:rPr>
              <a:t> </a:t>
            </a:r>
            <a:r>
              <a:rPr sz="2400" dirty="0">
                <a:latin typeface="Arial"/>
                <a:cs typeface="Arial"/>
              </a:rPr>
              <a:t>and</a:t>
            </a:r>
            <a:r>
              <a:rPr sz="2400" spc="39" dirty="0">
                <a:latin typeface="Arial"/>
                <a:cs typeface="Arial"/>
              </a:rPr>
              <a:t> </a:t>
            </a:r>
            <a:r>
              <a:rPr sz="2400" dirty="0">
                <a:latin typeface="Arial"/>
                <a:cs typeface="Arial"/>
              </a:rPr>
              <a:t>any </a:t>
            </a:r>
            <a:endParaRPr sz="2400">
              <a:latin typeface="Arial"/>
              <a:cs typeface="Arial"/>
            </a:endParaRPr>
          </a:p>
          <a:p>
            <a:pPr marL="1104725" marR="1188586">
              <a:lnSpc>
                <a:spcPts val="2758"/>
              </a:lnSpc>
              <a:spcBef>
                <a:spcPts val="139"/>
              </a:spcBef>
            </a:pPr>
            <a:r>
              <a:rPr sz="2400" dirty="0">
                <a:latin typeface="Arial"/>
                <a:cs typeface="Arial"/>
              </a:rPr>
              <a:t>user</a:t>
            </a:r>
            <a:r>
              <a:rPr sz="2400" spc="-46" dirty="0">
                <a:latin typeface="Arial"/>
                <a:cs typeface="Arial"/>
              </a:rPr>
              <a:t> </a:t>
            </a:r>
            <a:r>
              <a:rPr sz="2400" dirty="0">
                <a:latin typeface="Arial"/>
                <a:cs typeface="Arial"/>
              </a:rPr>
              <a:t>submitted</a:t>
            </a:r>
            <a:r>
              <a:rPr sz="2400" spc="311" dirty="0">
                <a:latin typeface="Arial"/>
                <a:cs typeface="Arial"/>
              </a:rPr>
              <a:t> </a:t>
            </a:r>
            <a:r>
              <a:rPr sz="2400" dirty="0">
                <a:latin typeface="Arial"/>
                <a:cs typeface="Arial"/>
              </a:rPr>
              <a:t>data</a:t>
            </a:r>
            <a:r>
              <a:rPr sz="2400" spc="46" dirty="0">
                <a:latin typeface="Arial"/>
                <a:cs typeface="Arial"/>
              </a:rPr>
              <a:t> </a:t>
            </a:r>
            <a:r>
              <a:rPr sz="2400" dirty="0">
                <a:latin typeface="Arial"/>
                <a:cs typeface="Arial"/>
              </a:rPr>
              <a:t>is filte</a:t>
            </a:r>
            <a:r>
              <a:rPr sz="2400" spc="-45" dirty="0">
                <a:latin typeface="Arial"/>
                <a:cs typeface="Arial"/>
              </a:rPr>
              <a:t>r</a:t>
            </a:r>
            <a:r>
              <a:rPr sz="2400" dirty="0">
                <a:latin typeface="Arial"/>
                <a:cs typeface="Arial"/>
              </a:rPr>
              <a:t>ed</a:t>
            </a:r>
            <a:r>
              <a:rPr sz="2400" spc="116" dirty="0">
                <a:latin typeface="Arial"/>
                <a:cs typeface="Arial"/>
              </a:rPr>
              <a:t> </a:t>
            </a:r>
            <a:r>
              <a:rPr sz="2400" dirty="0">
                <a:latin typeface="Arial"/>
                <a:cs typeface="Arial"/>
              </a:rPr>
              <a:t>for</a:t>
            </a:r>
            <a:r>
              <a:rPr sz="2400" spc="83" dirty="0">
                <a:latin typeface="Arial"/>
                <a:cs typeface="Arial"/>
              </a:rPr>
              <a:t> </a:t>
            </a:r>
            <a:r>
              <a:rPr sz="2400" dirty="0">
                <a:latin typeface="Arial"/>
                <a:cs typeface="Arial"/>
              </a:rPr>
              <a:t>securit</a:t>
            </a:r>
            <a:r>
              <a:rPr sz="2400" spc="-178" dirty="0">
                <a:latin typeface="Arial"/>
                <a:cs typeface="Arial"/>
              </a:rPr>
              <a:t>y</a:t>
            </a:r>
            <a:r>
              <a:rPr sz="2400" dirty="0">
                <a:latin typeface="Arial"/>
                <a:cs typeface="Arial"/>
              </a:rPr>
              <a:t>.</a:t>
            </a:r>
            <a:endParaRPr sz="2400">
              <a:latin typeface="Arial"/>
              <a:cs typeface="Arial"/>
            </a:endParaRPr>
          </a:p>
          <a:p>
            <a:pPr marL="1104725" marR="1368999" indent="-317450">
              <a:lnSpc>
                <a:spcPts val="2758"/>
              </a:lnSpc>
              <a:spcBef>
                <a:spcPts val="139"/>
              </a:spcBef>
            </a:pPr>
            <a:r>
              <a:rPr sz="2400" dirty="0">
                <a:latin typeface="Arial"/>
                <a:cs typeface="Arial"/>
              </a:rPr>
              <a:t>5.</a:t>
            </a:r>
            <a:r>
              <a:rPr sz="2400" spc="-164" dirty="0">
                <a:latin typeface="Arial"/>
                <a:cs typeface="Arial"/>
              </a:rPr>
              <a:t> </a:t>
            </a:r>
            <a:r>
              <a:rPr sz="2400" dirty="0">
                <a:latin typeface="Arial"/>
                <a:cs typeface="Arial"/>
              </a:rPr>
              <a:t>The</a:t>
            </a:r>
            <a:r>
              <a:rPr sz="2400" spc="-165" dirty="0">
                <a:latin typeface="Arial"/>
                <a:cs typeface="Arial"/>
              </a:rPr>
              <a:t> </a:t>
            </a:r>
            <a:r>
              <a:rPr sz="2400" dirty="0">
                <a:latin typeface="Arial"/>
                <a:cs typeface="Arial"/>
              </a:rPr>
              <a:t>Cont</a:t>
            </a:r>
            <a:r>
              <a:rPr sz="2400" spc="-45" dirty="0">
                <a:latin typeface="Arial"/>
                <a:cs typeface="Arial"/>
              </a:rPr>
              <a:t>r</a:t>
            </a:r>
            <a:r>
              <a:rPr sz="2400" dirty="0">
                <a:latin typeface="Arial"/>
                <a:cs typeface="Arial"/>
              </a:rPr>
              <a:t>oller</a:t>
            </a:r>
            <a:r>
              <a:rPr sz="2400" spc="70" dirty="0">
                <a:latin typeface="Arial"/>
                <a:cs typeface="Arial"/>
              </a:rPr>
              <a:t> </a:t>
            </a:r>
            <a:r>
              <a:rPr sz="2400" dirty="0">
                <a:latin typeface="Arial"/>
                <a:cs typeface="Arial"/>
              </a:rPr>
              <a:t>loads</a:t>
            </a:r>
            <a:r>
              <a:rPr sz="2400" spc="58" dirty="0">
                <a:latin typeface="Arial"/>
                <a:cs typeface="Arial"/>
              </a:rPr>
              <a:t> </a:t>
            </a:r>
            <a:r>
              <a:rPr sz="2400" dirty="0">
                <a:latin typeface="Arial"/>
                <a:cs typeface="Arial"/>
              </a:rPr>
              <a:t>the</a:t>
            </a:r>
            <a:r>
              <a:rPr sz="2400" spc="33" dirty="0">
                <a:latin typeface="Arial"/>
                <a:cs typeface="Arial"/>
              </a:rPr>
              <a:t> </a:t>
            </a:r>
            <a:r>
              <a:rPr sz="2400" dirty="0">
                <a:latin typeface="Arial"/>
                <a:cs typeface="Arial"/>
              </a:rPr>
              <a:t>model,</a:t>
            </a:r>
            <a:r>
              <a:rPr sz="2400" spc="70" dirty="0">
                <a:latin typeface="Arial"/>
                <a:cs typeface="Arial"/>
              </a:rPr>
              <a:t> </a:t>
            </a:r>
            <a:r>
              <a:rPr sz="2400" dirty="0">
                <a:latin typeface="Arial"/>
                <a:cs typeface="Arial"/>
              </a:rPr>
              <a:t>co</a:t>
            </a:r>
            <a:r>
              <a:rPr sz="2400" spc="-45" dirty="0">
                <a:latin typeface="Arial"/>
                <a:cs typeface="Arial"/>
              </a:rPr>
              <a:t>r</a:t>
            </a:r>
            <a:r>
              <a:rPr sz="2400" dirty="0">
                <a:latin typeface="Arial"/>
                <a:cs typeface="Arial"/>
              </a:rPr>
              <a:t>e</a:t>
            </a:r>
            <a:r>
              <a:rPr sz="2400" spc="46" dirty="0">
                <a:latin typeface="Arial"/>
                <a:cs typeface="Arial"/>
              </a:rPr>
              <a:t> </a:t>
            </a:r>
            <a:r>
              <a:rPr sz="2400" dirty="0">
                <a:latin typeface="Arial"/>
                <a:cs typeface="Arial"/>
              </a:rPr>
              <a:t>libraries, plugins,</a:t>
            </a:r>
            <a:r>
              <a:rPr sz="2400" spc="82" dirty="0">
                <a:latin typeface="Arial"/>
                <a:cs typeface="Arial"/>
              </a:rPr>
              <a:t> </a:t>
            </a:r>
            <a:r>
              <a:rPr sz="2400" dirty="0">
                <a:latin typeface="Arial"/>
                <a:cs typeface="Arial"/>
              </a:rPr>
              <a:t>helpers,</a:t>
            </a:r>
            <a:r>
              <a:rPr sz="2400" spc="-85" dirty="0">
                <a:latin typeface="Arial"/>
                <a:cs typeface="Arial"/>
              </a:rPr>
              <a:t> </a:t>
            </a:r>
            <a:r>
              <a:rPr sz="2400" dirty="0">
                <a:latin typeface="Arial"/>
                <a:cs typeface="Arial"/>
              </a:rPr>
              <a:t>and</a:t>
            </a:r>
            <a:r>
              <a:rPr sz="2400" spc="39" dirty="0">
                <a:latin typeface="Arial"/>
                <a:cs typeface="Arial"/>
              </a:rPr>
              <a:t> </a:t>
            </a:r>
            <a:r>
              <a:rPr sz="2400" dirty="0">
                <a:latin typeface="Arial"/>
                <a:cs typeface="Arial"/>
              </a:rPr>
              <a:t>any</a:t>
            </a:r>
            <a:r>
              <a:rPr sz="2400" spc="-78" dirty="0">
                <a:latin typeface="Arial"/>
                <a:cs typeface="Arial"/>
              </a:rPr>
              <a:t> </a:t>
            </a:r>
            <a:r>
              <a:rPr sz="2400" dirty="0">
                <a:latin typeface="Arial"/>
                <a:cs typeface="Arial"/>
              </a:rPr>
              <a:t>other </a:t>
            </a:r>
            <a:endParaRPr sz="2400">
              <a:latin typeface="Arial"/>
              <a:cs typeface="Arial"/>
            </a:endParaRPr>
          </a:p>
          <a:p>
            <a:pPr marL="1104725" marR="1368999">
              <a:lnSpc>
                <a:spcPts val="2758"/>
              </a:lnSpc>
              <a:spcBef>
                <a:spcPts val="139"/>
              </a:spcBef>
            </a:pPr>
            <a:r>
              <a:rPr sz="2400" spc="-45" dirty="0">
                <a:latin typeface="Arial"/>
                <a:cs typeface="Arial"/>
              </a:rPr>
              <a:t>r</a:t>
            </a:r>
            <a:r>
              <a:rPr sz="2400" dirty="0">
                <a:latin typeface="Arial"/>
                <a:cs typeface="Arial"/>
              </a:rPr>
              <a:t>esou</a:t>
            </a:r>
            <a:r>
              <a:rPr sz="2400" spc="-45" dirty="0">
                <a:latin typeface="Arial"/>
                <a:cs typeface="Arial"/>
              </a:rPr>
              <a:t>r</a:t>
            </a:r>
            <a:r>
              <a:rPr sz="2400" dirty="0">
                <a:latin typeface="Arial"/>
                <a:cs typeface="Arial"/>
              </a:rPr>
              <a:t>ces</a:t>
            </a:r>
            <a:r>
              <a:rPr sz="2400" spc="-22" dirty="0">
                <a:latin typeface="Arial"/>
                <a:cs typeface="Arial"/>
              </a:rPr>
              <a:t> </a:t>
            </a:r>
            <a:r>
              <a:rPr sz="2400" dirty="0">
                <a:latin typeface="Arial"/>
                <a:cs typeface="Arial"/>
              </a:rPr>
              <a:t>needed to</a:t>
            </a:r>
            <a:r>
              <a:rPr sz="2400" spc="119" dirty="0">
                <a:latin typeface="Arial"/>
                <a:cs typeface="Arial"/>
              </a:rPr>
              <a:t> </a:t>
            </a:r>
            <a:r>
              <a:rPr sz="2400" dirty="0">
                <a:latin typeface="Arial"/>
                <a:cs typeface="Arial"/>
              </a:rPr>
              <a:t>p</a:t>
            </a:r>
            <a:r>
              <a:rPr sz="2400" spc="-45" dirty="0">
                <a:latin typeface="Arial"/>
                <a:cs typeface="Arial"/>
              </a:rPr>
              <a:t>r</a:t>
            </a:r>
            <a:r>
              <a:rPr sz="2400" dirty="0">
                <a:latin typeface="Arial"/>
                <a:cs typeface="Arial"/>
              </a:rPr>
              <a:t>ocess</a:t>
            </a:r>
            <a:r>
              <a:rPr sz="2400" spc="147" dirty="0">
                <a:latin typeface="Arial"/>
                <a:cs typeface="Arial"/>
              </a:rPr>
              <a:t> </a:t>
            </a:r>
            <a:r>
              <a:rPr sz="2400" dirty="0">
                <a:latin typeface="Arial"/>
                <a:cs typeface="Arial"/>
              </a:rPr>
              <a:t>the</a:t>
            </a:r>
            <a:r>
              <a:rPr sz="2400" spc="33" dirty="0">
                <a:latin typeface="Arial"/>
                <a:cs typeface="Arial"/>
              </a:rPr>
              <a:t> </a:t>
            </a:r>
            <a:r>
              <a:rPr sz="2400" dirty="0">
                <a:latin typeface="Arial"/>
                <a:cs typeface="Arial"/>
              </a:rPr>
              <a:t>specific</a:t>
            </a:r>
            <a:r>
              <a:rPr sz="2400" spc="239" dirty="0">
                <a:latin typeface="Arial"/>
                <a:cs typeface="Arial"/>
              </a:rPr>
              <a:t> </a:t>
            </a:r>
            <a:r>
              <a:rPr sz="2400" spc="-45" dirty="0">
                <a:latin typeface="Arial"/>
                <a:cs typeface="Arial"/>
              </a:rPr>
              <a:t>r</a:t>
            </a:r>
            <a:r>
              <a:rPr sz="2400" dirty="0">
                <a:latin typeface="Arial"/>
                <a:cs typeface="Arial"/>
              </a:rPr>
              <a:t>equest.</a:t>
            </a:r>
            <a:endParaRPr sz="2400">
              <a:latin typeface="Arial"/>
              <a:cs typeface="Arial"/>
            </a:endParaRPr>
          </a:p>
          <a:p>
            <a:pPr marL="1104725" marR="726583" indent="-317450">
              <a:lnSpc>
                <a:spcPts val="2758"/>
              </a:lnSpc>
              <a:spcBef>
                <a:spcPts val="139"/>
              </a:spcBef>
            </a:pPr>
            <a:r>
              <a:rPr sz="2400" dirty="0">
                <a:latin typeface="Arial"/>
                <a:cs typeface="Arial"/>
              </a:rPr>
              <a:t>6.</a:t>
            </a:r>
            <a:r>
              <a:rPr sz="2400" spc="-164" dirty="0">
                <a:latin typeface="Arial"/>
                <a:cs typeface="Arial"/>
              </a:rPr>
              <a:t> </a:t>
            </a:r>
            <a:r>
              <a:rPr sz="2400" dirty="0">
                <a:latin typeface="Arial"/>
                <a:cs typeface="Arial"/>
              </a:rPr>
              <a:t>The</a:t>
            </a:r>
            <a:r>
              <a:rPr sz="2400" spc="-165" dirty="0">
                <a:latin typeface="Arial"/>
                <a:cs typeface="Arial"/>
              </a:rPr>
              <a:t> </a:t>
            </a:r>
            <a:r>
              <a:rPr sz="2400" dirty="0">
                <a:latin typeface="Arial"/>
                <a:cs typeface="Arial"/>
              </a:rPr>
              <a:t>finalized</a:t>
            </a:r>
            <a:r>
              <a:rPr sz="2400" spc="-86" dirty="0">
                <a:latin typeface="Arial"/>
                <a:cs typeface="Arial"/>
              </a:rPr>
              <a:t> </a:t>
            </a:r>
            <a:r>
              <a:rPr sz="2400" spc="-45" dirty="0">
                <a:latin typeface="Arial"/>
                <a:cs typeface="Arial"/>
              </a:rPr>
              <a:t>V</a:t>
            </a:r>
            <a:r>
              <a:rPr sz="2400" dirty="0">
                <a:latin typeface="Arial"/>
                <a:cs typeface="Arial"/>
              </a:rPr>
              <a:t>iew</a:t>
            </a:r>
            <a:r>
              <a:rPr sz="2400" spc="-106" dirty="0">
                <a:latin typeface="Arial"/>
                <a:cs typeface="Arial"/>
              </a:rPr>
              <a:t> </a:t>
            </a:r>
            <a:r>
              <a:rPr sz="2400" dirty="0">
                <a:latin typeface="Arial"/>
                <a:cs typeface="Arial"/>
              </a:rPr>
              <a:t>is </a:t>
            </a:r>
            <a:r>
              <a:rPr sz="2400" spc="-45" dirty="0">
                <a:latin typeface="Arial"/>
                <a:cs typeface="Arial"/>
              </a:rPr>
              <a:t>r</a:t>
            </a:r>
            <a:r>
              <a:rPr sz="2400" dirty="0">
                <a:latin typeface="Arial"/>
                <a:cs typeface="Arial"/>
              </a:rPr>
              <a:t>ende</a:t>
            </a:r>
            <a:r>
              <a:rPr sz="2400" spc="-45" dirty="0">
                <a:latin typeface="Arial"/>
                <a:cs typeface="Arial"/>
              </a:rPr>
              <a:t>r</a:t>
            </a:r>
            <a:r>
              <a:rPr sz="2400" dirty="0">
                <a:latin typeface="Arial"/>
                <a:cs typeface="Arial"/>
              </a:rPr>
              <a:t>ed</a:t>
            </a:r>
            <a:r>
              <a:rPr sz="2400" spc="-35" dirty="0">
                <a:latin typeface="Arial"/>
                <a:cs typeface="Arial"/>
              </a:rPr>
              <a:t> </a:t>
            </a:r>
            <a:r>
              <a:rPr sz="2400" dirty="0">
                <a:latin typeface="Arial"/>
                <a:cs typeface="Arial"/>
              </a:rPr>
              <a:t>then sent</a:t>
            </a:r>
            <a:r>
              <a:rPr sz="2400" spc="45" dirty="0">
                <a:latin typeface="Arial"/>
                <a:cs typeface="Arial"/>
              </a:rPr>
              <a:t> </a:t>
            </a:r>
            <a:r>
              <a:rPr sz="2400" dirty="0">
                <a:latin typeface="Arial"/>
                <a:cs typeface="Arial"/>
              </a:rPr>
              <a:t>to</a:t>
            </a:r>
            <a:r>
              <a:rPr sz="2400" spc="119" dirty="0">
                <a:latin typeface="Arial"/>
                <a:cs typeface="Arial"/>
              </a:rPr>
              <a:t> </a:t>
            </a:r>
            <a:r>
              <a:rPr sz="2400" dirty="0">
                <a:latin typeface="Arial"/>
                <a:cs typeface="Arial"/>
              </a:rPr>
              <a:t>the</a:t>
            </a:r>
            <a:r>
              <a:rPr sz="2400" spc="33" dirty="0">
                <a:latin typeface="Arial"/>
                <a:cs typeface="Arial"/>
              </a:rPr>
              <a:t> </a:t>
            </a:r>
            <a:r>
              <a:rPr sz="2400" dirty="0">
                <a:latin typeface="Arial"/>
                <a:cs typeface="Arial"/>
              </a:rPr>
              <a:t>web</a:t>
            </a:r>
            <a:r>
              <a:rPr sz="2400" spc="86" dirty="0">
                <a:latin typeface="Arial"/>
                <a:cs typeface="Arial"/>
              </a:rPr>
              <a:t> </a:t>
            </a:r>
            <a:r>
              <a:rPr sz="2400" dirty="0">
                <a:latin typeface="Arial"/>
                <a:cs typeface="Arial"/>
              </a:rPr>
              <a:t>b</a:t>
            </a:r>
            <a:r>
              <a:rPr sz="2400" spc="-45" dirty="0">
                <a:latin typeface="Arial"/>
                <a:cs typeface="Arial"/>
              </a:rPr>
              <a:t>r</a:t>
            </a:r>
            <a:r>
              <a:rPr sz="2400" dirty="0">
                <a:latin typeface="Arial"/>
                <a:cs typeface="Arial"/>
              </a:rPr>
              <a:t>owser</a:t>
            </a:r>
            <a:r>
              <a:rPr sz="2400" spc="150" dirty="0">
                <a:latin typeface="Arial"/>
                <a:cs typeface="Arial"/>
              </a:rPr>
              <a:t> </a:t>
            </a:r>
            <a:r>
              <a:rPr sz="2400" dirty="0">
                <a:latin typeface="Arial"/>
                <a:cs typeface="Arial"/>
              </a:rPr>
              <a:t>to</a:t>
            </a:r>
            <a:r>
              <a:rPr sz="2400" spc="119" dirty="0">
                <a:latin typeface="Arial"/>
                <a:cs typeface="Arial"/>
              </a:rPr>
              <a:t> </a:t>
            </a:r>
            <a:r>
              <a:rPr sz="2400" dirty="0">
                <a:latin typeface="Arial"/>
                <a:cs typeface="Arial"/>
              </a:rPr>
              <a:t>be</a:t>
            </a:r>
            <a:r>
              <a:rPr sz="2400" spc="26" dirty="0">
                <a:latin typeface="Arial"/>
                <a:cs typeface="Arial"/>
              </a:rPr>
              <a:t> </a:t>
            </a:r>
            <a:r>
              <a:rPr sz="2400" dirty="0">
                <a:latin typeface="Arial"/>
                <a:cs typeface="Arial"/>
              </a:rPr>
              <a:t>seen.</a:t>
            </a:r>
            <a:r>
              <a:rPr sz="2400" spc="-116" dirty="0">
                <a:latin typeface="Arial"/>
                <a:cs typeface="Arial"/>
              </a:rPr>
              <a:t> </a:t>
            </a:r>
            <a:r>
              <a:rPr sz="2400" dirty="0">
                <a:latin typeface="Arial"/>
                <a:cs typeface="Arial"/>
              </a:rPr>
              <a:t>If caching </a:t>
            </a:r>
            <a:endParaRPr sz="2400">
              <a:latin typeface="Arial"/>
              <a:cs typeface="Arial"/>
            </a:endParaRPr>
          </a:p>
          <a:p>
            <a:pPr marL="1104725" marR="726583">
              <a:lnSpc>
                <a:spcPts val="2758"/>
              </a:lnSpc>
              <a:spcBef>
                <a:spcPts val="139"/>
              </a:spcBef>
            </a:pPr>
            <a:r>
              <a:rPr sz="2400" dirty="0">
                <a:latin typeface="Arial"/>
                <a:cs typeface="Arial"/>
              </a:rPr>
              <a:t>is enabled, the</a:t>
            </a:r>
            <a:r>
              <a:rPr sz="2400" spc="33" dirty="0">
                <a:latin typeface="Arial"/>
                <a:cs typeface="Arial"/>
              </a:rPr>
              <a:t> </a:t>
            </a:r>
            <a:r>
              <a:rPr sz="2400" dirty="0">
                <a:latin typeface="Arial"/>
                <a:cs typeface="Arial"/>
              </a:rPr>
              <a:t>view is cached</a:t>
            </a:r>
            <a:r>
              <a:rPr sz="2400" spc="154" dirty="0">
                <a:latin typeface="Arial"/>
                <a:cs typeface="Arial"/>
              </a:rPr>
              <a:t> </a:t>
            </a:r>
            <a:r>
              <a:rPr sz="2400" dirty="0">
                <a:latin typeface="Arial"/>
                <a:cs typeface="Arial"/>
              </a:rPr>
              <a:t>first</a:t>
            </a:r>
            <a:r>
              <a:rPr sz="2400" spc="115" dirty="0">
                <a:latin typeface="Arial"/>
                <a:cs typeface="Arial"/>
              </a:rPr>
              <a:t> </a:t>
            </a:r>
            <a:r>
              <a:rPr sz="2400" dirty="0">
                <a:latin typeface="Arial"/>
                <a:cs typeface="Arial"/>
              </a:rPr>
              <a:t>so</a:t>
            </a:r>
            <a:r>
              <a:rPr sz="2400" spc="24" dirty="0">
                <a:latin typeface="Arial"/>
                <a:cs typeface="Arial"/>
              </a:rPr>
              <a:t> </a:t>
            </a:r>
            <a:r>
              <a:rPr sz="2400" dirty="0">
                <a:latin typeface="Arial"/>
                <a:cs typeface="Arial"/>
              </a:rPr>
              <a:t>that</a:t>
            </a:r>
            <a:r>
              <a:rPr sz="2400" spc="119" dirty="0">
                <a:latin typeface="Arial"/>
                <a:cs typeface="Arial"/>
              </a:rPr>
              <a:t> </a:t>
            </a:r>
            <a:r>
              <a:rPr sz="2400" dirty="0">
                <a:latin typeface="Arial"/>
                <a:cs typeface="Arial"/>
              </a:rPr>
              <a:t>on</a:t>
            </a:r>
            <a:r>
              <a:rPr sz="2400" spc="26" dirty="0">
                <a:latin typeface="Arial"/>
                <a:cs typeface="Arial"/>
              </a:rPr>
              <a:t> </a:t>
            </a:r>
            <a:r>
              <a:rPr sz="2400" dirty="0">
                <a:latin typeface="Arial"/>
                <a:cs typeface="Arial"/>
              </a:rPr>
              <a:t>subsequent</a:t>
            </a:r>
            <a:r>
              <a:rPr sz="2400" spc="124" dirty="0">
                <a:latin typeface="Arial"/>
                <a:cs typeface="Arial"/>
              </a:rPr>
              <a:t> </a:t>
            </a:r>
            <a:r>
              <a:rPr sz="2400" spc="-45" dirty="0">
                <a:latin typeface="Arial"/>
                <a:cs typeface="Arial"/>
              </a:rPr>
              <a:t>r</a:t>
            </a:r>
            <a:r>
              <a:rPr sz="2400" dirty="0">
                <a:latin typeface="Arial"/>
                <a:cs typeface="Arial"/>
              </a:rPr>
              <a:t>equests</a:t>
            </a:r>
            <a:r>
              <a:rPr sz="2400" spc="83" dirty="0">
                <a:latin typeface="Arial"/>
                <a:cs typeface="Arial"/>
              </a:rPr>
              <a:t> </a:t>
            </a:r>
            <a:r>
              <a:rPr sz="2400" dirty="0">
                <a:latin typeface="Arial"/>
                <a:cs typeface="Arial"/>
              </a:rPr>
              <a:t>it</a:t>
            </a:r>
            <a:r>
              <a:rPr sz="2400" spc="83" dirty="0">
                <a:latin typeface="Arial"/>
                <a:cs typeface="Arial"/>
              </a:rPr>
              <a:t> </a:t>
            </a:r>
            <a:r>
              <a:rPr sz="2400" dirty="0">
                <a:latin typeface="Arial"/>
                <a:cs typeface="Arial"/>
              </a:rPr>
              <a:t>can</a:t>
            </a:r>
            <a:r>
              <a:rPr sz="2400" spc="37" dirty="0">
                <a:latin typeface="Arial"/>
                <a:cs typeface="Arial"/>
              </a:rPr>
              <a:t> </a:t>
            </a:r>
            <a:r>
              <a:rPr sz="2400" dirty="0">
                <a:latin typeface="Arial"/>
                <a:cs typeface="Arial"/>
              </a:rPr>
              <a:t>be</a:t>
            </a:r>
            <a:endParaRPr sz="2400">
              <a:latin typeface="Arial"/>
              <a:cs typeface="Arial"/>
            </a:endParaRPr>
          </a:p>
          <a:p>
            <a:pPr marL="1104725">
              <a:lnSpc>
                <a:spcPts val="2550"/>
              </a:lnSpc>
              <a:spcBef>
                <a:spcPts val="267"/>
              </a:spcBef>
            </a:pPr>
            <a:r>
              <a:rPr sz="3600" baseline="-4831" dirty="0">
                <a:latin typeface="Arial"/>
                <a:cs typeface="Arial"/>
              </a:rPr>
              <a:t>served.</a:t>
            </a:r>
            <a:endParaRPr sz="2400">
              <a:latin typeface="Arial"/>
              <a:cs typeface="Arial"/>
            </a:endParaRPr>
          </a:p>
        </p:txBody>
      </p:sp>
      <p:sp>
        <p:nvSpPr>
          <p:cNvPr id="2" name="object 2"/>
          <p:cNvSpPr txBox="1"/>
          <p:nvPr/>
        </p:nvSpPr>
        <p:spPr>
          <a:xfrm>
            <a:off x="647700" y="1828864"/>
            <a:ext cx="11709400" cy="152401"/>
          </a:xfrm>
          <a:prstGeom prst="rect">
            <a:avLst/>
          </a:prstGeom>
        </p:spPr>
        <p:txBody>
          <a:bodyPr wrap="square" lIns="0" tIns="0" rIns="0" bIns="0" rtlCol="0">
            <a:noAutofit/>
          </a:bodyPr>
          <a:lstStyle/>
          <a:p>
            <a:pPr marL="25397">
              <a:lnSpc>
                <a:spcPts val="999"/>
              </a:lnSpc>
            </a:pPr>
            <a:endParaRPr sz="1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Installing </a:t>
            </a:r>
            <a:r>
              <a:rPr lang="en-IN" dirty="0" err="1" smtClean="0"/>
              <a:t>CodeIgniter</a:t>
            </a:r>
            <a:endParaRPr lang="en-IN" dirty="0"/>
          </a:p>
        </p:txBody>
      </p:sp>
      <p:sp>
        <p:nvSpPr>
          <p:cNvPr id="3" name="Content Placeholder 2"/>
          <p:cNvSpPr>
            <a:spLocks noGrp="1"/>
          </p:cNvSpPr>
          <p:nvPr>
            <p:ph idx="1"/>
          </p:nvPr>
        </p:nvSpPr>
        <p:spPr>
          <a:xfrm>
            <a:off x="406400" y="2335109"/>
            <a:ext cx="12420600" cy="6604553"/>
          </a:xfrm>
        </p:spPr>
        <p:txBody>
          <a:bodyPr>
            <a:normAutofit fontScale="92500" lnSpcReduction="10000"/>
          </a:bodyPr>
          <a:lstStyle/>
          <a:p>
            <a:pPr marL="0" indent="0">
              <a:buNone/>
            </a:pPr>
            <a:r>
              <a:rPr lang="en-IN" b="1" dirty="0"/>
              <a:t>1) Download </a:t>
            </a:r>
            <a:r>
              <a:rPr lang="en-IN" b="1" dirty="0" err="1"/>
              <a:t>CodeIgniter</a:t>
            </a:r>
            <a:r>
              <a:rPr lang="en-IN" b="1" dirty="0"/>
              <a:t> from its official website.</a:t>
            </a:r>
            <a:endParaRPr lang="en-IN" dirty="0"/>
          </a:p>
          <a:p>
            <a:pPr marL="0" indent="0">
              <a:buNone/>
            </a:pPr>
            <a:r>
              <a:rPr lang="en-IN" dirty="0" smtClean="0"/>
              <a:t>https</a:t>
            </a:r>
            <a:r>
              <a:rPr lang="en-IN" dirty="0"/>
              <a:t>://www.codeigniter.com</a:t>
            </a:r>
          </a:p>
          <a:p>
            <a:pPr marL="0" indent="0">
              <a:buNone/>
            </a:pPr>
            <a:r>
              <a:rPr lang="en-IN" b="1" dirty="0"/>
              <a:t>2) Unzip </a:t>
            </a:r>
            <a:r>
              <a:rPr lang="en-IN" b="1" dirty="0" err="1"/>
              <a:t>CodeIgniter</a:t>
            </a:r>
            <a:r>
              <a:rPr lang="en-IN" b="1" dirty="0"/>
              <a:t> package.</a:t>
            </a:r>
            <a:endParaRPr lang="en-IN" dirty="0"/>
          </a:p>
          <a:p>
            <a:r>
              <a:rPr lang="en-IN" dirty="0"/>
              <a:t>Downloaded </a:t>
            </a:r>
            <a:r>
              <a:rPr lang="en-IN" dirty="0" err="1"/>
              <a:t>CodeIgniter</a:t>
            </a:r>
            <a:r>
              <a:rPr lang="en-IN" dirty="0"/>
              <a:t> will be in zip format. </a:t>
            </a:r>
            <a:endParaRPr lang="en-IN" dirty="0" smtClean="0"/>
          </a:p>
          <a:p>
            <a:r>
              <a:rPr lang="en-IN" dirty="0" smtClean="0"/>
              <a:t>Unzip it</a:t>
            </a:r>
          </a:p>
          <a:p>
            <a:r>
              <a:rPr lang="en-IN" dirty="0" smtClean="0"/>
              <a:t>Create folder named </a:t>
            </a:r>
            <a:r>
              <a:rPr lang="en-IN" b="1" dirty="0" err="1" smtClean="0"/>
              <a:t>CodeIgniter</a:t>
            </a:r>
            <a:r>
              <a:rPr lang="en-IN" b="1" dirty="0" smtClean="0"/>
              <a:t>  </a:t>
            </a:r>
            <a:r>
              <a:rPr lang="en-IN" dirty="0" smtClean="0"/>
              <a:t>in C&gt;</a:t>
            </a:r>
            <a:r>
              <a:rPr lang="en-IN" dirty="0" err="1" smtClean="0"/>
              <a:t>xampp</a:t>
            </a:r>
            <a:r>
              <a:rPr lang="en-IN" dirty="0"/>
              <a:t>&gt;</a:t>
            </a:r>
            <a:r>
              <a:rPr lang="en-IN" dirty="0" err="1" smtClean="0"/>
              <a:t>htdocs</a:t>
            </a:r>
            <a:endParaRPr lang="en-IN" dirty="0" smtClean="0"/>
          </a:p>
          <a:p>
            <a:r>
              <a:rPr lang="en-IN" dirty="0" smtClean="0"/>
              <a:t>Copy content of unzip folder inside </a:t>
            </a:r>
            <a:r>
              <a:rPr lang="en-IN" b="1" dirty="0" err="1" smtClean="0"/>
              <a:t>CodeIgniter</a:t>
            </a:r>
            <a:r>
              <a:rPr lang="en-IN" b="1" dirty="0" smtClean="0"/>
              <a:t> folder.</a:t>
            </a:r>
            <a:endParaRPr lang="en-IN" dirty="0"/>
          </a:p>
          <a:p>
            <a:pPr marL="0" indent="0">
              <a:buNone/>
            </a:pPr>
            <a:endParaRPr lang="en-IN" dirty="0"/>
          </a:p>
        </p:txBody>
      </p:sp>
    </p:spTree>
    <p:extLst>
      <p:ext uri="{BB962C8B-B14F-4D97-AF65-F5344CB8AC3E}">
        <p14:creationId xmlns:p14="http://schemas.microsoft.com/office/powerpoint/2010/main" val="3087535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Installing </a:t>
            </a:r>
            <a:r>
              <a:rPr lang="en-IN" dirty="0" err="1" smtClean="0"/>
              <a:t>CodeIgniter</a:t>
            </a:r>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2641600"/>
            <a:ext cx="11201399"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845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1174032"/>
          </a:xfrm>
        </p:spPr>
        <p:txBody>
          <a:bodyPr/>
          <a:lstStyle/>
          <a:p>
            <a:r>
              <a:rPr lang="en-IN" dirty="0" smtClean="0"/>
              <a:t>Installing </a:t>
            </a:r>
            <a:r>
              <a:rPr lang="en-IN" dirty="0" err="1" smtClean="0"/>
              <a:t>CodeIgniter</a:t>
            </a:r>
            <a:endParaRPr lang="en-IN" dirty="0"/>
          </a:p>
        </p:txBody>
      </p:sp>
      <p:sp>
        <p:nvSpPr>
          <p:cNvPr id="3" name="Content Placeholder 2"/>
          <p:cNvSpPr>
            <a:spLocks noGrp="1"/>
          </p:cNvSpPr>
          <p:nvPr>
            <p:ph idx="1"/>
          </p:nvPr>
        </p:nvSpPr>
        <p:spPr>
          <a:xfrm>
            <a:off x="635000" y="1723472"/>
            <a:ext cx="11704320" cy="6604553"/>
          </a:xfrm>
        </p:spPr>
        <p:txBody>
          <a:bodyPr/>
          <a:lstStyle/>
          <a:p>
            <a:r>
              <a:rPr lang="en-IN" dirty="0" smtClean="0"/>
              <a:t>Open browser and type: </a:t>
            </a:r>
            <a:r>
              <a:rPr lang="en-IN" dirty="0" err="1" smtClean="0"/>
              <a:t>localhost</a:t>
            </a:r>
            <a:r>
              <a:rPr lang="en-IN" dirty="0" smtClean="0"/>
              <a:t>/</a:t>
            </a:r>
            <a:r>
              <a:rPr lang="en-IN" dirty="0" err="1" smtClean="0"/>
              <a:t>CodeIgniter</a:t>
            </a:r>
            <a:endParaRPr lang="en-IN" dirty="0" smtClean="0"/>
          </a:p>
          <a:p>
            <a:pPr marL="0" indent="0">
              <a:buNone/>
            </a:pP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3784600"/>
            <a:ext cx="10972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201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47700" y="1968500"/>
            <a:ext cx="4876865" cy="125"/>
          </a:xfrm>
          <a:custGeom>
            <a:avLst/>
            <a:gdLst/>
            <a:ahLst/>
            <a:cxnLst/>
            <a:rect l="l" t="t" r="r" b="b"/>
            <a:pathLst>
              <a:path w="4876866" h="126">
                <a:moveTo>
                  <a:pt x="0" y="0"/>
                </a:moveTo>
                <a:lnTo>
                  <a:pt x="4876866" y="126"/>
                </a:lnTo>
              </a:path>
            </a:pathLst>
          </a:custGeom>
          <a:ln w="12700">
            <a:solidFill>
              <a:srgbClr val="999999"/>
            </a:solidFill>
          </a:ln>
        </p:spPr>
        <p:txBody>
          <a:bodyPr wrap="square" lIns="0" tIns="0" rIns="0" bIns="0" rtlCol="0">
            <a:noAutofit/>
          </a:bodyPr>
          <a:lstStyle/>
          <a:p>
            <a:endParaRPr dirty="0"/>
          </a:p>
        </p:txBody>
      </p:sp>
      <p:sp>
        <p:nvSpPr>
          <p:cNvPr id="6" name="object 6"/>
          <p:cNvSpPr/>
          <p:nvPr/>
        </p:nvSpPr>
        <p:spPr>
          <a:xfrm>
            <a:off x="6502400" y="-12700"/>
            <a:ext cx="6502400" cy="9880601"/>
          </a:xfrm>
          <a:prstGeom prst="rect">
            <a:avLst/>
          </a:prstGeom>
          <a:blipFill>
            <a:blip r:embed="rId2" cstate="print"/>
            <a:stretch>
              <a:fillRect/>
            </a:stretch>
          </a:blipFill>
        </p:spPr>
        <p:txBody>
          <a:bodyPr wrap="square" lIns="0" tIns="0" rIns="0" bIns="0" rtlCol="0">
            <a:noAutofit/>
          </a:bodyPr>
          <a:lstStyle/>
          <a:p>
            <a:endParaRPr dirty="0"/>
          </a:p>
        </p:txBody>
      </p:sp>
      <p:sp>
        <p:nvSpPr>
          <p:cNvPr id="7" name="object 7"/>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dirty="0"/>
          </a:p>
        </p:txBody>
      </p:sp>
      <p:sp>
        <p:nvSpPr>
          <p:cNvPr id="4" name="object 4"/>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dirty="0">
              <a:latin typeface="Arial"/>
              <a:cs typeface="Arial"/>
            </a:endParaRPr>
          </a:p>
        </p:txBody>
      </p:sp>
      <p:sp>
        <p:nvSpPr>
          <p:cNvPr id="3" name="object 3"/>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7358"/>
              </a:spcBef>
            </a:pPr>
            <a:r>
              <a:rPr sz="4200" dirty="0">
                <a:latin typeface="Arial"/>
                <a:cs typeface="Arial"/>
              </a:rPr>
              <a:t>Routing</a:t>
            </a:r>
            <a:r>
              <a:rPr sz="4200" spc="46" dirty="0">
                <a:latin typeface="Arial"/>
                <a:cs typeface="Arial"/>
              </a:rPr>
              <a:t> </a:t>
            </a:r>
            <a:r>
              <a:rPr sz="4200" dirty="0">
                <a:latin typeface="Arial"/>
                <a:cs typeface="Arial"/>
              </a:rPr>
              <a:t>Requests</a:t>
            </a:r>
          </a:p>
          <a:p>
            <a:pPr marL="888859" marR="6602564" indent="-266658">
              <a:lnSpc>
                <a:spcPts val="2988"/>
              </a:lnSpc>
              <a:spcBef>
                <a:spcPts val="5571"/>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Per</a:t>
            </a:r>
            <a:r>
              <a:rPr sz="2600" spc="-121" dirty="0">
                <a:solidFill>
                  <a:srgbClr val="747373"/>
                </a:solidFill>
                <a:latin typeface="Arial"/>
                <a:cs typeface="Arial"/>
              </a:rPr>
              <a:t> </a:t>
            </a:r>
            <a:r>
              <a:rPr sz="2600" dirty="0">
                <a:solidFill>
                  <a:srgbClr val="747373"/>
                </a:solidFill>
                <a:latin typeface="Arial"/>
                <a:cs typeface="Arial"/>
              </a:rPr>
              <a:t>default</a:t>
            </a:r>
            <a:r>
              <a:rPr sz="2600" spc="78" dirty="0">
                <a:solidFill>
                  <a:srgbClr val="747373"/>
                </a:solidFill>
                <a:latin typeface="Arial"/>
                <a:cs typeface="Arial"/>
              </a:rPr>
              <a:t> </a:t>
            </a:r>
            <a:r>
              <a:rPr sz="2600" dirty="0">
                <a:solidFill>
                  <a:srgbClr val="747373"/>
                </a:solidFill>
                <a:latin typeface="Arial"/>
                <a:cs typeface="Arial"/>
              </a:rPr>
              <a:t>CodeIgniter</a:t>
            </a:r>
            <a:r>
              <a:rPr sz="2600" spc="134" dirty="0">
                <a:solidFill>
                  <a:srgbClr val="747373"/>
                </a:solidFill>
                <a:latin typeface="Arial"/>
                <a:cs typeface="Arial"/>
              </a:rPr>
              <a:t> </a:t>
            </a:r>
            <a:r>
              <a:rPr sz="2600" dirty="0">
                <a:solidFill>
                  <a:srgbClr val="747373"/>
                </a:solidFill>
                <a:latin typeface="Arial"/>
                <a:cs typeface="Arial"/>
              </a:rPr>
              <a:t>maps</a:t>
            </a:r>
            <a:r>
              <a:rPr sz="2600" spc="63" dirty="0">
                <a:solidFill>
                  <a:srgbClr val="747373"/>
                </a:solidFill>
                <a:latin typeface="Arial"/>
                <a:cs typeface="Arial"/>
              </a:rPr>
              <a:t> </a:t>
            </a:r>
            <a:r>
              <a:rPr sz="2600" dirty="0">
                <a:solidFill>
                  <a:srgbClr val="747373"/>
                </a:solidFill>
                <a:latin typeface="Arial"/>
                <a:cs typeface="Arial"/>
              </a:rPr>
              <a:t>URL</a:t>
            </a:r>
            <a:r>
              <a:rPr sz="2600" spc="-104" dirty="0">
                <a:solidFill>
                  <a:srgbClr val="747373"/>
                </a:solidFill>
                <a:latin typeface="Arial"/>
                <a:cs typeface="Arial"/>
              </a:rPr>
              <a:t> </a:t>
            </a:r>
            <a:r>
              <a:rPr sz="2600" dirty="0">
                <a:solidFill>
                  <a:srgbClr val="747373"/>
                </a:solidFill>
                <a:latin typeface="Arial"/>
                <a:cs typeface="Arial"/>
              </a:rPr>
              <a:t>to </a:t>
            </a:r>
            <a:endParaRPr sz="2600" dirty="0">
              <a:latin typeface="Arial"/>
              <a:cs typeface="Arial"/>
            </a:endParaRPr>
          </a:p>
          <a:p>
            <a:pPr marL="888859" marR="6602564">
              <a:lnSpc>
                <a:spcPts val="2988"/>
              </a:lnSpc>
              <a:spcBef>
                <a:spcPts val="209"/>
              </a:spcBef>
            </a:pPr>
            <a:r>
              <a:rPr sz="2600" dirty="0">
                <a:solidFill>
                  <a:srgbClr val="747373"/>
                </a:solidFill>
                <a:latin typeface="Arial"/>
                <a:cs typeface="Arial"/>
              </a:rPr>
              <a:t>cont</a:t>
            </a:r>
            <a:r>
              <a:rPr sz="2600" spc="-45" dirty="0">
                <a:solidFill>
                  <a:srgbClr val="747373"/>
                </a:solidFill>
                <a:latin typeface="Arial"/>
                <a:cs typeface="Arial"/>
              </a:rPr>
              <a:t>r</a:t>
            </a:r>
            <a:r>
              <a:rPr sz="2600" dirty="0">
                <a:solidFill>
                  <a:srgbClr val="747373"/>
                </a:solidFill>
                <a:latin typeface="Arial"/>
                <a:cs typeface="Arial"/>
              </a:rPr>
              <a:t>oller</a:t>
            </a:r>
            <a:r>
              <a:rPr sz="2600" spc="181" dirty="0">
                <a:solidFill>
                  <a:srgbClr val="747373"/>
                </a:solidFill>
                <a:latin typeface="Arial"/>
                <a:cs typeface="Arial"/>
              </a:rPr>
              <a:t> </a:t>
            </a:r>
            <a:r>
              <a:rPr sz="2600" dirty="0">
                <a:solidFill>
                  <a:srgbClr val="747373"/>
                </a:solidFill>
                <a:latin typeface="Arial"/>
                <a:cs typeface="Arial"/>
              </a:rPr>
              <a:t>actions:</a:t>
            </a:r>
            <a:endParaRPr sz="2600" dirty="0">
              <a:latin typeface="Arial"/>
              <a:cs typeface="Arial"/>
            </a:endParaRPr>
          </a:p>
          <a:p>
            <a:pPr marL="888859">
              <a:lnSpc>
                <a:spcPct val="95825"/>
              </a:lnSpc>
              <a:spcBef>
                <a:spcPts val="3415"/>
              </a:spcBef>
            </a:pPr>
            <a:r>
              <a:rPr sz="2600" b="1" dirty="0">
                <a:solidFill>
                  <a:srgbClr val="747373"/>
                </a:solidFill>
                <a:latin typeface="Arial"/>
                <a:cs typeface="Arial"/>
              </a:rPr>
              <a:t>/index.php/cont</a:t>
            </a:r>
            <a:r>
              <a:rPr sz="2600" b="1" spc="-45" dirty="0">
                <a:solidFill>
                  <a:srgbClr val="747373"/>
                </a:solidFill>
                <a:latin typeface="Arial"/>
                <a:cs typeface="Arial"/>
              </a:rPr>
              <a:t>r</a:t>
            </a:r>
            <a:r>
              <a:rPr sz="2600" b="1" dirty="0">
                <a:solidFill>
                  <a:srgbClr val="747373"/>
                </a:solidFill>
                <a:latin typeface="Arial"/>
                <a:cs typeface="Arial"/>
              </a:rPr>
              <a:t>oller/action</a:t>
            </a:r>
            <a:endParaRPr sz="2600" dirty="0">
              <a:latin typeface="Arial"/>
              <a:cs typeface="Arial"/>
            </a:endParaRPr>
          </a:p>
          <a:p>
            <a:pPr marL="622201">
              <a:lnSpc>
                <a:spcPct val="95825"/>
              </a:lnSpc>
              <a:spcBef>
                <a:spcPts val="5014"/>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The</a:t>
            </a:r>
            <a:r>
              <a:rPr sz="2600" spc="-178" dirty="0">
                <a:solidFill>
                  <a:srgbClr val="747373"/>
                </a:solidFill>
                <a:latin typeface="Arial"/>
                <a:cs typeface="Arial"/>
              </a:rPr>
              <a:t> </a:t>
            </a:r>
            <a:r>
              <a:rPr sz="2600" b="1" dirty="0">
                <a:solidFill>
                  <a:srgbClr val="747373"/>
                </a:solidFill>
                <a:latin typeface="Arial"/>
                <a:cs typeface="Arial"/>
              </a:rPr>
              <a:t>default cont</a:t>
            </a:r>
            <a:r>
              <a:rPr sz="2600" b="1" spc="-45" dirty="0">
                <a:solidFill>
                  <a:srgbClr val="747373"/>
                </a:solidFill>
                <a:latin typeface="Arial"/>
                <a:cs typeface="Arial"/>
              </a:rPr>
              <a:t>r</a:t>
            </a:r>
            <a:r>
              <a:rPr sz="2600" b="1" dirty="0">
                <a:solidFill>
                  <a:srgbClr val="747373"/>
                </a:solidFill>
                <a:latin typeface="Arial"/>
                <a:cs typeface="Arial"/>
              </a:rPr>
              <a:t>oller</a:t>
            </a:r>
            <a:r>
              <a:rPr sz="2600" b="1" spc="-55" dirty="0">
                <a:solidFill>
                  <a:srgbClr val="747373"/>
                </a:solidFill>
                <a:latin typeface="Arial"/>
                <a:cs typeface="Arial"/>
              </a:rPr>
              <a:t> </a:t>
            </a:r>
            <a:r>
              <a:rPr sz="2600" dirty="0">
                <a:solidFill>
                  <a:srgbClr val="747373"/>
                </a:solidFill>
                <a:latin typeface="Arial"/>
                <a:cs typeface="Arial"/>
              </a:rPr>
              <a:t>is </a:t>
            </a:r>
            <a:r>
              <a:rPr lang="en-IN" sz="2600" dirty="0" smtClean="0">
                <a:solidFill>
                  <a:srgbClr val="747373"/>
                </a:solidFill>
                <a:latin typeface="Arial"/>
                <a:cs typeface="Arial"/>
              </a:rPr>
              <a:t>"</a:t>
            </a:r>
            <a:r>
              <a:rPr sz="2600" i="1" dirty="0" smtClean="0">
                <a:solidFill>
                  <a:srgbClr val="747373"/>
                </a:solidFill>
                <a:latin typeface="Arial"/>
                <a:cs typeface="Arial"/>
              </a:rPr>
              <a:t>welcome</a:t>
            </a:r>
            <a:r>
              <a:rPr sz="2600" dirty="0">
                <a:solidFill>
                  <a:srgbClr val="747373"/>
                </a:solidFill>
                <a:latin typeface="Arial"/>
                <a:cs typeface="Arial"/>
              </a:rPr>
              <a:t>“</a:t>
            </a:r>
            <a:endParaRPr sz="2600" dirty="0">
              <a:latin typeface="Arial"/>
              <a:cs typeface="Arial"/>
            </a:endParaRPr>
          </a:p>
          <a:p>
            <a:pPr marL="888859">
              <a:lnSpc>
                <a:spcPct val="95825"/>
              </a:lnSpc>
              <a:spcBef>
                <a:spcPts val="305"/>
              </a:spcBef>
            </a:pPr>
            <a:r>
              <a:rPr sz="2600" dirty="0">
                <a:solidFill>
                  <a:srgbClr val="747373"/>
                </a:solidFill>
                <a:latin typeface="Arial"/>
                <a:cs typeface="Arial"/>
              </a:rPr>
              <a:t>and</a:t>
            </a:r>
            <a:r>
              <a:rPr sz="2600" spc="43" dirty="0">
                <a:solidFill>
                  <a:srgbClr val="747373"/>
                </a:solidFill>
                <a:latin typeface="Arial"/>
                <a:cs typeface="Arial"/>
              </a:rPr>
              <a:t> </a:t>
            </a:r>
            <a:r>
              <a:rPr sz="2600" dirty="0">
                <a:solidFill>
                  <a:srgbClr val="747373"/>
                </a:solidFill>
                <a:latin typeface="Arial"/>
                <a:cs typeface="Arial"/>
              </a:rPr>
              <a:t>the</a:t>
            </a:r>
            <a:r>
              <a:rPr sz="2600" spc="36" dirty="0">
                <a:solidFill>
                  <a:srgbClr val="747373"/>
                </a:solidFill>
                <a:latin typeface="Arial"/>
                <a:cs typeface="Arial"/>
              </a:rPr>
              <a:t> </a:t>
            </a:r>
            <a:r>
              <a:rPr sz="2600" b="1" dirty="0">
                <a:solidFill>
                  <a:srgbClr val="747373"/>
                </a:solidFill>
                <a:latin typeface="Arial"/>
                <a:cs typeface="Arial"/>
              </a:rPr>
              <a:t>default action </a:t>
            </a:r>
            <a:r>
              <a:rPr sz="2600" dirty="0">
                <a:solidFill>
                  <a:srgbClr val="747373"/>
                </a:solidFill>
                <a:latin typeface="Arial"/>
                <a:cs typeface="Arial"/>
              </a:rPr>
              <a:t>is </a:t>
            </a:r>
            <a:r>
              <a:rPr lang="en-IN" sz="2600" dirty="0" smtClean="0">
                <a:solidFill>
                  <a:srgbClr val="747373"/>
                </a:solidFill>
                <a:latin typeface="Arial"/>
                <a:cs typeface="Arial"/>
              </a:rPr>
              <a:t>"</a:t>
            </a:r>
            <a:r>
              <a:rPr sz="2600" i="1" dirty="0" smtClean="0">
                <a:solidFill>
                  <a:srgbClr val="747373"/>
                </a:solidFill>
                <a:latin typeface="Arial"/>
                <a:cs typeface="Arial"/>
              </a:rPr>
              <a:t>index</a:t>
            </a:r>
            <a:r>
              <a:rPr sz="2600" dirty="0">
                <a:solidFill>
                  <a:srgbClr val="747373"/>
                </a:solidFill>
                <a:latin typeface="Arial"/>
                <a:cs typeface="Arial"/>
              </a:rPr>
              <a:t>“.</a:t>
            </a:r>
            <a:endParaRPr sz="2600" dirty="0">
              <a:latin typeface="Arial"/>
              <a:cs typeface="Arial"/>
            </a:endParaRPr>
          </a:p>
          <a:p>
            <a:pPr marL="888859" marR="7017559" indent="-266658">
              <a:lnSpc>
                <a:spcPts val="2988"/>
              </a:lnSpc>
              <a:spcBef>
                <a:spcPts val="5009"/>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Custom</a:t>
            </a:r>
            <a:r>
              <a:rPr sz="2600" spc="178" dirty="0">
                <a:solidFill>
                  <a:srgbClr val="747373"/>
                </a:solidFill>
                <a:latin typeface="Arial"/>
                <a:cs typeface="Arial"/>
              </a:rPr>
              <a:t> </a:t>
            </a:r>
            <a:r>
              <a:rPr sz="2600" spc="-45" dirty="0">
                <a:solidFill>
                  <a:srgbClr val="747373"/>
                </a:solidFill>
                <a:latin typeface="Arial"/>
                <a:cs typeface="Arial"/>
              </a:rPr>
              <a:t>r</a:t>
            </a:r>
            <a:r>
              <a:rPr sz="2600" dirty="0">
                <a:solidFill>
                  <a:srgbClr val="747373"/>
                </a:solidFill>
                <a:latin typeface="Arial"/>
                <a:cs typeface="Arial"/>
              </a:rPr>
              <a:t>outing</a:t>
            </a:r>
            <a:r>
              <a:rPr sz="2600" spc="141" dirty="0">
                <a:solidFill>
                  <a:srgbClr val="747373"/>
                </a:solidFill>
                <a:latin typeface="Arial"/>
                <a:cs typeface="Arial"/>
              </a:rPr>
              <a:t> </a:t>
            </a:r>
            <a:r>
              <a:rPr sz="2600" dirty="0">
                <a:solidFill>
                  <a:srgbClr val="747373"/>
                </a:solidFill>
                <a:latin typeface="Arial"/>
                <a:cs typeface="Arial"/>
              </a:rPr>
              <a:t>can</a:t>
            </a:r>
            <a:r>
              <a:rPr sz="2600" spc="42" dirty="0">
                <a:solidFill>
                  <a:srgbClr val="747373"/>
                </a:solidFill>
                <a:latin typeface="Arial"/>
                <a:cs typeface="Arial"/>
              </a:rPr>
              <a:t> </a:t>
            </a:r>
            <a:r>
              <a:rPr sz="2600" dirty="0">
                <a:solidFill>
                  <a:srgbClr val="747373"/>
                </a:solidFill>
                <a:latin typeface="Arial"/>
                <a:cs typeface="Arial"/>
              </a:rPr>
              <a:t>be</a:t>
            </a:r>
            <a:r>
              <a:rPr sz="2600" spc="27" dirty="0">
                <a:solidFill>
                  <a:srgbClr val="747373"/>
                </a:solidFill>
                <a:latin typeface="Arial"/>
                <a:cs typeface="Arial"/>
              </a:rPr>
              <a:t> </a:t>
            </a:r>
            <a:r>
              <a:rPr sz="2600" dirty="0">
                <a:solidFill>
                  <a:srgbClr val="747373"/>
                </a:solidFill>
                <a:latin typeface="Arial"/>
                <a:cs typeface="Arial"/>
              </a:rPr>
              <a:t>configu</a:t>
            </a:r>
            <a:r>
              <a:rPr sz="2600" spc="-45" dirty="0">
                <a:solidFill>
                  <a:srgbClr val="747373"/>
                </a:solidFill>
                <a:latin typeface="Arial"/>
                <a:cs typeface="Arial"/>
              </a:rPr>
              <a:t>r</a:t>
            </a:r>
            <a:r>
              <a:rPr sz="2600" dirty="0">
                <a:solidFill>
                  <a:srgbClr val="747373"/>
                </a:solidFill>
                <a:latin typeface="Arial"/>
                <a:cs typeface="Arial"/>
              </a:rPr>
              <a:t>ed </a:t>
            </a:r>
            <a:endParaRPr sz="2600" dirty="0">
              <a:latin typeface="Arial"/>
              <a:cs typeface="Arial"/>
            </a:endParaRPr>
          </a:p>
          <a:p>
            <a:pPr marL="888859" marR="7017559">
              <a:lnSpc>
                <a:spcPts val="2988"/>
              </a:lnSpc>
              <a:spcBef>
                <a:spcPts val="209"/>
              </a:spcBef>
            </a:pPr>
            <a:r>
              <a:rPr sz="2600" dirty="0">
                <a:solidFill>
                  <a:srgbClr val="747373"/>
                </a:solidFill>
                <a:latin typeface="Arial"/>
                <a:cs typeface="Arial"/>
              </a:rPr>
              <a:t>th</a:t>
            </a:r>
            <a:r>
              <a:rPr sz="2600" spc="-45" dirty="0">
                <a:solidFill>
                  <a:srgbClr val="747373"/>
                </a:solidFill>
                <a:latin typeface="Arial"/>
                <a:cs typeface="Arial"/>
              </a:rPr>
              <a:t>r</a:t>
            </a:r>
            <a:r>
              <a:rPr sz="2600" dirty="0">
                <a:solidFill>
                  <a:srgbClr val="747373"/>
                </a:solidFill>
                <a:latin typeface="Arial"/>
                <a:cs typeface="Arial"/>
              </a:rPr>
              <a:t>ough:</a:t>
            </a:r>
            <a:endParaRPr sz="2600" dirty="0">
              <a:latin typeface="Arial"/>
              <a:cs typeface="Arial"/>
            </a:endParaRPr>
          </a:p>
          <a:p>
            <a:pPr marL="888859">
              <a:lnSpc>
                <a:spcPct val="95825"/>
              </a:lnSpc>
              <a:spcBef>
                <a:spcPts val="3415"/>
              </a:spcBef>
            </a:pPr>
            <a:r>
              <a:rPr sz="2600" b="1" dirty="0">
                <a:solidFill>
                  <a:srgbClr val="747373"/>
                </a:solidFill>
                <a:latin typeface="Arial"/>
                <a:cs typeface="Arial"/>
              </a:rPr>
              <a:t>/application/config/</a:t>
            </a:r>
            <a:r>
              <a:rPr sz="2600" b="1" spc="-45" dirty="0">
                <a:solidFill>
                  <a:srgbClr val="747373"/>
                </a:solidFill>
                <a:latin typeface="Arial"/>
                <a:cs typeface="Arial"/>
              </a:rPr>
              <a:t>r</a:t>
            </a:r>
            <a:r>
              <a:rPr sz="2600" b="1" dirty="0">
                <a:solidFill>
                  <a:srgbClr val="747373"/>
                </a:solidFill>
                <a:latin typeface="Arial"/>
                <a:cs typeface="Arial"/>
              </a:rPr>
              <a:t>outes.php</a:t>
            </a:r>
            <a:endParaRPr sz="2600" dirty="0">
              <a:latin typeface="Arial"/>
              <a:cs typeface="Arial"/>
            </a:endParaRPr>
          </a:p>
        </p:txBody>
      </p:sp>
      <p:sp>
        <p:nvSpPr>
          <p:cNvPr id="2" name="object 2"/>
          <p:cNvSpPr txBox="1"/>
          <p:nvPr/>
        </p:nvSpPr>
        <p:spPr>
          <a:xfrm>
            <a:off x="647700" y="1828864"/>
            <a:ext cx="4876865" cy="152401"/>
          </a:xfrm>
          <a:prstGeom prst="rect">
            <a:avLst/>
          </a:prstGeom>
        </p:spPr>
        <p:txBody>
          <a:bodyPr wrap="square" lIns="0" tIns="0" rIns="0" bIns="0" rtlCol="0">
            <a:noAutofit/>
          </a:bodyPr>
          <a:lstStyle/>
          <a:p>
            <a:pPr marL="25397">
              <a:lnSpc>
                <a:spcPts val="999"/>
              </a:lnSpc>
            </a:pPr>
            <a:endParaRPr sz="1000" dirty="0"/>
          </a:p>
        </p:txBody>
      </p:sp>
    </p:spTree>
    <p:extLst>
      <p:ext uri="{BB962C8B-B14F-4D97-AF65-F5344CB8AC3E}">
        <p14:creationId xmlns:p14="http://schemas.microsoft.com/office/powerpoint/2010/main" val="3227105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1174032"/>
          </a:xfrm>
        </p:spPr>
        <p:txBody>
          <a:bodyPr/>
          <a:lstStyle/>
          <a:p>
            <a:r>
              <a:rPr lang="en-IN" dirty="0" smtClean="0"/>
              <a:t>Installing </a:t>
            </a:r>
            <a:r>
              <a:rPr lang="en-IN" dirty="0" err="1" smtClean="0"/>
              <a:t>CodeIgniter</a:t>
            </a:r>
            <a:endParaRPr lang="en-IN" dirty="0"/>
          </a:p>
        </p:txBody>
      </p:sp>
      <p:sp>
        <p:nvSpPr>
          <p:cNvPr id="3" name="Content Placeholder 2"/>
          <p:cNvSpPr>
            <a:spLocks noGrp="1"/>
          </p:cNvSpPr>
          <p:nvPr>
            <p:ph idx="1"/>
          </p:nvPr>
        </p:nvSpPr>
        <p:spPr>
          <a:xfrm>
            <a:off x="635000" y="1723472"/>
            <a:ext cx="12192000" cy="6604553"/>
          </a:xfrm>
        </p:spPr>
        <p:txBody>
          <a:bodyPr/>
          <a:lstStyle/>
          <a:p>
            <a:r>
              <a:rPr lang="en-IN" sz="4400" dirty="0"/>
              <a:t>Set the base URL </a:t>
            </a:r>
            <a:r>
              <a:rPr lang="en-IN" sz="4400" dirty="0" smtClean="0"/>
              <a:t>in application/</a:t>
            </a:r>
            <a:r>
              <a:rPr lang="en-IN" sz="4400" dirty="0" err="1" smtClean="0"/>
              <a:t>config</a:t>
            </a:r>
            <a:r>
              <a:rPr lang="en-IN" sz="4400" dirty="0" smtClean="0"/>
              <a:t>/</a:t>
            </a:r>
            <a:r>
              <a:rPr lang="en-IN" sz="4400" dirty="0" err="1" smtClean="0"/>
              <a:t>config.php</a:t>
            </a:r>
            <a:r>
              <a:rPr lang="en-IN" sz="4400" dirty="0" smtClean="0"/>
              <a:t> </a:t>
            </a:r>
            <a:r>
              <a:rPr lang="en-IN" sz="4400" dirty="0"/>
              <a:t>file with any text </a:t>
            </a:r>
            <a:r>
              <a:rPr lang="en-IN" sz="4400" dirty="0" smtClean="0"/>
              <a:t>editor</a:t>
            </a:r>
          </a:p>
          <a:p>
            <a:pPr marL="0" indent="0">
              <a:buNone/>
            </a:pPr>
            <a:r>
              <a:rPr lang="en-IN" sz="4400" dirty="0" smtClean="0"/>
              <a:t>Ex. $</a:t>
            </a:r>
            <a:r>
              <a:rPr lang="en-IN" sz="4400" dirty="0" err="1" smtClean="0"/>
              <a:t>config</a:t>
            </a:r>
            <a:r>
              <a:rPr lang="en-IN" sz="4400" dirty="0" smtClean="0"/>
              <a:t>['</a:t>
            </a:r>
            <a:r>
              <a:rPr lang="en-IN" sz="4400" dirty="0" err="1" smtClean="0"/>
              <a:t>base_url</a:t>
            </a:r>
            <a:r>
              <a:rPr lang="en-IN" sz="4400" dirty="0" smtClean="0"/>
              <a:t>'] = 'http:localhost/CodeIgniter';</a:t>
            </a:r>
          </a:p>
          <a:p>
            <a:pPr marL="0" indent="0">
              <a:buNone/>
            </a:pPr>
            <a:endParaRPr lang="en-IN" dirty="0"/>
          </a:p>
        </p:txBody>
      </p:sp>
    </p:spTree>
    <p:extLst>
      <p:ext uri="{BB962C8B-B14F-4D97-AF65-F5344CB8AC3E}">
        <p14:creationId xmlns:p14="http://schemas.microsoft.com/office/powerpoint/2010/main" val="2487380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Directory Structure </a:t>
            </a:r>
            <a:endParaRPr lang="en-IN" dirty="0"/>
          </a:p>
        </p:txBody>
      </p:sp>
      <p:sp>
        <p:nvSpPr>
          <p:cNvPr id="3" name="Content Placeholder 2"/>
          <p:cNvSpPr>
            <a:spLocks noGrp="1"/>
          </p:cNvSpPr>
          <p:nvPr>
            <p:ph idx="1"/>
          </p:nvPr>
        </p:nvSpPr>
        <p:spPr>
          <a:xfrm>
            <a:off x="650240" y="2335109"/>
            <a:ext cx="8595360" cy="6604553"/>
          </a:xfrm>
        </p:spPr>
        <p:txBody>
          <a:bodyPr/>
          <a:lstStyle/>
          <a:p>
            <a:r>
              <a:rPr lang="en-IN" dirty="0" err="1"/>
              <a:t>CodeIgniter</a:t>
            </a:r>
            <a:r>
              <a:rPr lang="en-IN" dirty="0"/>
              <a:t> directory structure is divided into 3 folders: </a:t>
            </a:r>
          </a:p>
          <a:p>
            <a:pPr lvl="1"/>
            <a:r>
              <a:rPr lang="en-IN" dirty="0" smtClean="0"/>
              <a:t>Application</a:t>
            </a:r>
            <a:endParaRPr lang="en-IN" dirty="0"/>
          </a:p>
          <a:p>
            <a:pPr lvl="1"/>
            <a:r>
              <a:rPr lang="en-IN" dirty="0" smtClean="0"/>
              <a:t>System</a:t>
            </a:r>
            <a:endParaRPr lang="en-IN" dirty="0"/>
          </a:p>
          <a:p>
            <a:pPr lvl="1"/>
            <a:r>
              <a:rPr lang="en-IN" dirty="0" err="1" smtClean="0"/>
              <a:t>User_guide</a:t>
            </a:r>
            <a:r>
              <a:rPr lang="en-IN" dirty="0" smtClean="0"/>
              <a:t> </a:t>
            </a:r>
          </a:p>
          <a:p>
            <a:pPr marL="657348" lvl="1" indent="0">
              <a:buNone/>
            </a:pPr>
            <a:r>
              <a:rPr lang="en-IN" dirty="0" smtClean="0"/>
              <a:t>And one imp file</a:t>
            </a:r>
          </a:p>
          <a:p>
            <a:pPr lvl="1"/>
            <a:r>
              <a:rPr lang="en-IN" dirty="0" err="1"/>
              <a:t>Index.php</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3200" y="2032000"/>
            <a:ext cx="3911600" cy="708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464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55600"/>
            <a:ext cx="11704320" cy="716832"/>
          </a:xfrm>
        </p:spPr>
        <p:txBody>
          <a:bodyPr>
            <a:normAutofit fontScale="90000"/>
          </a:bodyPr>
          <a:lstStyle/>
          <a:p>
            <a:r>
              <a:rPr lang="en-IN" b="1" dirty="0" smtClean="0"/>
              <a:t>Directory Structure : Application</a:t>
            </a:r>
            <a:endParaRPr lang="en-IN" dirty="0"/>
          </a:p>
        </p:txBody>
      </p:sp>
      <p:sp>
        <p:nvSpPr>
          <p:cNvPr id="3" name="Content Placeholder 2"/>
          <p:cNvSpPr>
            <a:spLocks noGrp="1"/>
          </p:cNvSpPr>
          <p:nvPr>
            <p:ph idx="1"/>
          </p:nvPr>
        </p:nvSpPr>
        <p:spPr>
          <a:xfrm>
            <a:off x="477520" y="1422400"/>
            <a:ext cx="12522200" cy="6604553"/>
          </a:xfrm>
        </p:spPr>
        <p:txBody>
          <a:bodyPr>
            <a:noAutofit/>
          </a:bodyPr>
          <a:lstStyle/>
          <a:p>
            <a:pPr marL="0" indent="0">
              <a:spcBef>
                <a:spcPts val="1200"/>
              </a:spcBef>
              <a:buNone/>
            </a:pPr>
            <a:r>
              <a:rPr lang="en-IN" sz="3400" dirty="0" smtClean="0"/>
              <a:t>Application - this is where your application code is located, including the model, view  and controller classes. This </a:t>
            </a:r>
            <a:r>
              <a:rPr lang="en-IN" sz="3400" dirty="0"/>
              <a:t>is the folder where you will develop your project. The </a:t>
            </a:r>
            <a:r>
              <a:rPr lang="en-IN" sz="3400" dirty="0" smtClean="0"/>
              <a:t>Application folder </a:t>
            </a:r>
            <a:r>
              <a:rPr lang="en-IN" sz="3400" dirty="0"/>
              <a:t>contains several other folders, which are explained below: </a:t>
            </a:r>
          </a:p>
          <a:p>
            <a:pPr marL="0">
              <a:spcBef>
                <a:spcPts val="1200"/>
              </a:spcBef>
            </a:pPr>
            <a:r>
              <a:rPr lang="en-IN" sz="3400" b="1" dirty="0" smtClean="0"/>
              <a:t>Cache</a:t>
            </a:r>
            <a:r>
              <a:rPr lang="en-IN" sz="3400" b="1" dirty="0"/>
              <a:t>: </a:t>
            </a:r>
            <a:r>
              <a:rPr lang="en-IN" sz="3400" dirty="0"/>
              <a:t>This folder contains all the cached pages of your application. </a:t>
            </a:r>
            <a:r>
              <a:rPr lang="en-IN" sz="3400" dirty="0" smtClean="0"/>
              <a:t>These cached </a:t>
            </a:r>
            <a:r>
              <a:rPr lang="en-IN" sz="3400" dirty="0"/>
              <a:t>pages will increase the overall speed of accessing the pages</a:t>
            </a:r>
            <a:r>
              <a:rPr lang="en-IN" sz="3400" dirty="0" smtClean="0"/>
              <a:t>.</a:t>
            </a:r>
            <a:endParaRPr lang="en-IN" sz="3400" b="1" dirty="0"/>
          </a:p>
          <a:p>
            <a:pPr marL="0">
              <a:spcBef>
                <a:spcPts val="1200"/>
              </a:spcBef>
            </a:pPr>
            <a:r>
              <a:rPr lang="en-IN" sz="3400" b="1" dirty="0" err="1" smtClean="0"/>
              <a:t>Config</a:t>
            </a:r>
            <a:r>
              <a:rPr lang="en-IN" sz="3400" b="1" dirty="0"/>
              <a:t>: </a:t>
            </a:r>
            <a:r>
              <a:rPr lang="en-IN" sz="3400" dirty="0"/>
              <a:t>This folder contains various files to configure the application. With </a:t>
            </a:r>
            <a:r>
              <a:rPr lang="en-IN" sz="3400" dirty="0" smtClean="0"/>
              <a:t>the help </a:t>
            </a:r>
            <a:r>
              <a:rPr lang="en-IN" sz="3400" dirty="0"/>
              <a:t>of </a:t>
            </a:r>
            <a:r>
              <a:rPr lang="en-IN" sz="3400" dirty="0" err="1"/>
              <a:t>config.php</a:t>
            </a:r>
            <a:r>
              <a:rPr lang="en-IN" sz="3400" dirty="0"/>
              <a:t> file, user can configure the application. Using </a:t>
            </a:r>
            <a:r>
              <a:rPr lang="en-IN" sz="3400" dirty="0" err="1" smtClean="0"/>
              <a:t>database.php</a:t>
            </a:r>
            <a:r>
              <a:rPr lang="en-IN" sz="3400" dirty="0" smtClean="0"/>
              <a:t> </a:t>
            </a:r>
            <a:r>
              <a:rPr lang="en-IN" sz="3400" dirty="0" err="1" smtClean="0"/>
              <a:t>ile</a:t>
            </a:r>
            <a:r>
              <a:rPr lang="en-IN" sz="3400" dirty="0"/>
              <a:t>, user can configure the database of the application. </a:t>
            </a:r>
            <a:r>
              <a:rPr lang="en-IN" sz="3400" b="1" dirty="0" smtClean="0"/>
              <a:t> </a:t>
            </a:r>
            <a:endParaRPr lang="en-IN" sz="3400" b="1" dirty="0"/>
          </a:p>
          <a:p>
            <a:pPr marL="0">
              <a:spcBef>
                <a:spcPts val="1200"/>
              </a:spcBef>
            </a:pPr>
            <a:r>
              <a:rPr lang="en-IN" sz="3400" b="1" dirty="0" smtClean="0"/>
              <a:t>Controllers</a:t>
            </a:r>
            <a:r>
              <a:rPr lang="en-IN" sz="3400" b="1" dirty="0"/>
              <a:t>: </a:t>
            </a:r>
            <a:r>
              <a:rPr lang="en-IN" sz="3400" dirty="0"/>
              <a:t>This folder holds the controllers of your application. </a:t>
            </a:r>
            <a:r>
              <a:rPr lang="en-IN" sz="3400" b="1" dirty="0" smtClean="0"/>
              <a:t> </a:t>
            </a:r>
            <a:endParaRPr lang="en-IN" sz="3400" b="1" dirty="0"/>
          </a:p>
          <a:p>
            <a:pPr marL="0">
              <a:spcBef>
                <a:spcPts val="1200"/>
              </a:spcBef>
            </a:pPr>
            <a:endParaRPr lang="en-IN" sz="3400" dirty="0" smtClean="0"/>
          </a:p>
        </p:txBody>
      </p:sp>
    </p:spTree>
    <p:extLst>
      <p:ext uri="{BB962C8B-B14F-4D97-AF65-F5344CB8AC3E}">
        <p14:creationId xmlns:p14="http://schemas.microsoft.com/office/powerpoint/2010/main" val="2080745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47700" y="1968500"/>
            <a:ext cx="11709400" cy="125"/>
          </a:xfrm>
          <a:custGeom>
            <a:avLst/>
            <a:gdLst/>
            <a:ahLst/>
            <a:cxnLst/>
            <a:rect l="l" t="t" r="r" b="b"/>
            <a:pathLst>
              <a:path w="11709400" h="126">
                <a:moveTo>
                  <a:pt x="0" y="0"/>
                </a:moveTo>
                <a:lnTo>
                  <a:pt x="11709400" y="126"/>
                </a:lnTo>
              </a:path>
            </a:pathLst>
          </a:custGeom>
          <a:ln w="12700">
            <a:solidFill>
              <a:srgbClr val="999999"/>
            </a:solidFill>
          </a:ln>
        </p:spPr>
        <p:txBody>
          <a:bodyPr wrap="square" lIns="0" tIns="0" rIns="0" bIns="0" rtlCol="0">
            <a:noAutofit/>
          </a:bodyPr>
          <a:lstStyle/>
          <a:p>
            <a:endParaRPr dirty="0"/>
          </a:p>
        </p:txBody>
      </p:sp>
      <p:sp>
        <p:nvSpPr>
          <p:cNvPr id="6" name="object 6"/>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dirty="0"/>
          </a:p>
        </p:txBody>
      </p:sp>
      <p:sp>
        <p:nvSpPr>
          <p:cNvPr id="4" name="object 4"/>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dirty="0">
              <a:latin typeface="Arial"/>
              <a:cs typeface="Arial"/>
            </a:endParaRPr>
          </a:p>
        </p:txBody>
      </p:sp>
      <p:sp>
        <p:nvSpPr>
          <p:cNvPr id="3" name="object 3"/>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7358"/>
              </a:spcBef>
            </a:pPr>
            <a:r>
              <a:rPr sz="4200" dirty="0">
                <a:latin typeface="Arial"/>
                <a:cs typeface="Arial"/>
              </a:rPr>
              <a:t>Motivation</a:t>
            </a:r>
          </a:p>
          <a:p>
            <a:pPr marL="888859" marR="1172624" indent="-266658">
              <a:lnSpc>
                <a:spcPts val="2988"/>
              </a:lnSpc>
              <a:spcBef>
                <a:spcPts val="5571"/>
              </a:spcBef>
            </a:pPr>
            <a:r>
              <a:rPr sz="2600" dirty="0">
                <a:solidFill>
                  <a:srgbClr val="747373"/>
                </a:solidFill>
                <a:latin typeface="Arial"/>
                <a:cs typeface="Arial"/>
              </a:rPr>
              <a:t>•</a:t>
            </a:r>
            <a:r>
              <a:rPr sz="2600" spc="-221" dirty="0">
                <a:solidFill>
                  <a:srgbClr val="747373"/>
                </a:solidFill>
                <a:latin typeface="Arial"/>
                <a:cs typeface="Arial"/>
              </a:rPr>
              <a:t> </a:t>
            </a:r>
            <a:r>
              <a:rPr sz="2600" spc="-289" dirty="0">
                <a:solidFill>
                  <a:srgbClr val="747373"/>
                </a:solidFill>
                <a:latin typeface="Arial"/>
                <a:cs typeface="Arial"/>
              </a:rPr>
              <a:t>Y</a:t>
            </a:r>
            <a:r>
              <a:rPr sz="2600" dirty="0">
                <a:solidFill>
                  <a:srgbClr val="747373"/>
                </a:solidFill>
                <a:latin typeface="Arial"/>
                <a:cs typeface="Arial"/>
              </a:rPr>
              <a:t>ou</a:t>
            </a:r>
            <a:r>
              <a:rPr sz="2600" spc="-22" dirty="0">
                <a:solidFill>
                  <a:srgbClr val="747373"/>
                </a:solidFill>
                <a:latin typeface="Arial"/>
                <a:cs typeface="Arial"/>
              </a:rPr>
              <a:t> </a:t>
            </a:r>
            <a:r>
              <a:rPr sz="2600" dirty="0">
                <a:solidFill>
                  <a:srgbClr val="747373"/>
                </a:solidFill>
                <a:latin typeface="Arial"/>
                <a:cs typeface="Arial"/>
              </a:rPr>
              <a:t>have</a:t>
            </a:r>
            <a:r>
              <a:rPr sz="2600" spc="-112" dirty="0">
                <a:solidFill>
                  <a:srgbClr val="747373"/>
                </a:solidFill>
                <a:latin typeface="Arial"/>
                <a:cs typeface="Arial"/>
              </a:rPr>
              <a:t> </a:t>
            </a:r>
            <a:r>
              <a:rPr sz="2600" dirty="0">
                <a:solidFill>
                  <a:srgbClr val="747373"/>
                </a:solidFill>
                <a:latin typeface="Arial"/>
                <a:cs typeface="Arial"/>
              </a:rPr>
              <a:t>worked</a:t>
            </a:r>
            <a:r>
              <a:rPr sz="2600" spc="167" dirty="0">
                <a:solidFill>
                  <a:srgbClr val="747373"/>
                </a:solidFill>
                <a:latin typeface="Arial"/>
                <a:cs typeface="Arial"/>
              </a:rPr>
              <a:t> </a:t>
            </a:r>
            <a:r>
              <a:rPr sz="2600" dirty="0">
                <a:solidFill>
                  <a:srgbClr val="747373"/>
                </a:solidFill>
                <a:latin typeface="Arial"/>
                <a:cs typeface="Arial"/>
              </a:rPr>
              <a:t>with</a:t>
            </a:r>
            <a:r>
              <a:rPr sz="2600" spc="184" dirty="0">
                <a:solidFill>
                  <a:srgbClr val="747373"/>
                </a:solidFill>
                <a:latin typeface="Arial"/>
                <a:cs typeface="Arial"/>
              </a:rPr>
              <a:t> </a:t>
            </a:r>
            <a:r>
              <a:rPr sz="2600" dirty="0">
                <a:solidFill>
                  <a:srgbClr val="747373"/>
                </a:solidFill>
                <a:latin typeface="Arial"/>
                <a:cs typeface="Arial"/>
              </a:rPr>
              <a:t>PH</a:t>
            </a:r>
            <a:r>
              <a:rPr sz="2600" spc="-464" dirty="0">
                <a:solidFill>
                  <a:srgbClr val="747373"/>
                </a:solidFill>
                <a:latin typeface="Arial"/>
                <a:cs typeface="Arial"/>
              </a:rPr>
              <a:t>P</a:t>
            </a:r>
            <a:r>
              <a:rPr sz="2600" dirty="0">
                <a:solidFill>
                  <a:srgbClr val="747373"/>
                </a:solidFill>
                <a:latin typeface="Arial"/>
                <a:cs typeface="Arial"/>
              </a:rPr>
              <a:t>,</a:t>
            </a:r>
            <a:r>
              <a:rPr sz="2600" spc="-124" dirty="0">
                <a:solidFill>
                  <a:srgbClr val="747373"/>
                </a:solidFill>
                <a:latin typeface="Arial"/>
                <a:cs typeface="Arial"/>
              </a:rPr>
              <a:t> </a:t>
            </a:r>
            <a:r>
              <a:rPr sz="2600" dirty="0">
                <a:solidFill>
                  <a:srgbClr val="747373"/>
                </a:solidFill>
                <a:latin typeface="Arial"/>
                <a:cs typeface="Arial"/>
              </a:rPr>
              <a:t>for</a:t>
            </a:r>
            <a:r>
              <a:rPr sz="2600" spc="91" dirty="0">
                <a:solidFill>
                  <a:srgbClr val="747373"/>
                </a:solidFill>
                <a:latin typeface="Arial"/>
                <a:cs typeface="Arial"/>
              </a:rPr>
              <a:t> </a:t>
            </a:r>
            <a:r>
              <a:rPr sz="2600" dirty="0">
                <a:solidFill>
                  <a:srgbClr val="747373"/>
                </a:solidFill>
                <a:latin typeface="Arial"/>
                <a:cs typeface="Arial"/>
              </a:rPr>
              <a:t>small sites this</a:t>
            </a:r>
            <a:r>
              <a:rPr sz="2600" spc="81" dirty="0">
                <a:solidFill>
                  <a:srgbClr val="747373"/>
                </a:solidFill>
                <a:latin typeface="Arial"/>
                <a:cs typeface="Arial"/>
              </a:rPr>
              <a:t> </a:t>
            </a:r>
            <a:r>
              <a:rPr sz="2600" dirty="0">
                <a:solidFill>
                  <a:srgbClr val="747373"/>
                </a:solidFill>
                <a:latin typeface="Arial"/>
                <a:cs typeface="Arial"/>
              </a:rPr>
              <a:t>works</a:t>
            </a:r>
            <a:r>
              <a:rPr sz="2600" spc="135" dirty="0">
                <a:solidFill>
                  <a:srgbClr val="747373"/>
                </a:solidFill>
                <a:latin typeface="Arial"/>
                <a:cs typeface="Arial"/>
              </a:rPr>
              <a:t> </a:t>
            </a:r>
            <a:r>
              <a:rPr sz="2600" dirty="0">
                <a:solidFill>
                  <a:srgbClr val="747373"/>
                </a:solidFill>
                <a:latin typeface="Arial"/>
                <a:cs typeface="Arial"/>
              </a:rPr>
              <a:t>very</a:t>
            </a:r>
            <a:r>
              <a:rPr sz="2600" spc="-98" dirty="0">
                <a:solidFill>
                  <a:srgbClr val="747373"/>
                </a:solidFill>
                <a:latin typeface="Arial"/>
                <a:cs typeface="Arial"/>
              </a:rPr>
              <a:t> </a:t>
            </a:r>
            <a:r>
              <a:rPr sz="2600" dirty="0">
                <a:solidFill>
                  <a:srgbClr val="747373"/>
                </a:solidFill>
                <a:latin typeface="Arial"/>
                <a:cs typeface="Arial"/>
              </a:rPr>
              <a:t>well. HTML files </a:t>
            </a:r>
            <a:endParaRPr sz="2600" dirty="0">
              <a:latin typeface="Arial"/>
              <a:cs typeface="Arial"/>
            </a:endParaRPr>
          </a:p>
          <a:p>
            <a:pPr marL="888859" marR="1172624">
              <a:lnSpc>
                <a:spcPts val="2988"/>
              </a:lnSpc>
              <a:spcBef>
                <a:spcPts val="209"/>
              </a:spcBef>
            </a:pPr>
            <a:r>
              <a:rPr sz="2600" dirty="0">
                <a:solidFill>
                  <a:srgbClr val="747373"/>
                </a:solidFill>
                <a:latin typeface="Arial"/>
                <a:cs typeface="Arial"/>
              </a:rPr>
              <a:t>can</a:t>
            </a:r>
            <a:r>
              <a:rPr sz="2600" spc="42" dirty="0">
                <a:solidFill>
                  <a:srgbClr val="747373"/>
                </a:solidFill>
                <a:latin typeface="Arial"/>
                <a:cs typeface="Arial"/>
              </a:rPr>
              <a:t> </a:t>
            </a:r>
            <a:r>
              <a:rPr sz="2600" dirty="0">
                <a:solidFill>
                  <a:srgbClr val="747373"/>
                </a:solidFill>
                <a:latin typeface="Arial"/>
                <a:cs typeface="Arial"/>
              </a:rPr>
              <a:t>be</a:t>
            </a:r>
            <a:r>
              <a:rPr sz="2600" spc="27" dirty="0">
                <a:solidFill>
                  <a:srgbClr val="747373"/>
                </a:solidFill>
                <a:latin typeface="Arial"/>
                <a:cs typeface="Arial"/>
              </a:rPr>
              <a:t> </a:t>
            </a:r>
            <a:r>
              <a:rPr sz="2600" dirty="0">
                <a:solidFill>
                  <a:srgbClr val="747373"/>
                </a:solidFill>
                <a:latin typeface="Arial"/>
                <a:cs typeface="Arial"/>
              </a:rPr>
              <a:t>easily</a:t>
            </a:r>
            <a:r>
              <a:rPr sz="2600" spc="-132" dirty="0">
                <a:solidFill>
                  <a:srgbClr val="747373"/>
                </a:solidFill>
                <a:latin typeface="Arial"/>
                <a:cs typeface="Arial"/>
              </a:rPr>
              <a:t> </a:t>
            </a:r>
            <a:r>
              <a:rPr sz="2600" dirty="0">
                <a:solidFill>
                  <a:srgbClr val="747373"/>
                </a:solidFill>
                <a:latin typeface="Arial"/>
                <a:cs typeface="Arial"/>
              </a:rPr>
              <a:t>extended</a:t>
            </a:r>
            <a:r>
              <a:rPr sz="2600" spc="106" dirty="0">
                <a:solidFill>
                  <a:srgbClr val="747373"/>
                </a:solidFill>
                <a:latin typeface="Arial"/>
                <a:cs typeface="Arial"/>
              </a:rPr>
              <a:t> </a:t>
            </a:r>
            <a:r>
              <a:rPr sz="2600" dirty="0">
                <a:solidFill>
                  <a:srgbClr val="747373"/>
                </a:solidFill>
                <a:latin typeface="Arial"/>
                <a:cs typeface="Arial"/>
              </a:rPr>
              <a:t>with</a:t>
            </a:r>
            <a:r>
              <a:rPr sz="2600" spc="184" dirty="0">
                <a:solidFill>
                  <a:srgbClr val="747373"/>
                </a:solidFill>
                <a:latin typeface="Arial"/>
                <a:cs typeface="Arial"/>
              </a:rPr>
              <a:t> </a:t>
            </a:r>
            <a:r>
              <a:rPr sz="2600" dirty="0">
                <a:solidFill>
                  <a:srgbClr val="747373"/>
                </a:solidFill>
                <a:latin typeface="Arial"/>
                <a:cs typeface="Arial"/>
              </a:rPr>
              <a:t>dynamic</a:t>
            </a:r>
            <a:r>
              <a:rPr sz="2600" spc="193" dirty="0">
                <a:solidFill>
                  <a:srgbClr val="747373"/>
                </a:solidFill>
                <a:latin typeface="Arial"/>
                <a:cs typeface="Arial"/>
              </a:rPr>
              <a:t> </a:t>
            </a:r>
            <a:r>
              <a:rPr sz="2600" dirty="0">
                <a:solidFill>
                  <a:srgbClr val="747373"/>
                </a:solidFill>
                <a:latin typeface="Arial"/>
                <a:cs typeface="Arial"/>
              </a:rPr>
              <a:t>content</a:t>
            </a:r>
            <a:r>
              <a:rPr sz="2600" spc="255" dirty="0">
                <a:solidFill>
                  <a:srgbClr val="747373"/>
                </a:solidFill>
                <a:latin typeface="Arial"/>
                <a:cs typeface="Arial"/>
              </a:rPr>
              <a:t> </a:t>
            </a:r>
            <a:r>
              <a:rPr sz="2600" dirty="0">
                <a:solidFill>
                  <a:srgbClr val="747373"/>
                </a:solidFill>
                <a:latin typeface="Arial"/>
                <a:cs typeface="Arial"/>
              </a:rPr>
              <a:t>f</a:t>
            </a:r>
            <a:r>
              <a:rPr sz="2600" spc="-45" dirty="0">
                <a:solidFill>
                  <a:srgbClr val="747373"/>
                </a:solidFill>
                <a:latin typeface="Arial"/>
                <a:cs typeface="Arial"/>
              </a:rPr>
              <a:t>r</a:t>
            </a:r>
            <a:r>
              <a:rPr sz="2600" dirty="0">
                <a:solidFill>
                  <a:srgbClr val="747373"/>
                </a:solidFill>
                <a:latin typeface="Arial"/>
                <a:cs typeface="Arial"/>
              </a:rPr>
              <a:t>om</a:t>
            </a:r>
            <a:r>
              <a:rPr sz="2600" spc="119" dirty="0">
                <a:solidFill>
                  <a:srgbClr val="747373"/>
                </a:solidFill>
                <a:latin typeface="Arial"/>
                <a:cs typeface="Arial"/>
              </a:rPr>
              <a:t> </a:t>
            </a:r>
            <a:r>
              <a:rPr sz="2600" dirty="0">
                <a:solidFill>
                  <a:srgbClr val="747373"/>
                </a:solidFill>
                <a:latin typeface="Arial"/>
                <a:cs typeface="Arial"/>
              </a:rPr>
              <a:t>the</a:t>
            </a:r>
            <a:r>
              <a:rPr sz="2600" spc="36" dirty="0">
                <a:solidFill>
                  <a:srgbClr val="747373"/>
                </a:solidFill>
                <a:latin typeface="Arial"/>
                <a:cs typeface="Arial"/>
              </a:rPr>
              <a:t> </a:t>
            </a:r>
            <a:r>
              <a:rPr sz="2600" dirty="0">
                <a:solidFill>
                  <a:srgbClr val="747373"/>
                </a:solidFill>
                <a:latin typeface="Arial"/>
                <a:cs typeface="Arial"/>
              </a:rPr>
              <a:t>database, form </a:t>
            </a:r>
            <a:endParaRPr sz="2600" dirty="0">
              <a:latin typeface="Arial"/>
              <a:cs typeface="Arial"/>
            </a:endParaRPr>
          </a:p>
          <a:p>
            <a:pPr marL="888859" marR="1172624">
              <a:lnSpc>
                <a:spcPts val="2988"/>
              </a:lnSpc>
              <a:spcBef>
                <a:spcPts val="209"/>
              </a:spcBef>
            </a:pPr>
            <a:r>
              <a:rPr sz="2600" dirty="0">
                <a:solidFill>
                  <a:srgbClr val="747373"/>
                </a:solidFill>
                <a:latin typeface="Arial"/>
                <a:cs typeface="Arial"/>
              </a:rPr>
              <a:t>p</a:t>
            </a:r>
            <a:r>
              <a:rPr sz="2600" spc="-45" dirty="0">
                <a:solidFill>
                  <a:srgbClr val="747373"/>
                </a:solidFill>
                <a:latin typeface="Arial"/>
                <a:cs typeface="Arial"/>
              </a:rPr>
              <a:t>r</a:t>
            </a:r>
            <a:r>
              <a:rPr sz="2600" dirty="0">
                <a:solidFill>
                  <a:srgbClr val="747373"/>
                </a:solidFill>
                <a:latin typeface="Arial"/>
                <a:cs typeface="Arial"/>
              </a:rPr>
              <a:t>ocessing,</a:t>
            </a:r>
            <a:r>
              <a:rPr sz="2600" spc="201" dirty="0">
                <a:solidFill>
                  <a:srgbClr val="747373"/>
                </a:solidFill>
                <a:latin typeface="Arial"/>
                <a:cs typeface="Arial"/>
              </a:rPr>
              <a:t> </a:t>
            </a:r>
            <a:r>
              <a:rPr sz="2600" dirty="0">
                <a:solidFill>
                  <a:srgbClr val="747373"/>
                </a:solidFill>
                <a:latin typeface="Arial"/>
                <a:cs typeface="Arial"/>
              </a:rPr>
              <a:t>etc.</a:t>
            </a:r>
            <a:endParaRPr sz="2600" dirty="0">
              <a:latin typeface="Arial"/>
              <a:cs typeface="Arial"/>
            </a:endParaRPr>
          </a:p>
          <a:p>
            <a:pPr marL="888859" marR="970223" indent="-266658" algn="just">
              <a:lnSpc>
                <a:spcPts val="2988"/>
              </a:lnSpc>
              <a:spcBef>
                <a:spcPts val="5016"/>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When</a:t>
            </a:r>
            <a:r>
              <a:rPr sz="2600" spc="-135" dirty="0">
                <a:solidFill>
                  <a:srgbClr val="747373"/>
                </a:solidFill>
                <a:latin typeface="Arial"/>
                <a:cs typeface="Arial"/>
              </a:rPr>
              <a:t> </a:t>
            </a:r>
            <a:r>
              <a:rPr sz="2600" dirty="0">
                <a:solidFill>
                  <a:srgbClr val="747373"/>
                </a:solidFill>
                <a:latin typeface="Arial"/>
                <a:cs typeface="Arial"/>
              </a:rPr>
              <a:t>sites g</a:t>
            </a:r>
            <a:r>
              <a:rPr sz="2600" spc="-45" dirty="0">
                <a:solidFill>
                  <a:srgbClr val="747373"/>
                </a:solidFill>
                <a:latin typeface="Arial"/>
                <a:cs typeface="Arial"/>
              </a:rPr>
              <a:t>r</a:t>
            </a:r>
            <a:r>
              <a:rPr sz="2600" dirty="0">
                <a:solidFill>
                  <a:srgbClr val="747373"/>
                </a:solidFill>
                <a:latin typeface="Arial"/>
                <a:cs typeface="Arial"/>
              </a:rPr>
              <a:t>o</a:t>
            </a:r>
            <a:r>
              <a:rPr sz="2600" spc="-144" dirty="0">
                <a:solidFill>
                  <a:srgbClr val="747373"/>
                </a:solidFill>
                <a:latin typeface="Arial"/>
                <a:cs typeface="Arial"/>
              </a:rPr>
              <a:t>w</a:t>
            </a:r>
            <a:r>
              <a:rPr sz="2600" dirty="0">
                <a:solidFill>
                  <a:srgbClr val="747373"/>
                </a:solidFill>
                <a:latin typeface="Arial"/>
                <a:cs typeface="Arial"/>
              </a:rPr>
              <a:t>,</a:t>
            </a:r>
            <a:r>
              <a:rPr sz="2600" spc="164" dirty="0">
                <a:solidFill>
                  <a:srgbClr val="747373"/>
                </a:solidFill>
                <a:latin typeface="Arial"/>
                <a:cs typeface="Arial"/>
              </a:rPr>
              <a:t> </a:t>
            </a:r>
            <a:r>
              <a:rPr sz="2600" dirty="0">
                <a:solidFill>
                  <a:srgbClr val="747373"/>
                </a:solidFill>
                <a:latin typeface="Arial"/>
                <a:cs typeface="Arial"/>
              </a:rPr>
              <a:t>you</a:t>
            </a:r>
            <a:r>
              <a:rPr sz="2600" spc="42" dirty="0">
                <a:solidFill>
                  <a:srgbClr val="747373"/>
                </a:solidFill>
                <a:latin typeface="Arial"/>
                <a:cs typeface="Arial"/>
              </a:rPr>
              <a:t> </a:t>
            </a:r>
            <a:r>
              <a:rPr sz="2600" dirty="0">
                <a:solidFill>
                  <a:srgbClr val="747373"/>
                </a:solidFill>
                <a:latin typeface="Arial"/>
                <a:cs typeface="Arial"/>
              </a:rPr>
              <a:t>might</a:t>
            </a:r>
            <a:r>
              <a:rPr sz="2600" spc="190" dirty="0">
                <a:solidFill>
                  <a:srgbClr val="747373"/>
                </a:solidFill>
                <a:latin typeface="Arial"/>
                <a:cs typeface="Arial"/>
              </a:rPr>
              <a:t> </a:t>
            </a:r>
            <a:r>
              <a:rPr sz="2600" dirty="0">
                <a:solidFill>
                  <a:srgbClr val="747373"/>
                </a:solidFill>
                <a:latin typeface="Arial"/>
                <a:cs typeface="Arial"/>
              </a:rPr>
              <a:t>have</a:t>
            </a:r>
            <a:r>
              <a:rPr sz="2600" spc="-112" dirty="0">
                <a:solidFill>
                  <a:srgbClr val="747373"/>
                </a:solidFill>
                <a:latin typeface="Arial"/>
                <a:cs typeface="Arial"/>
              </a:rPr>
              <a:t> </a:t>
            </a:r>
            <a:r>
              <a:rPr sz="2600" spc="-45" dirty="0">
                <a:solidFill>
                  <a:srgbClr val="747373"/>
                </a:solidFill>
                <a:latin typeface="Arial"/>
                <a:cs typeface="Arial"/>
              </a:rPr>
              <a:t>r</a:t>
            </a:r>
            <a:r>
              <a:rPr sz="2600" dirty="0">
                <a:solidFill>
                  <a:srgbClr val="747373"/>
                </a:solidFill>
                <a:latin typeface="Arial"/>
                <a:cs typeface="Arial"/>
              </a:rPr>
              <a:t>ealized</a:t>
            </a:r>
            <a:r>
              <a:rPr sz="2600" spc="-164" dirty="0">
                <a:solidFill>
                  <a:srgbClr val="747373"/>
                </a:solidFill>
                <a:latin typeface="Arial"/>
                <a:cs typeface="Arial"/>
              </a:rPr>
              <a:t> </a:t>
            </a:r>
            <a:r>
              <a:rPr sz="2600" dirty="0">
                <a:solidFill>
                  <a:srgbClr val="747373"/>
                </a:solidFill>
                <a:latin typeface="Arial"/>
                <a:cs typeface="Arial"/>
              </a:rPr>
              <a:t>that</a:t>
            </a:r>
            <a:r>
              <a:rPr sz="2600" spc="129" dirty="0">
                <a:solidFill>
                  <a:srgbClr val="747373"/>
                </a:solidFill>
                <a:latin typeface="Arial"/>
                <a:cs typeface="Arial"/>
              </a:rPr>
              <a:t> </a:t>
            </a:r>
            <a:r>
              <a:rPr sz="2600" dirty="0">
                <a:solidFill>
                  <a:srgbClr val="747373"/>
                </a:solidFill>
                <a:latin typeface="Arial"/>
                <a:cs typeface="Arial"/>
              </a:rPr>
              <a:t>ac</a:t>
            </a:r>
            <a:r>
              <a:rPr sz="2600" spc="-45" dirty="0">
                <a:solidFill>
                  <a:srgbClr val="747373"/>
                </a:solidFill>
                <a:latin typeface="Arial"/>
                <a:cs typeface="Arial"/>
              </a:rPr>
              <a:t>r</a:t>
            </a:r>
            <a:r>
              <a:rPr sz="2600" dirty="0">
                <a:solidFill>
                  <a:srgbClr val="747373"/>
                </a:solidFill>
                <a:latin typeface="Arial"/>
                <a:cs typeface="Arial"/>
              </a:rPr>
              <a:t>oss</a:t>
            </a:r>
            <a:r>
              <a:rPr sz="2600" spc="76" dirty="0">
                <a:solidFill>
                  <a:srgbClr val="747373"/>
                </a:solidFill>
                <a:latin typeface="Arial"/>
                <a:cs typeface="Arial"/>
              </a:rPr>
              <a:t> </a:t>
            </a:r>
            <a:r>
              <a:rPr sz="2600" dirty="0">
                <a:solidFill>
                  <a:srgbClr val="747373"/>
                </a:solidFill>
                <a:latin typeface="Arial"/>
                <a:cs typeface="Arial"/>
              </a:rPr>
              <a:t>multiple</a:t>
            </a:r>
            <a:r>
              <a:rPr sz="2600" spc="178" dirty="0">
                <a:solidFill>
                  <a:srgbClr val="747373"/>
                </a:solidFill>
                <a:latin typeface="Arial"/>
                <a:cs typeface="Arial"/>
              </a:rPr>
              <a:t> </a:t>
            </a:r>
            <a:r>
              <a:rPr sz="2600" dirty="0">
                <a:solidFill>
                  <a:srgbClr val="747373"/>
                </a:solidFill>
                <a:latin typeface="Arial"/>
                <a:cs typeface="Arial"/>
              </a:rPr>
              <a:t>pages lots</a:t>
            </a:r>
            <a:r>
              <a:rPr sz="2600" spc="121" dirty="0">
                <a:solidFill>
                  <a:srgbClr val="747373"/>
                </a:solidFill>
                <a:latin typeface="Arial"/>
                <a:cs typeface="Arial"/>
              </a:rPr>
              <a:t> </a:t>
            </a:r>
            <a:r>
              <a:rPr sz="2600" dirty="0">
                <a:solidFill>
                  <a:srgbClr val="747373"/>
                </a:solidFill>
                <a:latin typeface="Arial"/>
                <a:cs typeface="Arial"/>
              </a:rPr>
              <a:t>of </a:t>
            </a:r>
            <a:endParaRPr sz="2600" dirty="0">
              <a:latin typeface="Arial"/>
              <a:cs typeface="Arial"/>
            </a:endParaRPr>
          </a:p>
          <a:p>
            <a:pPr marL="888859" marR="970223" algn="just">
              <a:lnSpc>
                <a:spcPts val="3063"/>
              </a:lnSpc>
              <a:spcBef>
                <a:spcPts val="260"/>
              </a:spcBef>
            </a:pPr>
            <a:r>
              <a:rPr sz="2600" dirty="0">
                <a:solidFill>
                  <a:srgbClr val="747373"/>
                </a:solidFill>
                <a:latin typeface="Arial"/>
                <a:cs typeface="Arial"/>
              </a:rPr>
              <a:t>code</a:t>
            </a:r>
            <a:r>
              <a:rPr sz="2600" spc="170" dirty="0">
                <a:solidFill>
                  <a:srgbClr val="747373"/>
                </a:solidFill>
                <a:latin typeface="Arial"/>
                <a:cs typeface="Arial"/>
              </a:rPr>
              <a:t> </a:t>
            </a:r>
            <a:r>
              <a:rPr sz="2600" spc="-45" dirty="0">
                <a:solidFill>
                  <a:srgbClr val="747373"/>
                </a:solidFill>
                <a:latin typeface="Arial"/>
                <a:cs typeface="Arial"/>
              </a:rPr>
              <a:t>r</a:t>
            </a:r>
            <a:r>
              <a:rPr sz="2600" dirty="0">
                <a:solidFill>
                  <a:srgbClr val="747373"/>
                </a:solidFill>
                <a:latin typeface="Arial"/>
                <a:cs typeface="Arial"/>
              </a:rPr>
              <a:t>epetition</a:t>
            </a:r>
            <a:r>
              <a:rPr sz="2600" spc="196" dirty="0">
                <a:solidFill>
                  <a:srgbClr val="747373"/>
                </a:solidFill>
                <a:latin typeface="Arial"/>
                <a:cs typeface="Arial"/>
              </a:rPr>
              <a:t> </a:t>
            </a:r>
            <a:r>
              <a:rPr sz="2600" dirty="0">
                <a:solidFill>
                  <a:srgbClr val="747373"/>
                </a:solidFill>
                <a:latin typeface="Arial"/>
                <a:cs typeface="Arial"/>
              </a:rPr>
              <a:t>occurs.</a:t>
            </a:r>
            <a:r>
              <a:rPr sz="2600" spc="167" dirty="0">
                <a:solidFill>
                  <a:srgbClr val="747373"/>
                </a:solidFill>
                <a:latin typeface="Arial"/>
                <a:cs typeface="Arial"/>
              </a:rPr>
              <a:t> </a:t>
            </a:r>
            <a:r>
              <a:rPr sz="2600" dirty="0">
                <a:solidFill>
                  <a:srgbClr val="747373"/>
                </a:solidFill>
                <a:latin typeface="Arial"/>
                <a:cs typeface="Arial"/>
              </a:rPr>
              <a:t>This</a:t>
            </a:r>
            <a:r>
              <a:rPr sz="2600" spc="-98" dirty="0">
                <a:solidFill>
                  <a:srgbClr val="747373"/>
                </a:solidFill>
                <a:latin typeface="Arial"/>
                <a:cs typeface="Arial"/>
              </a:rPr>
              <a:t> </a:t>
            </a:r>
            <a:r>
              <a:rPr sz="2600" dirty="0">
                <a:solidFill>
                  <a:srgbClr val="747373"/>
                </a:solidFill>
                <a:latin typeface="Arial"/>
                <a:cs typeface="Arial"/>
              </a:rPr>
              <a:t>is a</a:t>
            </a:r>
            <a:r>
              <a:rPr sz="2600" spc="-58" dirty="0">
                <a:solidFill>
                  <a:srgbClr val="747373"/>
                </a:solidFill>
                <a:latin typeface="Arial"/>
                <a:cs typeface="Arial"/>
              </a:rPr>
              <a:t> </a:t>
            </a:r>
            <a:r>
              <a:rPr sz="2600" dirty="0">
                <a:solidFill>
                  <a:srgbClr val="747373"/>
                </a:solidFill>
                <a:latin typeface="Arial"/>
                <a:cs typeface="Arial"/>
              </a:rPr>
              <a:t>p</a:t>
            </a:r>
            <a:r>
              <a:rPr sz="2600" spc="-45" dirty="0">
                <a:solidFill>
                  <a:srgbClr val="747373"/>
                </a:solidFill>
                <a:latin typeface="Arial"/>
                <a:cs typeface="Arial"/>
              </a:rPr>
              <a:t>r</a:t>
            </a:r>
            <a:r>
              <a:rPr sz="2600" dirty="0">
                <a:solidFill>
                  <a:srgbClr val="747373"/>
                </a:solidFill>
                <a:latin typeface="Arial"/>
                <a:cs typeface="Arial"/>
              </a:rPr>
              <a:t>oblem</a:t>
            </a:r>
            <a:r>
              <a:rPr sz="2600" spc="233" dirty="0">
                <a:solidFill>
                  <a:srgbClr val="747373"/>
                </a:solidFill>
                <a:latin typeface="Arial"/>
                <a:cs typeface="Arial"/>
              </a:rPr>
              <a:t> </a:t>
            </a:r>
            <a:r>
              <a:rPr sz="2600" dirty="0">
                <a:solidFill>
                  <a:srgbClr val="747373"/>
                </a:solidFill>
                <a:latin typeface="Arial"/>
                <a:cs typeface="Arial"/>
              </a:rPr>
              <a:t>when you</a:t>
            </a:r>
            <a:r>
              <a:rPr sz="2600" spc="42" dirty="0">
                <a:solidFill>
                  <a:srgbClr val="747373"/>
                </a:solidFill>
                <a:latin typeface="Arial"/>
                <a:cs typeface="Arial"/>
              </a:rPr>
              <a:t> </a:t>
            </a:r>
            <a:r>
              <a:rPr sz="2600" dirty="0">
                <a:solidFill>
                  <a:srgbClr val="747373"/>
                </a:solidFill>
                <a:latin typeface="Arial"/>
                <a:cs typeface="Arial"/>
              </a:rPr>
              <a:t>need</a:t>
            </a:r>
            <a:r>
              <a:rPr sz="2600" spc="-58" dirty="0">
                <a:solidFill>
                  <a:srgbClr val="747373"/>
                </a:solidFill>
                <a:latin typeface="Arial"/>
                <a:cs typeface="Arial"/>
              </a:rPr>
              <a:t> </a:t>
            </a:r>
            <a:r>
              <a:rPr sz="2600" dirty="0">
                <a:solidFill>
                  <a:srgbClr val="747373"/>
                </a:solidFill>
                <a:latin typeface="Arial"/>
                <a:cs typeface="Arial"/>
              </a:rPr>
              <a:t>to</a:t>
            </a:r>
            <a:r>
              <a:rPr sz="2600" spc="129" dirty="0">
                <a:solidFill>
                  <a:srgbClr val="747373"/>
                </a:solidFill>
                <a:latin typeface="Arial"/>
                <a:cs typeface="Arial"/>
              </a:rPr>
              <a:t> </a:t>
            </a:r>
            <a:r>
              <a:rPr sz="2600" b="1" dirty="0">
                <a:solidFill>
                  <a:srgbClr val="747373"/>
                </a:solidFill>
                <a:latin typeface="Arial"/>
                <a:cs typeface="Arial"/>
              </a:rPr>
              <a:t>change </a:t>
            </a:r>
            <a:r>
              <a:rPr sz="2600" dirty="0">
                <a:solidFill>
                  <a:srgbClr val="747373"/>
                </a:solidFill>
                <a:latin typeface="Arial"/>
                <a:cs typeface="Arial"/>
              </a:rPr>
              <a:t>certain </a:t>
            </a:r>
            <a:endParaRPr sz="2600" dirty="0">
              <a:latin typeface="Arial"/>
              <a:cs typeface="Arial"/>
            </a:endParaRPr>
          </a:p>
          <a:p>
            <a:pPr marL="888859" marR="970223" algn="just">
              <a:lnSpc>
                <a:spcPts val="2988"/>
              </a:lnSpc>
              <a:spcBef>
                <a:spcPts val="266"/>
              </a:spcBef>
            </a:pPr>
            <a:r>
              <a:rPr sz="2600" dirty="0">
                <a:solidFill>
                  <a:srgbClr val="747373"/>
                </a:solidFill>
                <a:latin typeface="Arial"/>
                <a:cs typeface="Arial"/>
              </a:rPr>
              <a:t>parts</a:t>
            </a:r>
            <a:r>
              <a:rPr sz="2600" spc="115" dirty="0">
                <a:solidFill>
                  <a:srgbClr val="747373"/>
                </a:solidFill>
                <a:latin typeface="Arial"/>
                <a:cs typeface="Arial"/>
              </a:rPr>
              <a:t> </a:t>
            </a:r>
            <a:r>
              <a:rPr sz="2600" dirty="0">
                <a:solidFill>
                  <a:srgbClr val="747373"/>
                </a:solidFill>
                <a:latin typeface="Arial"/>
                <a:cs typeface="Arial"/>
              </a:rPr>
              <a:t>of</a:t>
            </a:r>
            <a:r>
              <a:rPr sz="2600" spc="86" dirty="0">
                <a:solidFill>
                  <a:srgbClr val="747373"/>
                </a:solidFill>
                <a:latin typeface="Arial"/>
                <a:cs typeface="Arial"/>
              </a:rPr>
              <a:t> </a:t>
            </a:r>
            <a:r>
              <a:rPr sz="2600" dirty="0">
                <a:solidFill>
                  <a:srgbClr val="747373"/>
                </a:solidFill>
                <a:latin typeface="Arial"/>
                <a:cs typeface="Arial"/>
              </a:rPr>
              <a:t>a</a:t>
            </a:r>
            <a:r>
              <a:rPr sz="2600" spc="-58" dirty="0">
                <a:solidFill>
                  <a:srgbClr val="747373"/>
                </a:solidFill>
                <a:latin typeface="Arial"/>
                <a:cs typeface="Arial"/>
              </a:rPr>
              <a:t> </a:t>
            </a:r>
            <a:r>
              <a:rPr sz="2600" dirty="0">
                <a:solidFill>
                  <a:srgbClr val="747373"/>
                </a:solidFill>
                <a:latin typeface="Arial"/>
                <a:cs typeface="Arial"/>
              </a:rPr>
              <a:t>page, that</a:t>
            </a:r>
            <a:r>
              <a:rPr sz="2600" spc="129" dirty="0">
                <a:solidFill>
                  <a:srgbClr val="747373"/>
                </a:solidFill>
                <a:latin typeface="Arial"/>
                <a:cs typeface="Arial"/>
              </a:rPr>
              <a:t> </a:t>
            </a:r>
            <a:r>
              <a:rPr sz="2600" dirty="0">
                <a:solidFill>
                  <a:srgbClr val="747373"/>
                </a:solidFill>
                <a:latin typeface="Arial"/>
                <a:cs typeface="Arial"/>
              </a:rPr>
              <a:t>a</a:t>
            </a:r>
            <a:r>
              <a:rPr sz="2600" spc="-45" dirty="0">
                <a:solidFill>
                  <a:srgbClr val="747373"/>
                </a:solidFill>
                <a:latin typeface="Arial"/>
                <a:cs typeface="Arial"/>
              </a:rPr>
              <a:t>f</a:t>
            </a:r>
            <a:r>
              <a:rPr sz="2600" dirty="0">
                <a:solidFill>
                  <a:srgbClr val="747373"/>
                </a:solidFill>
                <a:latin typeface="Arial"/>
                <a:cs typeface="Arial"/>
              </a:rPr>
              <a:t>fects</a:t>
            </a:r>
            <a:r>
              <a:rPr sz="2600" spc="142" dirty="0">
                <a:solidFill>
                  <a:srgbClr val="747373"/>
                </a:solidFill>
                <a:latin typeface="Arial"/>
                <a:cs typeface="Arial"/>
              </a:rPr>
              <a:t> </a:t>
            </a:r>
            <a:r>
              <a:rPr sz="2600" dirty="0">
                <a:solidFill>
                  <a:srgbClr val="747373"/>
                </a:solidFill>
                <a:latin typeface="Arial"/>
                <a:cs typeface="Arial"/>
              </a:rPr>
              <a:t>many or</a:t>
            </a:r>
            <a:r>
              <a:rPr sz="2600" spc="46" dirty="0">
                <a:solidFill>
                  <a:srgbClr val="747373"/>
                </a:solidFill>
                <a:latin typeface="Arial"/>
                <a:cs typeface="Arial"/>
              </a:rPr>
              <a:t> </a:t>
            </a:r>
            <a:r>
              <a:rPr sz="2600" dirty="0">
                <a:solidFill>
                  <a:srgbClr val="747373"/>
                </a:solidFill>
                <a:latin typeface="Arial"/>
                <a:cs typeface="Arial"/>
              </a:rPr>
              <a:t>all</a:t>
            </a:r>
            <a:r>
              <a:rPr sz="2600" spc="-50" dirty="0">
                <a:solidFill>
                  <a:srgbClr val="747373"/>
                </a:solidFill>
                <a:latin typeface="Arial"/>
                <a:cs typeface="Arial"/>
              </a:rPr>
              <a:t> </a:t>
            </a:r>
            <a:r>
              <a:rPr sz="2600" dirty="0">
                <a:solidFill>
                  <a:srgbClr val="747373"/>
                </a:solidFill>
                <a:latin typeface="Arial"/>
                <a:cs typeface="Arial"/>
              </a:rPr>
              <a:t>pages.</a:t>
            </a:r>
            <a:endParaRPr sz="2600" dirty="0">
              <a:latin typeface="Arial"/>
              <a:cs typeface="Arial"/>
            </a:endParaRPr>
          </a:p>
          <a:p>
            <a:pPr marL="888859" marR="1171961" indent="-266658">
              <a:lnSpc>
                <a:spcPts val="3063"/>
              </a:lnSpc>
              <a:spcBef>
                <a:spcPts val="5021"/>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Furthermo</a:t>
            </a:r>
            <a:r>
              <a:rPr sz="2600" spc="-45" dirty="0">
                <a:solidFill>
                  <a:srgbClr val="747373"/>
                </a:solidFill>
                <a:latin typeface="Arial"/>
                <a:cs typeface="Arial"/>
              </a:rPr>
              <a:t>r</a:t>
            </a:r>
            <a:r>
              <a:rPr sz="2600" dirty="0">
                <a:solidFill>
                  <a:srgbClr val="747373"/>
                </a:solidFill>
                <a:latin typeface="Arial"/>
                <a:cs typeface="Arial"/>
              </a:rPr>
              <a:t>e,</a:t>
            </a:r>
            <a:r>
              <a:rPr sz="2600" spc="-63" dirty="0">
                <a:solidFill>
                  <a:srgbClr val="747373"/>
                </a:solidFill>
                <a:latin typeface="Arial"/>
                <a:cs typeface="Arial"/>
              </a:rPr>
              <a:t> </a:t>
            </a:r>
            <a:r>
              <a:rPr sz="2600" dirty="0">
                <a:solidFill>
                  <a:srgbClr val="747373"/>
                </a:solidFill>
                <a:latin typeface="Arial"/>
                <a:cs typeface="Arial"/>
              </a:rPr>
              <a:t>its</a:t>
            </a:r>
            <a:r>
              <a:rPr sz="2600" spc="78" dirty="0">
                <a:solidFill>
                  <a:srgbClr val="747373"/>
                </a:solidFill>
                <a:latin typeface="Arial"/>
                <a:cs typeface="Arial"/>
              </a:rPr>
              <a:t> </a:t>
            </a:r>
            <a:r>
              <a:rPr sz="2600" dirty="0">
                <a:solidFill>
                  <a:srgbClr val="747373"/>
                </a:solidFill>
                <a:latin typeface="Arial"/>
                <a:cs typeface="Arial"/>
              </a:rPr>
              <a:t>ha</a:t>
            </a:r>
            <a:r>
              <a:rPr sz="2600" spc="-45" dirty="0">
                <a:solidFill>
                  <a:srgbClr val="747373"/>
                </a:solidFill>
                <a:latin typeface="Arial"/>
                <a:cs typeface="Arial"/>
              </a:rPr>
              <a:t>r</a:t>
            </a:r>
            <a:r>
              <a:rPr sz="2600" dirty="0">
                <a:solidFill>
                  <a:srgbClr val="747373"/>
                </a:solidFill>
                <a:latin typeface="Arial"/>
                <a:cs typeface="Arial"/>
              </a:rPr>
              <a:t>d</a:t>
            </a:r>
            <a:r>
              <a:rPr sz="2600" spc="12" dirty="0">
                <a:solidFill>
                  <a:srgbClr val="747373"/>
                </a:solidFill>
                <a:latin typeface="Arial"/>
                <a:cs typeface="Arial"/>
              </a:rPr>
              <a:t> </a:t>
            </a:r>
            <a:r>
              <a:rPr sz="2600" dirty="0">
                <a:solidFill>
                  <a:srgbClr val="747373"/>
                </a:solidFill>
                <a:latin typeface="Arial"/>
                <a:cs typeface="Arial"/>
              </a:rPr>
              <a:t>to</a:t>
            </a:r>
            <a:r>
              <a:rPr sz="2600" spc="129" dirty="0">
                <a:solidFill>
                  <a:srgbClr val="747373"/>
                </a:solidFill>
                <a:latin typeface="Arial"/>
                <a:cs typeface="Arial"/>
              </a:rPr>
              <a:t> </a:t>
            </a:r>
            <a:r>
              <a:rPr sz="2600" dirty="0">
                <a:solidFill>
                  <a:srgbClr val="747373"/>
                </a:solidFill>
                <a:latin typeface="Arial"/>
                <a:cs typeface="Arial"/>
              </a:rPr>
              <a:t>int</a:t>
            </a:r>
            <a:r>
              <a:rPr sz="2600" spc="-45" dirty="0">
                <a:solidFill>
                  <a:srgbClr val="747373"/>
                </a:solidFill>
                <a:latin typeface="Arial"/>
                <a:cs typeface="Arial"/>
              </a:rPr>
              <a:t>r</a:t>
            </a:r>
            <a:r>
              <a:rPr sz="2600" dirty="0">
                <a:solidFill>
                  <a:srgbClr val="747373"/>
                </a:solidFill>
                <a:latin typeface="Arial"/>
                <a:cs typeface="Arial"/>
              </a:rPr>
              <a:t>oduce</a:t>
            </a:r>
            <a:r>
              <a:rPr sz="2600" spc="213" dirty="0">
                <a:solidFill>
                  <a:srgbClr val="747373"/>
                </a:solidFill>
                <a:latin typeface="Arial"/>
                <a:cs typeface="Arial"/>
              </a:rPr>
              <a:t> </a:t>
            </a:r>
            <a:r>
              <a:rPr sz="2600" b="1" dirty="0">
                <a:solidFill>
                  <a:srgbClr val="747373"/>
                </a:solidFill>
                <a:latin typeface="Arial"/>
                <a:cs typeface="Arial"/>
              </a:rPr>
              <a:t>new</a:t>
            </a:r>
            <a:r>
              <a:rPr sz="2600" b="1" spc="50" dirty="0">
                <a:solidFill>
                  <a:srgbClr val="747373"/>
                </a:solidFill>
                <a:latin typeface="Arial"/>
                <a:cs typeface="Arial"/>
              </a:rPr>
              <a:t> </a:t>
            </a:r>
            <a:r>
              <a:rPr sz="2600" b="1" dirty="0">
                <a:solidFill>
                  <a:srgbClr val="747373"/>
                </a:solidFill>
                <a:latin typeface="Arial"/>
                <a:cs typeface="Arial"/>
              </a:rPr>
              <a:t>developers</a:t>
            </a:r>
            <a:r>
              <a:rPr sz="2600" b="1" spc="-137" dirty="0">
                <a:solidFill>
                  <a:srgbClr val="747373"/>
                </a:solidFill>
                <a:latin typeface="Arial"/>
                <a:cs typeface="Arial"/>
              </a:rPr>
              <a:t> </a:t>
            </a:r>
            <a:r>
              <a:rPr sz="2600" dirty="0">
                <a:solidFill>
                  <a:srgbClr val="747373"/>
                </a:solidFill>
                <a:latin typeface="Arial"/>
                <a:cs typeface="Arial"/>
              </a:rPr>
              <a:t>to</a:t>
            </a:r>
            <a:r>
              <a:rPr sz="2600" spc="129" dirty="0">
                <a:solidFill>
                  <a:srgbClr val="747373"/>
                </a:solidFill>
                <a:latin typeface="Arial"/>
                <a:cs typeface="Arial"/>
              </a:rPr>
              <a:t> </a:t>
            </a:r>
            <a:r>
              <a:rPr sz="2600" dirty="0">
                <a:solidFill>
                  <a:srgbClr val="747373"/>
                </a:solidFill>
                <a:latin typeface="Arial"/>
                <a:cs typeface="Arial"/>
              </a:rPr>
              <a:t>code</a:t>
            </a:r>
            <a:r>
              <a:rPr sz="2600" spc="170" dirty="0">
                <a:solidFill>
                  <a:srgbClr val="747373"/>
                </a:solidFill>
                <a:latin typeface="Arial"/>
                <a:cs typeface="Arial"/>
              </a:rPr>
              <a:t> </a:t>
            </a:r>
            <a:r>
              <a:rPr sz="2600" dirty="0">
                <a:solidFill>
                  <a:srgbClr val="747373"/>
                </a:solidFill>
                <a:latin typeface="Arial"/>
                <a:cs typeface="Arial"/>
              </a:rPr>
              <a:t>someone else </a:t>
            </a:r>
            <a:endParaRPr sz="2600" dirty="0">
              <a:latin typeface="Arial"/>
              <a:cs typeface="Arial"/>
            </a:endParaRPr>
          </a:p>
          <a:p>
            <a:pPr marL="888859" marR="1171961">
              <a:lnSpc>
                <a:spcPts val="2988"/>
              </a:lnSpc>
              <a:spcBef>
                <a:spcPts val="211"/>
              </a:spcBef>
            </a:pPr>
            <a:r>
              <a:rPr sz="2600" dirty="0">
                <a:solidFill>
                  <a:srgbClr val="747373"/>
                </a:solidFill>
                <a:latin typeface="Arial"/>
                <a:cs typeface="Arial"/>
              </a:rPr>
              <a:t>has</a:t>
            </a:r>
            <a:r>
              <a:rPr sz="2600" spc="-83" dirty="0">
                <a:solidFill>
                  <a:srgbClr val="747373"/>
                </a:solidFill>
                <a:latin typeface="Arial"/>
                <a:cs typeface="Arial"/>
              </a:rPr>
              <a:t> </a:t>
            </a:r>
            <a:r>
              <a:rPr sz="2600" dirty="0">
                <a:solidFill>
                  <a:srgbClr val="747373"/>
                </a:solidFill>
                <a:latin typeface="Arial"/>
                <a:cs typeface="Arial"/>
              </a:rPr>
              <a:t>written.</a:t>
            </a:r>
            <a:r>
              <a:rPr sz="2600" spc="167" dirty="0">
                <a:solidFill>
                  <a:srgbClr val="747373"/>
                </a:solidFill>
                <a:latin typeface="Arial"/>
                <a:cs typeface="Arial"/>
              </a:rPr>
              <a:t> </a:t>
            </a:r>
            <a:r>
              <a:rPr sz="2600" dirty="0">
                <a:solidFill>
                  <a:srgbClr val="747373"/>
                </a:solidFill>
                <a:latin typeface="Arial"/>
                <a:cs typeface="Arial"/>
              </a:rPr>
              <a:t>It</a:t>
            </a:r>
            <a:r>
              <a:rPr sz="2600" spc="43" dirty="0">
                <a:solidFill>
                  <a:srgbClr val="747373"/>
                </a:solidFill>
                <a:latin typeface="Arial"/>
                <a:cs typeface="Arial"/>
              </a:rPr>
              <a:t> </a:t>
            </a:r>
            <a:r>
              <a:rPr sz="2600" dirty="0">
                <a:solidFill>
                  <a:srgbClr val="747373"/>
                </a:solidFill>
                <a:latin typeface="Arial"/>
                <a:cs typeface="Arial"/>
              </a:rPr>
              <a:t>takes a</a:t>
            </a:r>
            <a:r>
              <a:rPr sz="2600" spc="-58" dirty="0">
                <a:solidFill>
                  <a:srgbClr val="747373"/>
                </a:solidFill>
                <a:latin typeface="Arial"/>
                <a:cs typeface="Arial"/>
              </a:rPr>
              <a:t> </a:t>
            </a:r>
            <a:r>
              <a:rPr sz="2600" dirty="0">
                <a:solidFill>
                  <a:srgbClr val="747373"/>
                </a:solidFill>
                <a:latin typeface="Arial"/>
                <a:cs typeface="Arial"/>
              </a:rPr>
              <a:t>long</a:t>
            </a:r>
            <a:r>
              <a:rPr sz="2600" spc="49" dirty="0">
                <a:solidFill>
                  <a:srgbClr val="747373"/>
                </a:solidFill>
                <a:latin typeface="Arial"/>
                <a:cs typeface="Arial"/>
              </a:rPr>
              <a:t> </a:t>
            </a:r>
            <a:r>
              <a:rPr sz="2600" dirty="0">
                <a:solidFill>
                  <a:srgbClr val="747373"/>
                </a:solidFill>
                <a:latin typeface="Arial"/>
                <a:cs typeface="Arial"/>
              </a:rPr>
              <a:t>time</a:t>
            </a:r>
            <a:r>
              <a:rPr sz="2600" spc="98" dirty="0">
                <a:solidFill>
                  <a:srgbClr val="747373"/>
                </a:solidFill>
                <a:latin typeface="Arial"/>
                <a:cs typeface="Arial"/>
              </a:rPr>
              <a:t> </a:t>
            </a:r>
            <a:r>
              <a:rPr sz="2600" dirty="0">
                <a:solidFill>
                  <a:srgbClr val="747373"/>
                </a:solidFill>
                <a:latin typeface="Arial"/>
                <a:cs typeface="Arial"/>
              </a:rPr>
              <a:t>to</a:t>
            </a:r>
            <a:r>
              <a:rPr sz="2600" spc="129" dirty="0">
                <a:solidFill>
                  <a:srgbClr val="747373"/>
                </a:solidFill>
                <a:latin typeface="Arial"/>
                <a:cs typeface="Arial"/>
              </a:rPr>
              <a:t> </a:t>
            </a:r>
            <a:r>
              <a:rPr sz="2600" dirty="0">
                <a:solidFill>
                  <a:srgbClr val="747373"/>
                </a:solidFill>
                <a:latin typeface="Arial"/>
                <a:cs typeface="Arial"/>
              </a:rPr>
              <a:t>get</a:t>
            </a:r>
            <a:r>
              <a:rPr sz="2600" spc="72" dirty="0">
                <a:solidFill>
                  <a:srgbClr val="747373"/>
                </a:solidFill>
                <a:latin typeface="Arial"/>
                <a:cs typeface="Arial"/>
              </a:rPr>
              <a:t> </a:t>
            </a:r>
            <a:r>
              <a:rPr sz="2600" dirty="0">
                <a:solidFill>
                  <a:srgbClr val="747373"/>
                </a:solidFill>
                <a:latin typeface="Arial"/>
                <a:cs typeface="Arial"/>
              </a:rPr>
              <a:t>familar with</a:t>
            </a:r>
            <a:r>
              <a:rPr sz="2600" spc="184" dirty="0">
                <a:solidFill>
                  <a:srgbClr val="747373"/>
                </a:solidFill>
                <a:latin typeface="Arial"/>
                <a:cs typeface="Arial"/>
              </a:rPr>
              <a:t> </a:t>
            </a:r>
            <a:r>
              <a:rPr sz="2600" dirty="0">
                <a:solidFill>
                  <a:srgbClr val="747373"/>
                </a:solidFill>
                <a:latin typeface="Arial"/>
                <a:cs typeface="Arial"/>
              </a:rPr>
              <a:t>the</a:t>
            </a:r>
            <a:r>
              <a:rPr sz="2600" spc="36" dirty="0">
                <a:solidFill>
                  <a:srgbClr val="747373"/>
                </a:solidFill>
                <a:latin typeface="Arial"/>
                <a:cs typeface="Arial"/>
              </a:rPr>
              <a:t> </a:t>
            </a:r>
            <a:r>
              <a:rPr sz="2600" dirty="0">
                <a:solidFill>
                  <a:srgbClr val="747373"/>
                </a:solidFill>
                <a:latin typeface="Arial"/>
                <a:cs typeface="Arial"/>
              </a:rPr>
              <a:t>code.</a:t>
            </a:r>
            <a:endParaRPr sz="2600" dirty="0">
              <a:latin typeface="Arial"/>
              <a:cs typeface="Arial"/>
            </a:endParaRPr>
          </a:p>
        </p:txBody>
      </p:sp>
      <p:sp>
        <p:nvSpPr>
          <p:cNvPr id="2" name="object 2"/>
          <p:cNvSpPr txBox="1"/>
          <p:nvPr/>
        </p:nvSpPr>
        <p:spPr>
          <a:xfrm>
            <a:off x="647700" y="1828864"/>
            <a:ext cx="11709400" cy="152401"/>
          </a:xfrm>
          <a:prstGeom prst="rect">
            <a:avLst/>
          </a:prstGeom>
        </p:spPr>
        <p:txBody>
          <a:bodyPr wrap="square" lIns="0" tIns="0" rIns="0" bIns="0" rtlCol="0">
            <a:noAutofit/>
          </a:bodyPr>
          <a:lstStyle/>
          <a:p>
            <a:pPr marL="25397">
              <a:lnSpc>
                <a:spcPts val="999"/>
              </a:lnSpc>
            </a:pPr>
            <a:endParaRPr sz="1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03200"/>
            <a:ext cx="11704320" cy="1371600"/>
          </a:xfrm>
        </p:spPr>
        <p:txBody>
          <a:bodyPr/>
          <a:lstStyle/>
          <a:p>
            <a:r>
              <a:rPr lang="en-IN" b="1" dirty="0" smtClean="0"/>
              <a:t>Directory Structure : Application </a:t>
            </a:r>
            <a:endParaRPr lang="en-IN" dirty="0"/>
          </a:p>
        </p:txBody>
      </p:sp>
      <p:sp>
        <p:nvSpPr>
          <p:cNvPr id="3" name="Content Placeholder 2"/>
          <p:cNvSpPr>
            <a:spLocks noGrp="1"/>
          </p:cNvSpPr>
          <p:nvPr>
            <p:ph idx="1"/>
          </p:nvPr>
        </p:nvSpPr>
        <p:spPr>
          <a:xfrm>
            <a:off x="254000" y="1727200"/>
            <a:ext cx="12598400" cy="6604553"/>
          </a:xfrm>
        </p:spPr>
        <p:txBody>
          <a:bodyPr>
            <a:noAutofit/>
          </a:bodyPr>
          <a:lstStyle/>
          <a:p>
            <a:r>
              <a:rPr lang="en-IN" sz="3400" b="1" dirty="0" smtClean="0"/>
              <a:t>Core: </a:t>
            </a:r>
            <a:r>
              <a:rPr lang="en-IN" sz="3400" dirty="0" err="1" smtClean="0"/>
              <a:t>CodeIgniter</a:t>
            </a:r>
            <a:r>
              <a:rPr lang="en-IN" sz="3400" dirty="0" smtClean="0"/>
              <a:t> has some core class, these class make up the </a:t>
            </a:r>
            <a:r>
              <a:rPr lang="en-IN" sz="3400" dirty="0" err="1" smtClean="0"/>
              <a:t>CodeIgniter</a:t>
            </a:r>
            <a:r>
              <a:rPr lang="en-IN" sz="3400" dirty="0" smtClean="0"/>
              <a:t> framework and are saved in core file.</a:t>
            </a:r>
            <a:endParaRPr lang="en-IN" sz="3600" dirty="0" smtClean="0"/>
          </a:p>
          <a:p>
            <a:r>
              <a:rPr lang="en-IN" sz="3600" dirty="0" smtClean="0"/>
              <a:t>Generally, there will be no need to change these classes, but in case if you are modifying a class, create a class in "application/core" folder having same name as the core class file name in "system" folder.</a:t>
            </a:r>
          </a:p>
          <a:p>
            <a:r>
              <a:rPr lang="en-IN" sz="3600" b="1" dirty="0" smtClean="0"/>
              <a:t>Helpers: </a:t>
            </a:r>
            <a:r>
              <a:rPr lang="en-IN" sz="3600" dirty="0" smtClean="0"/>
              <a:t>In this folder, you can put  own helper class of your application. </a:t>
            </a:r>
          </a:p>
          <a:p>
            <a:pPr marL="0">
              <a:spcBef>
                <a:spcPts val="1800"/>
              </a:spcBef>
            </a:pPr>
            <a:r>
              <a:rPr lang="en-IN" sz="3600" b="1" dirty="0" smtClean="0"/>
              <a:t>Hooks: </a:t>
            </a:r>
            <a:r>
              <a:rPr lang="en-IN" sz="3600" dirty="0" smtClean="0"/>
              <a:t>The files in this folder provide a means to tap into and modify the inner workings of the framework without hacking the core files.</a:t>
            </a:r>
            <a:endParaRPr lang="en-IN" sz="3600" b="1" dirty="0" smtClean="0"/>
          </a:p>
          <a:p>
            <a:pPr>
              <a:spcBef>
                <a:spcPts val="1200"/>
              </a:spcBef>
            </a:pPr>
            <a:r>
              <a:rPr lang="en-IN" sz="3600" b="1" dirty="0" smtClean="0"/>
              <a:t>Language</a:t>
            </a:r>
            <a:r>
              <a:rPr lang="en-IN" sz="3600" b="1" dirty="0"/>
              <a:t>: </a:t>
            </a:r>
            <a:r>
              <a:rPr lang="en-IN" sz="3600" dirty="0"/>
              <a:t>This folder contains language related files</a:t>
            </a:r>
            <a:r>
              <a:rPr lang="en-IN" sz="3600" dirty="0" smtClean="0"/>
              <a:t>.</a:t>
            </a:r>
            <a:endParaRPr lang="en-IN" sz="3600" b="1" dirty="0"/>
          </a:p>
          <a:p>
            <a:pPr>
              <a:spcBef>
                <a:spcPts val="1200"/>
              </a:spcBef>
            </a:pPr>
            <a:r>
              <a:rPr lang="en-IN" sz="3600" b="1" dirty="0"/>
              <a:t>Libraries: </a:t>
            </a:r>
            <a:r>
              <a:rPr lang="en-IN" sz="3600" dirty="0"/>
              <a:t>store libraries developed by you for your application.</a:t>
            </a:r>
          </a:p>
          <a:p>
            <a:pPr marL="0" indent="0">
              <a:buNone/>
            </a:pPr>
            <a:endParaRPr lang="en-IN" sz="3600" dirty="0"/>
          </a:p>
        </p:txBody>
      </p:sp>
    </p:spTree>
    <p:extLst>
      <p:ext uri="{BB962C8B-B14F-4D97-AF65-F5344CB8AC3E}">
        <p14:creationId xmlns:p14="http://schemas.microsoft.com/office/powerpoint/2010/main" val="2446324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0"/>
            <a:ext cx="11704320" cy="1667933"/>
          </a:xfrm>
        </p:spPr>
        <p:txBody>
          <a:bodyPr/>
          <a:lstStyle/>
          <a:p>
            <a:r>
              <a:rPr lang="en-IN" b="1" dirty="0" smtClean="0"/>
              <a:t>Directory Structure : Application </a:t>
            </a:r>
            <a:endParaRPr lang="en-IN" dirty="0"/>
          </a:p>
        </p:txBody>
      </p:sp>
      <p:sp>
        <p:nvSpPr>
          <p:cNvPr id="3" name="Content Placeholder 2"/>
          <p:cNvSpPr>
            <a:spLocks noGrp="1"/>
          </p:cNvSpPr>
          <p:nvPr>
            <p:ph idx="1"/>
          </p:nvPr>
        </p:nvSpPr>
        <p:spPr>
          <a:xfrm>
            <a:off x="254000" y="1270000"/>
            <a:ext cx="12598400" cy="6223553"/>
          </a:xfrm>
        </p:spPr>
        <p:txBody>
          <a:bodyPr>
            <a:noAutofit/>
          </a:bodyPr>
          <a:lstStyle/>
          <a:p>
            <a:pPr marL="0" indent="0">
              <a:buNone/>
            </a:pPr>
            <a:endParaRPr lang="en-IN" sz="3600" dirty="0"/>
          </a:p>
          <a:p>
            <a:pPr>
              <a:spcBef>
                <a:spcPts val="1200"/>
              </a:spcBef>
            </a:pPr>
            <a:r>
              <a:rPr lang="en-IN" sz="3600" b="1" dirty="0"/>
              <a:t>Logs: </a:t>
            </a:r>
            <a:r>
              <a:rPr lang="en-IN" sz="3600" dirty="0" smtClean="0"/>
              <a:t>contains </a:t>
            </a:r>
            <a:r>
              <a:rPr lang="en-IN" sz="3600" dirty="0"/>
              <a:t>files related to the log of the system</a:t>
            </a:r>
            <a:r>
              <a:rPr lang="en-IN" sz="3600" dirty="0" smtClean="0"/>
              <a:t>.</a:t>
            </a:r>
            <a:r>
              <a:rPr lang="en-IN" sz="3600" dirty="0"/>
              <a:t> If your </a:t>
            </a:r>
            <a:r>
              <a:rPr lang="en-IN" sz="3600" dirty="0" err="1"/>
              <a:t>CodeIgniter</a:t>
            </a:r>
            <a:r>
              <a:rPr lang="en-IN" sz="3600" dirty="0"/>
              <a:t> application is displaying some error or exception handling messages and if you are not getting what they are, you can look for their explanation in this folder.</a:t>
            </a:r>
          </a:p>
          <a:p>
            <a:pPr>
              <a:spcBef>
                <a:spcPts val="1200"/>
              </a:spcBef>
            </a:pPr>
            <a:r>
              <a:rPr lang="en-IN" sz="3600" b="1" dirty="0"/>
              <a:t>Models: </a:t>
            </a:r>
            <a:r>
              <a:rPr lang="en-IN" sz="3600" dirty="0"/>
              <a:t>Models are used to load database queries. Controllers request model to load database query, model respond it back and then controller use it</a:t>
            </a:r>
            <a:r>
              <a:rPr lang="en-IN" sz="3600" dirty="0" smtClean="0"/>
              <a:t>.</a:t>
            </a:r>
          </a:p>
          <a:p>
            <a:pPr>
              <a:spcBef>
                <a:spcPts val="1200"/>
              </a:spcBef>
            </a:pPr>
            <a:r>
              <a:rPr lang="en-IN" sz="3600" b="1" dirty="0" err="1" smtClean="0"/>
              <a:t>Third_party</a:t>
            </a:r>
            <a:r>
              <a:rPr lang="en-IN" sz="3600" b="1" dirty="0"/>
              <a:t>: </a:t>
            </a:r>
            <a:r>
              <a:rPr lang="en-IN" sz="3600" dirty="0"/>
              <a:t>In this folder, you can place any plugins, which will be used </a:t>
            </a:r>
            <a:r>
              <a:rPr lang="en-IN" sz="3600" dirty="0" smtClean="0"/>
              <a:t>for your </a:t>
            </a:r>
            <a:r>
              <a:rPr lang="en-IN" sz="3600" dirty="0"/>
              <a:t>application</a:t>
            </a:r>
            <a:r>
              <a:rPr lang="en-IN" sz="3600" dirty="0" smtClean="0"/>
              <a:t>.</a:t>
            </a:r>
            <a:endParaRPr lang="en-IN" sz="3600" dirty="0"/>
          </a:p>
          <a:p>
            <a:pPr>
              <a:spcBef>
                <a:spcPts val="1200"/>
              </a:spcBef>
            </a:pPr>
            <a:r>
              <a:rPr lang="en-IN" sz="3600" b="1" dirty="0"/>
              <a:t>Views: </a:t>
            </a:r>
            <a:r>
              <a:rPr lang="en-IN" sz="3600" dirty="0"/>
              <a:t>It contains all </a:t>
            </a:r>
            <a:r>
              <a:rPr lang="en-IN" sz="3600"/>
              <a:t>your </a:t>
            </a:r>
            <a:r>
              <a:rPr lang="en-IN" sz="3600" smtClean="0"/>
              <a:t>view </a:t>
            </a:r>
            <a:r>
              <a:rPr lang="en-IN" sz="3600" dirty="0"/>
              <a:t>files. Controller load file from view and then gives the output.</a:t>
            </a:r>
            <a:endParaRPr lang="en-IN" sz="3600" dirty="0" smtClean="0"/>
          </a:p>
          <a:p>
            <a:endParaRPr lang="en-IN" sz="3600" dirty="0"/>
          </a:p>
        </p:txBody>
      </p:sp>
    </p:spTree>
    <p:extLst>
      <p:ext uri="{BB962C8B-B14F-4D97-AF65-F5344CB8AC3E}">
        <p14:creationId xmlns:p14="http://schemas.microsoft.com/office/powerpoint/2010/main" val="660702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0"/>
            <a:ext cx="11704320" cy="1667933"/>
          </a:xfrm>
        </p:spPr>
        <p:txBody>
          <a:bodyPr/>
          <a:lstStyle/>
          <a:p>
            <a:r>
              <a:rPr lang="en-IN" b="1" dirty="0" smtClean="0"/>
              <a:t>Directory Structure : System </a:t>
            </a:r>
            <a:endParaRPr lang="en-IN" dirty="0"/>
          </a:p>
        </p:txBody>
      </p:sp>
      <p:sp>
        <p:nvSpPr>
          <p:cNvPr id="3" name="Content Placeholder 2"/>
          <p:cNvSpPr>
            <a:spLocks noGrp="1"/>
          </p:cNvSpPr>
          <p:nvPr>
            <p:ph idx="1"/>
          </p:nvPr>
        </p:nvSpPr>
        <p:spPr>
          <a:xfrm>
            <a:off x="254000" y="1651000"/>
            <a:ext cx="12954000" cy="6223553"/>
          </a:xfrm>
        </p:spPr>
        <p:txBody>
          <a:bodyPr>
            <a:noAutofit/>
          </a:bodyPr>
          <a:lstStyle/>
          <a:p>
            <a:pPr marL="0" indent="0">
              <a:buNone/>
            </a:pPr>
            <a:r>
              <a:rPr lang="en-IN" sz="3600" b="1" dirty="0" smtClean="0"/>
              <a:t>System</a:t>
            </a:r>
            <a:endParaRPr lang="en-IN" sz="3600" b="1" dirty="0"/>
          </a:p>
          <a:p>
            <a:r>
              <a:rPr lang="en-IN" sz="3600" dirty="0" smtClean="0"/>
              <a:t>All action of </a:t>
            </a:r>
            <a:r>
              <a:rPr lang="en-IN" sz="3600" dirty="0" err="1" smtClean="0"/>
              <a:t>CodeIgniter</a:t>
            </a:r>
            <a:r>
              <a:rPr lang="en-IN" sz="3600" dirty="0" smtClean="0"/>
              <a:t> application happens here. Contains all </a:t>
            </a:r>
            <a:r>
              <a:rPr lang="en-IN" sz="3600" dirty="0" err="1" smtClean="0"/>
              <a:t>CodeIgniter</a:t>
            </a:r>
            <a:r>
              <a:rPr lang="en-IN" sz="3600" dirty="0" smtClean="0"/>
              <a:t> classes  and libraries provided by the framework.</a:t>
            </a:r>
          </a:p>
          <a:p>
            <a:r>
              <a:rPr lang="en-IN" sz="3600" b="1" dirty="0"/>
              <a:t>Core</a:t>
            </a:r>
            <a:r>
              <a:rPr lang="en-IN" sz="3600" dirty="0"/>
              <a:t> - It contains </a:t>
            </a:r>
            <a:r>
              <a:rPr lang="en-IN" sz="3600" dirty="0" err="1"/>
              <a:t>CodeIgniter</a:t>
            </a:r>
            <a:r>
              <a:rPr lang="en-IN" sz="3600" dirty="0"/>
              <a:t> core class. Do not make any changes in this folder.</a:t>
            </a:r>
          </a:p>
          <a:p>
            <a:r>
              <a:rPr lang="en-IN" sz="3600" b="1" dirty="0"/>
              <a:t>Database</a:t>
            </a:r>
            <a:r>
              <a:rPr lang="en-IN" sz="3600" dirty="0"/>
              <a:t> - It contains database drivers and other utilities.</a:t>
            </a:r>
          </a:p>
          <a:p>
            <a:r>
              <a:rPr lang="en-IN" sz="3600" b="1" dirty="0"/>
              <a:t>Fonts</a:t>
            </a:r>
            <a:r>
              <a:rPr lang="en-IN" sz="3600" dirty="0"/>
              <a:t> - It contains font related information.</a:t>
            </a:r>
          </a:p>
          <a:p>
            <a:r>
              <a:rPr lang="en-IN" sz="3600" b="1" dirty="0"/>
              <a:t>Helpers</a:t>
            </a:r>
            <a:r>
              <a:rPr lang="en-IN" sz="3600" dirty="0"/>
              <a:t> - It contains default helpers such as URL, date and cookie.</a:t>
            </a:r>
          </a:p>
          <a:p>
            <a:r>
              <a:rPr lang="en-IN" sz="3600" b="1" dirty="0"/>
              <a:t>Language</a:t>
            </a:r>
            <a:r>
              <a:rPr lang="en-IN" sz="3600" dirty="0"/>
              <a:t> - </a:t>
            </a:r>
            <a:r>
              <a:rPr lang="en-IN" sz="3600" dirty="0" err="1"/>
              <a:t>CodeIgniter</a:t>
            </a:r>
            <a:r>
              <a:rPr lang="en-IN" sz="3600" dirty="0"/>
              <a:t> supports multilingual web applications. It contains default language file.</a:t>
            </a:r>
          </a:p>
          <a:p>
            <a:r>
              <a:rPr lang="en-IN" sz="3600" b="1" dirty="0"/>
              <a:t>Libraries</a:t>
            </a:r>
            <a:r>
              <a:rPr lang="en-IN" sz="3600" dirty="0"/>
              <a:t> - It contain libraries like calendars, file upload, email, etc. libraries created by you will be saved in "application/libraries". Here, only standard libraries will be stored.</a:t>
            </a:r>
          </a:p>
          <a:p>
            <a:endParaRPr lang="en-IN" sz="3600" dirty="0" smtClean="0"/>
          </a:p>
          <a:p>
            <a:endParaRPr lang="en-IN" sz="3600" dirty="0" smtClean="0"/>
          </a:p>
          <a:p>
            <a:endParaRPr lang="en-IN" sz="3600" dirty="0"/>
          </a:p>
        </p:txBody>
      </p:sp>
    </p:spTree>
    <p:extLst>
      <p:ext uri="{BB962C8B-B14F-4D97-AF65-F5344CB8AC3E}">
        <p14:creationId xmlns:p14="http://schemas.microsoft.com/office/powerpoint/2010/main" val="2291672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0"/>
            <a:ext cx="11704320" cy="1667933"/>
          </a:xfrm>
        </p:spPr>
        <p:txBody>
          <a:bodyPr/>
          <a:lstStyle/>
          <a:p>
            <a:r>
              <a:rPr lang="en-IN" b="1" dirty="0" smtClean="0"/>
              <a:t>Directory Structure  </a:t>
            </a:r>
            <a:endParaRPr lang="en-IN" dirty="0"/>
          </a:p>
        </p:txBody>
      </p:sp>
      <p:sp>
        <p:nvSpPr>
          <p:cNvPr id="3" name="Content Placeholder 2"/>
          <p:cNvSpPr>
            <a:spLocks noGrp="1"/>
          </p:cNvSpPr>
          <p:nvPr>
            <p:ph idx="1"/>
          </p:nvPr>
        </p:nvSpPr>
        <p:spPr>
          <a:xfrm>
            <a:off x="254000" y="1651000"/>
            <a:ext cx="12954000" cy="6223553"/>
          </a:xfrm>
        </p:spPr>
        <p:txBody>
          <a:bodyPr>
            <a:noAutofit/>
          </a:bodyPr>
          <a:lstStyle/>
          <a:p>
            <a:pPr marL="0" indent="0">
              <a:buNone/>
            </a:pPr>
            <a:r>
              <a:rPr lang="en-IN" sz="3600" b="1" dirty="0" err="1" smtClean="0"/>
              <a:t>User_guide</a:t>
            </a:r>
            <a:endParaRPr lang="en-IN" sz="3600" b="1" dirty="0" smtClean="0"/>
          </a:p>
          <a:p>
            <a:pPr marL="0" indent="0">
              <a:buNone/>
            </a:pPr>
            <a:endParaRPr lang="en-IN" sz="3600" b="1" dirty="0"/>
          </a:p>
          <a:p>
            <a:pPr marL="0" indent="0">
              <a:buNone/>
            </a:pPr>
            <a:r>
              <a:rPr lang="en-IN" sz="3600" dirty="0" smtClean="0"/>
              <a:t>It </a:t>
            </a:r>
            <a:r>
              <a:rPr lang="en-IN" sz="3600" dirty="0"/>
              <a:t>is the offline </a:t>
            </a:r>
            <a:r>
              <a:rPr lang="en-IN" sz="3600" dirty="0" err="1"/>
              <a:t>CodeIgniter</a:t>
            </a:r>
            <a:r>
              <a:rPr lang="en-IN" sz="3600" dirty="0"/>
              <a:t> </a:t>
            </a:r>
            <a:r>
              <a:rPr lang="en-IN" sz="3600" dirty="0" err="1"/>
              <a:t>guide.</a:t>
            </a:r>
            <a:r>
              <a:rPr lang="en-IN" sz="3600" b="1" dirty="0" err="1" smtClean="0"/>
              <a:t>Core</a:t>
            </a:r>
            <a:r>
              <a:rPr lang="en-IN" sz="3600" dirty="0"/>
              <a:t> - It contains </a:t>
            </a:r>
            <a:r>
              <a:rPr lang="en-IN" sz="3600" dirty="0" err="1"/>
              <a:t>CodeIgniter</a:t>
            </a:r>
            <a:r>
              <a:rPr lang="en-IN" sz="3600" dirty="0"/>
              <a:t> core class. Do not make any changes in this folder.</a:t>
            </a:r>
          </a:p>
          <a:p>
            <a:endParaRPr lang="en-IN" sz="3600" dirty="0" smtClean="0"/>
          </a:p>
          <a:p>
            <a:pPr marL="0" indent="0">
              <a:buNone/>
            </a:pPr>
            <a:r>
              <a:rPr lang="en-IN" sz="3600" b="1" dirty="0" err="1"/>
              <a:t>Index.php</a:t>
            </a:r>
            <a:endParaRPr lang="en-IN" sz="3600" b="1" dirty="0"/>
          </a:p>
          <a:p>
            <a:r>
              <a:rPr lang="en-IN" sz="3600" dirty="0"/>
              <a:t>In </a:t>
            </a:r>
            <a:r>
              <a:rPr lang="en-IN" sz="3600" dirty="0" smtClean="0"/>
              <a:t>this file</a:t>
            </a:r>
            <a:r>
              <a:rPr lang="en-IN" sz="3600" dirty="0"/>
              <a:t>, we can set the application environment and error level and we can define </a:t>
            </a:r>
            <a:r>
              <a:rPr lang="en-IN" sz="3600" dirty="0" smtClean="0"/>
              <a:t>system and </a:t>
            </a:r>
            <a:r>
              <a:rPr lang="en-IN" sz="3600" dirty="0"/>
              <a:t>application folder name</a:t>
            </a:r>
            <a:r>
              <a:rPr lang="en-IN" sz="3600" dirty="0" smtClean="0"/>
              <a:t>.</a:t>
            </a:r>
          </a:p>
          <a:p>
            <a:r>
              <a:rPr lang="en-IN" sz="3600" dirty="0" err="1" smtClean="0"/>
              <a:t>recieves</a:t>
            </a:r>
            <a:r>
              <a:rPr lang="en-IN" sz="3600" dirty="0" smtClean="0"/>
              <a:t> all requests and routes to the right controllers classes and actions, parameters are included in the URL</a:t>
            </a:r>
          </a:p>
          <a:p>
            <a:endParaRPr lang="en-IN" sz="3600" dirty="0" smtClean="0"/>
          </a:p>
        </p:txBody>
      </p:sp>
    </p:spTree>
    <p:extLst>
      <p:ext uri="{BB962C8B-B14F-4D97-AF65-F5344CB8AC3E}">
        <p14:creationId xmlns:p14="http://schemas.microsoft.com/office/powerpoint/2010/main" val="3972233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1097832"/>
          </a:xfrm>
        </p:spPr>
        <p:txBody>
          <a:bodyPr/>
          <a:lstStyle/>
          <a:p>
            <a:r>
              <a:rPr lang="en-IN" b="1" dirty="0" smtClean="0"/>
              <a:t>MVC</a:t>
            </a:r>
            <a:endParaRPr lang="en-IN" b="1" dirty="0"/>
          </a:p>
        </p:txBody>
      </p:sp>
      <p:sp>
        <p:nvSpPr>
          <p:cNvPr id="3" name="Content Placeholder 2"/>
          <p:cNvSpPr>
            <a:spLocks noGrp="1"/>
          </p:cNvSpPr>
          <p:nvPr>
            <p:ph idx="1"/>
          </p:nvPr>
        </p:nvSpPr>
        <p:spPr>
          <a:xfrm>
            <a:off x="650240" y="1803401"/>
            <a:ext cx="11704320" cy="7136262"/>
          </a:xfrm>
        </p:spPr>
        <p:txBody>
          <a:bodyPr>
            <a:normAutofit fontScale="92500"/>
          </a:bodyPr>
          <a:lstStyle/>
          <a:p>
            <a:r>
              <a:rPr lang="en-IN" dirty="0"/>
              <a:t>Models are objects, which represent the underlying data. They hover </a:t>
            </a:r>
            <a:r>
              <a:rPr lang="en-IN" dirty="0" smtClean="0"/>
              <a:t>above the </a:t>
            </a:r>
            <a:r>
              <a:rPr lang="en-IN" dirty="0"/>
              <a:t>database and access it as required. They can also perform operations </a:t>
            </a:r>
            <a:r>
              <a:rPr lang="en-IN" dirty="0" smtClean="0"/>
              <a:t>on data </a:t>
            </a:r>
            <a:r>
              <a:rPr lang="en-IN" dirty="0"/>
              <a:t>to add meaning to it. </a:t>
            </a:r>
          </a:p>
          <a:p>
            <a:r>
              <a:rPr lang="en-IN" dirty="0"/>
              <a:t>Views show the state of the model. They are responsible for </a:t>
            </a:r>
            <a:r>
              <a:rPr lang="en-IN" dirty="0" smtClean="0"/>
              <a:t>displaying information </a:t>
            </a:r>
            <a:r>
              <a:rPr lang="en-IN" dirty="0"/>
              <a:t>to the end user. </a:t>
            </a:r>
          </a:p>
          <a:p>
            <a:r>
              <a:rPr lang="en-IN" dirty="0"/>
              <a:t>Controllers offer options to change the state of the model. They </a:t>
            </a:r>
            <a:r>
              <a:rPr lang="en-IN" dirty="0" smtClean="0"/>
              <a:t>are responsible </a:t>
            </a:r>
            <a:r>
              <a:rPr lang="en-IN" dirty="0"/>
              <a:t>for consulting models. They provide the dynamic data to views.</a:t>
            </a:r>
          </a:p>
        </p:txBody>
      </p:sp>
    </p:spTree>
    <p:extLst>
      <p:ext uri="{BB962C8B-B14F-4D97-AF65-F5344CB8AC3E}">
        <p14:creationId xmlns:p14="http://schemas.microsoft.com/office/powerpoint/2010/main" val="1340076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1097832"/>
          </a:xfrm>
        </p:spPr>
        <p:txBody>
          <a:bodyPr/>
          <a:lstStyle/>
          <a:p>
            <a:r>
              <a:rPr lang="en-IN" b="1" dirty="0" smtClean="0"/>
              <a:t>MVC</a:t>
            </a:r>
            <a:endParaRPr lang="en-IN" b="1" dirty="0"/>
          </a:p>
        </p:txBody>
      </p:sp>
      <p:sp>
        <p:nvSpPr>
          <p:cNvPr id="3" name="Content Placeholder 2"/>
          <p:cNvSpPr>
            <a:spLocks noGrp="1"/>
          </p:cNvSpPr>
          <p:nvPr>
            <p:ph idx="1"/>
          </p:nvPr>
        </p:nvSpPr>
        <p:spPr>
          <a:xfrm>
            <a:off x="650240" y="1803401"/>
            <a:ext cx="11704320" cy="7136262"/>
          </a:xfrm>
        </p:spPr>
        <p:txBody>
          <a:bodyPr>
            <a:normAutofit fontScale="85000" lnSpcReduction="20000"/>
          </a:bodyPr>
          <a:lstStyle/>
          <a:p>
            <a:pPr>
              <a:spcBef>
                <a:spcPts val="1800"/>
              </a:spcBef>
            </a:pPr>
            <a:r>
              <a:rPr lang="en-IN" dirty="0"/>
              <a:t>CI has subfolders for models, views, and controllers. Each file within them is a </a:t>
            </a:r>
            <a:r>
              <a:rPr lang="en-IN" dirty="0" smtClean="0"/>
              <a:t>.</a:t>
            </a:r>
            <a:r>
              <a:rPr lang="en-IN" dirty="0" err="1"/>
              <a:t>php</a:t>
            </a:r>
            <a:r>
              <a:rPr lang="en-IN" dirty="0"/>
              <a:t> file, usually in the form of a class that follows certain naming conventions</a:t>
            </a:r>
            <a:r>
              <a:rPr lang="en-IN" dirty="0" smtClean="0"/>
              <a:t>.</a:t>
            </a:r>
          </a:p>
          <a:p>
            <a:pPr>
              <a:spcBef>
                <a:spcPts val="1800"/>
              </a:spcBef>
            </a:pPr>
            <a:r>
              <a:rPr lang="en-IN" dirty="0" smtClean="0"/>
              <a:t>CI MVC is based on</a:t>
            </a:r>
          </a:p>
          <a:p>
            <a:pPr>
              <a:spcBef>
                <a:spcPts val="1800"/>
              </a:spcBef>
            </a:pPr>
            <a:r>
              <a:rPr lang="en-IN" b="1" dirty="0"/>
              <a:t>Loose Coupling: </a:t>
            </a:r>
            <a:r>
              <a:rPr lang="en-IN" dirty="0"/>
              <a:t>Coupling is the degree to which the components of a system rely on each other. The less the components depend on each other, the more re-usable and flexible the system becomes. </a:t>
            </a:r>
          </a:p>
          <a:p>
            <a:pPr>
              <a:spcBef>
                <a:spcPts val="1800"/>
              </a:spcBef>
            </a:pPr>
            <a:r>
              <a:rPr lang="en-IN" b="1" dirty="0"/>
              <a:t>Component Singularity: </a:t>
            </a:r>
            <a:r>
              <a:rPr lang="en-IN" dirty="0"/>
              <a:t>Singularity is the degree to which components </a:t>
            </a:r>
            <a:r>
              <a:rPr lang="en-IN" dirty="0" smtClean="0"/>
              <a:t>have a </a:t>
            </a:r>
            <a:r>
              <a:rPr lang="en-IN" dirty="0"/>
              <a:t>narrowly focused purpose. In </a:t>
            </a:r>
            <a:r>
              <a:rPr lang="en-IN" dirty="0" err="1"/>
              <a:t>CodeIgniter</a:t>
            </a:r>
            <a:r>
              <a:rPr lang="en-IN" dirty="0"/>
              <a:t>, each class and its functions </a:t>
            </a:r>
            <a:r>
              <a:rPr lang="en-IN" dirty="0" smtClean="0"/>
              <a:t>are highly </a:t>
            </a:r>
            <a:r>
              <a:rPr lang="en-IN" dirty="0"/>
              <a:t>autonomous in order to allow maximum usefulness.</a:t>
            </a:r>
          </a:p>
        </p:txBody>
      </p:sp>
    </p:spTree>
    <p:extLst>
      <p:ext uri="{BB962C8B-B14F-4D97-AF65-F5344CB8AC3E}">
        <p14:creationId xmlns:p14="http://schemas.microsoft.com/office/powerpoint/2010/main" val="2442010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945432"/>
          </a:xfrm>
        </p:spPr>
        <p:txBody>
          <a:bodyPr>
            <a:normAutofit fontScale="90000"/>
          </a:bodyPr>
          <a:lstStyle/>
          <a:p>
            <a:r>
              <a:rPr lang="en-IN" dirty="0" smtClean="0"/>
              <a:t>Controller</a:t>
            </a:r>
            <a:endParaRPr lang="en-IN" dirty="0"/>
          </a:p>
        </p:txBody>
      </p:sp>
      <p:sp>
        <p:nvSpPr>
          <p:cNvPr id="3" name="Content Placeholder 2"/>
          <p:cNvSpPr>
            <a:spLocks noGrp="1"/>
          </p:cNvSpPr>
          <p:nvPr>
            <p:ph idx="1"/>
          </p:nvPr>
        </p:nvSpPr>
        <p:spPr>
          <a:xfrm>
            <a:off x="635000" y="1727200"/>
            <a:ext cx="11704320" cy="6604553"/>
          </a:xfrm>
        </p:spPr>
        <p:txBody>
          <a:bodyPr>
            <a:noAutofit/>
          </a:bodyPr>
          <a:lstStyle/>
          <a:p>
            <a:pPr>
              <a:spcBef>
                <a:spcPts val="1800"/>
              </a:spcBef>
            </a:pPr>
            <a:r>
              <a:rPr lang="en-IN" sz="3200" dirty="0">
                <a:latin typeface="Times New Roman" pitchFamily="18" charset="0"/>
                <a:cs typeface="Times New Roman" pitchFamily="18" charset="0"/>
              </a:rPr>
              <a:t>A controller is the intermediary between models and views to process HTTP request and generates a web page</a:t>
            </a:r>
            <a:r>
              <a:rPr lang="en-IN" sz="3200" dirty="0" smtClean="0">
                <a:latin typeface="Times New Roman" pitchFamily="18" charset="0"/>
                <a:cs typeface="Times New Roman" pitchFamily="18" charset="0"/>
              </a:rPr>
              <a:t>.</a:t>
            </a:r>
          </a:p>
          <a:p>
            <a:pPr>
              <a:spcBef>
                <a:spcPts val="1800"/>
              </a:spcBef>
            </a:pPr>
            <a:r>
              <a:rPr lang="en-IN" sz="3200" dirty="0">
                <a:latin typeface="Times New Roman" pitchFamily="18" charset="0"/>
                <a:cs typeface="Times New Roman" pitchFamily="18" charset="0"/>
              </a:rPr>
              <a:t>Must extend the </a:t>
            </a:r>
            <a:r>
              <a:rPr lang="en-IN" sz="3200" dirty="0" smtClean="0">
                <a:latin typeface="Times New Roman" pitchFamily="18" charset="0"/>
                <a:cs typeface="Times New Roman" pitchFamily="18" charset="0"/>
              </a:rPr>
              <a:t>main Controller </a:t>
            </a:r>
            <a:r>
              <a:rPr lang="en-IN" sz="3200" dirty="0">
                <a:latin typeface="Times New Roman" pitchFamily="18" charset="0"/>
                <a:cs typeface="Times New Roman" pitchFamily="18" charset="0"/>
              </a:rPr>
              <a:t>class of </a:t>
            </a:r>
            <a:r>
              <a:rPr lang="en-IN" sz="3200" dirty="0" err="1" smtClean="0">
                <a:latin typeface="Times New Roman" pitchFamily="18" charset="0"/>
                <a:cs typeface="Times New Roman" pitchFamily="18" charset="0"/>
              </a:rPr>
              <a:t>CodeIgniter</a:t>
            </a:r>
            <a:r>
              <a:rPr lang="en-IN" sz="3200" dirty="0" smtClean="0">
                <a:latin typeface="Times New Roman" pitchFamily="18" charset="0"/>
                <a:cs typeface="Times New Roman" pitchFamily="18" charset="0"/>
              </a:rPr>
              <a:t> (</a:t>
            </a:r>
            <a:r>
              <a:rPr lang="en-IN" sz="3200" dirty="0" err="1" smtClean="0">
                <a:latin typeface="Times New Roman" pitchFamily="18" charset="0"/>
                <a:cs typeface="Times New Roman" pitchFamily="18" charset="0"/>
              </a:rPr>
              <a:t>CI_Controller</a:t>
            </a:r>
            <a:r>
              <a:rPr lang="en-IN" sz="3200" dirty="0" smtClean="0">
                <a:latin typeface="Times New Roman" pitchFamily="18" charset="0"/>
                <a:cs typeface="Times New Roman" pitchFamily="18" charset="0"/>
              </a:rPr>
              <a:t>)</a:t>
            </a:r>
            <a:endParaRPr lang="en-IN" sz="3200" dirty="0">
              <a:latin typeface="Times New Roman" pitchFamily="18" charset="0"/>
              <a:cs typeface="Times New Roman" pitchFamily="18" charset="0"/>
            </a:endParaRPr>
          </a:p>
          <a:p>
            <a:pPr>
              <a:spcBef>
                <a:spcPts val="1800"/>
              </a:spcBef>
            </a:pPr>
            <a:r>
              <a:rPr lang="en-IN" sz="3200" dirty="0" smtClean="0">
                <a:latin typeface="Times New Roman" pitchFamily="18" charset="0"/>
                <a:cs typeface="Times New Roman" pitchFamily="18" charset="0"/>
              </a:rPr>
              <a:t>Each </a:t>
            </a:r>
            <a:r>
              <a:rPr lang="en-IN" sz="3200" dirty="0">
                <a:latin typeface="Times New Roman" pitchFamily="18" charset="0"/>
                <a:cs typeface="Times New Roman" pitchFamily="18" charset="0"/>
              </a:rPr>
              <a:t>class function represents </a:t>
            </a:r>
            <a:r>
              <a:rPr lang="en-IN" sz="3200" dirty="0" smtClean="0">
                <a:latin typeface="Times New Roman" pitchFamily="18" charset="0"/>
                <a:cs typeface="Times New Roman" pitchFamily="18" charset="0"/>
              </a:rPr>
              <a:t>an </a:t>
            </a:r>
            <a:r>
              <a:rPr lang="en-IN" sz="3200" dirty="0">
                <a:latin typeface="Times New Roman" pitchFamily="18" charset="0"/>
                <a:cs typeface="Times New Roman" pitchFamily="18" charset="0"/>
              </a:rPr>
              <a:t>controller action, which is </a:t>
            </a:r>
            <a:r>
              <a:rPr lang="en-IN" sz="3200" dirty="0" err="1" smtClean="0">
                <a:latin typeface="Times New Roman" pitchFamily="18" charset="0"/>
                <a:cs typeface="Times New Roman" pitchFamily="18" charset="0"/>
              </a:rPr>
              <a:t>redering</a:t>
            </a:r>
            <a:r>
              <a:rPr lang="en-IN" sz="3200" dirty="0" smtClean="0">
                <a:latin typeface="Times New Roman" pitchFamily="18" charset="0"/>
                <a:cs typeface="Times New Roman" pitchFamily="18" charset="0"/>
              </a:rPr>
              <a:t> </a:t>
            </a:r>
            <a:r>
              <a:rPr lang="en-IN" sz="3200" dirty="0">
                <a:latin typeface="Times New Roman" pitchFamily="18" charset="0"/>
                <a:cs typeface="Times New Roman" pitchFamily="18" charset="0"/>
              </a:rPr>
              <a:t>a HTML page</a:t>
            </a:r>
          </a:p>
          <a:p>
            <a:pPr>
              <a:spcBef>
                <a:spcPts val="1800"/>
              </a:spcBef>
            </a:pPr>
            <a:r>
              <a:rPr lang="en-IN" sz="3200" dirty="0" smtClean="0">
                <a:latin typeface="Times New Roman" pitchFamily="18" charset="0"/>
                <a:cs typeface="Times New Roman" pitchFamily="18" charset="0"/>
              </a:rPr>
              <a:t>index() </a:t>
            </a:r>
            <a:r>
              <a:rPr lang="en-IN" sz="3200" dirty="0">
                <a:latin typeface="Times New Roman" pitchFamily="18" charset="0"/>
                <a:cs typeface="Times New Roman" pitchFamily="18" charset="0"/>
              </a:rPr>
              <a:t>is the default </a:t>
            </a:r>
            <a:r>
              <a:rPr lang="en-IN" sz="3200" dirty="0" smtClean="0">
                <a:latin typeface="Times New Roman" pitchFamily="18" charset="0"/>
                <a:cs typeface="Times New Roman" pitchFamily="18" charset="0"/>
              </a:rPr>
              <a:t>action</a:t>
            </a:r>
          </a:p>
          <a:p>
            <a:pPr>
              <a:spcBef>
                <a:spcPts val="1800"/>
              </a:spcBef>
            </a:pPr>
            <a:r>
              <a:rPr lang="en-IN" sz="3200" dirty="0" smtClean="0">
                <a:latin typeface="Times New Roman" pitchFamily="18" charset="0"/>
                <a:cs typeface="Times New Roman" pitchFamily="18" charset="0"/>
              </a:rPr>
              <a:t>The </a:t>
            </a:r>
            <a:r>
              <a:rPr lang="en-IN" sz="3200" dirty="0">
                <a:latin typeface="Times New Roman" pitchFamily="18" charset="0"/>
                <a:cs typeface="Times New Roman" pitchFamily="18" charset="0"/>
              </a:rPr>
              <a:t>name of the controller class must start with an uppercase letter.</a:t>
            </a:r>
          </a:p>
          <a:p>
            <a:pPr>
              <a:spcBef>
                <a:spcPts val="1800"/>
              </a:spcBef>
            </a:pPr>
            <a:r>
              <a:rPr lang="en-IN" sz="3200" dirty="0">
                <a:latin typeface="Times New Roman" pitchFamily="18" charset="0"/>
                <a:cs typeface="Times New Roman" pitchFamily="18" charset="0"/>
              </a:rPr>
              <a:t>The controller must be called with lowercase letter</a:t>
            </a:r>
            <a:r>
              <a:rPr lang="en-IN" sz="3200" dirty="0" smtClean="0">
                <a:latin typeface="Times New Roman" pitchFamily="18" charset="0"/>
                <a:cs typeface="Times New Roman" pitchFamily="18" charset="0"/>
              </a:rPr>
              <a:t>.</a:t>
            </a:r>
          </a:p>
          <a:p>
            <a:pPr>
              <a:spcBef>
                <a:spcPts val="1800"/>
              </a:spcBef>
            </a:pPr>
            <a:r>
              <a:rPr lang="en-IN" sz="3200" dirty="0" smtClean="0">
                <a:latin typeface="Times New Roman" pitchFamily="18" charset="0"/>
                <a:cs typeface="Times New Roman" pitchFamily="18" charset="0"/>
              </a:rPr>
              <a:t>Default Controller: The </a:t>
            </a:r>
            <a:r>
              <a:rPr lang="en-IN" sz="3200" dirty="0">
                <a:latin typeface="Times New Roman" pitchFamily="18" charset="0"/>
                <a:cs typeface="Times New Roman" pitchFamily="18" charset="0"/>
              </a:rPr>
              <a:t>file specified in default controller will be loaded by default when no file name is mentioned in the URL. By default, it is </a:t>
            </a:r>
            <a:r>
              <a:rPr lang="en-IN" sz="3200" b="1" dirty="0" err="1">
                <a:latin typeface="Times New Roman" pitchFamily="18" charset="0"/>
                <a:cs typeface="Times New Roman" pitchFamily="18" charset="0"/>
              </a:rPr>
              <a:t>Welcome.php</a:t>
            </a:r>
            <a:r>
              <a:rPr lang="en-IN" sz="3200" dirty="0">
                <a:latin typeface="Times New Roman" pitchFamily="18" charset="0"/>
                <a:cs typeface="Times New Roman" pitchFamily="18" charset="0"/>
              </a:rPr>
              <a:t> which is the first page to be seen after installing </a:t>
            </a:r>
            <a:r>
              <a:rPr lang="en-IN" sz="3200" dirty="0" err="1">
                <a:latin typeface="Times New Roman" pitchFamily="18" charset="0"/>
                <a:cs typeface="Times New Roman" pitchFamily="18" charset="0"/>
              </a:rPr>
              <a:t>CodeIgniter</a:t>
            </a:r>
            <a:r>
              <a:rPr lang="en-IN" sz="3200" dirty="0" smtClean="0">
                <a:latin typeface="Times New Roman" pitchFamily="18" charset="0"/>
                <a:cs typeface="Times New Roman" pitchFamily="18" charset="0"/>
              </a:rPr>
              <a:t>.</a:t>
            </a:r>
          </a:p>
          <a:p>
            <a:pPr>
              <a:spcBef>
                <a:spcPts val="1800"/>
              </a:spcBef>
            </a:pP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579980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Controller</a:t>
            </a:r>
            <a:endParaRPr lang="en-IN" dirty="0"/>
          </a:p>
        </p:txBody>
      </p:sp>
      <p:sp>
        <p:nvSpPr>
          <p:cNvPr id="3" name="Content Placeholder 2"/>
          <p:cNvSpPr>
            <a:spLocks noGrp="1"/>
          </p:cNvSpPr>
          <p:nvPr>
            <p:ph idx="1"/>
          </p:nvPr>
        </p:nvSpPr>
        <p:spPr/>
        <p:txBody>
          <a:bodyPr/>
          <a:lstStyle/>
          <a:p>
            <a:r>
              <a:rPr lang="en-IN" dirty="0" smtClean="0"/>
              <a:t>Default Controller</a:t>
            </a:r>
          </a:p>
          <a:p>
            <a:r>
              <a:rPr lang="en-IN" dirty="0" smtClean="0"/>
              <a:t>To </a:t>
            </a:r>
            <a:r>
              <a:rPr lang="en-IN" dirty="0"/>
              <a:t>specify </a:t>
            </a:r>
            <a:r>
              <a:rPr lang="en-IN" dirty="0" smtClean="0"/>
              <a:t>own </a:t>
            </a:r>
            <a:r>
              <a:rPr lang="en-IN" dirty="0"/>
              <a:t>default controller, open your </a:t>
            </a:r>
            <a:r>
              <a:rPr lang="en-IN" b="1" dirty="0"/>
              <a:t>application/</a:t>
            </a:r>
            <a:r>
              <a:rPr lang="en-IN" b="1" dirty="0" err="1"/>
              <a:t>config</a:t>
            </a:r>
            <a:r>
              <a:rPr lang="en-IN" b="1" dirty="0"/>
              <a:t>/</a:t>
            </a:r>
            <a:r>
              <a:rPr lang="en-IN" b="1" dirty="0" err="1"/>
              <a:t>routes.php</a:t>
            </a:r>
            <a:r>
              <a:rPr lang="en-IN" dirty="0"/>
              <a:t> file and set this variable:</a:t>
            </a:r>
          </a:p>
          <a:p>
            <a:pPr marL="0" indent="0" algn="ctr">
              <a:buNone/>
            </a:pPr>
            <a:r>
              <a:rPr lang="en-IN" b="1" dirty="0"/>
              <a:t>$route['</a:t>
            </a:r>
            <a:r>
              <a:rPr lang="en-IN" b="1" dirty="0" err="1"/>
              <a:t>default_controller</a:t>
            </a:r>
            <a:r>
              <a:rPr lang="en-IN" b="1" dirty="0"/>
              <a:t>'] = </a:t>
            </a:r>
            <a:r>
              <a:rPr lang="en-IN" b="1" dirty="0" smtClean="0"/>
              <a:t>‘Test'; </a:t>
            </a:r>
            <a:endParaRPr lang="en-IN" b="1" dirty="0"/>
          </a:p>
          <a:p>
            <a:r>
              <a:rPr lang="en-IN" dirty="0"/>
              <a:t>Where </a:t>
            </a:r>
            <a:r>
              <a:rPr lang="en-IN" dirty="0" smtClean="0"/>
              <a:t>‘Test’ </a:t>
            </a:r>
            <a:r>
              <a:rPr lang="en-IN" dirty="0"/>
              <a:t>is the name of the controller class you want used</a:t>
            </a:r>
          </a:p>
          <a:p>
            <a:endParaRPr lang="en-IN" dirty="0"/>
          </a:p>
        </p:txBody>
      </p:sp>
    </p:spTree>
    <p:extLst>
      <p:ext uri="{BB962C8B-B14F-4D97-AF65-F5344CB8AC3E}">
        <p14:creationId xmlns:p14="http://schemas.microsoft.com/office/powerpoint/2010/main" val="2643582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Controller Example</a:t>
            </a:r>
            <a:endParaRPr lang="en-IN" dirty="0"/>
          </a:p>
        </p:txBody>
      </p:sp>
      <p:sp>
        <p:nvSpPr>
          <p:cNvPr id="7" name="Content Placeholder 6"/>
          <p:cNvSpPr>
            <a:spLocks noGrp="1"/>
          </p:cNvSpPr>
          <p:nvPr>
            <p:ph sz="quarter" idx="4"/>
          </p:nvPr>
        </p:nvSpPr>
        <p:spPr>
          <a:xfrm>
            <a:off x="482600" y="2184400"/>
            <a:ext cx="12522200" cy="7620000"/>
          </a:xfrm>
        </p:spPr>
        <p:txBody>
          <a:bodyPr>
            <a:normAutofit fontScale="77500" lnSpcReduction="20000"/>
          </a:bodyPr>
          <a:lstStyle/>
          <a:p>
            <a:pPr marL="0" indent="0">
              <a:buNone/>
            </a:pPr>
            <a:r>
              <a:rPr lang="en-IN" dirty="0"/>
              <a:t>&lt;?</a:t>
            </a:r>
            <a:r>
              <a:rPr lang="en-IN" dirty="0" err="1"/>
              <a:t>php</a:t>
            </a:r>
            <a:endParaRPr lang="en-IN" dirty="0"/>
          </a:p>
          <a:p>
            <a:pPr marL="0" indent="0">
              <a:buNone/>
            </a:pPr>
            <a:r>
              <a:rPr lang="en-IN" dirty="0"/>
              <a:t>defined('BASEPATH') OR exit('No direct script access allowed'); </a:t>
            </a:r>
          </a:p>
          <a:p>
            <a:pPr marL="0" indent="0">
              <a:buNone/>
            </a:pPr>
            <a:endParaRPr lang="en-IN" dirty="0"/>
          </a:p>
          <a:p>
            <a:pPr marL="0" indent="0">
              <a:buNone/>
            </a:pPr>
            <a:r>
              <a:rPr lang="en-IN" dirty="0" smtClean="0"/>
              <a:t>class </a:t>
            </a:r>
            <a:r>
              <a:rPr lang="en-IN" dirty="0"/>
              <a:t>Test extends </a:t>
            </a:r>
            <a:r>
              <a:rPr lang="en-IN" dirty="0" err="1"/>
              <a:t>CI_Controller</a:t>
            </a:r>
            <a:r>
              <a:rPr lang="en-IN" dirty="0"/>
              <a:t> </a:t>
            </a:r>
            <a:r>
              <a:rPr lang="en-IN" dirty="0" smtClean="0"/>
              <a:t>// controller class</a:t>
            </a:r>
          </a:p>
          <a:p>
            <a:pPr marL="0" indent="0">
              <a:buNone/>
            </a:pPr>
            <a:r>
              <a:rPr lang="en-IN" dirty="0" smtClean="0"/>
              <a:t>{</a:t>
            </a:r>
            <a:endParaRPr lang="en-IN" dirty="0"/>
          </a:p>
          <a:p>
            <a:pPr marL="0" indent="0">
              <a:buNone/>
            </a:pPr>
            <a:r>
              <a:rPr lang="en-IN" dirty="0" smtClean="0"/>
              <a:t>public </a:t>
            </a:r>
            <a:r>
              <a:rPr lang="en-IN" dirty="0"/>
              <a:t>function index</a:t>
            </a:r>
            <a:r>
              <a:rPr lang="en-IN" dirty="0" smtClean="0"/>
              <a:t>()  //default method of controller</a:t>
            </a:r>
            <a:endParaRPr lang="en-IN" dirty="0"/>
          </a:p>
          <a:p>
            <a:pPr marL="0" indent="0">
              <a:buNone/>
            </a:pPr>
            <a:r>
              <a:rPr lang="en-IN" dirty="0"/>
              <a:t> {</a:t>
            </a:r>
          </a:p>
          <a:p>
            <a:pPr marL="0" indent="0">
              <a:buNone/>
            </a:pPr>
            <a:r>
              <a:rPr lang="en-IN" dirty="0"/>
              <a:t>$this-&gt;load-&gt;view(</a:t>
            </a:r>
            <a:r>
              <a:rPr lang="en-IN" dirty="0" smtClean="0"/>
              <a:t>'</a:t>
            </a:r>
            <a:r>
              <a:rPr lang="en-IN" dirty="0" err="1" smtClean="0"/>
              <a:t>hello_world</a:t>
            </a:r>
            <a:r>
              <a:rPr lang="en-IN" dirty="0" smtClean="0"/>
              <a:t>'); //load view (</a:t>
            </a:r>
            <a:r>
              <a:rPr lang="en-IN" dirty="0" err="1" smtClean="0"/>
              <a:t>hello_world.php</a:t>
            </a:r>
            <a:r>
              <a:rPr lang="en-IN" dirty="0" smtClean="0"/>
              <a:t>)</a:t>
            </a:r>
          </a:p>
          <a:p>
            <a:pPr marL="0" indent="0">
              <a:buNone/>
            </a:pPr>
            <a:r>
              <a:rPr lang="en-IN" dirty="0"/>
              <a:t>echo </a:t>
            </a:r>
            <a:r>
              <a:rPr lang="en-IN" dirty="0" smtClean="0"/>
              <a:t>‘I am inside controller test’s index Method';</a:t>
            </a:r>
            <a:endParaRPr lang="en-IN" dirty="0"/>
          </a:p>
          <a:p>
            <a:pPr marL="0" indent="0">
              <a:buNone/>
            </a:pPr>
            <a:r>
              <a:rPr lang="en-IN" dirty="0"/>
              <a:t> }</a:t>
            </a:r>
          </a:p>
          <a:p>
            <a:pPr marL="0" indent="0">
              <a:buNone/>
            </a:pPr>
            <a:r>
              <a:rPr lang="en-IN" dirty="0"/>
              <a:t>}</a:t>
            </a:r>
          </a:p>
          <a:p>
            <a:pPr marL="0" indent="0">
              <a:buNone/>
            </a:pPr>
            <a:r>
              <a:rPr lang="en-IN" dirty="0"/>
              <a:t>?&gt; </a:t>
            </a:r>
            <a:endParaRPr lang="en-IN" dirty="0" smtClean="0"/>
          </a:p>
          <a:p>
            <a:pPr marL="0" indent="0">
              <a:buNone/>
            </a:pPr>
            <a:endParaRPr lang="en-IN" dirty="0"/>
          </a:p>
          <a:p>
            <a:r>
              <a:rPr lang="en-US" b="1" dirty="0"/>
              <a:t>save </a:t>
            </a:r>
            <a:r>
              <a:rPr lang="en-US" b="1" dirty="0" smtClean="0"/>
              <a:t>this file as </a:t>
            </a:r>
            <a:r>
              <a:rPr lang="en-US" b="1" dirty="0" err="1" smtClean="0"/>
              <a:t>test.php</a:t>
            </a:r>
            <a:r>
              <a:rPr lang="en-US" b="1" dirty="0" smtClean="0"/>
              <a:t> in </a:t>
            </a:r>
            <a:r>
              <a:rPr lang="en-US" b="1" dirty="0"/>
              <a:t>C:\</a:t>
            </a:r>
            <a:r>
              <a:rPr lang="en-US" b="1" dirty="0" smtClean="0"/>
              <a:t>xampp\htdocs\CodeIgniter\application\controllers</a:t>
            </a:r>
          </a:p>
          <a:p>
            <a:r>
              <a:rPr lang="en-IN" dirty="0"/>
              <a:t>Now visit the your site using a URL similar to this:</a:t>
            </a:r>
          </a:p>
          <a:p>
            <a:pPr marL="0" indent="0" algn="ctr">
              <a:buNone/>
            </a:pPr>
            <a:r>
              <a:rPr lang="en-IN" b="1" dirty="0" err="1" smtClean="0"/>
              <a:t>localhost</a:t>
            </a:r>
            <a:r>
              <a:rPr lang="en-IN" b="1" dirty="0" smtClean="0"/>
              <a:t>/</a:t>
            </a:r>
            <a:r>
              <a:rPr lang="en-IN" b="1" dirty="0" err="1" smtClean="0"/>
              <a:t>CodeIgniter</a:t>
            </a:r>
            <a:r>
              <a:rPr lang="en-IN" b="1" dirty="0" smtClean="0"/>
              <a:t>/</a:t>
            </a:r>
            <a:r>
              <a:rPr lang="en-IN" b="1" dirty="0" err="1" smtClean="0"/>
              <a:t>index.php</a:t>
            </a:r>
            <a:r>
              <a:rPr lang="en-IN" b="1" dirty="0" smtClean="0"/>
              <a:t>/Test</a:t>
            </a:r>
            <a:endParaRPr lang="en-IN" b="1" dirty="0"/>
          </a:p>
        </p:txBody>
      </p:sp>
    </p:spTree>
    <p:extLst>
      <p:ext uri="{BB962C8B-B14F-4D97-AF65-F5344CB8AC3E}">
        <p14:creationId xmlns:p14="http://schemas.microsoft.com/office/powerpoint/2010/main" val="2801560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955800"/>
            <a:ext cx="119634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36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47700" y="1968500"/>
            <a:ext cx="11709400" cy="125"/>
          </a:xfrm>
          <a:custGeom>
            <a:avLst/>
            <a:gdLst/>
            <a:ahLst/>
            <a:cxnLst/>
            <a:rect l="l" t="t" r="r" b="b"/>
            <a:pathLst>
              <a:path w="11709400" h="126">
                <a:moveTo>
                  <a:pt x="0" y="0"/>
                </a:moveTo>
                <a:lnTo>
                  <a:pt x="11709400" y="126"/>
                </a:lnTo>
              </a:path>
            </a:pathLst>
          </a:custGeom>
          <a:ln w="12700">
            <a:solidFill>
              <a:srgbClr val="999999"/>
            </a:solidFill>
          </a:ln>
        </p:spPr>
        <p:txBody>
          <a:bodyPr wrap="square" lIns="0" tIns="0" rIns="0" bIns="0" rtlCol="0">
            <a:noAutofit/>
          </a:bodyPr>
          <a:lstStyle/>
          <a:p>
            <a:endParaRPr dirty="0"/>
          </a:p>
        </p:txBody>
      </p:sp>
      <p:sp>
        <p:nvSpPr>
          <p:cNvPr id="6" name="object 6"/>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dirty="0"/>
          </a:p>
        </p:txBody>
      </p:sp>
      <p:sp>
        <p:nvSpPr>
          <p:cNvPr id="4" name="object 4"/>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dirty="0">
              <a:latin typeface="Arial"/>
              <a:cs typeface="Arial"/>
            </a:endParaRPr>
          </a:p>
        </p:txBody>
      </p:sp>
      <p:sp>
        <p:nvSpPr>
          <p:cNvPr id="3" name="object 3"/>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7358"/>
              </a:spcBef>
            </a:pPr>
            <a:r>
              <a:rPr sz="4200" dirty="0">
                <a:latin typeface="Arial"/>
                <a:cs typeface="Arial"/>
              </a:rPr>
              <a:t>Motivation</a:t>
            </a:r>
          </a:p>
          <a:p>
            <a:pPr marL="888859" marR="971895" indent="-266658">
              <a:lnSpc>
                <a:spcPts val="2988"/>
              </a:lnSpc>
              <a:spcBef>
                <a:spcPts val="5571"/>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Enterprise</a:t>
            </a:r>
            <a:r>
              <a:rPr sz="2600" spc="-118" dirty="0">
                <a:solidFill>
                  <a:srgbClr val="747373"/>
                </a:solidFill>
                <a:latin typeface="Arial"/>
                <a:cs typeface="Arial"/>
              </a:rPr>
              <a:t> </a:t>
            </a:r>
            <a:r>
              <a:rPr sz="2600" dirty="0">
                <a:solidFill>
                  <a:srgbClr val="747373"/>
                </a:solidFill>
                <a:latin typeface="Arial"/>
                <a:cs typeface="Arial"/>
              </a:rPr>
              <a:t>class (big)</a:t>
            </a:r>
            <a:r>
              <a:rPr sz="2600" spc="-259" dirty="0">
                <a:solidFill>
                  <a:srgbClr val="747373"/>
                </a:solidFill>
                <a:latin typeface="Arial"/>
                <a:cs typeface="Arial"/>
              </a:rPr>
              <a:t> </a:t>
            </a:r>
            <a:r>
              <a:rPr sz="2600" dirty="0">
                <a:solidFill>
                  <a:srgbClr val="747373"/>
                </a:solidFill>
                <a:latin typeface="Arial"/>
                <a:cs typeface="Arial"/>
              </a:rPr>
              <a:t>web</a:t>
            </a:r>
            <a:r>
              <a:rPr sz="2600" spc="95" dirty="0">
                <a:solidFill>
                  <a:srgbClr val="747373"/>
                </a:solidFill>
                <a:latin typeface="Arial"/>
                <a:cs typeface="Arial"/>
              </a:rPr>
              <a:t> </a:t>
            </a:r>
            <a:r>
              <a:rPr sz="2600" dirty="0">
                <a:solidFill>
                  <a:srgbClr val="747373"/>
                </a:solidFill>
                <a:latin typeface="Arial"/>
                <a:cs typeface="Arial"/>
              </a:rPr>
              <a:t>applications</a:t>
            </a:r>
            <a:r>
              <a:rPr sz="2600" spc="275" dirty="0">
                <a:solidFill>
                  <a:srgbClr val="747373"/>
                </a:solidFill>
                <a:latin typeface="Arial"/>
                <a:cs typeface="Arial"/>
              </a:rPr>
              <a:t> </a:t>
            </a:r>
            <a:r>
              <a:rPr sz="2600" dirty="0">
                <a:solidFill>
                  <a:srgbClr val="747373"/>
                </a:solidFill>
                <a:latin typeface="Arial"/>
                <a:cs typeface="Arial"/>
              </a:rPr>
              <a:t>need</a:t>
            </a:r>
            <a:r>
              <a:rPr sz="2600" spc="-58" dirty="0">
                <a:solidFill>
                  <a:srgbClr val="747373"/>
                </a:solidFill>
                <a:latin typeface="Arial"/>
                <a:cs typeface="Arial"/>
              </a:rPr>
              <a:t> </a:t>
            </a:r>
            <a:r>
              <a:rPr sz="2600" dirty="0">
                <a:solidFill>
                  <a:srgbClr val="747373"/>
                </a:solidFill>
                <a:latin typeface="Arial"/>
                <a:cs typeface="Arial"/>
              </a:rPr>
              <a:t>structu</a:t>
            </a:r>
            <a:r>
              <a:rPr sz="2600" spc="-45" dirty="0">
                <a:solidFill>
                  <a:srgbClr val="747373"/>
                </a:solidFill>
                <a:latin typeface="Arial"/>
                <a:cs typeface="Arial"/>
              </a:rPr>
              <a:t>r</a:t>
            </a:r>
            <a:r>
              <a:rPr sz="2600" dirty="0">
                <a:solidFill>
                  <a:srgbClr val="747373"/>
                </a:solidFill>
                <a:latin typeface="Arial"/>
                <a:cs typeface="Arial"/>
              </a:rPr>
              <a:t>e,</a:t>
            </a:r>
            <a:r>
              <a:rPr sz="2600" spc="194" dirty="0">
                <a:solidFill>
                  <a:srgbClr val="747373"/>
                </a:solidFill>
                <a:latin typeface="Arial"/>
                <a:cs typeface="Arial"/>
              </a:rPr>
              <a:t> </a:t>
            </a:r>
            <a:r>
              <a:rPr sz="2600" dirty="0">
                <a:solidFill>
                  <a:srgbClr val="747373"/>
                </a:solidFill>
                <a:latin typeface="Arial"/>
                <a:cs typeface="Arial"/>
              </a:rPr>
              <a:t>one</a:t>
            </a:r>
            <a:r>
              <a:rPr sz="2600" spc="-43" dirty="0">
                <a:solidFill>
                  <a:srgbClr val="747373"/>
                </a:solidFill>
                <a:latin typeface="Arial"/>
                <a:cs typeface="Arial"/>
              </a:rPr>
              <a:t> </a:t>
            </a:r>
            <a:r>
              <a:rPr sz="2600" dirty="0">
                <a:solidFill>
                  <a:srgbClr val="747373"/>
                </a:solidFill>
                <a:latin typeface="Arial"/>
                <a:cs typeface="Arial"/>
              </a:rPr>
              <a:t>HTML file per </a:t>
            </a:r>
            <a:endParaRPr sz="2600" dirty="0">
              <a:latin typeface="Arial"/>
              <a:cs typeface="Arial"/>
            </a:endParaRPr>
          </a:p>
          <a:p>
            <a:pPr marL="888859" marR="971895">
              <a:lnSpc>
                <a:spcPts val="2988"/>
              </a:lnSpc>
              <a:spcBef>
                <a:spcPts val="209"/>
              </a:spcBef>
            </a:pPr>
            <a:r>
              <a:rPr sz="2600" dirty="0">
                <a:solidFill>
                  <a:srgbClr val="747373"/>
                </a:solidFill>
                <a:latin typeface="Arial"/>
                <a:cs typeface="Arial"/>
              </a:rPr>
              <a:t>page with</a:t>
            </a:r>
            <a:r>
              <a:rPr sz="2600" spc="184" dirty="0">
                <a:solidFill>
                  <a:srgbClr val="747373"/>
                </a:solidFill>
                <a:latin typeface="Arial"/>
                <a:cs typeface="Arial"/>
              </a:rPr>
              <a:t> </a:t>
            </a:r>
            <a:r>
              <a:rPr sz="2600" dirty="0">
                <a:solidFill>
                  <a:srgbClr val="747373"/>
                </a:solidFill>
                <a:latin typeface="Arial"/>
                <a:cs typeface="Arial"/>
              </a:rPr>
              <a:t>PHP</a:t>
            </a:r>
            <a:r>
              <a:rPr sz="2600" spc="-106" dirty="0">
                <a:solidFill>
                  <a:srgbClr val="747373"/>
                </a:solidFill>
                <a:latin typeface="Arial"/>
                <a:cs typeface="Arial"/>
              </a:rPr>
              <a:t> </a:t>
            </a:r>
            <a:r>
              <a:rPr sz="2600" dirty="0">
                <a:solidFill>
                  <a:srgbClr val="747373"/>
                </a:solidFill>
                <a:latin typeface="Arial"/>
                <a:cs typeface="Arial"/>
              </a:rPr>
              <a:t>code</a:t>
            </a:r>
            <a:r>
              <a:rPr sz="2600" spc="170" dirty="0">
                <a:solidFill>
                  <a:srgbClr val="747373"/>
                </a:solidFill>
                <a:latin typeface="Arial"/>
                <a:cs typeface="Arial"/>
              </a:rPr>
              <a:t> </a:t>
            </a:r>
            <a:r>
              <a:rPr sz="2600" dirty="0">
                <a:solidFill>
                  <a:srgbClr val="747373"/>
                </a:solidFill>
                <a:latin typeface="Arial"/>
                <a:cs typeface="Arial"/>
              </a:rPr>
              <a:t>is not</a:t>
            </a:r>
            <a:r>
              <a:rPr sz="2600" spc="144" dirty="0">
                <a:solidFill>
                  <a:srgbClr val="747373"/>
                </a:solidFill>
                <a:latin typeface="Arial"/>
                <a:cs typeface="Arial"/>
              </a:rPr>
              <a:t> </a:t>
            </a:r>
            <a:r>
              <a:rPr sz="2600" dirty="0">
                <a:solidFill>
                  <a:srgbClr val="747373"/>
                </a:solidFill>
                <a:latin typeface="Arial"/>
                <a:cs typeface="Arial"/>
              </a:rPr>
              <a:t>optimal</a:t>
            </a:r>
            <a:r>
              <a:rPr sz="2600" spc="167" dirty="0">
                <a:solidFill>
                  <a:srgbClr val="747373"/>
                </a:solidFill>
                <a:latin typeface="Arial"/>
                <a:cs typeface="Arial"/>
              </a:rPr>
              <a:t> </a:t>
            </a:r>
            <a:r>
              <a:rPr sz="2600" dirty="0">
                <a:solidFill>
                  <a:srgbClr val="747373"/>
                </a:solidFill>
                <a:latin typeface="Arial"/>
                <a:cs typeface="Arial"/>
              </a:rPr>
              <a:t>=&gt;</a:t>
            </a:r>
            <a:r>
              <a:rPr sz="2600" spc="60" dirty="0">
                <a:solidFill>
                  <a:srgbClr val="747373"/>
                </a:solidFill>
                <a:latin typeface="Arial"/>
                <a:cs typeface="Arial"/>
              </a:rPr>
              <a:t> </a:t>
            </a:r>
            <a:r>
              <a:rPr sz="2600" dirty="0">
                <a:solidFill>
                  <a:srgbClr val="747373"/>
                </a:solidFill>
                <a:latin typeface="Arial"/>
                <a:cs typeface="Arial"/>
              </a:rPr>
              <a:t>things</a:t>
            </a:r>
            <a:r>
              <a:rPr sz="2600" spc="138" dirty="0">
                <a:solidFill>
                  <a:srgbClr val="747373"/>
                </a:solidFill>
                <a:latin typeface="Arial"/>
                <a:cs typeface="Arial"/>
              </a:rPr>
              <a:t> </a:t>
            </a:r>
            <a:r>
              <a:rPr sz="2600" dirty="0">
                <a:solidFill>
                  <a:srgbClr val="747373"/>
                </a:solidFill>
                <a:latin typeface="Arial"/>
                <a:cs typeface="Arial"/>
              </a:rPr>
              <a:t>get</a:t>
            </a:r>
            <a:r>
              <a:rPr sz="2600" spc="72" dirty="0">
                <a:solidFill>
                  <a:srgbClr val="747373"/>
                </a:solidFill>
                <a:latin typeface="Arial"/>
                <a:cs typeface="Arial"/>
              </a:rPr>
              <a:t> </a:t>
            </a:r>
            <a:r>
              <a:rPr sz="2600" dirty="0">
                <a:solidFill>
                  <a:srgbClr val="747373"/>
                </a:solidFill>
                <a:latin typeface="Arial"/>
                <a:cs typeface="Arial"/>
              </a:rPr>
              <a:t>confusing,</a:t>
            </a:r>
            <a:r>
              <a:rPr sz="2600" spc="236" dirty="0">
                <a:solidFill>
                  <a:srgbClr val="747373"/>
                </a:solidFill>
                <a:latin typeface="Arial"/>
                <a:cs typeface="Arial"/>
              </a:rPr>
              <a:t> </a:t>
            </a:r>
            <a:r>
              <a:rPr sz="2600" dirty="0">
                <a:solidFill>
                  <a:srgbClr val="747373"/>
                </a:solidFill>
                <a:latin typeface="Arial"/>
                <a:cs typeface="Arial"/>
              </a:rPr>
              <a:t>ha</a:t>
            </a:r>
            <a:r>
              <a:rPr sz="2600" spc="-45" dirty="0">
                <a:solidFill>
                  <a:srgbClr val="747373"/>
                </a:solidFill>
                <a:latin typeface="Arial"/>
                <a:cs typeface="Arial"/>
              </a:rPr>
              <a:t>r</a:t>
            </a:r>
            <a:r>
              <a:rPr sz="2600" dirty="0">
                <a:solidFill>
                  <a:srgbClr val="747373"/>
                </a:solidFill>
                <a:latin typeface="Arial"/>
                <a:cs typeface="Arial"/>
              </a:rPr>
              <a:t>d</a:t>
            </a:r>
            <a:r>
              <a:rPr sz="2600" spc="12" dirty="0">
                <a:solidFill>
                  <a:srgbClr val="747373"/>
                </a:solidFill>
                <a:latin typeface="Arial"/>
                <a:cs typeface="Arial"/>
              </a:rPr>
              <a:t> </a:t>
            </a:r>
            <a:r>
              <a:rPr sz="2600" dirty="0">
                <a:solidFill>
                  <a:srgbClr val="747373"/>
                </a:solidFill>
                <a:latin typeface="Arial"/>
                <a:cs typeface="Arial"/>
              </a:rPr>
              <a:t>to</a:t>
            </a:r>
            <a:r>
              <a:rPr sz="2600" spc="129" dirty="0">
                <a:solidFill>
                  <a:srgbClr val="747373"/>
                </a:solidFill>
                <a:latin typeface="Arial"/>
                <a:cs typeface="Arial"/>
              </a:rPr>
              <a:t> </a:t>
            </a:r>
            <a:r>
              <a:rPr sz="2600" dirty="0">
                <a:solidFill>
                  <a:srgbClr val="747373"/>
                </a:solidFill>
                <a:latin typeface="Arial"/>
                <a:cs typeface="Arial"/>
              </a:rPr>
              <a:t>work</a:t>
            </a:r>
            <a:r>
              <a:rPr sz="2600" spc="164" dirty="0">
                <a:solidFill>
                  <a:srgbClr val="747373"/>
                </a:solidFill>
                <a:latin typeface="Arial"/>
                <a:cs typeface="Arial"/>
              </a:rPr>
              <a:t> </a:t>
            </a:r>
            <a:r>
              <a:rPr sz="2600" dirty="0">
                <a:solidFill>
                  <a:srgbClr val="747373"/>
                </a:solidFill>
                <a:latin typeface="Arial"/>
                <a:cs typeface="Arial"/>
              </a:rPr>
              <a:t>in </a:t>
            </a:r>
            <a:endParaRPr sz="2600" dirty="0">
              <a:latin typeface="Arial"/>
              <a:cs typeface="Arial"/>
            </a:endParaRPr>
          </a:p>
          <a:p>
            <a:pPr marL="888859" marR="971895">
              <a:lnSpc>
                <a:spcPts val="2988"/>
              </a:lnSpc>
              <a:spcBef>
                <a:spcPts val="209"/>
              </a:spcBef>
            </a:pPr>
            <a:r>
              <a:rPr sz="2600" dirty="0">
                <a:solidFill>
                  <a:srgbClr val="747373"/>
                </a:solidFill>
                <a:latin typeface="Arial"/>
                <a:cs typeface="Arial"/>
              </a:rPr>
              <a:t>teams, etc.</a:t>
            </a:r>
            <a:endParaRPr sz="2600" dirty="0">
              <a:latin typeface="Arial"/>
              <a:cs typeface="Arial"/>
            </a:endParaRPr>
          </a:p>
          <a:p>
            <a:pPr marL="888859" marR="1815092" indent="-266658">
              <a:lnSpc>
                <a:spcPts val="2988"/>
              </a:lnSpc>
              <a:spcBef>
                <a:spcPts val="5016"/>
              </a:spcBef>
            </a:pPr>
            <a:r>
              <a:rPr sz="2600" dirty="0">
                <a:solidFill>
                  <a:srgbClr val="747373"/>
                </a:solidFill>
                <a:latin typeface="Arial"/>
                <a:cs typeface="Arial"/>
              </a:rPr>
              <a:t>•</a:t>
            </a:r>
            <a:r>
              <a:rPr sz="2600" spc="-221" dirty="0">
                <a:solidFill>
                  <a:srgbClr val="747373"/>
                </a:solidFill>
                <a:latin typeface="Arial"/>
                <a:cs typeface="Arial"/>
              </a:rPr>
              <a:t> </a:t>
            </a:r>
            <a:r>
              <a:rPr sz="2600" spc="-150" dirty="0">
                <a:solidFill>
                  <a:srgbClr val="747373"/>
                </a:solidFill>
                <a:latin typeface="Arial"/>
                <a:cs typeface="Arial"/>
              </a:rPr>
              <a:t>W</a:t>
            </a:r>
            <a:r>
              <a:rPr sz="2600" dirty="0">
                <a:solidFill>
                  <a:srgbClr val="747373"/>
                </a:solidFill>
                <a:latin typeface="Arial"/>
                <a:cs typeface="Arial"/>
              </a:rPr>
              <a:t>eb</a:t>
            </a:r>
            <a:r>
              <a:rPr sz="2600" spc="-20" dirty="0">
                <a:solidFill>
                  <a:srgbClr val="747373"/>
                </a:solidFill>
                <a:latin typeface="Arial"/>
                <a:cs typeface="Arial"/>
              </a:rPr>
              <a:t> </a:t>
            </a:r>
            <a:r>
              <a:rPr sz="2600" dirty="0">
                <a:solidFill>
                  <a:srgbClr val="747373"/>
                </a:solidFill>
                <a:latin typeface="Arial"/>
                <a:cs typeface="Arial"/>
              </a:rPr>
              <a:t>Application</a:t>
            </a:r>
            <a:r>
              <a:rPr sz="2600" spc="255" dirty="0">
                <a:solidFill>
                  <a:srgbClr val="747373"/>
                </a:solidFill>
                <a:latin typeface="Arial"/>
                <a:cs typeface="Arial"/>
              </a:rPr>
              <a:t> </a:t>
            </a:r>
            <a:r>
              <a:rPr sz="2600" dirty="0">
                <a:solidFill>
                  <a:srgbClr val="747373"/>
                </a:solidFill>
                <a:latin typeface="Arial"/>
                <a:cs typeface="Arial"/>
              </a:rPr>
              <a:t>Frameworks p</a:t>
            </a:r>
            <a:r>
              <a:rPr sz="2600" spc="-45" dirty="0">
                <a:solidFill>
                  <a:srgbClr val="747373"/>
                </a:solidFill>
                <a:latin typeface="Arial"/>
                <a:cs typeface="Arial"/>
              </a:rPr>
              <a:t>r</a:t>
            </a:r>
            <a:r>
              <a:rPr sz="2600" dirty="0">
                <a:solidFill>
                  <a:srgbClr val="747373"/>
                </a:solidFill>
                <a:latin typeface="Arial"/>
                <a:cs typeface="Arial"/>
              </a:rPr>
              <a:t>ovide</a:t>
            </a:r>
            <a:r>
              <a:rPr sz="2600" spc="154" dirty="0">
                <a:solidFill>
                  <a:srgbClr val="747373"/>
                </a:solidFill>
                <a:latin typeface="Arial"/>
                <a:cs typeface="Arial"/>
              </a:rPr>
              <a:t> </a:t>
            </a:r>
            <a:r>
              <a:rPr sz="2600" dirty="0">
                <a:solidFill>
                  <a:srgbClr val="747373"/>
                </a:solidFill>
                <a:latin typeface="Arial"/>
                <a:cs typeface="Arial"/>
              </a:rPr>
              <a:t>such</a:t>
            </a:r>
            <a:r>
              <a:rPr sz="2600" spc="55" dirty="0">
                <a:solidFill>
                  <a:srgbClr val="747373"/>
                </a:solidFill>
                <a:latin typeface="Arial"/>
                <a:cs typeface="Arial"/>
              </a:rPr>
              <a:t> </a:t>
            </a:r>
            <a:r>
              <a:rPr sz="2600" dirty="0">
                <a:solidFill>
                  <a:srgbClr val="747373"/>
                </a:solidFill>
                <a:latin typeface="Arial"/>
                <a:cs typeface="Arial"/>
              </a:rPr>
              <a:t>a</a:t>
            </a:r>
            <a:r>
              <a:rPr sz="2600" spc="-58" dirty="0">
                <a:solidFill>
                  <a:srgbClr val="747373"/>
                </a:solidFill>
                <a:latin typeface="Arial"/>
                <a:cs typeface="Arial"/>
              </a:rPr>
              <a:t> </a:t>
            </a:r>
            <a:r>
              <a:rPr sz="2600" dirty="0">
                <a:solidFill>
                  <a:srgbClr val="747373"/>
                </a:solidFill>
                <a:latin typeface="Arial"/>
                <a:cs typeface="Arial"/>
              </a:rPr>
              <a:t>structu</a:t>
            </a:r>
            <a:r>
              <a:rPr sz="2600" spc="-45" dirty="0">
                <a:solidFill>
                  <a:srgbClr val="747373"/>
                </a:solidFill>
                <a:latin typeface="Arial"/>
                <a:cs typeface="Arial"/>
              </a:rPr>
              <a:t>r</a:t>
            </a:r>
            <a:r>
              <a:rPr sz="2600" dirty="0">
                <a:solidFill>
                  <a:srgbClr val="747373"/>
                </a:solidFill>
                <a:latin typeface="Arial"/>
                <a:cs typeface="Arial"/>
              </a:rPr>
              <a:t>e</a:t>
            </a:r>
            <a:r>
              <a:rPr sz="2600" spc="201" dirty="0">
                <a:solidFill>
                  <a:srgbClr val="747373"/>
                </a:solidFill>
                <a:latin typeface="Arial"/>
                <a:cs typeface="Arial"/>
              </a:rPr>
              <a:t> </a:t>
            </a:r>
            <a:r>
              <a:rPr sz="2600" dirty="0">
                <a:solidFill>
                  <a:srgbClr val="747373"/>
                </a:solidFill>
                <a:latin typeface="Arial"/>
                <a:cs typeface="Arial"/>
              </a:rPr>
              <a:t>wich</a:t>
            </a:r>
            <a:r>
              <a:rPr sz="2600" spc="155" dirty="0">
                <a:solidFill>
                  <a:srgbClr val="747373"/>
                </a:solidFill>
                <a:latin typeface="Arial"/>
                <a:cs typeface="Arial"/>
              </a:rPr>
              <a:t> </a:t>
            </a:r>
            <a:r>
              <a:rPr sz="2600" dirty="0">
                <a:solidFill>
                  <a:srgbClr val="747373"/>
                </a:solidFill>
                <a:latin typeface="Arial"/>
                <a:cs typeface="Arial"/>
              </a:rPr>
              <a:t>int</a:t>
            </a:r>
            <a:r>
              <a:rPr sz="2600" spc="-45" dirty="0">
                <a:solidFill>
                  <a:srgbClr val="747373"/>
                </a:solidFill>
                <a:latin typeface="Arial"/>
                <a:cs typeface="Arial"/>
              </a:rPr>
              <a:t>r</a:t>
            </a:r>
            <a:r>
              <a:rPr sz="2600" dirty="0">
                <a:solidFill>
                  <a:srgbClr val="747373"/>
                </a:solidFill>
                <a:latin typeface="Arial"/>
                <a:cs typeface="Arial"/>
              </a:rPr>
              <a:t>oduce </a:t>
            </a:r>
            <a:endParaRPr sz="2600" dirty="0">
              <a:latin typeface="Arial"/>
              <a:cs typeface="Arial"/>
            </a:endParaRPr>
          </a:p>
          <a:p>
            <a:pPr marL="888859" marR="1815092">
              <a:lnSpc>
                <a:spcPts val="2988"/>
              </a:lnSpc>
              <a:spcBef>
                <a:spcPts val="209"/>
              </a:spcBef>
            </a:pPr>
            <a:r>
              <a:rPr sz="2600" dirty="0">
                <a:solidFill>
                  <a:srgbClr val="747373"/>
                </a:solidFill>
                <a:latin typeface="Arial"/>
                <a:cs typeface="Arial"/>
              </a:rPr>
              <a:t>seperation of</a:t>
            </a:r>
            <a:r>
              <a:rPr sz="2600" spc="86" dirty="0">
                <a:solidFill>
                  <a:srgbClr val="747373"/>
                </a:solidFill>
                <a:latin typeface="Arial"/>
                <a:cs typeface="Arial"/>
              </a:rPr>
              <a:t> </a:t>
            </a:r>
            <a:r>
              <a:rPr sz="2600" dirty="0">
                <a:solidFill>
                  <a:srgbClr val="747373"/>
                </a:solidFill>
                <a:latin typeface="Arial"/>
                <a:cs typeface="Arial"/>
              </a:rPr>
              <a:t>conce</a:t>
            </a:r>
            <a:r>
              <a:rPr sz="2600" spc="45" dirty="0">
                <a:solidFill>
                  <a:srgbClr val="747373"/>
                </a:solidFill>
                <a:latin typeface="Arial"/>
                <a:cs typeface="Arial"/>
              </a:rPr>
              <a:t>r</a:t>
            </a:r>
            <a:r>
              <a:rPr sz="2600" dirty="0">
                <a:solidFill>
                  <a:srgbClr val="747373"/>
                </a:solidFill>
                <a:latin typeface="Arial"/>
                <a:cs typeface="Arial"/>
              </a:rPr>
              <a:t>n,</a:t>
            </a:r>
            <a:r>
              <a:rPr sz="2600" spc="155" dirty="0">
                <a:solidFill>
                  <a:srgbClr val="747373"/>
                </a:solidFill>
                <a:latin typeface="Arial"/>
                <a:cs typeface="Arial"/>
              </a:rPr>
              <a:t> </a:t>
            </a:r>
            <a:r>
              <a:rPr sz="2600" dirty="0">
                <a:solidFill>
                  <a:srgbClr val="747373"/>
                </a:solidFill>
                <a:latin typeface="Arial"/>
                <a:cs typeface="Arial"/>
              </a:rPr>
              <a:t>etc.</a:t>
            </a:r>
            <a:endParaRPr sz="2600" dirty="0">
              <a:latin typeface="Arial"/>
              <a:cs typeface="Arial"/>
            </a:endParaRPr>
          </a:p>
          <a:p>
            <a:pPr marL="888859" marR="1367742" indent="-266658">
              <a:lnSpc>
                <a:spcPts val="2988"/>
              </a:lnSpc>
              <a:spcBef>
                <a:spcPts val="5016"/>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Most</a:t>
            </a:r>
            <a:r>
              <a:rPr sz="2600" spc="224" dirty="0">
                <a:solidFill>
                  <a:srgbClr val="747373"/>
                </a:solidFill>
                <a:latin typeface="Arial"/>
                <a:cs typeface="Arial"/>
              </a:rPr>
              <a:t> </a:t>
            </a:r>
            <a:r>
              <a:rPr sz="2600" dirty="0">
                <a:solidFill>
                  <a:srgbClr val="747373"/>
                </a:solidFill>
                <a:latin typeface="Arial"/>
                <a:cs typeface="Arial"/>
              </a:rPr>
              <a:t>common</a:t>
            </a:r>
            <a:r>
              <a:rPr sz="2600" spc="198" dirty="0">
                <a:solidFill>
                  <a:srgbClr val="747373"/>
                </a:solidFill>
                <a:latin typeface="Arial"/>
                <a:cs typeface="Arial"/>
              </a:rPr>
              <a:t> </a:t>
            </a:r>
            <a:r>
              <a:rPr sz="2600" dirty="0">
                <a:solidFill>
                  <a:srgbClr val="747373"/>
                </a:solidFill>
                <a:latin typeface="Arial"/>
                <a:cs typeface="Arial"/>
              </a:rPr>
              <a:t>for</a:t>
            </a:r>
            <a:r>
              <a:rPr sz="2600" spc="91" dirty="0">
                <a:solidFill>
                  <a:srgbClr val="747373"/>
                </a:solidFill>
                <a:latin typeface="Arial"/>
                <a:cs typeface="Arial"/>
              </a:rPr>
              <a:t> </a:t>
            </a:r>
            <a:r>
              <a:rPr sz="2600" spc="-150" dirty="0">
                <a:solidFill>
                  <a:srgbClr val="747373"/>
                </a:solidFill>
                <a:latin typeface="Arial"/>
                <a:cs typeface="Arial"/>
              </a:rPr>
              <a:t>W</a:t>
            </a:r>
            <a:r>
              <a:rPr sz="2600" dirty="0">
                <a:solidFill>
                  <a:srgbClr val="747373"/>
                </a:solidFill>
                <a:latin typeface="Arial"/>
                <a:cs typeface="Arial"/>
              </a:rPr>
              <a:t>eb</a:t>
            </a:r>
            <a:r>
              <a:rPr sz="2600" spc="-20" dirty="0">
                <a:solidFill>
                  <a:srgbClr val="747373"/>
                </a:solidFill>
                <a:latin typeface="Arial"/>
                <a:cs typeface="Arial"/>
              </a:rPr>
              <a:t> </a:t>
            </a:r>
            <a:r>
              <a:rPr sz="2600" dirty="0">
                <a:solidFill>
                  <a:srgbClr val="747373"/>
                </a:solidFill>
                <a:latin typeface="Arial"/>
                <a:cs typeface="Arial"/>
              </a:rPr>
              <a:t>application</a:t>
            </a:r>
            <a:r>
              <a:rPr sz="2600" spc="247" dirty="0">
                <a:solidFill>
                  <a:srgbClr val="747373"/>
                </a:solidFill>
                <a:latin typeface="Arial"/>
                <a:cs typeface="Arial"/>
              </a:rPr>
              <a:t> </a:t>
            </a:r>
            <a:r>
              <a:rPr sz="2600" dirty="0">
                <a:solidFill>
                  <a:srgbClr val="747373"/>
                </a:solidFill>
                <a:latin typeface="Arial"/>
                <a:cs typeface="Arial"/>
              </a:rPr>
              <a:t>development</a:t>
            </a:r>
            <a:r>
              <a:rPr sz="2600" spc="148" dirty="0">
                <a:solidFill>
                  <a:srgbClr val="747373"/>
                </a:solidFill>
                <a:latin typeface="Arial"/>
                <a:cs typeface="Arial"/>
              </a:rPr>
              <a:t> </a:t>
            </a:r>
            <a:r>
              <a:rPr sz="2600" dirty="0">
                <a:solidFill>
                  <a:srgbClr val="747373"/>
                </a:solidFill>
                <a:latin typeface="Arial"/>
                <a:cs typeface="Arial"/>
              </a:rPr>
              <a:t>a</a:t>
            </a:r>
            <a:r>
              <a:rPr sz="2600" spc="-45" dirty="0">
                <a:solidFill>
                  <a:srgbClr val="747373"/>
                </a:solidFill>
                <a:latin typeface="Arial"/>
                <a:cs typeface="Arial"/>
              </a:rPr>
              <a:t>r</a:t>
            </a:r>
            <a:r>
              <a:rPr sz="2600" dirty="0">
                <a:solidFill>
                  <a:srgbClr val="747373"/>
                </a:solidFill>
                <a:latin typeface="Arial"/>
                <a:cs typeface="Arial"/>
              </a:rPr>
              <a:t>e</a:t>
            </a:r>
            <a:r>
              <a:rPr sz="2600" spc="-127" dirty="0">
                <a:solidFill>
                  <a:srgbClr val="747373"/>
                </a:solidFill>
                <a:latin typeface="Arial"/>
                <a:cs typeface="Arial"/>
              </a:rPr>
              <a:t> </a:t>
            </a:r>
            <a:r>
              <a:rPr sz="2600" dirty="0">
                <a:solidFill>
                  <a:srgbClr val="747373"/>
                </a:solidFill>
                <a:latin typeface="Arial"/>
                <a:cs typeface="Arial"/>
              </a:rPr>
              <a:t>frameworks</a:t>
            </a:r>
            <a:r>
              <a:rPr sz="2600" spc="134" dirty="0">
                <a:solidFill>
                  <a:srgbClr val="747373"/>
                </a:solidFill>
                <a:latin typeface="Arial"/>
                <a:cs typeface="Arial"/>
              </a:rPr>
              <a:t> </a:t>
            </a:r>
            <a:r>
              <a:rPr sz="2600" dirty="0">
                <a:solidFill>
                  <a:srgbClr val="747373"/>
                </a:solidFill>
                <a:latin typeface="Arial"/>
                <a:cs typeface="Arial"/>
              </a:rPr>
              <a:t>that</a:t>
            </a:r>
            <a:r>
              <a:rPr sz="2600" spc="129" dirty="0">
                <a:solidFill>
                  <a:srgbClr val="747373"/>
                </a:solidFill>
                <a:latin typeface="Arial"/>
                <a:cs typeface="Arial"/>
              </a:rPr>
              <a:t> </a:t>
            </a:r>
            <a:r>
              <a:rPr sz="2600" dirty="0">
                <a:solidFill>
                  <a:srgbClr val="747373"/>
                </a:solidFill>
                <a:latin typeface="Arial"/>
                <a:cs typeface="Arial"/>
              </a:rPr>
              <a:t>a</a:t>
            </a:r>
            <a:r>
              <a:rPr sz="2600" spc="-45" dirty="0">
                <a:solidFill>
                  <a:srgbClr val="747373"/>
                </a:solidFill>
                <a:latin typeface="Arial"/>
                <a:cs typeface="Arial"/>
              </a:rPr>
              <a:t>r</a:t>
            </a:r>
            <a:r>
              <a:rPr sz="2600" dirty="0">
                <a:solidFill>
                  <a:srgbClr val="747373"/>
                </a:solidFill>
                <a:latin typeface="Arial"/>
                <a:cs typeface="Arial"/>
              </a:rPr>
              <a:t>e </a:t>
            </a:r>
            <a:endParaRPr sz="2600" dirty="0">
              <a:latin typeface="Arial"/>
              <a:cs typeface="Arial"/>
            </a:endParaRPr>
          </a:p>
          <a:p>
            <a:pPr marL="888859" marR="1367742">
              <a:lnSpc>
                <a:spcPts val="2988"/>
              </a:lnSpc>
              <a:spcBef>
                <a:spcPts val="209"/>
              </a:spcBef>
            </a:pPr>
            <a:r>
              <a:rPr sz="2600" dirty="0">
                <a:solidFill>
                  <a:srgbClr val="747373"/>
                </a:solidFill>
                <a:latin typeface="Arial"/>
                <a:cs typeface="Arial"/>
              </a:rPr>
              <a:t>based</a:t>
            </a:r>
            <a:r>
              <a:rPr sz="2600" spc="70" dirty="0">
                <a:solidFill>
                  <a:srgbClr val="747373"/>
                </a:solidFill>
                <a:latin typeface="Arial"/>
                <a:cs typeface="Arial"/>
              </a:rPr>
              <a:t> </a:t>
            </a:r>
            <a:r>
              <a:rPr sz="2600" dirty="0">
                <a:solidFill>
                  <a:srgbClr val="747373"/>
                </a:solidFill>
                <a:latin typeface="Arial"/>
                <a:cs typeface="Arial"/>
              </a:rPr>
              <a:t>on</a:t>
            </a:r>
            <a:r>
              <a:rPr sz="2600" spc="27" dirty="0">
                <a:solidFill>
                  <a:srgbClr val="747373"/>
                </a:solidFill>
                <a:latin typeface="Arial"/>
                <a:cs typeface="Arial"/>
              </a:rPr>
              <a:t> </a:t>
            </a:r>
            <a:r>
              <a:rPr sz="2600" dirty="0">
                <a:solidFill>
                  <a:srgbClr val="747373"/>
                </a:solidFill>
                <a:latin typeface="Arial"/>
                <a:cs typeface="Arial"/>
              </a:rPr>
              <a:t>the</a:t>
            </a:r>
            <a:r>
              <a:rPr sz="2600" spc="36" dirty="0">
                <a:solidFill>
                  <a:srgbClr val="747373"/>
                </a:solidFill>
                <a:latin typeface="Arial"/>
                <a:cs typeface="Arial"/>
              </a:rPr>
              <a:t> </a:t>
            </a:r>
            <a:r>
              <a:rPr sz="2600" dirty="0">
                <a:solidFill>
                  <a:srgbClr val="747373"/>
                </a:solidFill>
                <a:latin typeface="Arial"/>
                <a:cs typeface="Arial"/>
              </a:rPr>
              <a:t>Model-</a:t>
            </a:r>
            <a:r>
              <a:rPr sz="2600" spc="-45" dirty="0">
                <a:solidFill>
                  <a:srgbClr val="747373"/>
                </a:solidFill>
                <a:latin typeface="Arial"/>
                <a:cs typeface="Arial"/>
              </a:rPr>
              <a:t>V</a:t>
            </a:r>
            <a:r>
              <a:rPr sz="2600" dirty="0">
                <a:solidFill>
                  <a:srgbClr val="747373"/>
                </a:solidFill>
                <a:latin typeface="Arial"/>
                <a:cs typeface="Arial"/>
              </a:rPr>
              <a:t>iew-Cont</a:t>
            </a:r>
            <a:r>
              <a:rPr sz="2600" spc="-45" dirty="0">
                <a:solidFill>
                  <a:srgbClr val="747373"/>
                </a:solidFill>
                <a:latin typeface="Arial"/>
                <a:cs typeface="Arial"/>
              </a:rPr>
              <a:t>r</a:t>
            </a:r>
            <a:r>
              <a:rPr sz="2600" dirty="0">
                <a:solidFill>
                  <a:srgbClr val="747373"/>
                </a:solidFill>
                <a:latin typeface="Arial"/>
                <a:cs typeface="Arial"/>
              </a:rPr>
              <a:t>oller</a:t>
            </a:r>
            <a:r>
              <a:rPr sz="2600" spc="477" dirty="0">
                <a:solidFill>
                  <a:srgbClr val="747373"/>
                </a:solidFill>
                <a:latin typeface="Arial"/>
                <a:cs typeface="Arial"/>
              </a:rPr>
              <a:t> </a:t>
            </a:r>
            <a:r>
              <a:rPr sz="2600" dirty="0">
                <a:solidFill>
                  <a:srgbClr val="747373"/>
                </a:solidFill>
                <a:latin typeface="Arial"/>
                <a:cs typeface="Arial"/>
              </a:rPr>
              <a:t>design</a:t>
            </a:r>
            <a:r>
              <a:rPr sz="2600" spc="76" dirty="0">
                <a:solidFill>
                  <a:srgbClr val="747373"/>
                </a:solidFill>
                <a:latin typeface="Arial"/>
                <a:cs typeface="Arial"/>
              </a:rPr>
              <a:t> </a:t>
            </a:r>
            <a:r>
              <a:rPr sz="2600" dirty="0">
                <a:solidFill>
                  <a:srgbClr val="747373"/>
                </a:solidFill>
                <a:latin typeface="Arial"/>
                <a:cs typeface="Arial"/>
              </a:rPr>
              <a:t>patte</a:t>
            </a:r>
            <a:r>
              <a:rPr sz="2600" spc="45" dirty="0">
                <a:solidFill>
                  <a:srgbClr val="747373"/>
                </a:solidFill>
                <a:latin typeface="Arial"/>
                <a:cs typeface="Arial"/>
              </a:rPr>
              <a:t>r</a:t>
            </a:r>
            <a:r>
              <a:rPr sz="2600" dirty="0">
                <a:solidFill>
                  <a:srgbClr val="747373"/>
                </a:solidFill>
                <a:latin typeface="Arial"/>
                <a:cs typeface="Arial"/>
              </a:rPr>
              <a:t>n</a:t>
            </a:r>
            <a:endParaRPr sz="2600" dirty="0">
              <a:latin typeface="Arial"/>
              <a:cs typeface="Arial"/>
            </a:endParaRPr>
          </a:p>
          <a:p>
            <a:pPr marL="622201">
              <a:lnSpc>
                <a:spcPct val="95825"/>
              </a:lnSpc>
              <a:spcBef>
                <a:spcPts val="5016"/>
              </a:spcBef>
            </a:pPr>
            <a:r>
              <a:rPr sz="2600" dirty="0">
                <a:solidFill>
                  <a:srgbClr val="747373"/>
                </a:solidFill>
                <a:latin typeface="Arial"/>
                <a:cs typeface="Arial"/>
              </a:rPr>
              <a:t>•</a:t>
            </a:r>
            <a:endParaRPr lang="en-IN" sz="2600" dirty="0">
              <a:solidFill>
                <a:srgbClr val="747373"/>
              </a:solidFill>
              <a:latin typeface="Arial"/>
              <a:cs typeface="Arial"/>
            </a:endParaRPr>
          </a:p>
          <a:p>
            <a:pPr marL="622201">
              <a:lnSpc>
                <a:spcPct val="95825"/>
              </a:lnSpc>
              <a:spcBef>
                <a:spcPts val="5016"/>
              </a:spcBef>
            </a:pPr>
            <a:endParaRPr sz="2600" dirty="0">
              <a:latin typeface="Arial"/>
              <a:cs typeface="Arial"/>
            </a:endParaRPr>
          </a:p>
        </p:txBody>
      </p:sp>
      <p:sp>
        <p:nvSpPr>
          <p:cNvPr id="2" name="object 2"/>
          <p:cNvSpPr txBox="1"/>
          <p:nvPr/>
        </p:nvSpPr>
        <p:spPr>
          <a:xfrm>
            <a:off x="647700" y="1828864"/>
            <a:ext cx="11709400" cy="152401"/>
          </a:xfrm>
          <a:prstGeom prst="rect">
            <a:avLst/>
          </a:prstGeom>
        </p:spPr>
        <p:txBody>
          <a:bodyPr wrap="square" lIns="0" tIns="0" rIns="0" bIns="0" rtlCol="0">
            <a:noAutofit/>
          </a:bodyPr>
          <a:lstStyle/>
          <a:p>
            <a:pPr marL="25397">
              <a:lnSpc>
                <a:spcPts val="999"/>
              </a:lnSpc>
            </a:pPr>
            <a:endParaRPr sz="1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Controller: Creating own Method</a:t>
            </a:r>
            <a:endParaRPr lang="en-IN" dirty="0"/>
          </a:p>
        </p:txBody>
      </p:sp>
      <p:sp>
        <p:nvSpPr>
          <p:cNvPr id="3" name="Content Placeholder 2"/>
          <p:cNvSpPr>
            <a:spLocks noGrp="1"/>
          </p:cNvSpPr>
          <p:nvPr>
            <p:ph idx="1"/>
          </p:nvPr>
        </p:nvSpPr>
        <p:spPr/>
        <p:txBody>
          <a:bodyPr/>
          <a:lstStyle/>
          <a:p>
            <a:r>
              <a:rPr lang="en-IN" dirty="0"/>
              <a:t>Since your controller classes will extend the main application controller you must be careful not to name your functions identically to the ones used by that class, otherwise your local functions will override them.</a:t>
            </a:r>
          </a:p>
        </p:txBody>
      </p:sp>
    </p:spTree>
    <p:extLst>
      <p:ext uri="{BB962C8B-B14F-4D97-AF65-F5344CB8AC3E}">
        <p14:creationId xmlns:p14="http://schemas.microsoft.com/office/powerpoint/2010/main" val="31513921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640632"/>
          </a:xfrm>
        </p:spPr>
        <p:txBody>
          <a:bodyPr>
            <a:normAutofit fontScale="90000"/>
          </a:bodyPr>
          <a:lstStyle/>
          <a:p>
            <a:r>
              <a:rPr lang="en-IN" dirty="0" smtClean="0"/>
              <a:t>Controller: Method Example</a:t>
            </a:r>
            <a:endParaRPr lang="en-IN" dirty="0"/>
          </a:p>
        </p:txBody>
      </p:sp>
      <p:sp>
        <p:nvSpPr>
          <p:cNvPr id="7" name="Content Placeholder 6"/>
          <p:cNvSpPr>
            <a:spLocks noGrp="1"/>
          </p:cNvSpPr>
          <p:nvPr>
            <p:ph sz="quarter" idx="4"/>
          </p:nvPr>
        </p:nvSpPr>
        <p:spPr>
          <a:xfrm>
            <a:off x="482600" y="1422400"/>
            <a:ext cx="12522200" cy="8382000"/>
          </a:xfrm>
        </p:spPr>
        <p:txBody>
          <a:bodyPr>
            <a:normAutofit fontScale="85000" lnSpcReduction="20000"/>
          </a:bodyPr>
          <a:lstStyle/>
          <a:p>
            <a:pPr marL="0" indent="0">
              <a:buNone/>
            </a:pPr>
            <a:r>
              <a:rPr lang="en-IN" dirty="0"/>
              <a:t>&lt;?</a:t>
            </a:r>
            <a:r>
              <a:rPr lang="en-IN" dirty="0" err="1"/>
              <a:t>php</a:t>
            </a:r>
            <a:endParaRPr lang="en-IN" dirty="0"/>
          </a:p>
          <a:p>
            <a:pPr marL="0" indent="0">
              <a:buNone/>
            </a:pPr>
            <a:r>
              <a:rPr lang="en-IN" dirty="0"/>
              <a:t>defined('BASEPATH') OR exit('No direct script access allowed'); </a:t>
            </a:r>
          </a:p>
          <a:p>
            <a:pPr marL="0" indent="0">
              <a:buNone/>
            </a:pPr>
            <a:endParaRPr lang="en-IN" dirty="0"/>
          </a:p>
          <a:p>
            <a:pPr marL="0" indent="0">
              <a:buNone/>
            </a:pPr>
            <a:r>
              <a:rPr lang="en-IN" dirty="0" smtClean="0"/>
              <a:t>class </a:t>
            </a:r>
            <a:r>
              <a:rPr lang="en-IN" dirty="0"/>
              <a:t>Test extends </a:t>
            </a:r>
            <a:r>
              <a:rPr lang="en-IN" dirty="0" err="1"/>
              <a:t>CI_Controller</a:t>
            </a:r>
            <a:r>
              <a:rPr lang="en-IN" dirty="0"/>
              <a:t> </a:t>
            </a:r>
            <a:r>
              <a:rPr lang="en-IN" dirty="0" smtClean="0"/>
              <a:t>// controller class</a:t>
            </a:r>
          </a:p>
          <a:p>
            <a:pPr marL="0" indent="0">
              <a:buNone/>
            </a:pPr>
            <a:r>
              <a:rPr lang="en-IN" dirty="0" smtClean="0"/>
              <a:t>{</a:t>
            </a:r>
          </a:p>
          <a:p>
            <a:pPr marL="0" indent="0">
              <a:buNone/>
            </a:pPr>
            <a:r>
              <a:rPr lang="en-IN" dirty="0" smtClean="0"/>
              <a:t>public </a:t>
            </a:r>
            <a:r>
              <a:rPr lang="en-IN" dirty="0"/>
              <a:t>function </a:t>
            </a:r>
            <a:r>
              <a:rPr lang="en-IN" dirty="0" err="1" smtClean="0"/>
              <a:t>myfunction</a:t>
            </a:r>
            <a:r>
              <a:rPr lang="en-IN" smtClean="0"/>
              <a:t>() </a:t>
            </a:r>
            <a:endParaRPr lang="en-IN" dirty="0"/>
          </a:p>
          <a:p>
            <a:pPr marL="0" indent="0">
              <a:buNone/>
            </a:pPr>
            <a:r>
              <a:rPr lang="en-IN" dirty="0"/>
              <a:t> {</a:t>
            </a:r>
          </a:p>
          <a:p>
            <a:pPr marL="0" indent="0">
              <a:buNone/>
            </a:pPr>
            <a:r>
              <a:rPr lang="en-IN" dirty="0"/>
              <a:t>$this-&gt;load-&gt;view(</a:t>
            </a:r>
            <a:r>
              <a:rPr lang="en-IN" dirty="0" smtClean="0"/>
              <a:t>'</a:t>
            </a:r>
            <a:r>
              <a:rPr lang="en-IN" dirty="0" err="1" smtClean="0"/>
              <a:t>hello_world</a:t>
            </a:r>
            <a:r>
              <a:rPr lang="en-IN" dirty="0" smtClean="0"/>
              <a:t>'); //load view (</a:t>
            </a:r>
            <a:r>
              <a:rPr lang="en-IN" dirty="0" err="1" smtClean="0"/>
              <a:t>hello_world.jsp</a:t>
            </a:r>
            <a:r>
              <a:rPr lang="en-IN" dirty="0" smtClean="0"/>
              <a:t>)</a:t>
            </a:r>
          </a:p>
          <a:p>
            <a:pPr marL="0" indent="0">
              <a:buNone/>
            </a:pPr>
            <a:r>
              <a:rPr lang="en-IN" dirty="0"/>
              <a:t>echo </a:t>
            </a:r>
            <a:r>
              <a:rPr lang="en-IN" dirty="0" smtClean="0"/>
              <a:t>‘I am inside controller test’s my function Method';</a:t>
            </a:r>
            <a:endParaRPr lang="en-IN" dirty="0"/>
          </a:p>
          <a:p>
            <a:pPr marL="0" indent="0">
              <a:buNone/>
            </a:pPr>
            <a:r>
              <a:rPr lang="en-IN" dirty="0"/>
              <a:t> }</a:t>
            </a:r>
          </a:p>
          <a:p>
            <a:pPr marL="0" indent="0">
              <a:buNone/>
            </a:pPr>
            <a:r>
              <a:rPr lang="en-IN" dirty="0"/>
              <a:t>}</a:t>
            </a:r>
          </a:p>
          <a:p>
            <a:pPr marL="0" indent="0">
              <a:buNone/>
            </a:pPr>
            <a:r>
              <a:rPr lang="en-IN" dirty="0"/>
              <a:t>?&gt; </a:t>
            </a:r>
            <a:endParaRPr lang="en-IN" dirty="0" smtClean="0"/>
          </a:p>
          <a:p>
            <a:pPr marL="0" indent="0">
              <a:buNone/>
            </a:pPr>
            <a:endParaRPr lang="en-IN" dirty="0"/>
          </a:p>
          <a:p>
            <a:r>
              <a:rPr lang="en-US" b="1" dirty="0"/>
              <a:t>save </a:t>
            </a:r>
            <a:r>
              <a:rPr lang="en-US" b="1" dirty="0" smtClean="0"/>
              <a:t>this file as </a:t>
            </a:r>
            <a:r>
              <a:rPr lang="en-US" b="1" dirty="0" err="1" smtClean="0"/>
              <a:t>test.php</a:t>
            </a:r>
            <a:r>
              <a:rPr lang="en-US" b="1" dirty="0" smtClean="0"/>
              <a:t> in </a:t>
            </a:r>
            <a:r>
              <a:rPr lang="en-US" b="1" dirty="0"/>
              <a:t>C:\</a:t>
            </a:r>
            <a:r>
              <a:rPr lang="en-US" b="1" dirty="0" smtClean="0"/>
              <a:t>xampp\htdocs\CodeIgniter\application\controllers</a:t>
            </a:r>
          </a:p>
          <a:p>
            <a:r>
              <a:rPr lang="en-IN" dirty="0"/>
              <a:t>Now visit the your site using a URL similar to this:</a:t>
            </a:r>
          </a:p>
          <a:p>
            <a:pPr marL="0" indent="0" algn="ctr">
              <a:buNone/>
            </a:pPr>
            <a:r>
              <a:rPr lang="en-IN" b="1" dirty="0" err="1" smtClean="0"/>
              <a:t>localhost</a:t>
            </a:r>
            <a:r>
              <a:rPr lang="en-IN" b="1" dirty="0" smtClean="0"/>
              <a:t>/</a:t>
            </a:r>
            <a:r>
              <a:rPr lang="en-IN" b="1" dirty="0" err="1" smtClean="0"/>
              <a:t>CodeIgniter</a:t>
            </a:r>
            <a:r>
              <a:rPr lang="en-IN" b="1" dirty="0" smtClean="0"/>
              <a:t>/</a:t>
            </a:r>
            <a:r>
              <a:rPr lang="en-IN" b="1" dirty="0" err="1" smtClean="0"/>
              <a:t>index.php</a:t>
            </a:r>
            <a:r>
              <a:rPr lang="en-IN" b="1" dirty="0" smtClean="0"/>
              <a:t>/Test/</a:t>
            </a:r>
            <a:r>
              <a:rPr lang="en-IN" b="1" dirty="0" err="1" smtClean="0">
                <a:solidFill>
                  <a:srgbClr val="FF0000"/>
                </a:solidFill>
              </a:rPr>
              <a:t>myfunction</a:t>
            </a:r>
            <a:endParaRPr lang="en-IN" b="1" dirty="0">
              <a:solidFill>
                <a:srgbClr val="FF0000"/>
              </a:solidFill>
            </a:endParaRPr>
          </a:p>
        </p:txBody>
      </p:sp>
    </p:spTree>
    <p:extLst>
      <p:ext uri="{BB962C8B-B14F-4D97-AF65-F5344CB8AC3E}">
        <p14:creationId xmlns:p14="http://schemas.microsoft.com/office/powerpoint/2010/main" val="3002852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Controller: Loading Multiple Views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&lt;?</a:t>
            </a:r>
            <a:r>
              <a:rPr lang="en-IN" dirty="0" err="1"/>
              <a:t>php</a:t>
            </a:r>
            <a:r>
              <a:rPr lang="en-IN" dirty="0"/>
              <a:t>  </a:t>
            </a:r>
          </a:p>
          <a:p>
            <a:pPr marL="0" indent="0">
              <a:buNone/>
            </a:pPr>
            <a:r>
              <a:rPr lang="en-IN" dirty="0"/>
              <a:t>defined('BASEPATH') OR exit('No direct script access allowed');  </a:t>
            </a:r>
          </a:p>
          <a:p>
            <a:pPr marL="0" indent="0">
              <a:buNone/>
            </a:pPr>
            <a:r>
              <a:rPr lang="en-IN" dirty="0"/>
              <a:t>  </a:t>
            </a:r>
          </a:p>
          <a:p>
            <a:pPr marL="0" indent="0">
              <a:buNone/>
            </a:pPr>
            <a:r>
              <a:rPr lang="en-IN" dirty="0"/>
              <a:t>class </a:t>
            </a:r>
            <a:r>
              <a:rPr lang="en-IN" dirty="0" err="1"/>
              <a:t>MyHello</a:t>
            </a:r>
            <a:r>
              <a:rPr lang="en-IN" dirty="0"/>
              <a:t> extends </a:t>
            </a:r>
            <a:r>
              <a:rPr lang="en-IN" dirty="0" err="1"/>
              <a:t>CI_Controller</a:t>
            </a:r>
            <a:r>
              <a:rPr lang="en-IN" dirty="0"/>
              <a:t> {  </a:t>
            </a:r>
          </a:p>
          <a:p>
            <a:pPr marL="0" indent="0">
              <a:buNone/>
            </a:pPr>
            <a:r>
              <a:rPr lang="en-IN" dirty="0"/>
              <a:t>      </a:t>
            </a:r>
          </a:p>
          <a:p>
            <a:pPr marL="0" indent="0">
              <a:buNone/>
            </a:pPr>
            <a:r>
              <a:rPr lang="en-IN" dirty="0"/>
              <a:t>    public function hi()  </a:t>
            </a:r>
          </a:p>
          <a:p>
            <a:pPr marL="0" indent="0">
              <a:buNone/>
            </a:pPr>
            <a:r>
              <a:rPr lang="en-IN" dirty="0"/>
              <a:t>    {  </a:t>
            </a:r>
          </a:p>
          <a:p>
            <a:pPr marL="0" indent="0">
              <a:buNone/>
            </a:pPr>
            <a:r>
              <a:rPr lang="en-IN" dirty="0"/>
              <a:t>        </a:t>
            </a:r>
            <a:r>
              <a:rPr lang="en-IN" dirty="0" smtClean="0"/>
              <a:t>	$</a:t>
            </a:r>
            <a:r>
              <a:rPr lang="en-IN" dirty="0"/>
              <a:t>this-&gt;load-&gt;view('</a:t>
            </a:r>
            <a:r>
              <a:rPr lang="en-IN" dirty="0" err="1"/>
              <a:t>hello_function</a:t>
            </a:r>
            <a:r>
              <a:rPr lang="en-IN" dirty="0"/>
              <a:t>'); </a:t>
            </a:r>
          </a:p>
          <a:p>
            <a:pPr marL="0" indent="0">
              <a:buNone/>
            </a:pPr>
            <a:r>
              <a:rPr lang="en-IN" dirty="0"/>
              <a:t>	</a:t>
            </a:r>
            <a:r>
              <a:rPr lang="en-IN" dirty="0" smtClean="0"/>
              <a:t>$</a:t>
            </a:r>
            <a:r>
              <a:rPr lang="en-IN" dirty="0"/>
              <a:t>this-&gt;load-&gt;view('</a:t>
            </a:r>
            <a:r>
              <a:rPr lang="en-IN" dirty="0" err="1"/>
              <a:t>hello_world</a:t>
            </a:r>
            <a:r>
              <a:rPr lang="en-IN" dirty="0"/>
              <a:t>');</a:t>
            </a:r>
          </a:p>
          <a:p>
            <a:pPr marL="0" indent="0">
              <a:buNone/>
            </a:pPr>
            <a:r>
              <a:rPr lang="en-IN" dirty="0" smtClean="0"/>
              <a:t>	$</a:t>
            </a:r>
            <a:r>
              <a:rPr lang="en-IN" dirty="0"/>
              <a:t>this-&gt;load-&gt;view('</a:t>
            </a:r>
            <a:r>
              <a:rPr lang="en-IN" dirty="0" err="1"/>
              <a:t>hello_framework</a:t>
            </a:r>
            <a:r>
              <a:rPr lang="en-IN" dirty="0"/>
              <a:t>'); </a:t>
            </a:r>
          </a:p>
          <a:p>
            <a:pPr marL="0" indent="0">
              <a:buNone/>
            </a:pPr>
            <a:r>
              <a:rPr lang="en-IN" dirty="0"/>
              <a:t>    }  </a:t>
            </a:r>
          </a:p>
          <a:p>
            <a:pPr marL="0" indent="0">
              <a:buNone/>
            </a:pPr>
            <a:r>
              <a:rPr lang="en-IN" dirty="0"/>
              <a:t>}  </a:t>
            </a:r>
          </a:p>
          <a:p>
            <a:pPr marL="0" indent="0">
              <a:buNone/>
            </a:pPr>
            <a:r>
              <a:rPr lang="en-IN" dirty="0"/>
              <a:t>?&gt; </a:t>
            </a:r>
          </a:p>
        </p:txBody>
      </p:sp>
    </p:spTree>
    <p:extLst>
      <p:ext uri="{BB962C8B-B14F-4D97-AF65-F5344CB8AC3E}">
        <p14:creationId xmlns:p14="http://schemas.microsoft.com/office/powerpoint/2010/main" val="950653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2413000"/>
            <a:ext cx="12942634" cy="59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887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Remapping Function Calls</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T</a:t>
            </a:r>
            <a:r>
              <a:rPr lang="en-IN" dirty="0" smtClean="0"/>
              <a:t>he </a:t>
            </a:r>
            <a:r>
              <a:rPr lang="en-IN" dirty="0"/>
              <a:t>second segment of the URI typically determines which function in the controller gets called. </a:t>
            </a:r>
            <a:r>
              <a:rPr lang="en-IN" dirty="0" err="1"/>
              <a:t>CodeIgniter</a:t>
            </a:r>
            <a:r>
              <a:rPr lang="en-IN" dirty="0"/>
              <a:t> permits you to override this </a:t>
            </a:r>
            <a:r>
              <a:rPr lang="en-IN" dirty="0" err="1"/>
              <a:t>behavior</a:t>
            </a:r>
            <a:r>
              <a:rPr lang="en-IN" dirty="0"/>
              <a:t> through the use of the _remap() </a:t>
            </a:r>
            <a:r>
              <a:rPr lang="en-IN" dirty="0" smtClean="0"/>
              <a:t>function</a:t>
            </a:r>
          </a:p>
          <a:p>
            <a:pPr marL="0" indent="0">
              <a:buNone/>
            </a:pPr>
            <a:endParaRPr lang="en-IN" dirty="0" smtClean="0"/>
          </a:p>
          <a:p>
            <a:r>
              <a:rPr lang="en-IN" dirty="0"/>
              <a:t>If your controller contains a function named _remap(), it will </a:t>
            </a:r>
            <a:r>
              <a:rPr lang="en-IN" b="1" dirty="0"/>
              <a:t>always</a:t>
            </a:r>
            <a:r>
              <a:rPr lang="en-IN" dirty="0"/>
              <a:t> get called regardless of what your URI contains. It overrides the normal </a:t>
            </a:r>
            <a:r>
              <a:rPr lang="en-IN" dirty="0" err="1"/>
              <a:t>behavior</a:t>
            </a:r>
            <a:r>
              <a:rPr lang="en-IN" dirty="0"/>
              <a:t> in which the URI determines which function is called, allowing you to define your own function routing rules.</a:t>
            </a:r>
          </a:p>
        </p:txBody>
      </p:sp>
    </p:spTree>
    <p:extLst>
      <p:ext uri="{BB962C8B-B14F-4D97-AF65-F5344CB8AC3E}">
        <p14:creationId xmlns:p14="http://schemas.microsoft.com/office/powerpoint/2010/main" val="1194463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945432"/>
          </a:xfrm>
        </p:spPr>
        <p:txBody>
          <a:bodyPr>
            <a:normAutofit fontScale="90000"/>
          </a:bodyPr>
          <a:lstStyle/>
          <a:p>
            <a:r>
              <a:rPr lang="en-IN" b="1" dirty="0"/>
              <a:t>Remapping Function </a:t>
            </a:r>
            <a:r>
              <a:rPr lang="en-IN" b="1" dirty="0" smtClean="0"/>
              <a:t>Calls</a:t>
            </a:r>
            <a:endParaRPr lang="en-IN" dirty="0"/>
          </a:p>
        </p:txBody>
      </p:sp>
      <p:sp>
        <p:nvSpPr>
          <p:cNvPr id="3" name="Content Placeholder 2"/>
          <p:cNvSpPr>
            <a:spLocks noGrp="1"/>
          </p:cNvSpPr>
          <p:nvPr>
            <p:ph sz="half" idx="2"/>
          </p:nvPr>
        </p:nvSpPr>
        <p:spPr>
          <a:xfrm>
            <a:off x="635000" y="2108200"/>
            <a:ext cx="5746045" cy="5765954"/>
          </a:xfrm>
        </p:spPr>
        <p:txBody>
          <a:bodyPr>
            <a:noAutofit/>
          </a:bodyPr>
          <a:lstStyle/>
          <a:p>
            <a:pPr marL="0" indent="0">
              <a:spcBef>
                <a:spcPts val="200"/>
              </a:spcBef>
              <a:buNone/>
            </a:pPr>
            <a:r>
              <a:rPr lang="en-IN" sz="2800" dirty="0"/>
              <a:t>&lt;?</a:t>
            </a:r>
            <a:r>
              <a:rPr lang="en-IN" sz="2800" dirty="0" err="1"/>
              <a:t>php</a:t>
            </a:r>
            <a:r>
              <a:rPr lang="en-IN" sz="2800" dirty="0"/>
              <a:t>  </a:t>
            </a:r>
          </a:p>
          <a:p>
            <a:pPr marL="0" indent="0">
              <a:spcBef>
                <a:spcPts val="200"/>
              </a:spcBef>
              <a:buNone/>
            </a:pPr>
            <a:r>
              <a:rPr lang="en-IN" sz="2800" dirty="0"/>
              <a:t>defined('BASEPATH') OR exit('No direct script access allowed');  </a:t>
            </a:r>
          </a:p>
          <a:p>
            <a:pPr marL="0" indent="0">
              <a:spcBef>
                <a:spcPts val="200"/>
              </a:spcBef>
              <a:buNone/>
            </a:pPr>
            <a:r>
              <a:rPr lang="en-IN" sz="2800" dirty="0"/>
              <a:t>  </a:t>
            </a:r>
          </a:p>
          <a:p>
            <a:pPr marL="0" indent="0">
              <a:spcBef>
                <a:spcPts val="200"/>
              </a:spcBef>
              <a:buNone/>
            </a:pPr>
            <a:r>
              <a:rPr lang="en-IN" sz="2800" dirty="0"/>
              <a:t>class Hello extends </a:t>
            </a:r>
            <a:r>
              <a:rPr lang="en-IN" sz="2800" dirty="0" err="1"/>
              <a:t>CI_Controller</a:t>
            </a:r>
            <a:r>
              <a:rPr lang="en-IN" sz="2800" dirty="0"/>
              <a:t> {  </a:t>
            </a:r>
          </a:p>
          <a:p>
            <a:pPr marL="0" indent="0">
              <a:spcBef>
                <a:spcPts val="200"/>
              </a:spcBef>
              <a:buNone/>
            </a:pPr>
            <a:endParaRPr lang="en-IN" sz="2800" dirty="0"/>
          </a:p>
          <a:p>
            <a:pPr marL="0" indent="0">
              <a:spcBef>
                <a:spcPts val="200"/>
              </a:spcBef>
              <a:buNone/>
            </a:pPr>
            <a:r>
              <a:rPr lang="en-IN" sz="2800" dirty="0" smtClean="0"/>
              <a:t> public </a:t>
            </a:r>
            <a:r>
              <a:rPr lang="en-IN" sz="2800" dirty="0"/>
              <a:t>function </a:t>
            </a:r>
            <a:r>
              <a:rPr lang="en-IN" sz="2800" dirty="0" err="1"/>
              <a:t>defacult_function</a:t>
            </a:r>
            <a:r>
              <a:rPr lang="en-IN" sz="2800" dirty="0"/>
              <a:t>()  </a:t>
            </a:r>
            <a:r>
              <a:rPr lang="en-IN" sz="2800" dirty="0" smtClean="0"/>
              <a:t> {  </a:t>
            </a:r>
            <a:endParaRPr lang="en-IN" sz="2800" dirty="0"/>
          </a:p>
          <a:p>
            <a:pPr marL="0" indent="0">
              <a:spcBef>
                <a:spcPts val="200"/>
              </a:spcBef>
              <a:buNone/>
            </a:pPr>
            <a:r>
              <a:rPr lang="en-IN" sz="2800" dirty="0"/>
              <a:t>        $this-&gt;load-&gt;view</a:t>
            </a:r>
            <a:r>
              <a:rPr lang="en-IN" sz="2800" dirty="0" smtClean="0"/>
              <a:t>(‘</a:t>
            </a:r>
            <a:r>
              <a:rPr lang="en-IN" sz="2800" dirty="0" err="1" smtClean="0"/>
              <a:t>Error_Page</a:t>
            </a:r>
            <a:r>
              <a:rPr lang="en-IN" sz="2800" dirty="0" smtClean="0"/>
              <a:t>');}  </a:t>
            </a:r>
            <a:endParaRPr lang="en-IN" sz="2800" dirty="0"/>
          </a:p>
          <a:p>
            <a:pPr marL="0" indent="0">
              <a:spcBef>
                <a:spcPts val="200"/>
              </a:spcBef>
              <a:buNone/>
            </a:pPr>
            <a:endParaRPr lang="en-IN" sz="2800" dirty="0"/>
          </a:p>
          <a:p>
            <a:pPr marL="0" indent="0">
              <a:spcBef>
                <a:spcPts val="200"/>
              </a:spcBef>
              <a:buNone/>
            </a:pPr>
            <a:r>
              <a:rPr lang="en-IN" sz="2800" dirty="0" smtClean="0"/>
              <a:t>public </a:t>
            </a:r>
            <a:r>
              <a:rPr lang="en-IN" sz="2800" dirty="0"/>
              <a:t>function </a:t>
            </a:r>
            <a:r>
              <a:rPr lang="en-IN" sz="2800" dirty="0" err="1"/>
              <a:t>myfunction</a:t>
            </a:r>
            <a:r>
              <a:rPr lang="en-IN" sz="2800" dirty="0"/>
              <a:t>()  </a:t>
            </a:r>
            <a:r>
              <a:rPr lang="en-IN" sz="2800" dirty="0" smtClean="0"/>
              <a:t>{  </a:t>
            </a:r>
            <a:endParaRPr lang="en-IN" sz="2800" dirty="0"/>
          </a:p>
          <a:p>
            <a:pPr marL="0" indent="0">
              <a:spcBef>
                <a:spcPts val="200"/>
              </a:spcBef>
              <a:buNone/>
            </a:pPr>
            <a:r>
              <a:rPr lang="en-IN" sz="2800" dirty="0"/>
              <a:t> </a:t>
            </a:r>
            <a:r>
              <a:rPr lang="en-IN" sz="2800" dirty="0" smtClean="0"/>
              <a:t>$</a:t>
            </a:r>
            <a:r>
              <a:rPr lang="en-IN" sz="2800" dirty="0"/>
              <a:t>this-&gt;load-&gt;view('</a:t>
            </a:r>
            <a:r>
              <a:rPr lang="en-IN" sz="2800" dirty="0" err="1"/>
              <a:t>hello_function</a:t>
            </a:r>
            <a:r>
              <a:rPr lang="en-IN" sz="2800" dirty="0" smtClean="0"/>
              <a:t>'); }  </a:t>
            </a:r>
            <a:endParaRPr lang="en-IN" sz="2800" dirty="0"/>
          </a:p>
          <a:p>
            <a:pPr marL="0" indent="0">
              <a:spcBef>
                <a:spcPts val="200"/>
              </a:spcBef>
              <a:buNone/>
            </a:pPr>
            <a:endParaRPr lang="en-IN" sz="2800" dirty="0"/>
          </a:p>
          <a:p>
            <a:pPr marL="0" indent="0">
              <a:spcBef>
                <a:spcPts val="200"/>
              </a:spcBef>
              <a:buNone/>
            </a:pPr>
            <a:r>
              <a:rPr lang="en-IN" sz="2800" dirty="0" smtClean="0"/>
              <a:t> public </a:t>
            </a:r>
            <a:r>
              <a:rPr lang="en-IN" sz="2800" dirty="0"/>
              <a:t>function </a:t>
            </a:r>
            <a:r>
              <a:rPr lang="en-IN" sz="2800" dirty="0" err="1"/>
              <a:t>framefunction</a:t>
            </a:r>
            <a:r>
              <a:rPr lang="en-IN" sz="2800" dirty="0"/>
              <a:t>()  </a:t>
            </a:r>
            <a:r>
              <a:rPr lang="en-IN" sz="2800" dirty="0" smtClean="0"/>
              <a:t>{  $</a:t>
            </a:r>
            <a:r>
              <a:rPr lang="en-IN" sz="2800" dirty="0"/>
              <a:t>this-&gt;</a:t>
            </a:r>
            <a:r>
              <a:rPr lang="en-IN" sz="2800" dirty="0" smtClean="0"/>
              <a:t>load&gt;view</a:t>
            </a:r>
            <a:r>
              <a:rPr lang="en-IN" sz="2800" dirty="0"/>
              <a:t>('</a:t>
            </a:r>
            <a:r>
              <a:rPr lang="en-IN" sz="2800" dirty="0" err="1"/>
              <a:t>hello_framework</a:t>
            </a:r>
            <a:r>
              <a:rPr lang="en-IN" sz="2800" dirty="0"/>
              <a:t>'); </a:t>
            </a:r>
            <a:r>
              <a:rPr lang="en-IN" sz="2800" dirty="0" smtClean="0"/>
              <a:t> } </a:t>
            </a:r>
            <a:endParaRPr lang="en-IN" sz="2800" dirty="0"/>
          </a:p>
          <a:p>
            <a:pPr marL="0" indent="0">
              <a:spcBef>
                <a:spcPts val="200"/>
              </a:spcBef>
              <a:buNone/>
            </a:pPr>
            <a:endParaRPr lang="en-IN" sz="2800" dirty="0"/>
          </a:p>
        </p:txBody>
      </p:sp>
      <p:sp>
        <p:nvSpPr>
          <p:cNvPr id="6" name="Content Placeholder 5"/>
          <p:cNvSpPr>
            <a:spLocks noGrp="1"/>
          </p:cNvSpPr>
          <p:nvPr>
            <p:ph sz="quarter" idx="4"/>
          </p:nvPr>
        </p:nvSpPr>
        <p:spPr>
          <a:xfrm>
            <a:off x="6807200" y="2260600"/>
            <a:ext cx="5748302" cy="5765954"/>
          </a:xfrm>
        </p:spPr>
        <p:txBody>
          <a:bodyPr>
            <a:noAutofit/>
          </a:bodyPr>
          <a:lstStyle/>
          <a:p>
            <a:pPr marL="0" indent="0">
              <a:spcBef>
                <a:spcPts val="200"/>
              </a:spcBef>
              <a:buNone/>
            </a:pPr>
            <a:r>
              <a:rPr lang="en-IN" sz="2800" dirty="0"/>
              <a:t>function _remap($method)</a:t>
            </a:r>
          </a:p>
          <a:p>
            <a:pPr marL="0" indent="0">
              <a:spcBef>
                <a:spcPts val="200"/>
              </a:spcBef>
              <a:buNone/>
            </a:pPr>
            <a:r>
              <a:rPr lang="en-IN" sz="2800" dirty="0"/>
              <a:t>{</a:t>
            </a:r>
          </a:p>
          <a:p>
            <a:pPr marL="0" indent="0">
              <a:spcBef>
                <a:spcPts val="200"/>
              </a:spcBef>
              <a:buNone/>
            </a:pPr>
            <a:r>
              <a:rPr lang="en-IN" sz="2800" dirty="0"/>
              <a:t>      // $method contains the function </a:t>
            </a:r>
            <a:r>
              <a:rPr lang="en-IN" sz="2800" dirty="0" smtClean="0"/>
              <a:t>//name </a:t>
            </a:r>
            <a:r>
              <a:rPr lang="en-IN" sz="2800" dirty="0"/>
              <a:t>from URI ,that is second </a:t>
            </a:r>
            <a:r>
              <a:rPr lang="en-IN" sz="2800" dirty="0" smtClean="0"/>
              <a:t>//segment</a:t>
            </a:r>
            <a:r>
              <a:rPr lang="en-IN" sz="2800" dirty="0"/>
              <a:t>.</a:t>
            </a:r>
          </a:p>
          <a:p>
            <a:pPr marL="0" indent="0">
              <a:spcBef>
                <a:spcPts val="200"/>
              </a:spcBef>
              <a:buNone/>
            </a:pPr>
            <a:r>
              <a:rPr lang="en-IN" sz="2800" dirty="0"/>
              <a:t>        switch($method)</a:t>
            </a:r>
          </a:p>
          <a:p>
            <a:pPr marL="0" indent="0">
              <a:spcBef>
                <a:spcPts val="200"/>
              </a:spcBef>
              <a:buNone/>
            </a:pPr>
            <a:r>
              <a:rPr lang="en-IN" sz="2800" dirty="0"/>
              <a:t>        {</a:t>
            </a:r>
          </a:p>
          <a:p>
            <a:pPr marL="0" indent="0">
              <a:spcBef>
                <a:spcPts val="200"/>
              </a:spcBef>
              <a:buNone/>
            </a:pPr>
            <a:r>
              <a:rPr lang="en-IN" sz="2800" dirty="0"/>
              <a:t>            case 'function':</a:t>
            </a:r>
          </a:p>
          <a:p>
            <a:pPr marL="0" indent="0">
              <a:spcBef>
                <a:spcPts val="200"/>
              </a:spcBef>
              <a:buNone/>
            </a:pPr>
            <a:r>
              <a:rPr lang="en-IN" sz="2800" dirty="0"/>
              <a:t>                $this-&gt;</a:t>
            </a:r>
            <a:r>
              <a:rPr lang="en-IN" sz="2800" dirty="0" err="1"/>
              <a:t>myfunction</a:t>
            </a:r>
            <a:r>
              <a:rPr lang="en-IN" sz="2800" dirty="0"/>
              <a:t>();</a:t>
            </a:r>
          </a:p>
          <a:p>
            <a:pPr marL="0" indent="0">
              <a:spcBef>
                <a:spcPts val="200"/>
              </a:spcBef>
              <a:buNone/>
            </a:pPr>
            <a:r>
              <a:rPr lang="en-IN" sz="2800" dirty="0"/>
              <a:t>                break;</a:t>
            </a:r>
          </a:p>
          <a:p>
            <a:pPr marL="0" indent="0">
              <a:spcBef>
                <a:spcPts val="200"/>
              </a:spcBef>
              <a:buNone/>
            </a:pPr>
            <a:r>
              <a:rPr lang="en-IN" sz="2800" dirty="0"/>
              <a:t>            case 'framework':</a:t>
            </a:r>
          </a:p>
          <a:p>
            <a:pPr marL="0" indent="0">
              <a:spcBef>
                <a:spcPts val="200"/>
              </a:spcBef>
              <a:buNone/>
            </a:pPr>
            <a:r>
              <a:rPr lang="en-IN" sz="2800" dirty="0"/>
              <a:t>                $this-&gt;</a:t>
            </a:r>
            <a:r>
              <a:rPr lang="en-IN" sz="2800" dirty="0" err="1"/>
              <a:t>framefunction</a:t>
            </a:r>
            <a:r>
              <a:rPr lang="en-IN" sz="2800" dirty="0"/>
              <a:t>();</a:t>
            </a:r>
          </a:p>
          <a:p>
            <a:pPr marL="0" indent="0">
              <a:spcBef>
                <a:spcPts val="200"/>
              </a:spcBef>
              <a:buNone/>
            </a:pPr>
            <a:r>
              <a:rPr lang="en-IN" sz="2800" dirty="0"/>
              <a:t>                break;</a:t>
            </a:r>
          </a:p>
          <a:p>
            <a:pPr marL="0" indent="0">
              <a:spcBef>
                <a:spcPts val="200"/>
              </a:spcBef>
              <a:buNone/>
            </a:pPr>
            <a:r>
              <a:rPr lang="en-IN" sz="2800" dirty="0"/>
              <a:t>            default:</a:t>
            </a:r>
          </a:p>
          <a:p>
            <a:pPr marL="0" indent="0">
              <a:spcBef>
                <a:spcPts val="200"/>
              </a:spcBef>
              <a:buNone/>
            </a:pPr>
            <a:r>
              <a:rPr lang="en-IN" sz="2800" dirty="0"/>
              <a:t>                $this-&gt;</a:t>
            </a:r>
            <a:r>
              <a:rPr lang="en-IN" sz="2800" dirty="0" err="1"/>
              <a:t>defacult_function</a:t>
            </a:r>
            <a:r>
              <a:rPr lang="en-IN" sz="2800" dirty="0"/>
              <a:t>();</a:t>
            </a:r>
          </a:p>
          <a:p>
            <a:pPr marL="0" indent="0">
              <a:spcBef>
                <a:spcPts val="200"/>
              </a:spcBef>
              <a:buNone/>
            </a:pPr>
            <a:r>
              <a:rPr lang="en-IN" sz="2800" dirty="0"/>
              <a:t>               </a:t>
            </a:r>
            <a:r>
              <a:rPr lang="en-IN" sz="2800" dirty="0" smtClean="0"/>
              <a:t> break; } }</a:t>
            </a:r>
            <a:r>
              <a:rPr lang="en-IN" sz="2800" dirty="0"/>
              <a:t> </a:t>
            </a:r>
            <a:r>
              <a:rPr lang="en-IN" sz="2800" dirty="0" smtClean="0"/>
              <a:t>}  </a:t>
            </a:r>
            <a:endParaRPr lang="en-IN" sz="2800" dirty="0"/>
          </a:p>
          <a:p>
            <a:pPr marL="0" indent="0">
              <a:spcBef>
                <a:spcPts val="200"/>
              </a:spcBef>
              <a:buNone/>
            </a:pPr>
            <a:r>
              <a:rPr lang="en-IN" sz="2800" dirty="0"/>
              <a:t>?&gt; </a:t>
            </a:r>
          </a:p>
          <a:p>
            <a:endParaRPr lang="en-IN" sz="2400" dirty="0"/>
          </a:p>
        </p:txBody>
      </p:sp>
    </p:spTree>
    <p:extLst>
      <p:ext uri="{BB962C8B-B14F-4D97-AF65-F5344CB8AC3E}">
        <p14:creationId xmlns:p14="http://schemas.microsoft.com/office/powerpoint/2010/main" val="1025059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1097832"/>
          </a:xfrm>
        </p:spPr>
        <p:txBody>
          <a:bodyPr>
            <a:normAutofit/>
          </a:bodyPr>
          <a:lstStyle/>
          <a:p>
            <a:r>
              <a:rPr lang="en-IN" b="1" dirty="0"/>
              <a:t>Class </a:t>
            </a:r>
            <a:r>
              <a:rPr lang="en-IN" b="1" dirty="0" smtClean="0"/>
              <a:t>Constructors</a:t>
            </a:r>
            <a:endParaRPr lang="en-IN" dirty="0"/>
          </a:p>
        </p:txBody>
      </p:sp>
      <p:sp>
        <p:nvSpPr>
          <p:cNvPr id="3" name="Content Placeholder 2"/>
          <p:cNvSpPr>
            <a:spLocks noGrp="1"/>
          </p:cNvSpPr>
          <p:nvPr>
            <p:ph idx="1"/>
          </p:nvPr>
        </p:nvSpPr>
        <p:spPr>
          <a:xfrm>
            <a:off x="254000" y="1727201"/>
            <a:ext cx="12354560" cy="7212462"/>
          </a:xfrm>
        </p:spPr>
        <p:txBody>
          <a:bodyPr/>
          <a:lstStyle/>
          <a:p>
            <a:r>
              <a:rPr lang="en-IN" dirty="0"/>
              <a:t>If you intend to use a constructor in any of your Controllers, you </a:t>
            </a:r>
            <a:r>
              <a:rPr lang="en-IN" b="1" dirty="0"/>
              <a:t>MUST</a:t>
            </a:r>
            <a:r>
              <a:rPr lang="en-IN" dirty="0"/>
              <a:t> place the following line of code in it:</a:t>
            </a:r>
          </a:p>
          <a:p>
            <a:pPr marL="0" indent="0" algn="ctr">
              <a:buNone/>
            </a:pPr>
            <a:r>
              <a:rPr lang="en-IN" dirty="0"/>
              <a:t>parent::__construct</a:t>
            </a:r>
            <a:r>
              <a:rPr lang="en-IN" dirty="0" smtClean="0"/>
              <a:t>();</a:t>
            </a:r>
          </a:p>
          <a:p>
            <a:r>
              <a:rPr lang="en-IN" dirty="0"/>
              <a:t>The reason this line is necessary is because your local constructor will be overriding the one in the parent controller class so we need to manually call it.</a:t>
            </a:r>
          </a:p>
        </p:txBody>
      </p:sp>
    </p:spTree>
    <p:extLst>
      <p:ext uri="{BB962C8B-B14F-4D97-AF65-F5344CB8AC3E}">
        <p14:creationId xmlns:p14="http://schemas.microsoft.com/office/powerpoint/2010/main" val="2186301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1097832"/>
          </a:xfrm>
        </p:spPr>
        <p:txBody>
          <a:bodyPr>
            <a:normAutofit/>
          </a:bodyPr>
          <a:lstStyle/>
          <a:p>
            <a:r>
              <a:rPr lang="en-IN" b="1" dirty="0"/>
              <a:t>Class </a:t>
            </a:r>
            <a:r>
              <a:rPr lang="en-IN" b="1" dirty="0" smtClean="0"/>
              <a:t>Constructors</a:t>
            </a:r>
            <a:endParaRPr lang="en-IN" dirty="0"/>
          </a:p>
        </p:txBody>
      </p:sp>
      <p:sp>
        <p:nvSpPr>
          <p:cNvPr id="3" name="Content Placeholder 2"/>
          <p:cNvSpPr>
            <a:spLocks noGrp="1"/>
          </p:cNvSpPr>
          <p:nvPr>
            <p:ph idx="1"/>
          </p:nvPr>
        </p:nvSpPr>
        <p:spPr>
          <a:xfrm>
            <a:off x="254000" y="1727201"/>
            <a:ext cx="12354560" cy="7212462"/>
          </a:xfrm>
        </p:spPr>
        <p:txBody>
          <a:bodyPr/>
          <a:lstStyle/>
          <a:p>
            <a:pPr marL="0" indent="0">
              <a:buNone/>
            </a:pPr>
            <a:r>
              <a:rPr lang="en-IN" dirty="0"/>
              <a:t>&lt;?</a:t>
            </a:r>
            <a:r>
              <a:rPr lang="en-IN" dirty="0" err="1"/>
              <a:t>php</a:t>
            </a:r>
            <a:r>
              <a:rPr lang="en-IN" dirty="0"/>
              <a:t/>
            </a:r>
            <a:br>
              <a:rPr lang="en-IN" dirty="0"/>
            </a:br>
            <a:r>
              <a:rPr lang="en-IN" dirty="0"/>
              <a:t>class Blog extends </a:t>
            </a:r>
            <a:r>
              <a:rPr lang="en-IN" dirty="0" err="1"/>
              <a:t>CI_Controller</a:t>
            </a:r>
            <a:r>
              <a:rPr lang="en-IN" dirty="0"/>
              <a:t> {</a:t>
            </a:r>
            <a:br>
              <a:rPr lang="en-IN" dirty="0"/>
            </a:br>
            <a:r>
              <a:rPr lang="en-IN" dirty="0"/>
              <a:t/>
            </a:r>
            <a:br>
              <a:rPr lang="en-IN" dirty="0"/>
            </a:br>
            <a:r>
              <a:rPr lang="en-IN" dirty="0"/>
              <a:t>       public function __construct()</a:t>
            </a:r>
            <a:br>
              <a:rPr lang="en-IN" dirty="0"/>
            </a:br>
            <a:r>
              <a:rPr lang="en-IN" dirty="0"/>
              <a:t>       {</a:t>
            </a:r>
            <a:br>
              <a:rPr lang="en-IN" dirty="0"/>
            </a:br>
            <a:r>
              <a:rPr lang="en-IN" dirty="0"/>
              <a:t>            </a:t>
            </a:r>
            <a:r>
              <a:rPr lang="en-IN" b="1" dirty="0"/>
              <a:t>parent::__construct();</a:t>
            </a:r>
            <a:r>
              <a:rPr lang="en-IN" dirty="0"/>
              <a:t/>
            </a:r>
            <a:br>
              <a:rPr lang="en-IN" dirty="0"/>
            </a:br>
            <a:r>
              <a:rPr lang="en-IN" dirty="0"/>
              <a:t>            // Your own constructor code</a:t>
            </a:r>
            <a:br>
              <a:rPr lang="en-IN" dirty="0"/>
            </a:br>
            <a:r>
              <a:rPr lang="en-IN" dirty="0"/>
              <a:t>       }</a:t>
            </a:r>
            <a:br>
              <a:rPr lang="en-IN" dirty="0"/>
            </a:br>
            <a:r>
              <a:rPr lang="en-IN" dirty="0"/>
              <a:t>}</a:t>
            </a:r>
            <a:br>
              <a:rPr lang="en-IN" dirty="0"/>
            </a:br>
            <a:r>
              <a:rPr lang="en-IN" dirty="0"/>
              <a:t>?&gt;</a:t>
            </a:r>
          </a:p>
        </p:txBody>
      </p:sp>
    </p:spTree>
    <p:extLst>
      <p:ext uri="{BB962C8B-B14F-4D97-AF65-F5344CB8AC3E}">
        <p14:creationId xmlns:p14="http://schemas.microsoft.com/office/powerpoint/2010/main" val="37071780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a:t>
            </a:r>
            <a:endParaRPr lang="en-IN" dirty="0"/>
          </a:p>
        </p:txBody>
      </p:sp>
      <p:sp>
        <p:nvSpPr>
          <p:cNvPr id="3" name="Content Placeholder 2"/>
          <p:cNvSpPr>
            <a:spLocks noGrp="1"/>
          </p:cNvSpPr>
          <p:nvPr>
            <p:ph idx="1"/>
          </p:nvPr>
        </p:nvSpPr>
        <p:spPr/>
        <p:txBody>
          <a:bodyPr/>
          <a:lstStyle/>
          <a:p>
            <a:r>
              <a:rPr lang="en-IN" dirty="0"/>
              <a:t>A </a:t>
            </a:r>
            <a:r>
              <a:rPr lang="en-IN" b="1" dirty="0"/>
              <a:t>view</a:t>
            </a:r>
            <a:r>
              <a:rPr lang="en-IN" dirty="0"/>
              <a:t> is simply a web page, or a page fragment, like a header, footer, sidebar, etc. In fact, views can flexibly be embedded within other views (within other views, etc., etc.) if you need this type of hierarchy</a:t>
            </a:r>
            <a:r>
              <a:rPr lang="en-IN" dirty="0" smtClean="0"/>
              <a:t>.</a:t>
            </a:r>
          </a:p>
          <a:p>
            <a:endParaRPr lang="en-IN" dirty="0"/>
          </a:p>
        </p:txBody>
      </p:sp>
    </p:spTree>
    <p:extLst>
      <p:ext uri="{BB962C8B-B14F-4D97-AF65-F5344CB8AC3E}">
        <p14:creationId xmlns:p14="http://schemas.microsoft.com/office/powerpoint/2010/main" val="23709381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Creating a </a:t>
            </a:r>
            <a:r>
              <a:rPr lang="en-IN" b="1" dirty="0" smtClean="0"/>
              <a:t>View</a:t>
            </a:r>
            <a:endParaRPr lang="en-IN" dirty="0"/>
          </a:p>
        </p:txBody>
      </p:sp>
      <p:sp>
        <p:nvSpPr>
          <p:cNvPr id="3" name="Content Placeholder 2"/>
          <p:cNvSpPr>
            <a:spLocks noGrp="1"/>
          </p:cNvSpPr>
          <p:nvPr>
            <p:ph idx="1"/>
          </p:nvPr>
        </p:nvSpPr>
        <p:spPr/>
        <p:txBody>
          <a:bodyPr/>
          <a:lstStyle/>
          <a:p>
            <a:r>
              <a:rPr lang="en-IN" dirty="0"/>
              <a:t>Using your text editor, create a file called </a:t>
            </a:r>
            <a:r>
              <a:rPr lang="en-IN" b="1" dirty="0" err="1" smtClean="0"/>
              <a:t>hello_world.php</a:t>
            </a:r>
            <a:r>
              <a:rPr lang="en-IN" dirty="0"/>
              <a:t>, and put this in it:</a:t>
            </a:r>
          </a:p>
          <a:p>
            <a:pPr marL="0" indent="0">
              <a:buNone/>
            </a:pPr>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67739097"/>
              </p:ext>
            </p:extLst>
          </p:nvPr>
        </p:nvGraphicFramePr>
        <p:xfrm>
          <a:off x="1701800" y="4089400"/>
          <a:ext cx="9753600" cy="4480560"/>
        </p:xfrm>
        <a:graphic>
          <a:graphicData uri="http://schemas.openxmlformats.org/drawingml/2006/table">
            <a:tbl>
              <a:tblPr firstRow="1" bandRow="1">
                <a:tableStyleId>{5C22544A-7EE6-4342-B048-85BDC9FD1C3A}</a:tableStyleId>
              </a:tblPr>
              <a:tblGrid>
                <a:gridCol w="9753600"/>
              </a:tblGrid>
              <a:tr h="370840">
                <a:tc>
                  <a:txBody>
                    <a:bodyPr/>
                    <a:lstStyle/>
                    <a:p>
                      <a:r>
                        <a:rPr lang="en-IN" sz="3600" dirty="0" smtClean="0"/>
                        <a:t>&lt;html&gt;</a:t>
                      </a:r>
                    </a:p>
                    <a:p>
                      <a:r>
                        <a:rPr lang="en-IN" sz="3600" dirty="0" smtClean="0"/>
                        <a:t>&lt;head&gt;</a:t>
                      </a:r>
                    </a:p>
                    <a:p>
                      <a:r>
                        <a:rPr lang="en-IN" sz="3600" dirty="0" smtClean="0"/>
                        <a:t>&lt;title&gt;My Blog&lt;/title&gt;</a:t>
                      </a:r>
                    </a:p>
                    <a:p>
                      <a:r>
                        <a:rPr lang="en-IN" sz="3600" dirty="0" smtClean="0"/>
                        <a:t>&lt;/head&gt;</a:t>
                      </a:r>
                    </a:p>
                    <a:p>
                      <a:r>
                        <a:rPr lang="en-IN" sz="3600" dirty="0" smtClean="0"/>
                        <a:t>&lt;body&gt;</a:t>
                      </a:r>
                    </a:p>
                    <a:p>
                      <a:r>
                        <a:rPr lang="en-IN" sz="3600" dirty="0" smtClean="0"/>
                        <a:t>	&lt;h1&gt;Welcome to my Blog!&lt;/h1&gt;</a:t>
                      </a:r>
                    </a:p>
                    <a:p>
                      <a:r>
                        <a:rPr lang="en-IN" sz="3600" dirty="0" smtClean="0"/>
                        <a:t>&lt;/body&gt;</a:t>
                      </a:r>
                    </a:p>
                    <a:p>
                      <a:r>
                        <a:rPr lang="en-IN" sz="3600" dirty="0" smtClean="0"/>
                        <a:t>&lt;/html&gt;</a:t>
                      </a:r>
                      <a:endParaRPr lang="en-IN" sz="3600" dirty="0"/>
                    </a:p>
                  </a:txBody>
                  <a:tcPr/>
                </a:tc>
              </a:tr>
            </a:tbl>
          </a:graphicData>
        </a:graphic>
      </p:graphicFrame>
      <p:sp>
        <p:nvSpPr>
          <p:cNvPr id="5" name="Rectangle 4"/>
          <p:cNvSpPr/>
          <p:nvPr/>
        </p:nvSpPr>
        <p:spPr>
          <a:xfrm>
            <a:off x="711200" y="8432800"/>
            <a:ext cx="12039600" cy="1384995"/>
          </a:xfrm>
          <a:prstGeom prst="rect">
            <a:avLst/>
          </a:prstGeom>
        </p:spPr>
        <p:txBody>
          <a:bodyPr wrap="square">
            <a:spAutoFit/>
          </a:bodyPr>
          <a:lstStyle/>
          <a:p>
            <a:r>
              <a:rPr lang="en-IN" sz="4600" dirty="0"/>
              <a:t>Then</a:t>
            </a:r>
            <a:r>
              <a:rPr lang="en-IN" dirty="0"/>
              <a:t> </a:t>
            </a:r>
            <a:r>
              <a:rPr lang="en-IN" sz="4600" dirty="0"/>
              <a:t>save the file </a:t>
            </a:r>
            <a:r>
              <a:rPr lang="en-IN" sz="4600" dirty="0" smtClean="0"/>
              <a:t>in </a:t>
            </a:r>
            <a:r>
              <a:rPr lang="en-IN" sz="4600" b="1" dirty="0" smtClean="0"/>
              <a:t>application/views</a:t>
            </a:r>
            <a:r>
              <a:rPr lang="en-IN" sz="4600" b="1" dirty="0"/>
              <a:t>/</a:t>
            </a:r>
            <a:r>
              <a:rPr lang="en-IN" sz="4600" dirty="0"/>
              <a:t> </a:t>
            </a:r>
            <a:r>
              <a:rPr lang="en-IN" sz="4600" dirty="0" smtClean="0"/>
              <a:t>     folder.</a:t>
            </a:r>
            <a:endParaRPr lang="en-IN" sz="4600" dirty="0"/>
          </a:p>
          <a:p>
            <a:r>
              <a:rPr lang="en-IN" dirty="0"/>
              <a:t/>
            </a:r>
            <a:br>
              <a:rPr lang="en-IN" dirty="0"/>
            </a:br>
            <a:endParaRPr lang="en-IN" dirty="0"/>
          </a:p>
        </p:txBody>
      </p:sp>
    </p:spTree>
    <p:extLst>
      <p:ext uri="{BB962C8B-B14F-4D97-AF65-F5344CB8AC3E}">
        <p14:creationId xmlns:p14="http://schemas.microsoft.com/office/powerpoint/2010/main" val="2255210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47700" y="1968500"/>
            <a:ext cx="11709400" cy="125"/>
          </a:xfrm>
          <a:custGeom>
            <a:avLst/>
            <a:gdLst/>
            <a:ahLst/>
            <a:cxnLst/>
            <a:rect l="l" t="t" r="r" b="b"/>
            <a:pathLst>
              <a:path w="11709400" h="126">
                <a:moveTo>
                  <a:pt x="0" y="0"/>
                </a:moveTo>
                <a:lnTo>
                  <a:pt x="11709400" y="126"/>
                </a:lnTo>
              </a:path>
            </a:pathLst>
          </a:custGeom>
          <a:ln w="12700">
            <a:solidFill>
              <a:srgbClr val="999999"/>
            </a:solidFill>
          </a:ln>
        </p:spPr>
        <p:txBody>
          <a:bodyPr wrap="square" lIns="0" tIns="0" rIns="0" bIns="0" rtlCol="0">
            <a:noAutofit/>
          </a:bodyPr>
          <a:lstStyle/>
          <a:p>
            <a:endParaRPr dirty="0"/>
          </a:p>
        </p:txBody>
      </p:sp>
      <p:sp>
        <p:nvSpPr>
          <p:cNvPr id="6" name="object 6"/>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dirty="0"/>
          </a:p>
        </p:txBody>
      </p:sp>
      <p:sp>
        <p:nvSpPr>
          <p:cNvPr id="4" name="object 4"/>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dirty="0">
              <a:latin typeface="Arial"/>
              <a:cs typeface="Arial"/>
            </a:endParaRPr>
          </a:p>
        </p:txBody>
      </p:sp>
      <p:sp>
        <p:nvSpPr>
          <p:cNvPr id="3" name="object 3"/>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7358"/>
              </a:spcBef>
            </a:pPr>
            <a:r>
              <a:rPr sz="4200" dirty="0">
                <a:latin typeface="Arial"/>
                <a:cs typeface="Arial"/>
              </a:rPr>
              <a:t>Model-</a:t>
            </a:r>
            <a:r>
              <a:rPr sz="4200" spc="24" dirty="0">
                <a:latin typeface="Arial"/>
                <a:cs typeface="Arial"/>
              </a:rPr>
              <a:t>V</a:t>
            </a:r>
            <a:r>
              <a:rPr sz="4200" dirty="0">
                <a:latin typeface="Arial"/>
                <a:cs typeface="Arial"/>
              </a:rPr>
              <a:t>iew-Cont</a:t>
            </a:r>
            <a:r>
              <a:rPr sz="4200" spc="-75" dirty="0">
                <a:latin typeface="Arial"/>
                <a:cs typeface="Arial"/>
              </a:rPr>
              <a:t>r</a:t>
            </a:r>
            <a:r>
              <a:rPr sz="4200" dirty="0">
                <a:latin typeface="Arial"/>
                <a:cs typeface="Arial"/>
              </a:rPr>
              <a:t>oller</a:t>
            </a:r>
          </a:p>
          <a:p>
            <a:pPr marL="622201">
              <a:lnSpc>
                <a:spcPct val="95825"/>
              </a:lnSpc>
              <a:spcBef>
                <a:spcPts val="5571"/>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a:t>
            </a:r>
            <a:r>
              <a:rPr sz="2600" i="1" dirty="0">
                <a:solidFill>
                  <a:srgbClr val="747373"/>
                </a:solidFill>
                <a:latin typeface="Arial"/>
                <a:cs typeface="Arial"/>
              </a:rPr>
              <a:t>Seperation of</a:t>
            </a:r>
            <a:r>
              <a:rPr sz="2600" i="1" spc="86" dirty="0">
                <a:solidFill>
                  <a:srgbClr val="747373"/>
                </a:solidFill>
                <a:latin typeface="Arial"/>
                <a:cs typeface="Arial"/>
              </a:rPr>
              <a:t> </a:t>
            </a:r>
            <a:r>
              <a:rPr sz="2600" i="1" dirty="0">
                <a:solidFill>
                  <a:srgbClr val="747373"/>
                </a:solidFill>
                <a:latin typeface="Arial"/>
                <a:cs typeface="Arial"/>
              </a:rPr>
              <a:t>conce</a:t>
            </a:r>
            <a:r>
              <a:rPr sz="2600" i="1" spc="45" dirty="0">
                <a:solidFill>
                  <a:srgbClr val="747373"/>
                </a:solidFill>
                <a:latin typeface="Arial"/>
                <a:cs typeface="Arial"/>
              </a:rPr>
              <a:t>r</a:t>
            </a:r>
            <a:r>
              <a:rPr sz="2600" i="1" dirty="0">
                <a:solidFill>
                  <a:srgbClr val="747373"/>
                </a:solidFill>
                <a:latin typeface="Arial"/>
                <a:cs typeface="Arial"/>
              </a:rPr>
              <a:t>ns</a:t>
            </a:r>
            <a:r>
              <a:rPr sz="2600" dirty="0">
                <a:solidFill>
                  <a:srgbClr val="747373"/>
                </a:solidFill>
                <a:latin typeface="Arial"/>
                <a:cs typeface="Arial"/>
              </a:rPr>
              <a:t>“</a:t>
            </a:r>
            <a:r>
              <a:rPr sz="2600" spc="91" dirty="0">
                <a:solidFill>
                  <a:srgbClr val="747373"/>
                </a:solidFill>
                <a:latin typeface="Arial"/>
                <a:cs typeface="Arial"/>
              </a:rPr>
              <a:t> </a:t>
            </a:r>
            <a:r>
              <a:rPr sz="2600" dirty="0">
                <a:solidFill>
                  <a:srgbClr val="747373"/>
                </a:solidFill>
                <a:latin typeface="Arial"/>
                <a:cs typeface="Arial"/>
              </a:rPr>
              <a:t>of</a:t>
            </a:r>
            <a:r>
              <a:rPr sz="2600" spc="86" dirty="0">
                <a:solidFill>
                  <a:srgbClr val="747373"/>
                </a:solidFill>
                <a:latin typeface="Arial"/>
                <a:cs typeface="Arial"/>
              </a:rPr>
              <a:t> </a:t>
            </a:r>
            <a:r>
              <a:rPr sz="2600" dirty="0">
                <a:solidFill>
                  <a:srgbClr val="747373"/>
                </a:solidFill>
                <a:latin typeface="Arial"/>
                <a:cs typeface="Arial"/>
              </a:rPr>
              <a:t>Logic</a:t>
            </a:r>
            <a:r>
              <a:rPr sz="2600" spc="186" dirty="0">
                <a:solidFill>
                  <a:srgbClr val="747373"/>
                </a:solidFill>
                <a:latin typeface="Arial"/>
                <a:cs typeface="Arial"/>
              </a:rPr>
              <a:t> </a:t>
            </a:r>
            <a:r>
              <a:rPr sz="2600" dirty="0">
                <a:solidFill>
                  <a:srgbClr val="747373"/>
                </a:solidFill>
                <a:latin typeface="Arial"/>
                <a:cs typeface="Arial"/>
              </a:rPr>
              <a:t>and</a:t>
            </a:r>
            <a:r>
              <a:rPr sz="2600" spc="43" dirty="0">
                <a:solidFill>
                  <a:srgbClr val="747373"/>
                </a:solidFill>
                <a:latin typeface="Arial"/>
                <a:cs typeface="Arial"/>
              </a:rPr>
              <a:t> </a:t>
            </a:r>
            <a:r>
              <a:rPr sz="2600" dirty="0">
                <a:solidFill>
                  <a:srgbClr val="747373"/>
                </a:solidFill>
                <a:latin typeface="Arial"/>
                <a:cs typeface="Arial"/>
              </a:rPr>
              <a:t>P</a:t>
            </a:r>
            <a:r>
              <a:rPr sz="2600" spc="-45" dirty="0">
                <a:solidFill>
                  <a:srgbClr val="747373"/>
                </a:solidFill>
                <a:latin typeface="Arial"/>
                <a:cs typeface="Arial"/>
              </a:rPr>
              <a:t>r</a:t>
            </a:r>
            <a:r>
              <a:rPr sz="2600" dirty="0">
                <a:solidFill>
                  <a:srgbClr val="747373"/>
                </a:solidFill>
                <a:latin typeface="Arial"/>
                <a:cs typeface="Arial"/>
              </a:rPr>
              <a:t>esentation</a:t>
            </a:r>
            <a:endParaRPr sz="2600" dirty="0">
              <a:latin typeface="Arial"/>
              <a:cs typeface="Arial"/>
            </a:endParaRPr>
          </a:p>
          <a:p>
            <a:pPr marL="622201">
              <a:lnSpc>
                <a:spcPct val="95825"/>
              </a:lnSpc>
              <a:spcBef>
                <a:spcPts val="5014"/>
              </a:spcBef>
            </a:pPr>
            <a:r>
              <a:rPr sz="2600" dirty="0">
                <a:solidFill>
                  <a:srgbClr val="747373"/>
                </a:solidFill>
                <a:latin typeface="Arial"/>
                <a:cs typeface="Arial"/>
              </a:rPr>
              <a:t>•</a:t>
            </a:r>
            <a:r>
              <a:rPr sz="2600" spc="-221" dirty="0">
                <a:solidFill>
                  <a:srgbClr val="747373"/>
                </a:solidFill>
                <a:latin typeface="Arial"/>
                <a:cs typeface="Arial"/>
              </a:rPr>
              <a:t> </a:t>
            </a:r>
            <a:r>
              <a:rPr sz="2600" b="1" dirty="0">
                <a:solidFill>
                  <a:srgbClr val="747373"/>
                </a:solidFill>
                <a:latin typeface="Arial"/>
                <a:cs typeface="Arial"/>
              </a:rPr>
              <a:t>Cont</a:t>
            </a:r>
            <a:r>
              <a:rPr sz="2600" b="1" spc="-45" dirty="0">
                <a:solidFill>
                  <a:srgbClr val="747373"/>
                </a:solidFill>
                <a:latin typeface="Arial"/>
                <a:cs typeface="Arial"/>
              </a:rPr>
              <a:t>r</a:t>
            </a:r>
            <a:r>
              <a:rPr sz="2600" b="1" dirty="0">
                <a:solidFill>
                  <a:srgbClr val="747373"/>
                </a:solidFill>
                <a:latin typeface="Arial"/>
                <a:cs typeface="Arial"/>
              </a:rPr>
              <a:t>oller</a:t>
            </a:r>
            <a:r>
              <a:rPr sz="2600" dirty="0">
                <a:solidFill>
                  <a:srgbClr val="747373"/>
                </a:solidFill>
                <a:latin typeface="Arial"/>
                <a:cs typeface="Arial"/>
              </a:rPr>
              <a:t>:</a:t>
            </a:r>
            <a:r>
              <a:rPr sz="2600" spc="-55" dirty="0">
                <a:solidFill>
                  <a:srgbClr val="747373"/>
                </a:solidFill>
                <a:latin typeface="Arial"/>
                <a:cs typeface="Arial"/>
              </a:rPr>
              <a:t> </a:t>
            </a:r>
            <a:r>
              <a:rPr sz="2600" dirty="0">
                <a:solidFill>
                  <a:srgbClr val="747373"/>
                </a:solidFill>
                <a:latin typeface="Arial"/>
                <a:cs typeface="Arial"/>
              </a:rPr>
              <a:t>Handles</a:t>
            </a:r>
            <a:r>
              <a:rPr sz="2600" spc="-95" dirty="0">
                <a:solidFill>
                  <a:srgbClr val="747373"/>
                </a:solidFill>
                <a:latin typeface="Arial"/>
                <a:cs typeface="Arial"/>
              </a:rPr>
              <a:t> </a:t>
            </a:r>
            <a:r>
              <a:rPr sz="2600" dirty="0">
                <a:solidFill>
                  <a:srgbClr val="747373"/>
                </a:solidFill>
                <a:latin typeface="Arial"/>
                <a:cs typeface="Arial"/>
              </a:rPr>
              <a:t>all</a:t>
            </a:r>
            <a:r>
              <a:rPr sz="2600" spc="-50" dirty="0">
                <a:solidFill>
                  <a:srgbClr val="747373"/>
                </a:solidFill>
                <a:latin typeface="Arial"/>
                <a:cs typeface="Arial"/>
              </a:rPr>
              <a:t> </a:t>
            </a:r>
            <a:r>
              <a:rPr sz="2600" dirty="0">
                <a:solidFill>
                  <a:srgbClr val="747373"/>
                </a:solidFill>
                <a:latin typeface="Arial"/>
                <a:cs typeface="Arial"/>
              </a:rPr>
              <a:t>incoming</a:t>
            </a:r>
            <a:r>
              <a:rPr sz="2600" spc="209" dirty="0">
                <a:solidFill>
                  <a:srgbClr val="747373"/>
                </a:solidFill>
                <a:latin typeface="Arial"/>
                <a:cs typeface="Arial"/>
              </a:rPr>
              <a:t> </a:t>
            </a:r>
            <a:r>
              <a:rPr sz="2600" dirty="0">
                <a:solidFill>
                  <a:srgbClr val="747373"/>
                </a:solidFill>
                <a:latin typeface="Arial"/>
                <a:cs typeface="Arial"/>
              </a:rPr>
              <a:t>HTTP</a:t>
            </a:r>
            <a:r>
              <a:rPr sz="2600" spc="-270" dirty="0">
                <a:solidFill>
                  <a:srgbClr val="747373"/>
                </a:solidFill>
                <a:latin typeface="Arial"/>
                <a:cs typeface="Arial"/>
              </a:rPr>
              <a:t> </a:t>
            </a:r>
            <a:r>
              <a:rPr sz="2600" spc="-45" dirty="0">
                <a:solidFill>
                  <a:srgbClr val="747373"/>
                </a:solidFill>
                <a:latin typeface="Arial"/>
                <a:cs typeface="Arial"/>
              </a:rPr>
              <a:t>r</a:t>
            </a:r>
            <a:r>
              <a:rPr sz="2600" dirty="0">
                <a:solidFill>
                  <a:srgbClr val="747373"/>
                </a:solidFill>
                <a:latin typeface="Arial"/>
                <a:cs typeface="Arial"/>
              </a:rPr>
              <a:t>equests,</a:t>
            </a:r>
            <a:r>
              <a:rPr sz="2600" spc="98" dirty="0">
                <a:solidFill>
                  <a:srgbClr val="747373"/>
                </a:solidFill>
                <a:latin typeface="Arial"/>
                <a:cs typeface="Arial"/>
              </a:rPr>
              <a:t> </a:t>
            </a:r>
            <a:r>
              <a:rPr sz="2600" dirty="0">
                <a:solidFill>
                  <a:srgbClr val="747373"/>
                </a:solidFill>
                <a:latin typeface="Arial"/>
                <a:cs typeface="Arial"/>
              </a:rPr>
              <a:t>passes</a:t>
            </a:r>
            <a:r>
              <a:rPr sz="2600" spc="-82" dirty="0">
                <a:solidFill>
                  <a:srgbClr val="747373"/>
                </a:solidFill>
                <a:latin typeface="Arial"/>
                <a:cs typeface="Arial"/>
              </a:rPr>
              <a:t> </a:t>
            </a:r>
            <a:r>
              <a:rPr sz="2600" dirty="0">
                <a:solidFill>
                  <a:srgbClr val="747373"/>
                </a:solidFill>
                <a:latin typeface="Arial"/>
                <a:cs typeface="Arial"/>
              </a:rPr>
              <a:t>data</a:t>
            </a:r>
            <a:r>
              <a:rPr sz="2600" spc="50" dirty="0">
                <a:solidFill>
                  <a:srgbClr val="747373"/>
                </a:solidFill>
                <a:latin typeface="Arial"/>
                <a:cs typeface="Arial"/>
              </a:rPr>
              <a:t> </a:t>
            </a:r>
            <a:r>
              <a:rPr sz="2600" dirty="0">
                <a:solidFill>
                  <a:srgbClr val="747373"/>
                </a:solidFill>
                <a:latin typeface="Arial"/>
                <a:cs typeface="Arial"/>
              </a:rPr>
              <a:t>to</a:t>
            </a:r>
            <a:r>
              <a:rPr sz="2600" spc="129" dirty="0">
                <a:solidFill>
                  <a:srgbClr val="747373"/>
                </a:solidFill>
                <a:latin typeface="Arial"/>
                <a:cs typeface="Arial"/>
              </a:rPr>
              <a:t> </a:t>
            </a:r>
            <a:r>
              <a:rPr sz="2600" dirty="0">
                <a:solidFill>
                  <a:srgbClr val="747373"/>
                </a:solidFill>
                <a:latin typeface="Arial"/>
                <a:cs typeface="Arial"/>
              </a:rPr>
              <a:t>the</a:t>
            </a:r>
            <a:r>
              <a:rPr sz="2600" spc="36" dirty="0">
                <a:solidFill>
                  <a:srgbClr val="747373"/>
                </a:solidFill>
                <a:latin typeface="Arial"/>
                <a:cs typeface="Arial"/>
              </a:rPr>
              <a:t> </a:t>
            </a:r>
            <a:r>
              <a:rPr sz="2600" dirty="0">
                <a:solidFill>
                  <a:srgbClr val="747373"/>
                </a:solidFill>
                <a:latin typeface="Arial"/>
                <a:cs typeface="Arial"/>
              </a:rPr>
              <a:t>views</a:t>
            </a:r>
            <a:endParaRPr sz="2600" dirty="0">
              <a:latin typeface="Arial"/>
              <a:cs typeface="Arial"/>
            </a:endParaRPr>
          </a:p>
          <a:p>
            <a:pPr marL="622201">
              <a:lnSpc>
                <a:spcPct val="95825"/>
              </a:lnSpc>
              <a:spcBef>
                <a:spcPts val="5109"/>
              </a:spcBef>
            </a:pPr>
            <a:r>
              <a:rPr sz="2600" dirty="0">
                <a:solidFill>
                  <a:srgbClr val="747373"/>
                </a:solidFill>
                <a:latin typeface="Arial"/>
                <a:cs typeface="Arial"/>
              </a:rPr>
              <a:t>•</a:t>
            </a:r>
            <a:r>
              <a:rPr sz="2600" spc="-221" dirty="0">
                <a:solidFill>
                  <a:srgbClr val="747373"/>
                </a:solidFill>
                <a:latin typeface="Arial"/>
                <a:cs typeface="Arial"/>
              </a:rPr>
              <a:t> </a:t>
            </a:r>
            <a:r>
              <a:rPr sz="2600" b="1" spc="-45" dirty="0">
                <a:solidFill>
                  <a:srgbClr val="747373"/>
                </a:solidFill>
                <a:latin typeface="Arial"/>
                <a:cs typeface="Arial"/>
              </a:rPr>
              <a:t>V</a:t>
            </a:r>
            <a:r>
              <a:rPr sz="2600" b="1" dirty="0">
                <a:solidFill>
                  <a:srgbClr val="747373"/>
                </a:solidFill>
                <a:latin typeface="Arial"/>
                <a:cs typeface="Arial"/>
              </a:rPr>
              <a:t>iew</a:t>
            </a:r>
            <a:r>
              <a:rPr sz="2600" dirty="0">
                <a:solidFill>
                  <a:srgbClr val="747373"/>
                </a:solidFill>
                <a:latin typeface="Arial"/>
                <a:cs typeface="Arial"/>
              </a:rPr>
              <a:t>:</a:t>
            </a:r>
            <a:r>
              <a:rPr sz="2600" spc="-20" dirty="0">
                <a:solidFill>
                  <a:srgbClr val="747373"/>
                </a:solidFill>
                <a:latin typeface="Arial"/>
                <a:cs typeface="Arial"/>
              </a:rPr>
              <a:t> </a:t>
            </a:r>
            <a:r>
              <a:rPr sz="2600" dirty="0">
                <a:solidFill>
                  <a:srgbClr val="747373"/>
                </a:solidFill>
                <a:latin typeface="Arial"/>
                <a:cs typeface="Arial"/>
              </a:rPr>
              <a:t>Renders</a:t>
            </a:r>
            <a:r>
              <a:rPr sz="2600" spc="-196" dirty="0">
                <a:solidFill>
                  <a:srgbClr val="747373"/>
                </a:solidFill>
                <a:latin typeface="Arial"/>
                <a:cs typeface="Arial"/>
              </a:rPr>
              <a:t> </a:t>
            </a:r>
            <a:r>
              <a:rPr sz="2600" dirty="0">
                <a:solidFill>
                  <a:srgbClr val="747373"/>
                </a:solidFill>
                <a:latin typeface="Arial"/>
                <a:cs typeface="Arial"/>
              </a:rPr>
              <a:t>the</a:t>
            </a:r>
            <a:r>
              <a:rPr sz="2600" spc="36" dirty="0">
                <a:solidFill>
                  <a:srgbClr val="747373"/>
                </a:solidFill>
                <a:latin typeface="Arial"/>
                <a:cs typeface="Arial"/>
              </a:rPr>
              <a:t> </a:t>
            </a:r>
            <a:r>
              <a:rPr sz="2600" dirty="0">
                <a:solidFill>
                  <a:srgbClr val="747373"/>
                </a:solidFill>
                <a:latin typeface="Arial"/>
                <a:cs typeface="Arial"/>
              </a:rPr>
              <a:t>HTML output</a:t>
            </a:r>
            <a:endParaRPr sz="2600" dirty="0">
              <a:latin typeface="Arial"/>
              <a:cs typeface="Arial"/>
            </a:endParaRPr>
          </a:p>
          <a:p>
            <a:pPr marL="622201">
              <a:lnSpc>
                <a:spcPct val="95825"/>
              </a:lnSpc>
              <a:spcBef>
                <a:spcPts val="5009"/>
              </a:spcBef>
            </a:pPr>
            <a:r>
              <a:rPr sz="2600" dirty="0">
                <a:solidFill>
                  <a:srgbClr val="747373"/>
                </a:solidFill>
                <a:latin typeface="Arial"/>
                <a:cs typeface="Arial"/>
              </a:rPr>
              <a:t>•</a:t>
            </a:r>
            <a:r>
              <a:rPr sz="2600" spc="-221" dirty="0">
                <a:solidFill>
                  <a:srgbClr val="747373"/>
                </a:solidFill>
                <a:latin typeface="Arial"/>
                <a:cs typeface="Arial"/>
              </a:rPr>
              <a:t> </a:t>
            </a:r>
            <a:r>
              <a:rPr sz="2600" b="1" dirty="0">
                <a:solidFill>
                  <a:srgbClr val="747373"/>
                </a:solidFill>
                <a:latin typeface="Arial"/>
                <a:cs typeface="Arial"/>
              </a:rPr>
              <a:t>Models</a:t>
            </a:r>
            <a:r>
              <a:rPr sz="2600" dirty="0">
                <a:solidFill>
                  <a:srgbClr val="747373"/>
                </a:solidFill>
                <a:latin typeface="Arial"/>
                <a:cs typeface="Arial"/>
              </a:rPr>
              <a:t>:</a:t>
            </a:r>
            <a:r>
              <a:rPr sz="2600" spc="89" dirty="0">
                <a:solidFill>
                  <a:srgbClr val="747373"/>
                </a:solidFill>
                <a:latin typeface="Arial"/>
                <a:cs typeface="Arial"/>
              </a:rPr>
              <a:t> </a:t>
            </a:r>
            <a:r>
              <a:rPr sz="2600" dirty="0">
                <a:solidFill>
                  <a:srgbClr val="747373"/>
                </a:solidFill>
                <a:latin typeface="Arial"/>
                <a:cs typeface="Arial"/>
              </a:rPr>
              <a:t>Encapsulate Business Logic,</a:t>
            </a:r>
            <a:r>
              <a:rPr sz="2600" spc="138" dirty="0">
                <a:solidFill>
                  <a:srgbClr val="747373"/>
                </a:solidFill>
                <a:latin typeface="Arial"/>
                <a:cs typeface="Arial"/>
              </a:rPr>
              <a:t> </a:t>
            </a:r>
            <a:r>
              <a:rPr sz="2600" dirty="0">
                <a:solidFill>
                  <a:srgbClr val="747373"/>
                </a:solidFill>
                <a:latin typeface="Arial"/>
                <a:cs typeface="Arial"/>
              </a:rPr>
              <a:t>such</a:t>
            </a:r>
            <a:r>
              <a:rPr sz="2600" spc="55" dirty="0">
                <a:solidFill>
                  <a:srgbClr val="747373"/>
                </a:solidFill>
                <a:latin typeface="Arial"/>
                <a:cs typeface="Arial"/>
              </a:rPr>
              <a:t> </a:t>
            </a:r>
            <a:r>
              <a:rPr sz="2600" dirty="0">
                <a:solidFill>
                  <a:srgbClr val="747373"/>
                </a:solidFill>
                <a:latin typeface="Arial"/>
                <a:cs typeface="Arial"/>
              </a:rPr>
              <a:t>as</a:t>
            </a:r>
            <a:r>
              <a:rPr sz="2600" spc="-55" dirty="0">
                <a:solidFill>
                  <a:srgbClr val="747373"/>
                </a:solidFill>
                <a:latin typeface="Arial"/>
                <a:cs typeface="Arial"/>
              </a:rPr>
              <a:t> </a:t>
            </a:r>
            <a:r>
              <a:rPr sz="2600" dirty="0">
                <a:solidFill>
                  <a:srgbClr val="747373"/>
                </a:solidFill>
                <a:latin typeface="Arial"/>
                <a:cs typeface="Arial"/>
              </a:rPr>
              <a:t>interaction</a:t>
            </a:r>
            <a:r>
              <a:rPr sz="2600" spc="239" dirty="0">
                <a:solidFill>
                  <a:srgbClr val="747373"/>
                </a:solidFill>
                <a:latin typeface="Arial"/>
                <a:cs typeface="Arial"/>
              </a:rPr>
              <a:t> </a:t>
            </a:r>
            <a:r>
              <a:rPr sz="2600" dirty="0">
                <a:solidFill>
                  <a:srgbClr val="747373"/>
                </a:solidFill>
                <a:latin typeface="Arial"/>
                <a:cs typeface="Arial"/>
              </a:rPr>
              <a:t>with</a:t>
            </a:r>
            <a:r>
              <a:rPr sz="2600" spc="184" dirty="0">
                <a:solidFill>
                  <a:srgbClr val="747373"/>
                </a:solidFill>
                <a:latin typeface="Arial"/>
                <a:cs typeface="Arial"/>
              </a:rPr>
              <a:t> </a:t>
            </a:r>
            <a:r>
              <a:rPr sz="2600" dirty="0">
                <a:solidFill>
                  <a:srgbClr val="747373"/>
                </a:solidFill>
                <a:latin typeface="Arial"/>
                <a:cs typeface="Arial"/>
              </a:rPr>
              <a:t>the</a:t>
            </a:r>
            <a:r>
              <a:rPr sz="2600" spc="36" dirty="0">
                <a:solidFill>
                  <a:srgbClr val="747373"/>
                </a:solidFill>
                <a:latin typeface="Arial"/>
                <a:cs typeface="Arial"/>
              </a:rPr>
              <a:t> </a:t>
            </a:r>
            <a:r>
              <a:rPr sz="2600" dirty="0">
                <a:solidFill>
                  <a:srgbClr val="747373"/>
                </a:solidFill>
                <a:latin typeface="Arial"/>
                <a:cs typeface="Arial"/>
              </a:rPr>
              <a:t>database</a:t>
            </a:r>
            <a:endParaRPr sz="2600" dirty="0">
              <a:latin typeface="Arial"/>
              <a:cs typeface="Arial"/>
            </a:endParaRPr>
          </a:p>
          <a:p>
            <a:pPr marL="622201">
              <a:lnSpc>
                <a:spcPct val="95825"/>
              </a:lnSpc>
              <a:spcBef>
                <a:spcPts val="5004"/>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For</a:t>
            </a:r>
            <a:r>
              <a:rPr sz="2600" spc="-78" dirty="0">
                <a:solidFill>
                  <a:srgbClr val="747373"/>
                </a:solidFill>
                <a:latin typeface="Arial"/>
                <a:cs typeface="Arial"/>
              </a:rPr>
              <a:t> </a:t>
            </a:r>
            <a:r>
              <a:rPr sz="2600" dirty="0">
                <a:solidFill>
                  <a:srgbClr val="747373"/>
                </a:solidFill>
                <a:latin typeface="Arial"/>
                <a:cs typeface="Arial"/>
              </a:rPr>
              <a:t>PHP</a:t>
            </a:r>
            <a:r>
              <a:rPr sz="2600" spc="-106" dirty="0">
                <a:solidFill>
                  <a:srgbClr val="747373"/>
                </a:solidFill>
                <a:latin typeface="Arial"/>
                <a:cs typeface="Arial"/>
              </a:rPr>
              <a:t> </a:t>
            </a:r>
            <a:r>
              <a:rPr sz="2600" dirty="0">
                <a:solidFill>
                  <a:srgbClr val="747373"/>
                </a:solidFill>
                <a:latin typeface="Arial"/>
                <a:cs typeface="Arial"/>
              </a:rPr>
              <a:t>we</a:t>
            </a:r>
            <a:r>
              <a:rPr sz="2600" spc="33" dirty="0">
                <a:solidFill>
                  <a:srgbClr val="747373"/>
                </a:solidFill>
                <a:latin typeface="Arial"/>
                <a:cs typeface="Arial"/>
              </a:rPr>
              <a:t> </a:t>
            </a:r>
            <a:r>
              <a:rPr sz="2600" dirty="0">
                <a:solidFill>
                  <a:srgbClr val="747373"/>
                </a:solidFill>
                <a:latin typeface="Arial"/>
                <a:cs typeface="Arial"/>
              </a:rPr>
              <a:t>int</a:t>
            </a:r>
            <a:r>
              <a:rPr sz="2600" spc="-45" dirty="0">
                <a:solidFill>
                  <a:srgbClr val="747373"/>
                </a:solidFill>
                <a:latin typeface="Arial"/>
                <a:cs typeface="Arial"/>
              </a:rPr>
              <a:t>r</a:t>
            </a:r>
            <a:r>
              <a:rPr sz="2600" dirty="0">
                <a:solidFill>
                  <a:srgbClr val="747373"/>
                </a:solidFill>
                <a:latin typeface="Arial"/>
                <a:cs typeface="Arial"/>
              </a:rPr>
              <a:t>oduce</a:t>
            </a:r>
            <a:r>
              <a:rPr sz="2600" spc="213" dirty="0">
                <a:solidFill>
                  <a:srgbClr val="747373"/>
                </a:solidFill>
                <a:latin typeface="Arial"/>
                <a:cs typeface="Arial"/>
              </a:rPr>
              <a:t> </a:t>
            </a:r>
            <a:r>
              <a:rPr sz="2600" dirty="0">
                <a:solidFill>
                  <a:srgbClr val="747373"/>
                </a:solidFill>
                <a:latin typeface="Arial"/>
                <a:cs typeface="Arial"/>
              </a:rPr>
              <a:t>CodeIgniter</a:t>
            </a:r>
            <a:endParaRPr sz="2600" dirty="0">
              <a:latin typeface="Arial"/>
              <a:cs typeface="Arial"/>
            </a:endParaRPr>
          </a:p>
        </p:txBody>
      </p:sp>
      <p:sp>
        <p:nvSpPr>
          <p:cNvPr id="2" name="object 2"/>
          <p:cNvSpPr txBox="1"/>
          <p:nvPr/>
        </p:nvSpPr>
        <p:spPr>
          <a:xfrm>
            <a:off x="647700" y="1828864"/>
            <a:ext cx="11709400" cy="152401"/>
          </a:xfrm>
          <a:prstGeom prst="rect">
            <a:avLst/>
          </a:prstGeom>
        </p:spPr>
        <p:txBody>
          <a:bodyPr wrap="square" lIns="0" tIns="0" rIns="0" bIns="0" rtlCol="0">
            <a:noAutofit/>
          </a:bodyPr>
          <a:lstStyle/>
          <a:p>
            <a:pPr marL="25397">
              <a:lnSpc>
                <a:spcPts val="999"/>
              </a:lnSpc>
            </a:pPr>
            <a:endParaRPr sz="1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Loading View</a:t>
            </a:r>
            <a:endParaRPr lang="en-IN" dirty="0"/>
          </a:p>
        </p:txBody>
      </p:sp>
      <p:sp>
        <p:nvSpPr>
          <p:cNvPr id="3" name="Content Placeholder 2"/>
          <p:cNvSpPr>
            <a:spLocks noGrp="1"/>
          </p:cNvSpPr>
          <p:nvPr>
            <p:ph idx="1"/>
          </p:nvPr>
        </p:nvSpPr>
        <p:spPr/>
        <p:txBody>
          <a:bodyPr>
            <a:normAutofit fontScale="92500" lnSpcReduction="10000"/>
          </a:bodyPr>
          <a:lstStyle/>
          <a:p>
            <a:r>
              <a:rPr lang="en-IN" dirty="0"/>
              <a:t>To load a particular view file you will use the following function:</a:t>
            </a:r>
          </a:p>
          <a:p>
            <a:r>
              <a:rPr lang="en-IN" dirty="0"/>
              <a:t>$this-&gt;load-&gt;view('</a:t>
            </a:r>
            <a:r>
              <a:rPr lang="en-IN" b="1" dirty="0"/>
              <a:t>name</a:t>
            </a:r>
            <a:r>
              <a:rPr lang="en-IN" dirty="0" smtClean="0"/>
              <a:t>');</a:t>
            </a:r>
          </a:p>
          <a:p>
            <a:r>
              <a:rPr lang="en-IN" dirty="0" smtClean="0"/>
              <a:t>Where</a:t>
            </a:r>
            <a:r>
              <a:rPr lang="en-IN" dirty="0"/>
              <a:t> </a:t>
            </a:r>
            <a:r>
              <a:rPr lang="en-IN" b="1" dirty="0"/>
              <a:t>name</a:t>
            </a:r>
            <a:r>
              <a:rPr lang="en-IN" dirty="0"/>
              <a:t> is the name of your view file. Note: The .</a:t>
            </a:r>
            <a:r>
              <a:rPr lang="en-IN" dirty="0" err="1"/>
              <a:t>php</a:t>
            </a:r>
            <a:r>
              <a:rPr lang="en-IN" dirty="0"/>
              <a:t> file extension does not need to be specified unless you use something other than .</a:t>
            </a:r>
            <a:r>
              <a:rPr lang="en-IN" dirty="0" err="1"/>
              <a:t>php</a:t>
            </a:r>
            <a:r>
              <a:rPr lang="en-IN" dirty="0" smtClean="0"/>
              <a:t>.</a:t>
            </a:r>
          </a:p>
          <a:p>
            <a:r>
              <a:rPr lang="en-IN" dirty="0" smtClean="0"/>
              <a:t>Ex: </a:t>
            </a:r>
            <a:r>
              <a:rPr lang="en-IN" dirty="0"/>
              <a:t>$this-&gt;load-&gt;view('</a:t>
            </a:r>
            <a:r>
              <a:rPr lang="en-IN" dirty="0" err="1"/>
              <a:t>hello_world</a:t>
            </a:r>
            <a:r>
              <a:rPr lang="en-IN" dirty="0" smtClean="0"/>
              <a:t>');</a:t>
            </a:r>
          </a:p>
          <a:p>
            <a:r>
              <a:rPr lang="en-IN" dirty="0" smtClean="0"/>
              <a:t>Above code need to be included in function of controller</a:t>
            </a:r>
            <a:endParaRPr lang="en-IN" dirty="0"/>
          </a:p>
          <a:p>
            <a:endParaRPr lang="en-IN" dirty="0"/>
          </a:p>
        </p:txBody>
      </p:sp>
    </p:spTree>
    <p:extLst>
      <p:ext uri="{BB962C8B-B14F-4D97-AF65-F5344CB8AC3E}">
        <p14:creationId xmlns:p14="http://schemas.microsoft.com/office/powerpoint/2010/main" val="1166607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Loading multiple </a:t>
            </a:r>
            <a:r>
              <a:rPr lang="en-IN" b="1" dirty="0" smtClean="0"/>
              <a:t>views</a:t>
            </a:r>
            <a:endParaRPr lang="en-IN" dirty="0"/>
          </a:p>
        </p:txBody>
      </p:sp>
      <p:sp>
        <p:nvSpPr>
          <p:cNvPr id="3" name="Content Placeholder 2"/>
          <p:cNvSpPr>
            <a:spLocks noGrp="1"/>
          </p:cNvSpPr>
          <p:nvPr>
            <p:ph idx="1"/>
          </p:nvPr>
        </p:nvSpPr>
        <p:spPr>
          <a:xfrm>
            <a:off x="650240" y="2108200"/>
            <a:ext cx="11704320" cy="6604553"/>
          </a:xfrm>
        </p:spPr>
        <p:txBody>
          <a:bodyPr>
            <a:noAutofit/>
          </a:bodyPr>
          <a:lstStyle/>
          <a:p>
            <a:pPr marL="0" indent="0">
              <a:buNone/>
            </a:pPr>
            <a:r>
              <a:rPr lang="en-IN" sz="3600" dirty="0"/>
              <a:t>&lt;?</a:t>
            </a:r>
            <a:r>
              <a:rPr lang="en-IN" sz="3600" dirty="0" err="1"/>
              <a:t>php</a:t>
            </a:r>
            <a:r>
              <a:rPr lang="en-IN" sz="3600" dirty="0"/>
              <a:t>  </a:t>
            </a:r>
          </a:p>
          <a:p>
            <a:pPr marL="0" indent="0">
              <a:buNone/>
            </a:pPr>
            <a:r>
              <a:rPr lang="en-IN" sz="3600" dirty="0"/>
              <a:t>defined('BASEPATH') OR exit('No direct script access allowed');  </a:t>
            </a:r>
          </a:p>
          <a:p>
            <a:pPr marL="0" indent="0">
              <a:buNone/>
            </a:pPr>
            <a:r>
              <a:rPr lang="en-IN" sz="3600" dirty="0"/>
              <a:t>  </a:t>
            </a:r>
          </a:p>
          <a:p>
            <a:pPr marL="0" indent="0">
              <a:buNone/>
            </a:pPr>
            <a:r>
              <a:rPr lang="en-IN" sz="3600" dirty="0"/>
              <a:t>class </a:t>
            </a:r>
            <a:r>
              <a:rPr lang="en-IN" sz="3600" dirty="0" err="1"/>
              <a:t>MyHello</a:t>
            </a:r>
            <a:r>
              <a:rPr lang="en-IN" sz="3600" dirty="0"/>
              <a:t> extends </a:t>
            </a:r>
            <a:r>
              <a:rPr lang="en-IN" sz="3600" dirty="0" err="1"/>
              <a:t>CI_Controller</a:t>
            </a:r>
            <a:r>
              <a:rPr lang="en-IN" sz="3600" dirty="0"/>
              <a:t> {  </a:t>
            </a:r>
            <a:r>
              <a:rPr lang="en-IN" sz="3600" dirty="0" smtClean="0"/>
              <a:t>    </a:t>
            </a:r>
            <a:endParaRPr lang="en-IN" sz="3600" dirty="0"/>
          </a:p>
          <a:p>
            <a:pPr marL="0" indent="0">
              <a:buNone/>
            </a:pPr>
            <a:r>
              <a:rPr lang="en-IN" sz="3600" dirty="0"/>
              <a:t>    public function hi()  </a:t>
            </a:r>
          </a:p>
          <a:p>
            <a:pPr marL="0" indent="0">
              <a:buNone/>
            </a:pPr>
            <a:r>
              <a:rPr lang="en-IN" sz="3600" dirty="0"/>
              <a:t>    {  </a:t>
            </a:r>
          </a:p>
          <a:p>
            <a:pPr marL="0" indent="0">
              <a:buNone/>
            </a:pPr>
            <a:r>
              <a:rPr lang="en-IN" sz="3600" dirty="0"/>
              <a:t>        $this-&gt;load-&gt;view('</a:t>
            </a:r>
            <a:r>
              <a:rPr lang="en-IN" sz="3600" dirty="0" err="1"/>
              <a:t>hello_function</a:t>
            </a:r>
            <a:r>
              <a:rPr lang="en-IN" sz="3600" dirty="0"/>
              <a:t>'); </a:t>
            </a:r>
          </a:p>
          <a:p>
            <a:pPr marL="0" indent="0">
              <a:buNone/>
            </a:pPr>
            <a:r>
              <a:rPr lang="en-IN" sz="3600" dirty="0" smtClean="0"/>
              <a:t>        $</a:t>
            </a:r>
            <a:r>
              <a:rPr lang="en-IN" sz="3600" dirty="0"/>
              <a:t>this-&gt;load-&gt;view('</a:t>
            </a:r>
            <a:r>
              <a:rPr lang="en-IN" sz="3600" dirty="0" err="1"/>
              <a:t>hello_world</a:t>
            </a:r>
            <a:r>
              <a:rPr lang="en-IN" sz="3600" dirty="0"/>
              <a:t>');</a:t>
            </a:r>
          </a:p>
          <a:p>
            <a:pPr marL="0" indent="0">
              <a:buNone/>
            </a:pPr>
            <a:r>
              <a:rPr lang="en-IN" sz="3600" dirty="0" smtClean="0"/>
              <a:t>        $</a:t>
            </a:r>
            <a:r>
              <a:rPr lang="en-IN" sz="3600" dirty="0"/>
              <a:t>this-&gt;load-&gt;view('</a:t>
            </a:r>
            <a:r>
              <a:rPr lang="en-IN" sz="3600" dirty="0" err="1"/>
              <a:t>hello_framework</a:t>
            </a:r>
            <a:r>
              <a:rPr lang="en-IN" sz="3600" dirty="0"/>
              <a:t>'); </a:t>
            </a:r>
          </a:p>
          <a:p>
            <a:pPr marL="0" indent="0">
              <a:buNone/>
            </a:pPr>
            <a:r>
              <a:rPr lang="en-IN" sz="3600" dirty="0"/>
              <a:t>    }  </a:t>
            </a:r>
          </a:p>
          <a:p>
            <a:pPr marL="0" indent="0">
              <a:buNone/>
            </a:pPr>
            <a:r>
              <a:rPr lang="en-IN" sz="3600" dirty="0"/>
              <a:t>}  </a:t>
            </a:r>
            <a:r>
              <a:rPr lang="en-IN" sz="3600" dirty="0" smtClean="0"/>
              <a:t>?&gt;</a:t>
            </a:r>
            <a:endParaRPr lang="en-IN" sz="3600" dirty="0"/>
          </a:p>
        </p:txBody>
      </p:sp>
    </p:spTree>
    <p:extLst>
      <p:ext uri="{BB962C8B-B14F-4D97-AF65-F5344CB8AC3E}">
        <p14:creationId xmlns:p14="http://schemas.microsoft.com/office/powerpoint/2010/main" val="1532546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Storing Views within Sub-folders</a:t>
            </a:r>
            <a:br>
              <a:rPr lang="en-IN" b="1" dirty="0"/>
            </a:br>
            <a:endParaRPr lang="en-IN" dirty="0"/>
          </a:p>
        </p:txBody>
      </p:sp>
      <p:sp>
        <p:nvSpPr>
          <p:cNvPr id="3" name="Content Placeholder 2"/>
          <p:cNvSpPr>
            <a:spLocks noGrp="1"/>
          </p:cNvSpPr>
          <p:nvPr>
            <p:ph idx="1"/>
          </p:nvPr>
        </p:nvSpPr>
        <p:spPr/>
        <p:txBody>
          <a:bodyPr/>
          <a:lstStyle/>
          <a:p>
            <a:r>
              <a:rPr lang="en-IN" dirty="0"/>
              <a:t>Your view files can also be stored within sub-folders if you prefer that type of organization. When doing so you will need to include the folder name loading the view. </a:t>
            </a:r>
            <a:endParaRPr lang="en-IN" dirty="0" smtClean="0"/>
          </a:p>
          <a:p>
            <a:r>
              <a:rPr lang="en-IN" dirty="0" smtClean="0"/>
              <a:t>Example</a:t>
            </a:r>
            <a:r>
              <a:rPr lang="en-IN" dirty="0"/>
              <a:t>:</a:t>
            </a:r>
          </a:p>
          <a:p>
            <a:pPr marL="0" indent="0">
              <a:buNone/>
            </a:pPr>
            <a:endParaRPr lang="en-IN" dirty="0" smtClean="0"/>
          </a:p>
          <a:p>
            <a:pPr marL="0" indent="0">
              <a:buNone/>
            </a:pPr>
            <a:r>
              <a:rPr lang="en-IN" dirty="0" smtClean="0"/>
              <a:t>$</a:t>
            </a:r>
            <a:r>
              <a:rPr lang="en-IN" dirty="0"/>
              <a:t>this-&gt;load-&gt;view('</a:t>
            </a:r>
            <a:r>
              <a:rPr lang="en-IN" dirty="0" err="1"/>
              <a:t>folder_name</a:t>
            </a:r>
            <a:r>
              <a:rPr lang="en-IN" dirty="0"/>
              <a:t>/</a:t>
            </a:r>
            <a:r>
              <a:rPr lang="en-IN" b="1" dirty="0" err="1"/>
              <a:t>file_name</a:t>
            </a:r>
            <a:r>
              <a:rPr lang="en-IN" dirty="0"/>
              <a:t>');</a:t>
            </a:r>
          </a:p>
        </p:txBody>
      </p:sp>
    </p:spTree>
    <p:extLst>
      <p:ext uri="{BB962C8B-B14F-4D97-AF65-F5344CB8AC3E}">
        <p14:creationId xmlns:p14="http://schemas.microsoft.com/office/powerpoint/2010/main" val="3060296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Adding Dynamic Data to the View</a:t>
            </a:r>
            <a:endParaRPr lang="en-IN" dirty="0"/>
          </a:p>
        </p:txBody>
      </p:sp>
      <p:sp>
        <p:nvSpPr>
          <p:cNvPr id="3" name="Content Placeholder 2"/>
          <p:cNvSpPr>
            <a:spLocks noGrp="1"/>
          </p:cNvSpPr>
          <p:nvPr>
            <p:ph idx="1"/>
          </p:nvPr>
        </p:nvSpPr>
        <p:spPr/>
        <p:txBody>
          <a:bodyPr/>
          <a:lstStyle/>
          <a:p>
            <a:r>
              <a:rPr lang="en-IN" dirty="0"/>
              <a:t>Data is passed from the controller to the view by way of an </a:t>
            </a:r>
            <a:r>
              <a:rPr lang="en-IN" b="1" dirty="0"/>
              <a:t>array</a:t>
            </a:r>
            <a:r>
              <a:rPr lang="en-IN" dirty="0"/>
              <a:t> or an </a:t>
            </a:r>
            <a:r>
              <a:rPr lang="en-IN" b="1" dirty="0"/>
              <a:t>object</a:t>
            </a:r>
            <a:r>
              <a:rPr lang="en-IN" dirty="0"/>
              <a:t> in the second parameter of the view loading </a:t>
            </a:r>
            <a:r>
              <a:rPr lang="en-IN" dirty="0" smtClean="0"/>
              <a:t>function</a:t>
            </a:r>
          </a:p>
          <a:p>
            <a:r>
              <a:rPr lang="en-IN" dirty="0"/>
              <a:t> If you use an object, the class variables will be turned into array elements.</a:t>
            </a:r>
          </a:p>
        </p:txBody>
      </p:sp>
    </p:spTree>
    <p:extLst>
      <p:ext uri="{BB962C8B-B14F-4D97-AF65-F5344CB8AC3E}">
        <p14:creationId xmlns:p14="http://schemas.microsoft.com/office/powerpoint/2010/main" val="31909058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945432"/>
          </a:xfrm>
        </p:spPr>
        <p:txBody>
          <a:bodyPr>
            <a:noAutofit/>
          </a:bodyPr>
          <a:lstStyle/>
          <a:p>
            <a:r>
              <a:rPr lang="en-IN" sz="5400" b="1" dirty="0"/>
              <a:t>Adding Dynamic Data to the </a:t>
            </a:r>
            <a:r>
              <a:rPr lang="en-IN" sz="5400" b="1" dirty="0" err="1" smtClean="0"/>
              <a:t>View:Array</a:t>
            </a:r>
            <a:endParaRPr lang="en-IN" sz="5400" dirty="0"/>
          </a:p>
        </p:txBody>
      </p:sp>
      <p:sp>
        <p:nvSpPr>
          <p:cNvPr id="4" name="Text Placeholder 3"/>
          <p:cNvSpPr>
            <a:spLocks noGrp="1"/>
          </p:cNvSpPr>
          <p:nvPr>
            <p:ph type="body" idx="1"/>
          </p:nvPr>
        </p:nvSpPr>
        <p:spPr>
          <a:xfrm>
            <a:off x="635000" y="1422400"/>
            <a:ext cx="5746045" cy="933579"/>
          </a:xfrm>
        </p:spPr>
        <p:txBody>
          <a:bodyPr/>
          <a:lstStyle/>
          <a:p>
            <a:r>
              <a:rPr lang="en-IN" dirty="0" smtClean="0"/>
              <a:t>Controller: </a:t>
            </a:r>
            <a:r>
              <a:rPr lang="en-IN" dirty="0" err="1" smtClean="0"/>
              <a:t>ViewArray.php</a:t>
            </a:r>
            <a:endParaRPr lang="en-IN" dirty="0"/>
          </a:p>
        </p:txBody>
      </p:sp>
      <p:sp>
        <p:nvSpPr>
          <p:cNvPr id="5" name="Content Placeholder 4"/>
          <p:cNvSpPr>
            <a:spLocks noGrp="1"/>
          </p:cNvSpPr>
          <p:nvPr>
            <p:ph sz="half" idx="2"/>
          </p:nvPr>
        </p:nvSpPr>
        <p:spPr>
          <a:xfrm>
            <a:off x="635000" y="2413000"/>
            <a:ext cx="5746045" cy="5765954"/>
          </a:xfrm>
          <a:ln w="3175">
            <a:solidFill>
              <a:schemeClr val="tx1"/>
            </a:solidFill>
          </a:ln>
        </p:spPr>
        <p:txBody>
          <a:bodyPr>
            <a:noAutofit/>
          </a:bodyPr>
          <a:lstStyle/>
          <a:p>
            <a:pPr marL="0" indent="0">
              <a:spcBef>
                <a:spcPts val="0"/>
              </a:spcBef>
              <a:buNone/>
            </a:pPr>
            <a:r>
              <a:rPr lang="en-IN" sz="2800" dirty="0"/>
              <a:t>&lt;?</a:t>
            </a:r>
            <a:r>
              <a:rPr lang="en-IN" sz="2800" dirty="0" err="1"/>
              <a:t>php</a:t>
            </a:r>
            <a:endParaRPr lang="en-IN" sz="2800" dirty="0"/>
          </a:p>
          <a:p>
            <a:pPr marL="0" indent="0">
              <a:spcBef>
                <a:spcPts val="0"/>
              </a:spcBef>
              <a:buNone/>
            </a:pPr>
            <a:r>
              <a:rPr lang="en-IN" sz="2800" dirty="0" smtClean="0"/>
              <a:t>class </a:t>
            </a:r>
            <a:r>
              <a:rPr lang="en-IN" sz="2800" dirty="0" err="1"/>
              <a:t>ViewArray</a:t>
            </a:r>
            <a:r>
              <a:rPr lang="en-IN" sz="2800" dirty="0"/>
              <a:t> extends </a:t>
            </a:r>
            <a:r>
              <a:rPr lang="en-IN" sz="2800" dirty="0" err="1"/>
              <a:t>CI_Controller</a:t>
            </a:r>
            <a:endParaRPr lang="en-IN" sz="2800" dirty="0"/>
          </a:p>
          <a:p>
            <a:pPr marL="0" indent="0">
              <a:spcBef>
                <a:spcPts val="0"/>
              </a:spcBef>
              <a:buNone/>
            </a:pPr>
            <a:r>
              <a:rPr lang="en-IN" sz="2800" dirty="0" smtClean="0"/>
              <a:t>{</a:t>
            </a:r>
            <a:endParaRPr lang="en-IN" sz="2800" dirty="0"/>
          </a:p>
          <a:p>
            <a:pPr marL="0" indent="0">
              <a:spcBef>
                <a:spcPts val="0"/>
              </a:spcBef>
              <a:buNone/>
            </a:pPr>
            <a:r>
              <a:rPr lang="en-IN" sz="2800" dirty="0" smtClean="0"/>
              <a:t>    function </a:t>
            </a:r>
            <a:r>
              <a:rPr lang="en-IN" sz="2800" dirty="0"/>
              <a:t>index()</a:t>
            </a:r>
          </a:p>
          <a:p>
            <a:pPr marL="0" indent="0">
              <a:spcBef>
                <a:spcPts val="0"/>
              </a:spcBef>
              <a:buNone/>
            </a:pPr>
            <a:r>
              <a:rPr lang="en-IN" sz="2800" dirty="0" smtClean="0"/>
              <a:t>{</a:t>
            </a:r>
            <a:endParaRPr lang="en-IN" sz="2800" dirty="0"/>
          </a:p>
          <a:p>
            <a:pPr marL="0" indent="0">
              <a:spcBef>
                <a:spcPts val="0"/>
              </a:spcBef>
              <a:buNone/>
            </a:pPr>
            <a:r>
              <a:rPr lang="en-IN" sz="2800" dirty="0" smtClean="0"/>
              <a:t>$</a:t>
            </a:r>
            <a:r>
              <a:rPr lang="en-IN" sz="2800" dirty="0"/>
              <a:t>data=array(</a:t>
            </a:r>
          </a:p>
          <a:p>
            <a:pPr marL="0" indent="0">
              <a:spcBef>
                <a:spcPts val="0"/>
              </a:spcBef>
              <a:buNone/>
            </a:pPr>
            <a:r>
              <a:rPr lang="en-IN" sz="2800" dirty="0" smtClean="0"/>
              <a:t>	'title</a:t>
            </a:r>
            <a:r>
              <a:rPr lang="en-IN" sz="2800" dirty="0"/>
              <a:t>'=&gt;</a:t>
            </a:r>
            <a:r>
              <a:rPr lang="en-IN" sz="2800" dirty="0" smtClean="0"/>
              <a:t>'Homepage',</a:t>
            </a:r>
            <a:r>
              <a:rPr lang="en-IN" sz="2800" dirty="0"/>
              <a:t>		</a:t>
            </a:r>
            <a:r>
              <a:rPr lang="en-IN" sz="2800" dirty="0" smtClean="0"/>
              <a:t>'content</a:t>
            </a:r>
            <a:r>
              <a:rPr lang="en-IN" sz="2800" dirty="0"/>
              <a:t>'=&gt;'Welcome </a:t>
            </a:r>
            <a:r>
              <a:rPr lang="en-IN" sz="2800" dirty="0" smtClean="0"/>
              <a:t>Here‘</a:t>
            </a:r>
          </a:p>
          <a:p>
            <a:pPr marL="0" indent="0">
              <a:spcBef>
                <a:spcPts val="0"/>
              </a:spcBef>
              <a:buNone/>
            </a:pPr>
            <a:r>
              <a:rPr lang="en-IN" sz="2800" dirty="0" smtClean="0"/>
              <a:t>	     );</a:t>
            </a:r>
            <a:endParaRPr lang="en-IN" sz="2800" dirty="0"/>
          </a:p>
          <a:p>
            <a:pPr marL="0" indent="0">
              <a:spcBef>
                <a:spcPts val="0"/>
              </a:spcBef>
              <a:buNone/>
            </a:pPr>
            <a:r>
              <a:rPr lang="en-IN" sz="2800" dirty="0" smtClean="0"/>
              <a:t>$</a:t>
            </a:r>
            <a:r>
              <a:rPr lang="en-IN" sz="2800" dirty="0"/>
              <a:t>this-&gt;load-&gt;view('</a:t>
            </a:r>
            <a:r>
              <a:rPr lang="en-IN" sz="2800" dirty="0" err="1"/>
              <a:t>firsthome</a:t>
            </a:r>
            <a:r>
              <a:rPr lang="en-IN" sz="2800" dirty="0"/>
              <a:t>',$data);</a:t>
            </a:r>
          </a:p>
          <a:p>
            <a:pPr marL="0" indent="0">
              <a:spcBef>
                <a:spcPts val="0"/>
              </a:spcBef>
              <a:buNone/>
            </a:pPr>
            <a:r>
              <a:rPr lang="en-IN" sz="2800" dirty="0"/>
              <a:t>}</a:t>
            </a:r>
          </a:p>
          <a:p>
            <a:pPr marL="0" indent="0">
              <a:spcBef>
                <a:spcPts val="0"/>
              </a:spcBef>
              <a:buNone/>
            </a:pPr>
            <a:r>
              <a:rPr lang="en-IN" sz="2800" dirty="0"/>
              <a:t>}</a:t>
            </a:r>
          </a:p>
          <a:p>
            <a:pPr marL="0" indent="0">
              <a:spcBef>
                <a:spcPts val="0"/>
              </a:spcBef>
              <a:buNone/>
            </a:pPr>
            <a:r>
              <a:rPr lang="en-IN" sz="2800" dirty="0"/>
              <a:t>?&gt;</a:t>
            </a:r>
          </a:p>
        </p:txBody>
      </p:sp>
      <p:sp>
        <p:nvSpPr>
          <p:cNvPr id="6" name="Text Placeholder 5"/>
          <p:cNvSpPr>
            <a:spLocks noGrp="1"/>
          </p:cNvSpPr>
          <p:nvPr>
            <p:ph type="body" sz="quarter" idx="3"/>
          </p:nvPr>
        </p:nvSpPr>
        <p:spPr>
          <a:xfrm>
            <a:off x="6578600" y="1422400"/>
            <a:ext cx="5748302" cy="933579"/>
          </a:xfrm>
        </p:spPr>
        <p:txBody>
          <a:bodyPr/>
          <a:lstStyle/>
          <a:p>
            <a:r>
              <a:rPr lang="en-IN" dirty="0" smtClean="0"/>
              <a:t>View: </a:t>
            </a:r>
            <a:r>
              <a:rPr lang="en-IN" dirty="0" err="1" smtClean="0"/>
              <a:t>firsthome.php</a:t>
            </a:r>
            <a:endParaRPr lang="en-IN" dirty="0"/>
          </a:p>
        </p:txBody>
      </p:sp>
      <p:sp>
        <p:nvSpPr>
          <p:cNvPr id="7" name="Content Placeholder 6"/>
          <p:cNvSpPr>
            <a:spLocks noGrp="1"/>
          </p:cNvSpPr>
          <p:nvPr>
            <p:ph sz="quarter" idx="4"/>
          </p:nvPr>
        </p:nvSpPr>
        <p:spPr>
          <a:xfrm>
            <a:off x="6502400" y="2413000"/>
            <a:ext cx="5748302" cy="5765954"/>
          </a:xfrm>
          <a:ln w="3175">
            <a:solidFill>
              <a:schemeClr val="tx1"/>
            </a:solidFill>
          </a:ln>
        </p:spPr>
        <p:txBody>
          <a:bodyPr>
            <a:normAutofit/>
          </a:bodyPr>
          <a:lstStyle/>
          <a:p>
            <a:pPr marL="0" indent="0">
              <a:buNone/>
            </a:pPr>
            <a:r>
              <a:rPr lang="en-IN" sz="2800" dirty="0"/>
              <a:t>&lt;html&gt;</a:t>
            </a:r>
          </a:p>
          <a:p>
            <a:pPr marL="0" indent="0">
              <a:buNone/>
            </a:pPr>
            <a:r>
              <a:rPr lang="en-IN" sz="2800" dirty="0"/>
              <a:t>&lt;head&gt;</a:t>
            </a:r>
          </a:p>
          <a:p>
            <a:pPr marL="0" indent="0">
              <a:buNone/>
            </a:pPr>
            <a:r>
              <a:rPr lang="en-IN" sz="2800" b="1" dirty="0"/>
              <a:t>&lt;title&gt;&lt;?</a:t>
            </a:r>
            <a:r>
              <a:rPr lang="en-IN" sz="2800" b="1" dirty="0" err="1"/>
              <a:t>php</a:t>
            </a:r>
            <a:r>
              <a:rPr lang="en-IN" sz="2800" b="1" dirty="0"/>
              <a:t> echo $title;?&gt;&lt;/title&gt;</a:t>
            </a:r>
          </a:p>
          <a:p>
            <a:pPr marL="0" indent="0">
              <a:buNone/>
            </a:pPr>
            <a:r>
              <a:rPr lang="en-IN" sz="2800" dirty="0"/>
              <a:t>&lt;/head&gt;</a:t>
            </a:r>
          </a:p>
          <a:p>
            <a:pPr marL="0" indent="0">
              <a:buNone/>
            </a:pPr>
            <a:r>
              <a:rPr lang="en-IN" sz="2800" dirty="0"/>
              <a:t>&lt;body&gt;</a:t>
            </a:r>
          </a:p>
          <a:p>
            <a:pPr marL="0" indent="0">
              <a:buNone/>
            </a:pPr>
            <a:r>
              <a:rPr lang="en-IN" sz="2800" b="1" dirty="0" smtClean="0"/>
              <a:t>&lt;</a:t>
            </a:r>
            <a:r>
              <a:rPr lang="en-IN" sz="2800" b="1" dirty="0"/>
              <a:t>h1&gt;&lt;?</a:t>
            </a:r>
            <a:r>
              <a:rPr lang="en-IN" sz="2800" b="1" dirty="0" err="1"/>
              <a:t>php</a:t>
            </a:r>
            <a:r>
              <a:rPr lang="en-IN" sz="2800" b="1" dirty="0"/>
              <a:t> </a:t>
            </a:r>
            <a:r>
              <a:rPr lang="en-IN" sz="2800" b="1" dirty="0" smtClean="0"/>
              <a:t>echo </a:t>
            </a:r>
            <a:r>
              <a:rPr lang="en-IN" sz="2800" b="1" dirty="0"/>
              <a:t>$content;?&gt;&lt;/h1&gt;</a:t>
            </a:r>
          </a:p>
          <a:p>
            <a:pPr marL="0" indent="0">
              <a:buNone/>
            </a:pPr>
            <a:r>
              <a:rPr lang="en-IN" sz="2800" dirty="0"/>
              <a:t>&lt;/body&gt;</a:t>
            </a:r>
          </a:p>
          <a:p>
            <a:pPr marL="0" indent="0">
              <a:buNone/>
            </a:pPr>
            <a:r>
              <a:rPr lang="en-IN" sz="2800" dirty="0"/>
              <a:t>&lt;/html&gt;</a:t>
            </a:r>
          </a:p>
        </p:txBody>
      </p:sp>
    </p:spTree>
    <p:extLst>
      <p:ext uri="{BB962C8B-B14F-4D97-AF65-F5344CB8AC3E}">
        <p14:creationId xmlns:p14="http://schemas.microsoft.com/office/powerpoint/2010/main" val="21326976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945432"/>
          </a:xfrm>
        </p:spPr>
        <p:txBody>
          <a:bodyPr>
            <a:noAutofit/>
          </a:bodyPr>
          <a:lstStyle/>
          <a:p>
            <a:r>
              <a:rPr lang="en-IN" sz="4800" b="1" dirty="0"/>
              <a:t>Adding Dynamic Data to the </a:t>
            </a:r>
            <a:r>
              <a:rPr lang="en-IN" sz="4800" b="1" dirty="0" err="1" smtClean="0"/>
              <a:t>View:Object</a:t>
            </a:r>
            <a:endParaRPr lang="en-IN" sz="4800" dirty="0"/>
          </a:p>
        </p:txBody>
      </p:sp>
      <p:sp>
        <p:nvSpPr>
          <p:cNvPr id="4" name="Text Placeholder 3"/>
          <p:cNvSpPr>
            <a:spLocks noGrp="1"/>
          </p:cNvSpPr>
          <p:nvPr>
            <p:ph type="body" idx="1"/>
          </p:nvPr>
        </p:nvSpPr>
        <p:spPr>
          <a:xfrm>
            <a:off x="635000" y="1422400"/>
            <a:ext cx="5746045" cy="933579"/>
          </a:xfrm>
        </p:spPr>
        <p:txBody>
          <a:bodyPr/>
          <a:lstStyle/>
          <a:p>
            <a:r>
              <a:rPr lang="en-IN" dirty="0" smtClean="0"/>
              <a:t>Controller: </a:t>
            </a:r>
            <a:r>
              <a:rPr lang="en-IN" dirty="0" err="1" smtClean="0"/>
              <a:t>ViewObj.php</a:t>
            </a:r>
            <a:endParaRPr lang="en-IN" dirty="0"/>
          </a:p>
        </p:txBody>
      </p:sp>
      <p:sp>
        <p:nvSpPr>
          <p:cNvPr id="5" name="Content Placeholder 4"/>
          <p:cNvSpPr>
            <a:spLocks noGrp="1"/>
          </p:cNvSpPr>
          <p:nvPr>
            <p:ph sz="half" idx="2"/>
          </p:nvPr>
        </p:nvSpPr>
        <p:spPr>
          <a:xfrm>
            <a:off x="635000" y="2413000"/>
            <a:ext cx="5746045" cy="5765954"/>
          </a:xfrm>
          <a:ln w="3175">
            <a:solidFill>
              <a:schemeClr val="tx1"/>
            </a:solidFill>
          </a:ln>
        </p:spPr>
        <p:txBody>
          <a:bodyPr>
            <a:noAutofit/>
          </a:bodyPr>
          <a:lstStyle/>
          <a:p>
            <a:pPr marL="0" indent="0">
              <a:spcBef>
                <a:spcPts val="0"/>
              </a:spcBef>
              <a:buNone/>
            </a:pPr>
            <a:r>
              <a:rPr lang="en-IN" sz="2800" dirty="0"/>
              <a:t>&lt;?</a:t>
            </a:r>
            <a:r>
              <a:rPr lang="en-IN" sz="2800" dirty="0" err="1"/>
              <a:t>php</a:t>
            </a:r>
            <a:endParaRPr lang="en-IN" sz="2800" dirty="0"/>
          </a:p>
          <a:p>
            <a:pPr marL="0" indent="0">
              <a:spcBef>
                <a:spcPts val="0"/>
              </a:spcBef>
              <a:buNone/>
            </a:pPr>
            <a:r>
              <a:rPr lang="en-IN" sz="2800" dirty="0"/>
              <a:t>class </a:t>
            </a:r>
            <a:r>
              <a:rPr lang="en-IN" sz="2800" dirty="0" err="1" smtClean="0"/>
              <a:t>ViewObj</a:t>
            </a:r>
            <a:r>
              <a:rPr lang="en-IN" sz="2800" dirty="0" smtClean="0"/>
              <a:t> extends </a:t>
            </a:r>
            <a:r>
              <a:rPr lang="en-IN" sz="2800" dirty="0" err="1" smtClean="0"/>
              <a:t>CI_Controller</a:t>
            </a:r>
            <a:r>
              <a:rPr lang="en-IN" sz="2800" dirty="0" smtClean="0"/>
              <a:t> </a:t>
            </a:r>
          </a:p>
          <a:p>
            <a:pPr marL="0" indent="0">
              <a:spcBef>
                <a:spcPts val="0"/>
              </a:spcBef>
              <a:buNone/>
            </a:pPr>
            <a:r>
              <a:rPr lang="en-IN" sz="2800" dirty="0" smtClean="0"/>
              <a:t>{</a:t>
            </a:r>
            <a:endParaRPr lang="en-IN" sz="2800" dirty="0"/>
          </a:p>
          <a:p>
            <a:pPr marL="0" indent="0">
              <a:spcBef>
                <a:spcPts val="0"/>
              </a:spcBef>
              <a:buNone/>
            </a:pPr>
            <a:endParaRPr lang="en-IN" sz="2800" dirty="0"/>
          </a:p>
          <a:p>
            <a:pPr marL="0" indent="0">
              <a:spcBef>
                <a:spcPts val="0"/>
              </a:spcBef>
              <a:buNone/>
            </a:pPr>
            <a:r>
              <a:rPr lang="en-IN" sz="2800" dirty="0" smtClean="0"/>
              <a:t>function </a:t>
            </a:r>
            <a:r>
              <a:rPr lang="en-IN" sz="2800" dirty="0"/>
              <a:t>index()</a:t>
            </a:r>
          </a:p>
          <a:p>
            <a:pPr marL="0" indent="0">
              <a:spcBef>
                <a:spcPts val="0"/>
              </a:spcBef>
              <a:buNone/>
            </a:pPr>
            <a:r>
              <a:rPr lang="en-IN" sz="2800" dirty="0" smtClean="0"/>
              <a:t>	{</a:t>
            </a:r>
            <a:endParaRPr lang="en-IN" sz="2800" dirty="0"/>
          </a:p>
          <a:p>
            <a:pPr marL="0" indent="0">
              <a:spcBef>
                <a:spcPts val="0"/>
              </a:spcBef>
              <a:buNone/>
            </a:pPr>
            <a:r>
              <a:rPr lang="en-IN" sz="2800" dirty="0"/>
              <a:t>	</a:t>
            </a:r>
            <a:r>
              <a:rPr lang="en-IN" sz="2800" dirty="0" smtClean="0"/>
              <a:t>$</a:t>
            </a:r>
            <a:r>
              <a:rPr lang="en-IN" sz="2800" dirty="0"/>
              <a:t>data['title'] = "Homepage";</a:t>
            </a:r>
          </a:p>
          <a:p>
            <a:pPr marL="0" indent="0">
              <a:spcBef>
                <a:spcPts val="0"/>
              </a:spcBef>
              <a:buNone/>
            </a:pPr>
            <a:r>
              <a:rPr lang="en-IN" sz="2800" dirty="0" smtClean="0"/>
              <a:t>$</a:t>
            </a:r>
            <a:r>
              <a:rPr lang="en-IN" sz="2800" dirty="0"/>
              <a:t>data['content'] </a:t>
            </a:r>
            <a:r>
              <a:rPr lang="en-IN" sz="2800" dirty="0" smtClean="0"/>
              <a:t>="Frameworks !!";</a:t>
            </a:r>
            <a:endParaRPr lang="en-IN" sz="2800" dirty="0"/>
          </a:p>
          <a:p>
            <a:pPr marL="0" indent="0">
              <a:spcBef>
                <a:spcPts val="0"/>
              </a:spcBef>
              <a:buNone/>
            </a:pPr>
            <a:endParaRPr lang="en-IN" sz="2800" dirty="0"/>
          </a:p>
          <a:p>
            <a:pPr marL="0" indent="0">
              <a:spcBef>
                <a:spcPts val="0"/>
              </a:spcBef>
              <a:buNone/>
            </a:pPr>
            <a:r>
              <a:rPr lang="en-IN" sz="2800" dirty="0" smtClean="0"/>
              <a:t>$</a:t>
            </a:r>
            <a:r>
              <a:rPr lang="en-IN" sz="2800" dirty="0"/>
              <a:t>this-&gt;load-&gt;view('</a:t>
            </a:r>
            <a:r>
              <a:rPr lang="en-IN" sz="2800" dirty="0" err="1"/>
              <a:t>sechome</a:t>
            </a:r>
            <a:r>
              <a:rPr lang="en-IN" sz="2800" dirty="0"/>
              <a:t>', $data);</a:t>
            </a:r>
          </a:p>
          <a:p>
            <a:pPr marL="0" indent="0">
              <a:spcBef>
                <a:spcPts val="0"/>
              </a:spcBef>
              <a:buNone/>
            </a:pPr>
            <a:r>
              <a:rPr lang="en-IN" sz="2800" dirty="0"/>
              <a:t>	}</a:t>
            </a:r>
          </a:p>
          <a:p>
            <a:pPr marL="0" indent="0">
              <a:spcBef>
                <a:spcPts val="0"/>
              </a:spcBef>
              <a:buNone/>
            </a:pPr>
            <a:r>
              <a:rPr lang="en-IN" sz="2800" dirty="0"/>
              <a:t>}</a:t>
            </a:r>
          </a:p>
          <a:p>
            <a:pPr marL="0" indent="0">
              <a:spcBef>
                <a:spcPts val="0"/>
              </a:spcBef>
              <a:buNone/>
            </a:pPr>
            <a:r>
              <a:rPr lang="en-IN" sz="2800" dirty="0"/>
              <a:t>?&gt;</a:t>
            </a:r>
          </a:p>
        </p:txBody>
      </p:sp>
      <p:sp>
        <p:nvSpPr>
          <p:cNvPr id="6" name="Text Placeholder 5"/>
          <p:cNvSpPr>
            <a:spLocks noGrp="1"/>
          </p:cNvSpPr>
          <p:nvPr>
            <p:ph type="body" sz="quarter" idx="3"/>
          </p:nvPr>
        </p:nvSpPr>
        <p:spPr>
          <a:xfrm>
            <a:off x="6578600" y="1422400"/>
            <a:ext cx="5748302" cy="933579"/>
          </a:xfrm>
        </p:spPr>
        <p:txBody>
          <a:bodyPr/>
          <a:lstStyle/>
          <a:p>
            <a:r>
              <a:rPr lang="en-IN" dirty="0" smtClean="0"/>
              <a:t>View: </a:t>
            </a:r>
            <a:r>
              <a:rPr lang="en-IN" dirty="0" err="1" smtClean="0"/>
              <a:t>sechome.php</a:t>
            </a:r>
            <a:endParaRPr lang="en-IN" dirty="0"/>
          </a:p>
        </p:txBody>
      </p:sp>
      <p:sp>
        <p:nvSpPr>
          <p:cNvPr id="7" name="Content Placeholder 6"/>
          <p:cNvSpPr>
            <a:spLocks noGrp="1"/>
          </p:cNvSpPr>
          <p:nvPr>
            <p:ph sz="quarter" idx="4"/>
          </p:nvPr>
        </p:nvSpPr>
        <p:spPr>
          <a:xfrm>
            <a:off x="6502400" y="2413000"/>
            <a:ext cx="5748302" cy="5765954"/>
          </a:xfrm>
          <a:ln w="3175">
            <a:solidFill>
              <a:schemeClr val="tx1"/>
            </a:solidFill>
          </a:ln>
        </p:spPr>
        <p:txBody>
          <a:bodyPr>
            <a:normAutofit/>
          </a:bodyPr>
          <a:lstStyle/>
          <a:p>
            <a:pPr marL="0" indent="0">
              <a:buNone/>
            </a:pPr>
            <a:r>
              <a:rPr lang="en-IN" sz="2800" dirty="0"/>
              <a:t>&lt;html&gt;</a:t>
            </a:r>
          </a:p>
          <a:p>
            <a:pPr marL="0" indent="0">
              <a:buNone/>
            </a:pPr>
            <a:r>
              <a:rPr lang="en-IN" sz="2800" dirty="0"/>
              <a:t>&lt;head&gt;</a:t>
            </a:r>
          </a:p>
          <a:p>
            <a:pPr marL="0" indent="0">
              <a:buNone/>
            </a:pPr>
            <a:r>
              <a:rPr lang="en-IN" sz="2800" b="1" dirty="0"/>
              <a:t>&lt;title&gt;&lt;?</a:t>
            </a:r>
            <a:r>
              <a:rPr lang="en-IN" sz="2800" b="1" dirty="0" err="1"/>
              <a:t>php</a:t>
            </a:r>
            <a:r>
              <a:rPr lang="en-IN" sz="2800" b="1" dirty="0"/>
              <a:t> echo $title;?&gt;&lt;/title&gt;</a:t>
            </a:r>
          </a:p>
          <a:p>
            <a:pPr marL="0" indent="0">
              <a:buNone/>
            </a:pPr>
            <a:r>
              <a:rPr lang="en-IN" sz="2800" dirty="0"/>
              <a:t>&lt;/head&gt;</a:t>
            </a:r>
          </a:p>
          <a:p>
            <a:pPr marL="0" indent="0">
              <a:buNone/>
            </a:pPr>
            <a:r>
              <a:rPr lang="en-IN" sz="2800" dirty="0"/>
              <a:t>&lt;body&gt;</a:t>
            </a:r>
          </a:p>
          <a:p>
            <a:pPr marL="0" indent="0">
              <a:buNone/>
            </a:pPr>
            <a:r>
              <a:rPr lang="en-IN" sz="2800" b="1" dirty="0" smtClean="0"/>
              <a:t>&lt;</a:t>
            </a:r>
            <a:r>
              <a:rPr lang="en-IN" sz="2800" b="1" dirty="0"/>
              <a:t>h1&gt;&lt;?</a:t>
            </a:r>
            <a:r>
              <a:rPr lang="en-IN" sz="2800" b="1" dirty="0" err="1"/>
              <a:t>php</a:t>
            </a:r>
            <a:r>
              <a:rPr lang="en-IN" sz="2800" b="1" dirty="0"/>
              <a:t> echo $content;?&gt;&lt;/h1&gt;</a:t>
            </a:r>
          </a:p>
          <a:p>
            <a:pPr marL="0" indent="0">
              <a:buNone/>
            </a:pPr>
            <a:r>
              <a:rPr lang="en-IN" sz="2800" dirty="0"/>
              <a:t>&lt;/body&gt;</a:t>
            </a:r>
          </a:p>
          <a:p>
            <a:pPr marL="0" indent="0">
              <a:buNone/>
            </a:pPr>
            <a:r>
              <a:rPr lang="en-IN" sz="2800" dirty="0"/>
              <a:t>&lt;/html&gt;</a:t>
            </a:r>
          </a:p>
        </p:txBody>
      </p:sp>
    </p:spTree>
    <p:extLst>
      <p:ext uri="{BB962C8B-B14F-4D97-AF65-F5344CB8AC3E}">
        <p14:creationId xmlns:p14="http://schemas.microsoft.com/office/powerpoint/2010/main" val="67068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35000" y="279400"/>
            <a:ext cx="11704320" cy="1667933"/>
          </a:xfrm>
        </p:spPr>
        <p:txBody>
          <a:bodyPr>
            <a:noAutofit/>
          </a:bodyPr>
          <a:lstStyle/>
          <a:p>
            <a:r>
              <a:rPr lang="en-IN" sz="4800" b="1" dirty="0"/>
              <a:t>Creating </a:t>
            </a:r>
            <a:r>
              <a:rPr lang="en-IN" sz="4800" b="1" dirty="0" smtClean="0"/>
              <a:t>Loops</a:t>
            </a:r>
            <a:br>
              <a:rPr lang="en-IN" sz="4800" b="1" dirty="0" smtClean="0"/>
            </a:br>
            <a:r>
              <a:rPr lang="en-IN" sz="4800" b="1" dirty="0" smtClean="0"/>
              <a:t>(Controller: </a:t>
            </a:r>
            <a:r>
              <a:rPr lang="en-IN" sz="4800" b="1" dirty="0" err="1" smtClean="0"/>
              <a:t>Comp.php</a:t>
            </a:r>
            <a:r>
              <a:rPr lang="en-IN" sz="4800" b="1" dirty="0" smtClean="0"/>
              <a:t>)</a:t>
            </a:r>
            <a:r>
              <a:rPr lang="en-IN" sz="4800" b="1" dirty="0"/>
              <a:t/>
            </a:r>
            <a:br>
              <a:rPr lang="en-IN" sz="4800" b="1" dirty="0"/>
            </a:br>
            <a:endParaRPr lang="en-IN" sz="4800" dirty="0"/>
          </a:p>
        </p:txBody>
      </p:sp>
      <p:sp>
        <p:nvSpPr>
          <p:cNvPr id="8" name="Content Placeholder 7"/>
          <p:cNvSpPr>
            <a:spLocks noGrp="1"/>
          </p:cNvSpPr>
          <p:nvPr>
            <p:ph idx="1"/>
          </p:nvPr>
        </p:nvSpPr>
        <p:spPr>
          <a:xfrm>
            <a:off x="635000" y="1803400"/>
            <a:ext cx="11704320" cy="6604553"/>
          </a:xfrm>
        </p:spPr>
        <p:txBody>
          <a:bodyPr>
            <a:noAutofit/>
          </a:bodyPr>
          <a:lstStyle/>
          <a:p>
            <a:pPr marL="0" indent="0">
              <a:buNone/>
            </a:pPr>
            <a:r>
              <a:rPr lang="en-IN" sz="2800" dirty="0"/>
              <a:t>&lt;?</a:t>
            </a:r>
            <a:r>
              <a:rPr lang="en-IN" sz="2800" dirty="0" err="1"/>
              <a:t>php</a:t>
            </a:r>
            <a:endParaRPr lang="en-IN" sz="2800" dirty="0"/>
          </a:p>
          <a:p>
            <a:pPr marL="0" indent="0">
              <a:buNone/>
            </a:pPr>
            <a:r>
              <a:rPr lang="en-IN" sz="2800" dirty="0"/>
              <a:t>	class Comp extends </a:t>
            </a:r>
            <a:r>
              <a:rPr lang="en-IN" sz="2800" dirty="0" err="1"/>
              <a:t>CI_Controller</a:t>
            </a:r>
            <a:endParaRPr lang="en-IN" sz="2800" dirty="0"/>
          </a:p>
          <a:p>
            <a:pPr marL="0" indent="0">
              <a:buNone/>
            </a:pPr>
            <a:r>
              <a:rPr lang="en-IN" sz="2800" dirty="0"/>
              <a:t>	{</a:t>
            </a:r>
          </a:p>
          <a:p>
            <a:pPr marL="0" indent="0">
              <a:buNone/>
            </a:pPr>
            <a:r>
              <a:rPr lang="en-IN" sz="2800" dirty="0"/>
              <a:t>	</a:t>
            </a:r>
            <a:r>
              <a:rPr lang="en-IN" sz="2800" dirty="0" smtClean="0"/>
              <a:t>	function </a:t>
            </a:r>
            <a:r>
              <a:rPr lang="en-IN" sz="2800" dirty="0"/>
              <a:t>index()</a:t>
            </a:r>
          </a:p>
          <a:p>
            <a:pPr marL="0" indent="0">
              <a:buNone/>
            </a:pPr>
            <a:r>
              <a:rPr lang="en-IN" sz="2800" dirty="0"/>
              <a:t>		{</a:t>
            </a:r>
          </a:p>
          <a:p>
            <a:pPr marL="0" indent="0">
              <a:buNone/>
            </a:pPr>
            <a:r>
              <a:rPr lang="en-IN" sz="2800" dirty="0"/>
              <a:t>		</a:t>
            </a:r>
            <a:r>
              <a:rPr lang="en-IN" sz="2800" dirty="0" smtClean="0"/>
              <a:t>$</a:t>
            </a:r>
            <a:r>
              <a:rPr lang="en-IN" sz="2800" dirty="0"/>
              <a:t>data=array(</a:t>
            </a:r>
          </a:p>
          <a:p>
            <a:pPr marL="0" indent="0">
              <a:buNone/>
            </a:pPr>
            <a:r>
              <a:rPr lang="en-IN" sz="2800" dirty="0"/>
              <a:t>			'title'=&gt;'Company Homepage',</a:t>
            </a:r>
          </a:p>
          <a:p>
            <a:pPr marL="0" indent="0">
              <a:buNone/>
            </a:pPr>
            <a:r>
              <a:rPr lang="en-IN" sz="2800" dirty="0"/>
              <a:t>			'content'=&gt;'Welcome to </a:t>
            </a:r>
            <a:r>
              <a:rPr lang="en-IN" sz="2800" dirty="0" err="1"/>
              <a:t>kJSCE</a:t>
            </a:r>
            <a:r>
              <a:rPr lang="en-IN" sz="2800" dirty="0"/>
              <a:t>',</a:t>
            </a:r>
          </a:p>
          <a:p>
            <a:pPr marL="0" indent="0">
              <a:buNone/>
            </a:pPr>
            <a:r>
              <a:rPr lang="en-IN" sz="2800" dirty="0"/>
              <a:t>			'projects'=&gt;array('library management </a:t>
            </a:r>
            <a:r>
              <a:rPr lang="en-IN" sz="2800" dirty="0" err="1"/>
              <a:t>system','online</a:t>
            </a:r>
            <a:r>
              <a:rPr lang="en-IN" sz="2800" dirty="0"/>
              <a:t> shopping </a:t>
            </a:r>
            <a:r>
              <a:rPr lang="en-IN" sz="2800" dirty="0" err="1"/>
              <a:t>system','provident</a:t>
            </a:r>
            <a:r>
              <a:rPr lang="en-IN" sz="2800" dirty="0"/>
              <a:t> fund statutory returns </a:t>
            </a:r>
            <a:r>
              <a:rPr lang="en-IN" sz="2800" dirty="0" err="1"/>
              <a:t>system','hotel</a:t>
            </a:r>
            <a:r>
              <a:rPr lang="en-IN" sz="2800" dirty="0"/>
              <a:t> management system')</a:t>
            </a:r>
          </a:p>
          <a:p>
            <a:pPr marL="0" indent="0">
              <a:buNone/>
            </a:pPr>
            <a:r>
              <a:rPr lang="en-IN" sz="2800" dirty="0"/>
              <a:t>			);</a:t>
            </a:r>
          </a:p>
          <a:p>
            <a:pPr marL="0" indent="0">
              <a:buNone/>
            </a:pPr>
            <a:r>
              <a:rPr lang="en-IN" sz="2800" dirty="0"/>
              <a:t>			$this-&gt;load-&gt;view('</a:t>
            </a:r>
            <a:r>
              <a:rPr lang="en-IN" sz="2800" dirty="0" err="1"/>
              <a:t>home',$</a:t>
            </a:r>
            <a:r>
              <a:rPr lang="en-IN" sz="2800" dirty="0" err="1" smtClean="0"/>
              <a:t>data</a:t>
            </a:r>
            <a:r>
              <a:rPr lang="en-IN" sz="2800" dirty="0"/>
              <a:t>)</a:t>
            </a:r>
            <a:r>
              <a:rPr lang="en-IN" sz="2800" dirty="0" smtClean="0"/>
              <a:t>;</a:t>
            </a:r>
            <a:endParaRPr lang="en-IN" sz="2800" dirty="0"/>
          </a:p>
          <a:p>
            <a:pPr marL="0" indent="0">
              <a:buNone/>
            </a:pPr>
            <a:r>
              <a:rPr lang="en-IN" sz="2800" dirty="0"/>
              <a:t>		}</a:t>
            </a:r>
          </a:p>
          <a:p>
            <a:pPr marL="0" indent="0">
              <a:buNone/>
            </a:pPr>
            <a:r>
              <a:rPr lang="en-IN" sz="2800" dirty="0"/>
              <a:t>	}</a:t>
            </a:r>
          </a:p>
          <a:p>
            <a:pPr marL="0" indent="0">
              <a:buNone/>
            </a:pPr>
            <a:r>
              <a:rPr lang="en-IN" sz="2800" dirty="0"/>
              <a:t>?&gt;</a:t>
            </a:r>
          </a:p>
        </p:txBody>
      </p:sp>
    </p:spTree>
    <p:extLst>
      <p:ext uri="{BB962C8B-B14F-4D97-AF65-F5344CB8AC3E}">
        <p14:creationId xmlns:p14="http://schemas.microsoft.com/office/powerpoint/2010/main" val="23912023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6600" b="1" dirty="0"/>
              <a:t>Creating Loops</a:t>
            </a:r>
            <a:r>
              <a:rPr lang="en-IN" sz="6600" b="1"/>
              <a:t/>
            </a:r>
            <a:br>
              <a:rPr lang="en-IN" sz="6600" b="1"/>
            </a:br>
            <a:r>
              <a:rPr lang="en-IN" sz="6600" b="1" smtClean="0"/>
              <a:t>(View: </a:t>
            </a:r>
            <a:r>
              <a:rPr lang="en-IN" sz="6600" b="1" dirty="0" err="1" smtClean="0"/>
              <a:t>home.php</a:t>
            </a:r>
            <a:r>
              <a:rPr lang="en-IN" sz="6600" b="1" dirty="0"/>
              <a:t>)</a:t>
            </a:r>
            <a:br>
              <a:rPr lang="en-IN" sz="6600" b="1" dirty="0"/>
            </a:br>
            <a:endParaRPr lang="en-IN" dirty="0"/>
          </a:p>
        </p:txBody>
      </p:sp>
      <p:sp>
        <p:nvSpPr>
          <p:cNvPr id="3" name="Content Placeholder 2"/>
          <p:cNvSpPr>
            <a:spLocks noGrp="1"/>
          </p:cNvSpPr>
          <p:nvPr>
            <p:ph idx="1"/>
          </p:nvPr>
        </p:nvSpPr>
        <p:spPr>
          <a:xfrm>
            <a:off x="635000" y="1803400"/>
            <a:ext cx="11704320" cy="6604553"/>
          </a:xfrm>
        </p:spPr>
        <p:txBody>
          <a:bodyPr>
            <a:noAutofit/>
          </a:bodyPr>
          <a:lstStyle/>
          <a:p>
            <a:pPr marL="0" indent="0">
              <a:buNone/>
            </a:pPr>
            <a:r>
              <a:rPr lang="en-IN" sz="2800" dirty="0"/>
              <a:t>&lt;html&gt;</a:t>
            </a:r>
          </a:p>
          <a:p>
            <a:pPr marL="0" indent="0">
              <a:buNone/>
            </a:pPr>
            <a:r>
              <a:rPr lang="en-IN" sz="2800" dirty="0"/>
              <a:t>&lt;head&gt;</a:t>
            </a:r>
          </a:p>
          <a:p>
            <a:pPr marL="0" indent="0">
              <a:buNone/>
            </a:pPr>
            <a:r>
              <a:rPr lang="en-IN" sz="2800" dirty="0"/>
              <a:t>&lt;title&gt;&lt;?</a:t>
            </a:r>
            <a:r>
              <a:rPr lang="en-IN" sz="2800" dirty="0" err="1"/>
              <a:t>php</a:t>
            </a:r>
            <a:r>
              <a:rPr lang="en-IN" sz="2800" dirty="0"/>
              <a:t> echo $title;?&gt;&lt;/title&gt;</a:t>
            </a:r>
          </a:p>
          <a:p>
            <a:pPr marL="0" indent="0">
              <a:buNone/>
            </a:pPr>
            <a:r>
              <a:rPr lang="en-IN" sz="2800" dirty="0"/>
              <a:t>&lt;/head&gt;</a:t>
            </a:r>
          </a:p>
          <a:p>
            <a:pPr marL="0" indent="0">
              <a:buNone/>
            </a:pPr>
            <a:r>
              <a:rPr lang="en-IN" sz="2800" dirty="0"/>
              <a:t>&lt;body&gt;</a:t>
            </a:r>
          </a:p>
          <a:p>
            <a:pPr marL="0" indent="0">
              <a:buNone/>
            </a:pPr>
            <a:r>
              <a:rPr lang="en-IN" sz="2800" dirty="0"/>
              <a:t>	&lt;</a:t>
            </a:r>
            <a:r>
              <a:rPr lang="en-IN" sz="2800" dirty="0" err="1"/>
              <a:t>br</a:t>
            </a:r>
            <a:r>
              <a:rPr lang="en-IN" sz="2800" dirty="0" smtClean="0"/>
              <a:t>&gt;</a:t>
            </a:r>
            <a:endParaRPr lang="en-IN" sz="2800" dirty="0"/>
          </a:p>
          <a:p>
            <a:pPr marL="0" indent="0">
              <a:buNone/>
            </a:pPr>
            <a:r>
              <a:rPr lang="en-IN" sz="2800" dirty="0"/>
              <a:t>	&lt;h1&gt;&lt;?</a:t>
            </a:r>
            <a:r>
              <a:rPr lang="en-IN" sz="2800" dirty="0" err="1"/>
              <a:t>php</a:t>
            </a:r>
            <a:r>
              <a:rPr lang="en-IN" sz="2800" dirty="0"/>
              <a:t> echo $content;?&gt;&lt;/h1&gt;</a:t>
            </a:r>
          </a:p>
          <a:p>
            <a:pPr marL="0" indent="0">
              <a:buNone/>
            </a:pPr>
            <a:r>
              <a:rPr lang="en-IN" sz="2800" dirty="0"/>
              <a:t>	&lt;</a:t>
            </a:r>
            <a:r>
              <a:rPr lang="en-IN" sz="2800" dirty="0" err="1"/>
              <a:t>br</a:t>
            </a:r>
            <a:r>
              <a:rPr lang="en-IN" sz="2800" dirty="0"/>
              <a:t>&gt;&lt;</a:t>
            </a:r>
            <a:r>
              <a:rPr lang="en-IN" sz="2800" dirty="0" err="1"/>
              <a:t>hr</a:t>
            </a:r>
            <a:r>
              <a:rPr lang="en-IN" sz="2800" dirty="0"/>
              <a:t>&gt;</a:t>
            </a:r>
          </a:p>
          <a:p>
            <a:pPr marL="0" indent="0">
              <a:buNone/>
            </a:pPr>
            <a:r>
              <a:rPr lang="en-IN" sz="2800" dirty="0"/>
              <a:t>	&lt;h2&gt;Projects done:&lt;h2&gt;</a:t>
            </a:r>
          </a:p>
          <a:p>
            <a:pPr marL="0" indent="0">
              <a:buNone/>
            </a:pPr>
            <a:r>
              <a:rPr lang="en-IN" sz="2800" dirty="0"/>
              <a:t>	&lt;</a:t>
            </a:r>
            <a:r>
              <a:rPr lang="en-IN" sz="2800" dirty="0" err="1"/>
              <a:t>ul</a:t>
            </a:r>
            <a:r>
              <a:rPr lang="en-IN" sz="2800" dirty="0"/>
              <a:t>&gt;</a:t>
            </a:r>
          </a:p>
          <a:p>
            <a:pPr marL="0" indent="0">
              <a:buNone/>
            </a:pPr>
            <a:r>
              <a:rPr lang="en-IN" sz="2800" dirty="0"/>
              <a:t>	&lt;?</a:t>
            </a:r>
            <a:r>
              <a:rPr lang="en-IN" sz="2800" dirty="0" err="1"/>
              <a:t>php</a:t>
            </a:r>
            <a:r>
              <a:rPr lang="en-IN" sz="2800" dirty="0"/>
              <a:t> </a:t>
            </a:r>
            <a:r>
              <a:rPr lang="en-IN" sz="2800" dirty="0" err="1"/>
              <a:t>foreach</a:t>
            </a:r>
            <a:r>
              <a:rPr lang="en-IN" sz="2800" dirty="0"/>
              <a:t>($projects as </a:t>
            </a:r>
            <a:r>
              <a:rPr lang="en-IN" sz="2800" dirty="0" smtClean="0"/>
              <a:t>$item){?&gt;</a:t>
            </a:r>
            <a:endParaRPr lang="en-IN" sz="2800" dirty="0"/>
          </a:p>
          <a:p>
            <a:pPr marL="0" indent="0">
              <a:buNone/>
            </a:pPr>
            <a:r>
              <a:rPr lang="en-IN" sz="2800" dirty="0"/>
              <a:t>	&lt;li&gt;&lt;?</a:t>
            </a:r>
            <a:r>
              <a:rPr lang="en-IN" sz="2800" dirty="0" err="1"/>
              <a:t>php</a:t>
            </a:r>
            <a:r>
              <a:rPr lang="en-IN" sz="2800" dirty="0"/>
              <a:t> echo </a:t>
            </a:r>
            <a:r>
              <a:rPr lang="en-IN" sz="2800" dirty="0" smtClean="0"/>
              <a:t>$item;?&gt;&lt;/</a:t>
            </a:r>
            <a:r>
              <a:rPr lang="en-IN" sz="2800" dirty="0"/>
              <a:t>li&gt;</a:t>
            </a:r>
          </a:p>
          <a:p>
            <a:pPr marL="0" indent="0">
              <a:buNone/>
            </a:pPr>
            <a:r>
              <a:rPr lang="en-IN" sz="2800" dirty="0"/>
              <a:t>	&lt;?</a:t>
            </a:r>
            <a:r>
              <a:rPr lang="en-IN" sz="2800" dirty="0" err="1"/>
              <a:t>php</a:t>
            </a:r>
            <a:r>
              <a:rPr lang="en-IN" sz="2800" dirty="0"/>
              <a:t> }?&gt;</a:t>
            </a:r>
          </a:p>
          <a:p>
            <a:pPr marL="0" indent="0">
              <a:buNone/>
            </a:pPr>
            <a:r>
              <a:rPr lang="en-IN" sz="2800" dirty="0"/>
              <a:t>	&lt;/</a:t>
            </a:r>
            <a:r>
              <a:rPr lang="en-IN" sz="2800" dirty="0" err="1"/>
              <a:t>ul</a:t>
            </a:r>
            <a:r>
              <a:rPr lang="en-IN" sz="2800" dirty="0"/>
              <a:t>&gt;</a:t>
            </a:r>
          </a:p>
          <a:p>
            <a:pPr marL="0" indent="0">
              <a:buNone/>
            </a:pPr>
            <a:r>
              <a:rPr lang="en-IN" sz="2800" dirty="0"/>
              <a:t>&lt;/body&gt;</a:t>
            </a:r>
          </a:p>
          <a:p>
            <a:pPr marL="0" indent="0">
              <a:buNone/>
            </a:pPr>
            <a:r>
              <a:rPr lang="en-IN" sz="2800" dirty="0"/>
              <a:t>&lt;/html&gt;</a:t>
            </a:r>
          </a:p>
        </p:txBody>
      </p:sp>
    </p:spTree>
    <p:extLst>
      <p:ext uri="{BB962C8B-B14F-4D97-AF65-F5344CB8AC3E}">
        <p14:creationId xmlns:p14="http://schemas.microsoft.com/office/powerpoint/2010/main" val="20770553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945432"/>
          </a:xfrm>
        </p:spPr>
        <p:txBody>
          <a:bodyPr>
            <a:normAutofit fontScale="90000"/>
          </a:bodyPr>
          <a:lstStyle/>
          <a:p>
            <a:r>
              <a:rPr lang="en-IN" dirty="0" smtClean="0"/>
              <a:t>Model</a:t>
            </a:r>
            <a:endParaRPr lang="en-IN" dirty="0"/>
          </a:p>
        </p:txBody>
      </p:sp>
      <p:sp>
        <p:nvSpPr>
          <p:cNvPr id="3" name="Content Placeholder 2"/>
          <p:cNvSpPr>
            <a:spLocks noGrp="1"/>
          </p:cNvSpPr>
          <p:nvPr>
            <p:ph idx="1"/>
          </p:nvPr>
        </p:nvSpPr>
        <p:spPr>
          <a:xfrm>
            <a:off x="406400" y="1574800"/>
            <a:ext cx="12354560" cy="6604553"/>
          </a:xfrm>
        </p:spPr>
        <p:txBody>
          <a:bodyPr/>
          <a:lstStyle/>
          <a:p>
            <a:pPr>
              <a:spcBef>
                <a:spcPts val="1800"/>
              </a:spcBef>
            </a:pPr>
            <a:r>
              <a:rPr lang="en-IN" dirty="0"/>
              <a:t>In any application you need to call a function to retrieve some information from the database. </a:t>
            </a:r>
            <a:endParaRPr lang="en-IN" dirty="0" smtClean="0"/>
          </a:p>
          <a:p>
            <a:pPr>
              <a:spcBef>
                <a:spcPts val="1800"/>
              </a:spcBef>
            </a:pPr>
            <a:r>
              <a:rPr lang="en-IN" dirty="0" smtClean="0"/>
              <a:t>Models </a:t>
            </a:r>
            <a:r>
              <a:rPr lang="en-IN" dirty="0"/>
              <a:t>responsibility is to handle all data logic and representation and load data in the views</a:t>
            </a:r>
            <a:r>
              <a:rPr lang="en-IN" dirty="0" smtClean="0"/>
              <a:t>.</a:t>
            </a:r>
          </a:p>
          <a:p>
            <a:pPr>
              <a:spcBef>
                <a:spcPts val="1800"/>
              </a:spcBef>
            </a:pPr>
            <a:r>
              <a:rPr lang="en-IN" dirty="0"/>
              <a:t>Model classes are stored </a:t>
            </a:r>
            <a:r>
              <a:rPr lang="en-IN" dirty="0" smtClean="0"/>
              <a:t>in your</a:t>
            </a:r>
            <a:r>
              <a:rPr lang="en-IN" dirty="0"/>
              <a:t> </a:t>
            </a:r>
            <a:r>
              <a:rPr lang="en-IN" b="1" dirty="0"/>
              <a:t>application/models/</a:t>
            </a:r>
            <a:r>
              <a:rPr lang="en-IN" dirty="0"/>
              <a:t> folder. </a:t>
            </a:r>
            <a:endParaRPr lang="en-IN" dirty="0" smtClean="0"/>
          </a:p>
          <a:p>
            <a:pPr>
              <a:spcBef>
                <a:spcPts val="1800"/>
              </a:spcBef>
            </a:pPr>
            <a:r>
              <a:rPr lang="en-IN" dirty="0" smtClean="0"/>
              <a:t>They </a:t>
            </a:r>
            <a:r>
              <a:rPr lang="en-IN" dirty="0"/>
              <a:t>can be nested within sub-folders if you want this type of organization.</a:t>
            </a:r>
            <a:endParaRPr lang="en-IN" b="1" dirty="0"/>
          </a:p>
        </p:txBody>
      </p:sp>
    </p:spTree>
    <p:extLst>
      <p:ext uri="{BB962C8B-B14F-4D97-AF65-F5344CB8AC3E}">
        <p14:creationId xmlns:p14="http://schemas.microsoft.com/office/powerpoint/2010/main" val="3108784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a:t>
            </a:r>
            <a:endParaRPr lang="en-IN" dirty="0"/>
          </a:p>
        </p:txBody>
      </p:sp>
      <p:sp>
        <p:nvSpPr>
          <p:cNvPr id="4" name="Text Placeholder 3"/>
          <p:cNvSpPr>
            <a:spLocks noGrp="1"/>
          </p:cNvSpPr>
          <p:nvPr>
            <p:ph type="body" idx="1"/>
          </p:nvPr>
        </p:nvSpPr>
        <p:spPr/>
        <p:txBody>
          <a:bodyPr/>
          <a:lstStyle/>
          <a:p>
            <a:r>
              <a:rPr lang="en-IN" dirty="0" smtClean="0"/>
              <a:t>Basic Prototype</a:t>
            </a:r>
            <a:endParaRPr lang="en-IN" dirty="0"/>
          </a:p>
        </p:txBody>
      </p:sp>
      <p:sp>
        <p:nvSpPr>
          <p:cNvPr id="5" name="Content Placeholder 4"/>
          <p:cNvSpPr>
            <a:spLocks noGrp="1"/>
          </p:cNvSpPr>
          <p:nvPr>
            <p:ph sz="half" idx="2"/>
          </p:nvPr>
        </p:nvSpPr>
        <p:spPr>
          <a:xfrm>
            <a:off x="254000" y="3173706"/>
            <a:ext cx="6324600" cy="3201694"/>
          </a:xfrm>
          <a:ln w="3175">
            <a:solidFill>
              <a:schemeClr val="tx1"/>
            </a:solidFill>
          </a:ln>
        </p:spPr>
        <p:txBody>
          <a:bodyPr>
            <a:normAutofit/>
          </a:bodyPr>
          <a:lstStyle/>
          <a:p>
            <a:pPr marL="0" indent="0">
              <a:buNone/>
            </a:pPr>
            <a:r>
              <a:rPr lang="en-IN" sz="2800" dirty="0"/>
              <a:t>class </a:t>
            </a:r>
            <a:r>
              <a:rPr lang="en-IN" sz="2800" b="1" dirty="0" err="1"/>
              <a:t>Model_name</a:t>
            </a:r>
            <a:r>
              <a:rPr lang="en-IN" sz="2800" dirty="0"/>
              <a:t> extends </a:t>
            </a:r>
            <a:r>
              <a:rPr lang="en-IN" sz="2800" dirty="0" err="1"/>
              <a:t>CI_Model</a:t>
            </a:r>
            <a:r>
              <a:rPr lang="en-IN" sz="2800" dirty="0"/>
              <a:t> {</a:t>
            </a:r>
            <a:br>
              <a:rPr lang="en-IN" sz="2800" dirty="0"/>
            </a:br>
            <a:r>
              <a:rPr lang="en-IN" sz="2800" dirty="0"/>
              <a:t/>
            </a:r>
            <a:br>
              <a:rPr lang="en-IN" sz="2800" dirty="0"/>
            </a:br>
            <a:r>
              <a:rPr lang="en-IN" sz="2800" dirty="0"/>
              <a:t>    function </a:t>
            </a:r>
            <a:r>
              <a:rPr lang="en-IN" sz="2800" b="1" dirty="0"/>
              <a:t>__construct</a:t>
            </a:r>
            <a:r>
              <a:rPr lang="en-IN" sz="2800" dirty="0"/>
              <a:t>()</a:t>
            </a:r>
            <a:br>
              <a:rPr lang="en-IN" sz="2800" dirty="0"/>
            </a:br>
            <a:r>
              <a:rPr lang="en-IN" sz="2800" dirty="0"/>
              <a:t>    {</a:t>
            </a:r>
            <a:br>
              <a:rPr lang="en-IN" sz="2800" dirty="0"/>
            </a:br>
            <a:r>
              <a:rPr lang="en-IN" sz="2800" dirty="0"/>
              <a:t>        parent::__construct();</a:t>
            </a:r>
            <a:br>
              <a:rPr lang="en-IN" sz="2800" dirty="0"/>
            </a:br>
            <a:r>
              <a:rPr lang="en-IN" sz="2800" dirty="0"/>
              <a:t>    }</a:t>
            </a:r>
            <a:br>
              <a:rPr lang="en-IN" sz="2800" dirty="0"/>
            </a:br>
            <a:r>
              <a:rPr lang="en-IN" sz="2800" dirty="0"/>
              <a:t>}</a:t>
            </a:r>
          </a:p>
        </p:txBody>
      </p:sp>
      <p:sp>
        <p:nvSpPr>
          <p:cNvPr id="6" name="Text Placeholder 5"/>
          <p:cNvSpPr>
            <a:spLocks noGrp="1"/>
          </p:cNvSpPr>
          <p:nvPr>
            <p:ph type="body" sz="quarter" idx="3"/>
          </p:nvPr>
        </p:nvSpPr>
        <p:spPr/>
        <p:txBody>
          <a:bodyPr/>
          <a:lstStyle/>
          <a:p>
            <a:r>
              <a:rPr lang="en-IN" dirty="0" smtClean="0"/>
              <a:t>Example</a:t>
            </a:r>
            <a:endParaRPr lang="en-IN" dirty="0"/>
          </a:p>
        </p:txBody>
      </p:sp>
      <p:sp>
        <p:nvSpPr>
          <p:cNvPr id="7" name="Content Placeholder 6"/>
          <p:cNvSpPr>
            <a:spLocks noGrp="1"/>
          </p:cNvSpPr>
          <p:nvPr>
            <p:ph sz="quarter" idx="4"/>
          </p:nvPr>
        </p:nvSpPr>
        <p:spPr>
          <a:xfrm>
            <a:off x="6606260" y="3173706"/>
            <a:ext cx="5748302" cy="3201694"/>
          </a:xfrm>
          <a:ln w="3175">
            <a:solidFill>
              <a:schemeClr val="tx1"/>
            </a:solidFill>
          </a:ln>
        </p:spPr>
        <p:txBody>
          <a:bodyPr>
            <a:normAutofit/>
          </a:bodyPr>
          <a:lstStyle/>
          <a:p>
            <a:pPr marL="0" indent="0">
              <a:buNone/>
            </a:pPr>
            <a:r>
              <a:rPr lang="en-IN" sz="2800" dirty="0"/>
              <a:t>class </a:t>
            </a:r>
            <a:r>
              <a:rPr lang="en-IN" sz="2800" b="1" dirty="0" err="1"/>
              <a:t>User_model</a:t>
            </a:r>
            <a:r>
              <a:rPr lang="en-IN" sz="2800" dirty="0"/>
              <a:t> extends </a:t>
            </a:r>
            <a:r>
              <a:rPr lang="en-IN" sz="2800" dirty="0" err="1"/>
              <a:t>CI_Model</a:t>
            </a:r>
            <a:r>
              <a:rPr lang="en-IN" sz="2800" dirty="0"/>
              <a:t> {</a:t>
            </a:r>
            <a:br>
              <a:rPr lang="en-IN" sz="2800" dirty="0"/>
            </a:br>
            <a:r>
              <a:rPr lang="en-IN" sz="2800" dirty="0"/>
              <a:t/>
            </a:r>
            <a:br>
              <a:rPr lang="en-IN" sz="2800" dirty="0"/>
            </a:br>
            <a:r>
              <a:rPr lang="en-IN" sz="2800" dirty="0"/>
              <a:t>    function </a:t>
            </a:r>
            <a:r>
              <a:rPr lang="en-IN" sz="2800" b="1" dirty="0"/>
              <a:t>__construct</a:t>
            </a:r>
            <a:r>
              <a:rPr lang="en-IN" sz="2800" dirty="0"/>
              <a:t>()</a:t>
            </a:r>
            <a:br>
              <a:rPr lang="en-IN" sz="2800" dirty="0"/>
            </a:br>
            <a:r>
              <a:rPr lang="en-IN" sz="2800" dirty="0"/>
              <a:t>    {</a:t>
            </a:r>
            <a:br>
              <a:rPr lang="en-IN" sz="2800" dirty="0"/>
            </a:br>
            <a:r>
              <a:rPr lang="en-IN" sz="2800" dirty="0"/>
              <a:t>        parent::__construct();</a:t>
            </a:r>
            <a:br>
              <a:rPr lang="en-IN" sz="2800" dirty="0"/>
            </a:br>
            <a:r>
              <a:rPr lang="en-IN" sz="2800" dirty="0"/>
              <a:t>    }</a:t>
            </a:r>
            <a:br>
              <a:rPr lang="en-IN" sz="2800" dirty="0"/>
            </a:br>
            <a:r>
              <a:rPr lang="en-IN" sz="2800" dirty="0"/>
              <a:t>}</a:t>
            </a:r>
          </a:p>
        </p:txBody>
      </p:sp>
      <p:sp>
        <p:nvSpPr>
          <p:cNvPr id="8" name="Rectangle 7"/>
          <p:cNvSpPr/>
          <p:nvPr/>
        </p:nvSpPr>
        <p:spPr>
          <a:xfrm>
            <a:off x="330200" y="6680200"/>
            <a:ext cx="12039600" cy="2862322"/>
          </a:xfrm>
          <a:prstGeom prst="rect">
            <a:avLst/>
          </a:prstGeom>
        </p:spPr>
        <p:txBody>
          <a:bodyPr wrap="square">
            <a:spAutoFit/>
          </a:bodyPr>
          <a:lstStyle/>
          <a:p>
            <a:pPr marL="342900" indent="-342900">
              <a:buFont typeface="Arial" pitchFamily="34" charset="0"/>
              <a:buChar char="•"/>
            </a:pPr>
            <a:r>
              <a:rPr lang="en-IN" sz="3600" dirty="0"/>
              <a:t>Where </a:t>
            </a:r>
            <a:r>
              <a:rPr lang="en-IN" sz="3600" b="1" dirty="0" err="1"/>
              <a:t>Model_name</a:t>
            </a:r>
            <a:r>
              <a:rPr lang="en-IN" sz="3600" dirty="0"/>
              <a:t> is the name of your class. </a:t>
            </a:r>
            <a:endParaRPr lang="en-IN" sz="3600" dirty="0" smtClean="0"/>
          </a:p>
          <a:p>
            <a:pPr marL="342900" indent="-342900">
              <a:buFont typeface="Arial" pitchFamily="34" charset="0"/>
              <a:buChar char="•"/>
            </a:pPr>
            <a:r>
              <a:rPr lang="en-IN" sz="3600" dirty="0" smtClean="0"/>
              <a:t>Class </a:t>
            </a:r>
            <a:r>
              <a:rPr lang="en-IN" sz="3600" dirty="0"/>
              <a:t>names </a:t>
            </a:r>
            <a:r>
              <a:rPr lang="en-IN" sz="3600" b="1" dirty="0"/>
              <a:t>must</a:t>
            </a:r>
            <a:r>
              <a:rPr lang="en-IN" sz="3600" dirty="0"/>
              <a:t> have the first letter capitalized with the rest of the name lowercase</a:t>
            </a:r>
            <a:r>
              <a:rPr lang="en-IN" sz="3600" dirty="0" smtClean="0"/>
              <a:t>.</a:t>
            </a:r>
          </a:p>
          <a:p>
            <a:pPr marL="342900" indent="-342900">
              <a:buFont typeface="Arial" pitchFamily="34" charset="0"/>
              <a:buChar char="•"/>
            </a:pPr>
            <a:r>
              <a:rPr lang="en-IN" sz="3600" dirty="0" smtClean="0"/>
              <a:t> </a:t>
            </a:r>
            <a:r>
              <a:rPr lang="en-IN" sz="3600" dirty="0"/>
              <a:t>Make sure your class extends the base Model class.</a:t>
            </a:r>
          </a:p>
          <a:p>
            <a:pPr marL="342900" indent="-342900">
              <a:buFont typeface="Arial" pitchFamily="34" charset="0"/>
              <a:buChar char="•"/>
            </a:pPr>
            <a:r>
              <a:rPr lang="en-IN" sz="3600" dirty="0"/>
              <a:t>The file name will be a lower case version of your class name.</a:t>
            </a:r>
          </a:p>
        </p:txBody>
      </p:sp>
    </p:spTree>
    <p:extLst>
      <p:ext uri="{BB962C8B-B14F-4D97-AF65-F5344CB8AC3E}">
        <p14:creationId xmlns:p14="http://schemas.microsoft.com/office/powerpoint/2010/main" val="3568931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7700" y="1968500"/>
            <a:ext cx="11709400" cy="125"/>
          </a:xfrm>
          <a:custGeom>
            <a:avLst/>
            <a:gdLst/>
            <a:ahLst/>
            <a:cxnLst/>
            <a:rect l="l" t="t" r="r" b="b"/>
            <a:pathLst>
              <a:path w="11709400" h="126">
                <a:moveTo>
                  <a:pt x="0" y="0"/>
                </a:moveTo>
                <a:lnTo>
                  <a:pt x="11709400" y="126"/>
                </a:lnTo>
              </a:path>
            </a:pathLst>
          </a:custGeom>
          <a:ln w="12700">
            <a:solidFill>
              <a:srgbClr val="999999"/>
            </a:solidFill>
          </a:ln>
        </p:spPr>
        <p:txBody>
          <a:bodyPr wrap="square" lIns="0" tIns="0" rIns="0" bIns="0" rtlCol="0">
            <a:noAutofit/>
          </a:bodyPr>
          <a:lstStyle/>
          <a:p>
            <a:endParaRPr dirty="0"/>
          </a:p>
        </p:txBody>
      </p:sp>
      <p:sp>
        <p:nvSpPr>
          <p:cNvPr id="5" name="object 5"/>
          <p:cNvSpPr/>
          <p:nvPr/>
        </p:nvSpPr>
        <p:spPr>
          <a:xfrm>
            <a:off x="10642600" y="88900"/>
            <a:ext cx="1714500" cy="1879600"/>
          </a:xfrm>
          <a:prstGeom prst="rect">
            <a:avLst/>
          </a:prstGeom>
          <a:blipFill>
            <a:blip r:embed="rId2" cstate="print"/>
            <a:stretch>
              <a:fillRect/>
            </a:stretch>
          </a:blipFill>
        </p:spPr>
        <p:txBody>
          <a:bodyPr wrap="square" lIns="0" tIns="0" rIns="0" bIns="0" rtlCol="0">
            <a:noAutofit/>
          </a:bodyPr>
          <a:lstStyle/>
          <a:p>
            <a:endParaRPr dirty="0"/>
          </a:p>
        </p:txBody>
      </p:sp>
      <p:sp>
        <p:nvSpPr>
          <p:cNvPr id="6" name="object 6"/>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dirty="0"/>
          </a:p>
        </p:txBody>
      </p:sp>
      <p:sp>
        <p:nvSpPr>
          <p:cNvPr id="3" name="object 3"/>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dirty="0">
              <a:latin typeface="Arial"/>
              <a:cs typeface="Arial"/>
            </a:endParaRPr>
          </a:p>
        </p:txBody>
      </p:sp>
      <p:sp>
        <p:nvSpPr>
          <p:cNvPr id="2" name="object 2"/>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7358"/>
              </a:spcBef>
            </a:pPr>
            <a:r>
              <a:rPr sz="4200" dirty="0">
                <a:latin typeface="Arial"/>
                <a:cs typeface="Arial"/>
              </a:rPr>
              <a:t>CodeIgniter</a:t>
            </a:r>
          </a:p>
          <a:p>
            <a:pPr marL="888859" marR="940527" indent="-266658">
              <a:lnSpc>
                <a:spcPts val="2988"/>
              </a:lnSpc>
              <a:spcBef>
                <a:spcPts val="5571"/>
              </a:spcBef>
            </a:pPr>
            <a:r>
              <a:rPr sz="2600" dirty="0">
                <a:solidFill>
                  <a:srgbClr val="747373"/>
                </a:solidFill>
                <a:latin typeface="Arial"/>
                <a:cs typeface="Arial"/>
              </a:rPr>
              <a:t>•</a:t>
            </a:r>
            <a:r>
              <a:rPr sz="2600" spc="-221" dirty="0">
                <a:solidFill>
                  <a:srgbClr val="747373"/>
                </a:solidFill>
                <a:latin typeface="Arial"/>
                <a:cs typeface="Arial"/>
              </a:rPr>
              <a:t> </a:t>
            </a:r>
            <a:r>
              <a:rPr sz="2600" u="heavy" dirty="0">
                <a:solidFill>
                  <a:srgbClr val="747373"/>
                </a:solidFill>
                <a:latin typeface="Arial"/>
                <a:cs typeface="Arial"/>
                <a:hlinkClick r:id="rId3"/>
              </a:rPr>
              <a:t>CodeIgniter</a:t>
            </a:r>
            <a:r>
              <a:rPr sz="2600" spc="134" dirty="0">
                <a:solidFill>
                  <a:srgbClr val="747373"/>
                </a:solidFill>
                <a:latin typeface="Arial"/>
                <a:cs typeface="Arial"/>
                <a:hlinkClick r:id="rId3"/>
              </a:rPr>
              <a:t> </a:t>
            </a:r>
            <a:r>
              <a:rPr sz="2600" dirty="0">
                <a:solidFill>
                  <a:srgbClr val="747373"/>
                </a:solidFill>
                <a:latin typeface="Arial"/>
                <a:cs typeface="Arial"/>
              </a:rPr>
              <a:t>is a</a:t>
            </a:r>
            <a:r>
              <a:rPr sz="2600" spc="-58" dirty="0">
                <a:solidFill>
                  <a:srgbClr val="747373"/>
                </a:solidFill>
                <a:latin typeface="Arial"/>
                <a:cs typeface="Arial"/>
              </a:rPr>
              <a:t> </a:t>
            </a:r>
            <a:r>
              <a:rPr sz="2600" dirty="0">
                <a:solidFill>
                  <a:srgbClr val="747373"/>
                </a:solidFill>
                <a:latin typeface="Arial"/>
                <a:cs typeface="Arial"/>
              </a:rPr>
              <a:t>PHP-based</a:t>
            </a:r>
            <a:r>
              <a:rPr sz="2600" spc="132" dirty="0">
                <a:solidFill>
                  <a:srgbClr val="747373"/>
                </a:solidFill>
                <a:latin typeface="Arial"/>
                <a:cs typeface="Arial"/>
              </a:rPr>
              <a:t> </a:t>
            </a:r>
            <a:r>
              <a:rPr sz="2600" dirty="0">
                <a:solidFill>
                  <a:srgbClr val="747373"/>
                </a:solidFill>
                <a:latin typeface="Arial"/>
                <a:cs typeface="Arial"/>
              </a:rPr>
              <a:t>MVC</a:t>
            </a:r>
            <a:r>
              <a:rPr sz="2600" spc="-58" dirty="0">
                <a:solidFill>
                  <a:srgbClr val="747373"/>
                </a:solidFill>
                <a:latin typeface="Arial"/>
                <a:cs typeface="Arial"/>
              </a:rPr>
              <a:t> </a:t>
            </a:r>
            <a:r>
              <a:rPr sz="2600" dirty="0">
                <a:solidFill>
                  <a:srgbClr val="747373"/>
                </a:solidFill>
                <a:latin typeface="Arial"/>
                <a:cs typeface="Arial"/>
              </a:rPr>
              <a:t>framework</a:t>
            </a:r>
            <a:r>
              <a:rPr sz="2600" spc="121" dirty="0">
                <a:solidFill>
                  <a:srgbClr val="747373"/>
                </a:solidFill>
                <a:latin typeface="Arial"/>
                <a:cs typeface="Arial"/>
              </a:rPr>
              <a:t> </a:t>
            </a:r>
            <a:r>
              <a:rPr sz="2600" dirty="0">
                <a:solidFill>
                  <a:srgbClr val="747373"/>
                </a:solidFill>
                <a:latin typeface="Arial"/>
                <a:cs typeface="Arial"/>
              </a:rPr>
              <a:t>that</a:t>
            </a:r>
            <a:r>
              <a:rPr sz="2600" spc="129" dirty="0">
                <a:solidFill>
                  <a:srgbClr val="747373"/>
                </a:solidFill>
                <a:latin typeface="Arial"/>
                <a:cs typeface="Arial"/>
              </a:rPr>
              <a:t> </a:t>
            </a:r>
            <a:r>
              <a:rPr sz="2600" dirty="0">
                <a:solidFill>
                  <a:srgbClr val="747373"/>
                </a:solidFill>
                <a:latin typeface="Arial"/>
                <a:cs typeface="Arial"/>
              </a:rPr>
              <a:t>helps structu</a:t>
            </a:r>
            <a:r>
              <a:rPr sz="2600" spc="-45" dirty="0">
                <a:solidFill>
                  <a:srgbClr val="747373"/>
                </a:solidFill>
                <a:latin typeface="Arial"/>
                <a:cs typeface="Arial"/>
              </a:rPr>
              <a:t>r</a:t>
            </a:r>
            <a:r>
              <a:rPr sz="2600" dirty="0">
                <a:solidFill>
                  <a:srgbClr val="747373"/>
                </a:solidFill>
                <a:latin typeface="Arial"/>
                <a:cs typeface="Arial"/>
              </a:rPr>
              <a:t>e</a:t>
            </a:r>
            <a:r>
              <a:rPr sz="2600" spc="201" dirty="0">
                <a:solidFill>
                  <a:srgbClr val="747373"/>
                </a:solidFill>
                <a:latin typeface="Arial"/>
                <a:cs typeface="Arial"/>
              </a:rPr>
              <a:t> </a:t>
            </a:r>
            <a:r>
              <a:rPr sz="2600" dirty="0">
                <a:solidFill>
                  <a:srgbClr val="747373"/>
                </a:solidFill>
                <a:latin typeface="Arial"/>
                <a:cs typeface="Arial"/>
              </a:rPr>
              <a:t>your code </a:t>
            </a:r>
            <a:endParaRPr sz="2600" dirty="0">
              <a:latin typeface="Arial"/>
              <a:cs typeface="Arial"/>
            </a:endParaRPr>
          </a:p>
          <a:p>
            <a:pPr marL="888859" marR="940527">
              <a:lnSpc>
                <a:spcPts val="2988"/>
              </a:lnSpc>
              <a:spcBef>
                <a:spcPts val="209"/>
              </a:spcBef>
            </a:pPr>
            <a:r>
              <a:rPr sz="2600" dirty="0">
                <a:solidFill>
                  <a:srgbClr val="747373"/>
                </a:solidFill>
                <a:latin typeface="Arial"/>
                <a:cs typeface="Arial"/>
              </a:rPr>
              <a:t>and</a:t>
            </a:r>
            <a:r>
              <a:rPr sz="2600" spc="43" dirty="0">
                <a:solidFill>
                  <a:srgbClr val="747373"/>
                </a:solidFill>
                <a:latin typeface="Arial"/>
                <a:cs typeface="Arial"/>
              </a:rPr>
              <a:t> </a:t>
            </a:r>
            <a:r>
              <a:rPr sz="2600" dirty="0">
                <a:solidFill>
                  <a:srgbClr val="747373"/>
                </a:solidFill>
                <a:latin typeface="Arial"/>
                <a:cs typeface="Arial"/>
              </a:rPr>
              <a:t>make </a:t>
            </a:r>
            <a:r>
              <a:rPr sz="2600" spc="-45" dirty="0">
                <a:solidFill>
                  <a:srgbClr val="747373"/>
                </a:solidFill>
                <a:latin typeface="Arial"/>
                <a:cs typeface="Arial"/>
              </a:rPr>
              <a:t>r</a:t>
            </a:r>
            <a:r>
              <a:rPr sz="2600" dirty="0">
                <a:solidFill>
                  <a:srgbClr val="747373"/>
                </a:solidFill>
                <a:latin typeface="Arial"/>
                <a:cs typeface="Arial"/>
              </a:rPr>
              <a:t>edundant</a:t>
            </a:r>
            <a:r>
              <a:rPr sz="2600" spc="108" dirty="0">
                <a:solidFill>
                  <a:srgbClr val="747373"/>
                </a:solidFill>
                <a:latin typeface="Arial"/>
                <a:cs typeface="Arial"/>
              </a:rPr>
              <a:t> </a:t>
            </a:r>
            <a:r>
              <a:rPr sz="2600" dirty="0">
                <a:solidFill>
                  <a:srgbClr val="747373"/>
                </a:solidFill>
                <a:latin typeface="Arial"/>
                <a:cs typeface="Arial"/>
              </a:rPr>
              <a:t>tasks</a:t>
            </a:r>
            <a:r>
              <a:rPr sz="2600" spc="60" dirty="0">
                <a:solidFill>
                  <a:srgbClr val="747373"/>
                </a:solidFill>
                <a:latin typeface="Arial"/>
                <a:cs typeface="Arial"/>
              </a:rPr>
              <a:t> </a:t>
            </a:r>
            <a:r>
              <a:rPr sz="2600" dirty="0">
                <a:solidFill>
                  <a:srgbClr val="747373"/>
                </a:solidFill>
                <a:latin typeface="Arial"/>
                <a:cs typeface="Arial"/>
              </a:rPr>
              <a:t>less</a:t>
            </a:r>
            <a:r>
              <a:rPr sz="2600" spc="-92" dirty="0">
                <a:solidFill>
                  <a:srgbClr val="747373"/>
                </a:solidFill>
                <a:latin typeface="Arial"/>
                <a:cs typeface="Arial"/>
              </a:rPr>
              <a:t> </a:t>
            </a:r>
            <a:r>
              <a:rPr sz="2600" dirty="0">
                <a:solidFill>
                  <a:srgbClr val="747373"/>
                </a:solidFill>
                <a:latin typeface="Arial"/>
                <a:cs typeface="Arial"/>
              </a:rPr>
              <a:t>tedious.</a:t>
            </a:r>
            <a:endParaRPr sz="2600" dirty="0">
              <a:latin typeface="Arial"/>
              <a:cs typeface="Arial"/>
            </a:endParaRPr>
          </a:p>
          <a:p>
            <a:pPr marL="622201">
              <a:lnSpc>
                <a:spcPct val="95825"/>
              </a:lnSpc>
              <a:spcBef>
                <a:spcPts val="5016"/>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The</a:t>
            </a:r>
            <a:r>
              <a:rPr sz="2600" spc="-45" dirty="0">
                <a:solidFill>
                  <a:srgbClr val="747373"/>
                </a:solidFill>
                <a:latin typeface="Arial"/>
                <a:cs typeface="Arial"/>
              </a:rPr>
              <a:t>r</a:t>
            </a:r>
            <a:r>
              <a:rPr sz="2600" dirty="0">
                <a:solidFill>
                  <a:srgbClr val="747373"/>
                </a:solidFill>
                <a:latin typeface="Arial"/>
                <a:cs typeface="Arial"/>
              </a:rPr>
              <a:t>e</a:t>
            </a:r>
            <a:r>
              <a:rPr sz="2600" spc="-219" dirty="0">
                <a:solidFill>
                  <a:srgbClr val="747373"/>
                </a:solidFill>
                <a:latin typeface="Arial"/>
                <a:cs typeface="Arial"/>
              </a:rPr>
              <a:t> </a:t>
            </a:r>
            <a:r>
              <a:rPr sz="2600" dirty="0">
                <a:solidFill>
                  <a:srgbClr val="747373"/>
                </a:solidFill>
                <a:latin typeface="Arial"/>
                <a:cs typeface="Arial"/>
              </a:rPr>
              <a:t>a</a:t>
            </a:r>
            <a:r>
              <a:rPr sz="2600" spc="-45" dirty="0">
                <a:solidFill>
                  <a:srgbClr val="747373"/>
                </a:solidFill>
                <a:latin typeface="Arial"/>
                <a:cs typeface="Arial"/>
              </a:rPr>
              <a:t>r</a:t>
            </a:r>
            <a:r>
              <a:rPr sz="2600" dirty="0">
                <a:solidFill>
                  <a:srgbClr val="747373"/>
                </a:solidFill>
                <a:latin typeface="Arial"/>
                <a:cs typeface="Arial"/>
              </a:rPr>
              <a:t>e</a:t>
            </a:r>
            <a:r>
              <a:rPr sz="2600" spc="-127" dirty="0">
                <a:solidFill>
                  <a:srgbClr val="747373"/>
                </a:solidFill>
                <a:latin typeface="Arial"/>
                <a:cs typeface="Arial"/>
              </a:rPr>
              <a:t> </a:t>
            </a:r>
            <a:r>
              <a:rPr sz="2600" dirty="0">
                <a:solidFill>
                  <a:srgbClr val="747373"/>
                </a:solidFill>
                <a:latin typeface="Arial"/>
                <a:cs typeface="Arial"/>
              </a:rPr>
              <a:t>countless</a:t>
            </a:r>
            <a:r>
              <a:rPr sz="2600" spc="109" dirty="0">
                <a:solidFill>
                  <a:srgbClr val="747373"/>
                </a:solidFill>
                <a:latin typeface="Arial"/>
                <a:cs typeface="Arial"/>
              </a:rPr>
              <a:t> </a:t>
            </a:r>
            <a:r>
              <a:rPr sz="2600" dirty="0">
                <a:solidFill>
                  <a:srgbClr val="747373"/>
                </a:solidFill>
                <a:latin typeface="Arial"/>
                <a:cs typeface="Arial"/>
              </a:rPr>
              <a:t>similar PHP</a:t>
            </a:r>
            <a:r>
              <a:rPr sz="2600" spc="-106" dirty="0">
                <a:solidFill>
                  <a:srgbClr val="747373"/>
                </a:solidFill>
                <a:latin typeface="Arial"/>
                <a:cs typeface="Arial"/>
              </a:rPr>
              <a:t> </a:t>
            </a:r>
            <a:r>
              <a:rPr sz="2600" dirty="0">
                <a:solidFill>
                  <a:srgbClr val="747373"/>
                </a:solidFill>
                <a:latin typeface="Arial"/>
                <a:cs typeface="Arial"/>
              </a:rPr>
              <a:t>frameworks,</a:t>
            </a:r>
            <a:r>
              <a:rPr sz="2600" spc="141" dirty="0">
                <a:solidFill>
                  <a:srgbClr val="747373"/>
                </a:solidFill>
                <a:latin typeface="Arial"/>
                <a:cs typeface="Arial"/>
              </a:rPr>
              <a:t> </a:t>
            </a:r>
            <a:r>
              <a:rPr sz="2600" dirty="0">
                <a:solidFill>
                  <a:srgbClr val="747373"/>
                </a:solidFill>
                <a:latin typeface="Arial"/>
                <a:cs typeface="Arial"/>
              </a:rPr>
              <a:t>the</a:t>
            </a:r>
            <a:r>
              <a:rPr sz="2600" spc="36" dirty="0">
                <a:solidFill>
                  <a:srgbClr val="747373"/>
                </a:solidFill>
                <a:latin typeface="Arial"/>
                <a:cs typeface="Arial"/>
              </a:rPr>
              <a:t> </a:t>
            </a:r>
            <a:r>
              <a:rPr sz="2600" dirty="0">
                <a:solidFill>
                  <a:srgbClr val="747373"/>
                </a:solidFill>
                <a:latin typeface="Arial"/>
                <a:cs typeface="Arial"/>
              </a:rPr>
              <a:t>most</a:t>
            </a:r>
            <a:r>
              <a:rPr sz="2600" spc="168" dirty="0">
                <a:solidFill>
                  <a:srgbClr val="747373"/>
                </a:solidFill>
                <a:latin typeface="Arial"/>
                <a:cs typeface="Arial"/>
              </a:rPr>
              <a:t> </a:t>
            </a:r>
            <a:r>
              <a:rPr sz="2600" dirty="0">
                <a:solidFill>
                  <a:srgbClr val="747373"/>
                </a:solidFill>
                <a:latin typeface="Arial"/>
                <a:cs typeface="Arial"/>
              </a:rPr>
              <a:t>popular</a:t>
            </a:r>
            <a:r>
              <a:rPr sz="2600" spc="173" dirty="0">
                <a:solidFill>
                  <a:srgbClr val="747373"/>
                </a:solidFill>
                <a:latin typeface="Arial"/>
                <a:cs typeface="Arial"/>
              </a:rPr>
              <a:t> </a:t>
            </a:r>
            <a:r>
              <a:rPr sz="2600" dirty="0">
                <a:solidFill>
                  <a:srgbClr val="747373"/>
                </a:solidFill>
                <a:latin typeface="Arial"/>
                <a:cs typeface="Arial"/>
              </a:rPr>
              <a:t>ones</a:t>
            </a:r>
            <a:r>
              <a:rPr sz="2600" spc="-56" dirty="0">
                <a:solidFill>
                  <a:srgbClr val="747373"/>
                </a:solidFill>
                <a:latin typeface="Arial"/>
                <a:cs typeface="Arial"/>
              </a:rPr>
              <a:t> </a:t>
            </a:r>
            <a:r>
              <a:rPr sz="2600" dirty="0">
                <a:solidFill>
                  <a:srgbClr val="747373"/>
                </a:solidFill>
                <a:latin typeface="Arial"/>
                <a:cs typeface="Arial"/>
              </a:rPr>
              <a:t>being</a:t>
            </a:r>
            <a:endParaRPr sz="2600" dirty="0">
              <a:latin typeface="Arial"/>
              <a:cs typeface="Arial"/>
            </a:endParaRPr>
          </a:p>
          <a:p>
            <a:pPr marL="888859">
              <a:lnSpc>
                <a:spcPct val="95825"/>
              </a:lnSpc>
              <a:spcBef>
                <a:spcPts val="210"/>
              </a:spcBef>
            </a:pPr>
            <a:r>
              <a:rPr sz="2600" u="heavy" dirty="0">
                <a:solidFill>
                  <a:srgbClr val="747373"/>
                </a:solidFill>
                <a:latin typeface="Arial"/>
                <a:cs typeface="Arial"/>
                <a:hlinkClick r:id="rId4"/>
              </a:rPr>
              <a:t>CakePHP</a:t>
            </a:r>
            <a:r>
              <a:rPr sz="2600" spc="-229" dirty="0">
                <a:solidFill>
                  <a:srgbClr val="747373"/>
                </a:solidFill>
                <a:latin typeface="Arial"/>
                <a:cs typeface="Arial"/>
                <a:hlinkClick r:id="rId4"/>
              </a:rPr>
              <a:t> </a:t>
            </a:r>
            <a:r>
              <a:rPr sz="2600" dirty="0">
                <a:solidFill>
                  <a:srgbClr val="747373"/>
                </a:solidFill>
                <a:latin typeface="Arial"/>
                <a:cs typeface="Arial"/>
                <a:hlinkClick r:id="rId4"/>
              </a:rPr>
              <a:t>and</a:t>
            </a:r>
            <a:r>
              <a:rPr sz="2600" spc="43" dirty="0">
                <a:solidFill>
                  <a:srgbClr val="747373"/>
                </a:solidFill>
                <a:latin typeface="Arial"/>
                <a:cs typeface="Arial"/>
              </a:rPr>
              <a:t> </a:t>
            </a:r>
            <a:r>
              <a:rPr sz="2600" u="heavy" dirty="0">
                <a:solidFill>
                  <a:srgbClr val="747373"/>
                </a:solidFill>
                <a:latin typeface="Arial"/>
                <a:cs typeface="Arial"/>
                <a:hlinkClick r:id="rId5"/>
              </a:rPr>
              <a:t>symfon</a:t>
            </a:r>
            <a:r>
              <a:rPr sz="2600" u="heavy" spc="-188" dirty="0">
                <a:solidFill>
                  <a:srgbClr val="747373"/>
                </a:solidFill>
                <a:latin typeface="Arial"/>
                <a:cs typeface="Arial"/>
                <a:hlinkClick r:id="rId5"/>
              </a:rPr>
              <a:t>y</a:t>
            </a:r>
            <a:r>
              <a:rPr sz="2600" dirty="0">
                <a:solidFill>
                  <a:srgbClr val="747373"/>
                </a:solidFill>
                <a:latin typeface="Arial"/>
                <a:cs typeface="Arial"/>
                <a:hlinkClick r:id="rId5"/>
              </a:rPr>
              <a:t>.</a:t>
            </a:r>
            <a:r>
              <a:rPr sz="2600" spc="83" dirty="0">
                <a:solidFill>
                  <a:srgbClr val="747373"/>
                </a:solidFill>
                <a:latin typeface="Arial"/>
                <a:cs typeface="Arial"/>
              </a:rPr>
              <a:t> </a:t>
            </a:r>
            <a:r>
              <a:rPr sz="2600" dirty="0">
                <a:solidFill>
                  <a:srgbClr val="747373"/>
                </a:solidFill>
                <a:latin typeface="Arial"/>
                <a:cs typeface="Arial"/>
              </a:rPr>
              <a:t>Ruby on</a:t>
            </a:r>
            <a:r>
              <a:rPr sz="2600" spc="27" dirty="0">
                <a:solidFill>
                  <a:srgbClr val="747373"/>
                </a:solidFill>
                <a:latin typeface="Arial"/>
                <a:cs typeface="Arial"/>
              </a:rPr>
              <a:t> </a:t>
            </a:r>
            <a:r>
              <a:rPr sz="2600" dirty="0">
                <a:solidFill>
                  <a:srgbClr val="747373"/>
                </a:solidFill>
                <a:latin typeface="Arial"/>
                <a:cs typeface="Arial"/>
              </a:rPr>
              <a:t>Rails</a:t>
            </a:r>
            <a:r>
              <a:rPr sz="2600" spc="-173" dirty="0">
                <a:solidFill>
                  <a:srgbClr val="747373"/>
                </a:solidFill>
                <a:latin typeface="Arial"/>
                <a:cs typeface="Arial"/>
              </a:rPr>
              <a:t> </a:t>
            </a:r>
            <a:r>
              <a:rPr sz="2600" dirty="0">
                <a:solidFill>
                  <a:srgbClr val="747373"/>
                </a:solidFill>
                <a:latin typeface="Arial"/>
                <a:cs typeface="Arial"/>
              </a:rPr>
              <a:t>is famous</a:t>
            </a:r>
            <a:r>
              <a:rPr sz="2600" spc="85" dirty="0">
                <a:solidFill>
                  <a:srgbClr val="747373"/>
                </a:solidFill>
                <a:latin typeface="Arial"/>
                <a:cs typeface="Arial"/>
              </a:rPr>
              <a:t> </a:t>
            </a:r>
            <a:r>
              <a:rPr sz="2600" dirty="0">
                <a:solidFill>
                  <a:srgbClr val="747373"/>
                </a:solidFill>
                <a:latin typeface="Arial"/>
                <a:cs typeface="Arial"/>
              </a:rPr>
              <a:t>in the</a:t>
            </a:r>
            <a:r>
              <a:rPr sz="2600" spc="36" dirty="0">
                <a:solidFill>
                  <a:srgbClr val="747373"/>
                </a:solidFill>
                <a:latin typeface="Arial"/>
                <a:cs typeface="Arial"/>
              </a:rPr>
              <a:t> </a:t>
            </a:r>
            <a:r>
              <a:rPr sz="2600" dirty="0">
                <a:solidFill>
                  <a:srgbClr val="747373"/>
                </a:solidFill>
                <a:latin typeface="Arial"/>
                <a:cs typeface="Arial"/>
              </a:rPr>
              <a:t>Ruby world.</a:t>
            </a:r>
            <a:endParaRPr sz="2600" dirty="0">
              <a:latin typeface="Arial"/>
              <a:cs typeface="Arial"/>
            </a:endParaRPr>
          </a:p>
          <a:p>
            <a:pPr marL="888859" marR="830262" indent="-266658">
              <a:lnSpc>
                <a:spcPts val="2988"/>
              </a:lnSpc>
              <a:spcBef>
                <a:spcPts val="5009"/>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CodeIgniter</a:t>
            </a:r>
            <a:r>
              <a:rPr sz="2600" spc="134" dirty="0">
                <a:solidFill>
                  <a:srgbClr val="747373"/>
                </a:solidFill>
                <a:latin typeface="Arial"/>
                <a:cs typeface="Arial"/>
              </a:rPr>
              <a:t> </a:t>
            </a:r>
            <a:r>
              <a:rPr sz="2600" dirty="0">
                <a:solidFill>
                  <a:srgbClr val="747373"/>
                </a:solidFill>
                <a:latin typeface="Arial"/>
                <a:cs typeface="Arial"/>
              </a:rPr>
              <a:t>is very</a:t>
            </a:r>
            <a:r>
              <a:rPr sz="2600" spc="-98" dirty="0">
                <a:solidFill>
                  <a:srgbClr val="747373"/>
                </a:solidFill>
                <a:latin typeface="Arial"/>
                <a:cs typeface="Arial"/>
              </a:rPr>
              <a:t> </a:t>
            </a:r>
            <a:r>
              <a:rPr sz="2600" dirty="0">
                <a:solidFill>
                  <a:srgbClr val="747373"/>
                </a:solidFill>
                <a:latin typeface="Arial"/>
                <a:cs typeface="Arial"/>
              </a:rPr>
              <a:t>light</a:t>
            </a:r>
            <a:r>
              <a:rPr sz="2600" spc="142" dirty="0">
                <a:solidFill>
                  <a:srgbClr val="747373"/>
                </a:solidFill>
                <a:latin typeface="Arial"/>
                <a:cs typeface="Arial"/>
              </a:rPr>
              <a:t> </a:t>
            </a:r>
            <a:r>
              <a:rPr sz="2600" dirty="0">
                <a:solidFill>
                  <a:srgbClr val="747373"/>
                </a:solidFill>
                <a:latin typeface="Arial"/>
                <a:cs typeface="Arial"/>
              </a:rPr>
              <a:t>weight.</a:t>
            </a:r>
            <a:r>
              <a:rPr sz="2600" spc="164" dirty="0">
                <a:solidFill>
                  <a:srgbClr val="747373"/>
                </a:solidFill>
                <a:latin typeface="Arial"/>
                <a:cs typeface="Arial"/>
              </a:rPr>
              <a:t> </a:t>
            </a:r>
            <a:r>
              <a:rPr sz="2600" dirty="0">
                <a:solidFill>
                  <a:srgbClr val="747373"/>
                </a:solidFill>
                <a:latin typeface="Arial"/>
                <a:cs typeface="Arial"/>
              </a:rPr>
              <a:t>It</a:t>
            </a:r>
            <a:r>
              <a:rPr sz="2600" spc="43" dirty="0">
                <a:solidFill>
                  <a:srgbClr val="747373"/>
                </a:solidFill>
                <a:latin typeface="Arial"/>
                <a:cs typeface="Arial"/>
              </a:rPr>
              <a:t> </a:t>
            </a:r>
            <a:r>
              <a:rPr sz="2600" dirty="0">
                <a:solidFill>
                  <a:srgbClr val="747373"/>
                </a:solidFill>
                <a:latin typeface="Arial"/>
                <a:cs typeface="Arial"/>
              </a:rPr>
              <a:t>doesn‘t</a:t>
            </a:r>
            <a:r>
              <a:rPr sz="2600" spc="335" dirty="0">
                <a:solidFill>
                  <a:srgbClr val="747373"/>
                </a:solidFill>
                <a:latin typeface="Arial"/>
                <a:cs typeface="Arial"/>
              </a:rPr>
              <a:t> </a:t>
            </a:r>
            <a:r>
              <a:rPr sz="2600" dirty="0">
                <a:solidFill>
                  <a:srgbClr val="747373"/>
                </a:solidFill>
                <a:latin typeface="Arial"/>
                <a:cs typeface="Arial"/>
              </a:rPr>
              <a:t>fo</a:t>
            </a:r>
            <a:r>
              <a:rPr sz="2600" spc="-45" dirty="0">
                <a:solidFill>
                  <a:srgbClr val="747373"/>
                </a:solidFill>
                <a:latin typeface="Arial"/>
                <a:cs typeface="Arial"/>
              </a:rPr>
              <a:t>r</a:t>
            </a:r>
            <a:r>
              <a:rPr sz="2600" dirty="0">
                <a:solidFill>
                  <a:srgbClr val="747373"/>
                </a:solidFill>
                <a:latin typeface="Arial"/>
                <a:cs typeface="Arial"/>
              </a:rPr>
              <a:t>ce</a:t>
            </a:r>
            <a:r>
              <a:rPr sz="2600" spc="118" dirty="0">
                <a:solidFill>
                  <a:srgbClr val="747373"/>
                </a:solidFill>
                <a:latin typeface="Arial"/>
                <a:cs typeface="Arial"/>
              </a:rPr>
              <a:t> </a:t>
            </a:r>
            <a:r>
              <a:rPr sz="2600" dirty="0">
                <a:solidFill>
                  <a:srgbClr val="747373"/>
                </a:solidFill>
                <a:latin typeface="Arial"/>
                <a:cs typeface="Arial"/>
              </a:rPr>
              <a:t>any</a:t>
            </a:r>
            <a:r>
              <a:rPr sz="2600" spc="-83" dirty="0">
                <a:solidFill>
                  <a:srgbClr val="747373"/>
                </a:solidFill>
                <a:latin typeface="Arial"/>
                <a:cs typeface="Arial"/>
              </a:rPr>
              <a:t> </a:t>
            </a:r>
            <a:r>
              <a:rPr sz="2600" dirty="0">
                <a:solidFill>
                  <a:srgbClr val="747373"/>
                </a:solidFill>
                <a:latin typeface="Arial"/>
                <a:cs typeface="Arial"/>
              </a:rPr>
              <a:t>convention</a:t>
            </a:r>
            <a:r>
              <a:rPr sz="2600" spc="125" dirty="0">
                <a:solidFill>
                  <a:srgbClr val="747373"/>
                </a:solidFill>
                <a:latin typeface="Arial"/>
                <a:cs typeface="Arial"/>
              </a:rPr>
              <a:t> </a:t>
            </a:r>
            <a:r>
              <a:rPr sz="2600" dirty="0">
                <a:solidFill>
                  <a:srgbClr val="747373"/>
                </a:solidFill>
                <a:latin typeface="Arial"/>
                <a:cs typeface="Arial"/>
              </a:rPr>
              <a:t>but</a:t>
            </a:r>
            <a:r>
              <a:rPr sz="2600" spc="180" dirty="0">
                <a:solidFill>
                  <a:srgbClr val="747373"/>
                </a:solidFill>
                <a:latin typeface="Arial"/>
                <a:cs typeface="Arial"/>
              </a:rPr>
              <a:t> </a:t>
            </a:r>
            <a:r>
              <a:rPr sz="2600" dirty="0">
                <a:solidFill>
                  <a:srgbClr val="747373"/>
                </a:solidFill>
                <a:latin typeface="Arial"/>
                <a:cs typeface="Arial"/>
              </a:rPr>
              <a:t>p</a:t>
            </a:r>
            <a:r>
              <a:rPr sz="2600" spc="-45" dirty="0">
                <a:solidFill>
                  <a:srgbClr val="747373"/>
                </a:solidFill>
                <a:latin typeface="Arial"/>
                <a:cs typeface="Arial"/>
              </a:rPr>
              <a:t>r</a:t>
            </a:r>
            <a:r>
              <a:rPr sz="2600" dirty="0">
                <a:solidFill>
                  <a:srgbClr val="747373"/>
                </a:solidFill>
                <a:latin typeface="Arial"/>
                <a:cs typeface="Arial"/>
              </a:rPr>
              <a:t>ovides </a:t>
            </a:r>
            <a:endParaRPr sz="2600" dirty="0">
              <a:latin typeface="Arial"/>
              <a:cs typeface="Arial"/>
            </a:endParaRPr>
          </a:p>
          <a:p>
            <a:pPr marL="888859" marR="830262">
              <a:lnSpc>
                <a:spcPts val="2988"/>
              </a:lnSpc>
              <a:spcBef>
                <a:spcPts val="209"/>
              </a:spcBef>
            </a:pPr>
            <a:r>
              <a:rPr sz="2600" dirty="0">
                <a:solidFill>
                  <a:srgbClr val="747373"/>
                </a:solidFill>
                <a:latin typeface="Arial"/>
                <a:cs typeface="Arial"/>
              </a:rPr>
              <a:t>many commonly</a:t>
            </a:r>
            <a:r>
              <a:rPr sz="2600" spc="236" dirty="0">
                <a:solidFill>
                  <a:srgbClr val="747373"/>
                </a:solidFill>
                <a:latin typeface="Arial"/>
                <a:cs typeface="Arial"/>
              </a:rPr>
              <a:t> </a:t>
            </a:r>
            <a:r>
              <a:rPr sz="2600" spc="-45" dirty="0">
                <a:solidFill>
                  <a:srgbClr val="747373"/>
                </a:solidFill>
                <a:latin typeface="Arial"/>
                <a:cs typeface="Arial"/>
              </a:rPr>
              <a:t>r</a:t>
            </a:r>
            <a:r>
              <a:rPr sz="2600" dirty="0">
                <a:solidFill>
                  <a:srgbClr val="747373"/>
                </a:solidFill>
                <a:latin typeface="Arial"/>
                <a:cs typeface="Arial"/>
              </a:rPr>
              <a:t>equi</a:t>
            </a:r>
            <a:r>
              <a:rPr sz="2600" spc="-45" dirty="0">
                <a:solidFill>
                  <a:srgbClr val="747373"/>
                </a:solidFill>
                <a:latin typeface="Arial"/>
                <a:cs typeface="Arial"/>
              </a:rPr>
              <a:t>r</a:t>
            </a:r>
            <a:r>
              <a:rPr sz="2600" dirty="0">
                <a:solidFill>
                  <a:srgbClr val="747373"/>
                </a:solidFill>
                <a:latin typeface="Arial"/>
                <a:cs typeface="Arial"/>
              </a:rPr>
              <a:t>ed</a:t>
            </a:r>
            <a:r>
              <a:rPr sz="2600" spc="27" dirty="0">
                <a:solidFill>
                  <a:srgbClr val="747373"/>
                </a:solidFill>
                <a:latin typeface="Arial"/>
                <a:cs typeface="Arial"/>
              </a:rPr>
              <a:t> </a:t>
            </a:r>
            <a:r>
              <a:rPr sz="2600" dirty="0">
                <a:solidFill>
                  <a:srgbClr val="747373"/>
                </a:solidFill>
                <a:latin typeface="Arial"/>
                <a:cs typeface="Arial"/>
              </a:rPr>
              <a:t>featu</a:t>
            </a:r>
            <a:r>
              <a:rPr sz="2600" spc="-45" dirty="0">
                <a:solidFill>
                  <a:srgbClr val="747373"/>
                </a:solidFill>
                <a:latin typeface="Arial"/>
                <a:cs typeface="Arial"/>
              </a:rPr>
              <a:t>r</a:t>
            </a:r>
            <a:r>
              <a:rPr sz="2600" dirty="0">
                <a:solidFill>
                  <a:srgbClr val="747373"/>
                </a:solidFill>
                <a:latin typeface="Arial"/>
                <a:cs typeface="Arial"/>
              </a:rPr>
              <a:t>es</a:t>
            </a:r>
            <a:r>
              <a:rPr sz="2600" spc="-55" dirty="0">
                <a:solidFill>
                  <a:srgbClr val="747373"/>
                </a:solidFill>
                <a:latin typeface="Arial"/>
                <a:cs typeface="Arial"/>
              </a:rPr>
              <a:t> </a:t>
            </a:r>
            <a:r>
              <a:rPr sz="2600" dirty="0">
                <a:solidFill>
                  <a:srgbClr val="747373"/>
                </a:solidFill>
                <a:latin typeface="Arial"/>
                <a:cs typeface="Arial"/>
              </a:rPr>
              <a:t>th</a:t>
            </a:r>
            <a:r>
              <a:rPr sz="2600" spc="-45" dirty="0">
                <a:solidFill>
                  <a:srgbClr val="747373"/>
                </a:solidFill>
                <a:latin typeface="Arial"/>
                <a:cs typeface="Arial"/>
              </a:rPr>
              <a:t>r</a:t>
            </a:r>
            <a:r>
              <a:rPr sz="2600" dirty="0">
                <a:solidFill>
                  <a:srgbClr val="747373"/>
                </a:solidFill>
                <a:latin typeface="Arial"/>
                <a:cs typeface="Arial"/>
              </a:rPr>
              <a:t>ough</a:t>
            </a:r>
            <a:r>
              <a:rPr sz="2600" spc="148" dirty="0">
                <a:solidFill>
                  <a:srgbClr val="747373"/>
                </a:solidFill>
                <a:latin typeface="Arial"/>
                <a:cs typeface="Arial"/>
              </a:rPr>
              <a:t> </a:t>
            </a:r>
            <a:r>
              <a:rPr sz="2600" dirty="0">
                <a:solidFill>
                  <a:srgbClr val="747373"/>
                </a:solidFill>
                <a:latin typeface="Arial"/>
                <a:cs typeface="Arial"/>
              </a:rPr>
              <a:t>a</a:t>
            </a:r>
            <a:r>
              <a:rPr sz="2600" spc="-58" dirty="0">
                <a:solidFill>
                  <a:srgbClr val="747373"/>
                </a:solidFill>
                <a:latin typeface="Arial"/>
                <a:cs typeface="Arial"/>
              </a:rPr>
              <a:t> </a:t>
            </a:r>
            <a:r>
              <a:rPr sz="2600" dirty="0">
                <a:solidFill>
                  <a:srgbClr val="747373"/>
                </a:solidFill>
                <a:latin typeface="Arial"/>
                <a:cs typeface="Arial"/>
              </a:rPr>
              <a:t>set</a:t>
            </a:r>
            <a:r>
              <a:rPr sz="2600" spc="35" dirty="0">
                <a:solidFill>
                  <a:srgbClr val="747373"/>
                </a:solidFill>
                <a:latin typeface="Arial"/>
                <a:cs typeface="Arial"/>
              </a:rPr>
              <a:t> </a:t>
            </a:r>
            <a:r>
              <a:rPr sz="2600" dirty="0">
                <a:solidFill>
                  <a:srgbClr val="747373"/>
                </a:solidFill>
                <a:latin typeface="Arial"/>
                <a:cs typeface="Arial"/>
              </a:rPr>
              <a:t>of</a:t>
            </a:r>
            <a:r>
              <a:rPr sz="2600" spc="86" dirty="0">
                <a:solidFill>
                  <a:srgbClr val="747373"/>
                </a:solidFill>
                <a:latin typeface="Arial"/>
                <a:cs typeface="Arial"/>
              </a:rPr>
              <a:t> </a:t>
            </a:r>
            <a:r>
              <a:rPr sz="2600" dirty="0">
                <a:solidFill>
                  <a:srgbClr val="747373"/>
                </a:solidFill>
                <a:latin typeface="Arial"/>
                <a:cs typeface="Arial"/>
              </a:rPr>
              <a:t>build</a:t>
            </a:r>
            <a:r>
              <a:rPr sz="2600" spc="164" dirty="0">
                <a:solidFill>
                  <a:srgbClr val="747373"/>
                </a:solidFill>
                <a:latin typeface="Arial"/>
                <a:cs typeface="Arial"/>
              </a:rPr>
              <a:t> </a:t>
            </a:r>
            <a:r>
              <a:rPr sz="2600" dirty="0">
                <a:solidFill>
                  <a:srgbClr val="747373"/>
                </a:solidFill>
                <a:latin typeface="Arial"/>
                <a:cs typeface="Arial"/>
              </a:rPr>
              <a:t>in libraries.</a:t>
            </a:r>
            <a:endParaRPr sz="2600" dirty="0">
              <a:latin typeface="Arial"/>
              <a:cs typeface="Arial"/>
            </a:endParaRPr>
          </a:p>
          <a:p>
            <a:pPr marL="622201">
              <a:lnSpc>
                <a:spcPct val="95825"/>
              </a:lnSpc>
              <a:spcBef>
                <a:spcPts val="5016"/>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CodeIgniter</a:t>
            </a:r>
            <a:r>
              <a:rPr sz="2600" spc="134" dirty="0">
                <a:solidFill>
                  <a:srgbClr val="747373"/>
                </a:solidFill>
                <a:latin typeface="Arial"/>
                <a:cs typeface="Arial"/>
              </a:rPr>
              <a:t> </a:t>
            </a:r>
            <a:r>
              <a:rPr sz="2600" dirty="0">
                <a:solidFill>
                  <a:srgbClr val="747373"/>
                </a:solidFill>
                <a:latin typeface="Arial"/>
                <a:cs typeface="Arial"/>
              </a:rPr>
              <a:t>has</a:t>
            </a:r>
            <a:r>
              <a:rPr sz="2600" spc="-83" dirty="0">
                <a:solidFill>
                  <a:srgbClr val="747373"/>
                </a:solidFill>
                <a:latin typeface="Arial"/>
                <a:cs typeface="Arial"/>
              </a:rPr>
              <a:t> </a:t>
            </a:r>
            <a:r>
              <a:rPr sz="2600" dirty="0">
                <a:solidFill>
                  <a:srgbClr val="747373"/>
                </a:solidFill>
                <a:latin typeface="Arial"/>
                <a:cs typeface="Arial"/>
              </a:rPr>
              <a:t>a</a:t>
            </a:r>
            <a:r>
              <a:rPr sz="2600" spc="-58" dirty="0">
                <a:solidFill>
                  <a:srgbClr val="747373"/>
                </a:solidFill>
                <a:latin typeface="Arial"/>
                <a:cs typeface="Arial"/>
              </a:rPr>
              <a:t> </a:t>
            </a:r>
            <a:r>
              <a:rPr sz="2600" dirty="0">
                <a:solidFill>
                  <a:srgbClr val="747373"/>
                </a:solidFill>
                <a:latin typeface="Arial"/>
                <a:cs typeface="Arial"/>
              </a:rPr>
              <a:t>low</a:t>
            </a:r>
            <a:r>
              <a:rPr sz="2600" spc="116" dirty="0">
                <a:solidFill>
                  <a:srgbClr val="747373"/>
                </a:solidFill>
                <a:latin typeface="Arial"/>
                <a:cs typeface="Arial"/>
              </a:rPr>
              <a:t> </a:t>
            </a:r>
            <a:r>
              <a:rPr sz="2600" dirty="0">
                <a:solidFill>
                  <a:srgbClr val="747373"/>
                </a:solidFill>
                <a:latin typeface="Arial"/>
                <a:cs typeface="Arial"/>
              </a:rPr>
              <a:t>lea</a:t>
            </a:r>
            <a:r>
              <a:rPr sz="2600" spc="45" dirty="0">
                <a:solidFill>
                  <a:srgbClr val="747373"/>
                </a:solidFill>
                <a:latin typeface="Arial"/>
                <a:cs typeface="Arial"/>
              </a:rPr>
              <a:t>r</a:t>
            </a:r>
            <a:r>
              <a:rPr sz="2600" dirty="0">
                <a:solidFill>
                  <a:srgbClr val="747373"/>
                </a:solidFill>
                <a:latin typeface="Arial"/>
                <a:cs typeface="Arial"/>
              </a:rPr>
              <a:t>ning</a:t>
            </a:r>
            <a:r>
              <a:rPr sz="2600" spc="-129" dirty="0">
                <a:solidFill>
                  <a:srgbClr val="747373"/>
                </a:solidFill>
                <a:latin typeface="Arial"/>
                <a:cs typeface="Arial"/>
              </a:rPr>
              <a:t> </a:t>
            </a:r>
            <a:r>
              <a:rPr sz="2600" dirty="0">
                <a:solidFill>
                  <a:srgbClr val="747373"/>
                </a:solidFill>
                <a:latin typeface="Arial"/>
                <a:cs typeface="Arial"/>
              </a:rPr>
              <a:t>curve and</a:t>
            </a:r>
            <a:r>
              <a:rPr sz="2600" spc="43" dirty="0">
                <a:solidFill>
                  <a:srgbClr val="747373"/>
                </a:solidFill>
                <a:latin typeface="Arial"/>
                <a:cs typeface="Arial"/>
              </a:rPr>
              <a:t> </a:t>
            </a:r>
            <a:r>
              <a:rPr sz="2600" dirty="0">
                <a:solidFill>
                  <a:srgbClr val="747373"/>
                </a:solidFill>
                <a:latin typeface="Arial"/>
                <a:cs typeface="Arial"/>
              </a:rPr>
              <a:t>is one</a:t>
            </a:r>
            <a:r>
              <a:rPr sz="2600" spc="-43" dirty="0">
                <a:solidFill>
                  <a:srgbClr val="747373"/>
                </a:solidFill>
                <a:latin typeface="Arial"/>
                <a:cs typeface="Arial"/>
              </a:rPr>
              <a:t> </a:t>
            </a:r>
            <a:r>
              <a:rPr sz="2600" dirty="0">
                <a:solidFill>
                  <a:srgbClr val="747373"/>
                </a:solidFill>
                <a:latin typeface="Arial"/>
                <a:cs typeface="Arial"/>
              </a:rPr>
              <a:t>of</a:t>
            </a:r>
            <a:r>
              <a:rPr sz="2600" spc="86" dirty="0">
                <a:solidFill>
                  <a:srgbClr val="747373"/>
                </a:solidFill>
                <a:latin typeface="Arial"/>
                <a:cs typeface="Arial"/>
              </a:rPr>
              <a:t> </a:t>
            </a:r>
            <a:r>
              <a:rPr sz="2600" dirty="0">
                <a:solidFill>
                  <a:srgbClr val="747373"/>
                </a:solidFill>
                <a:latin typeface="Arial"/>
                <a:cs typeface="Arial"/>
              </a:rPr>
              <a:t>the</a:t>
            </a:r>
            <a:r>
              <a:rPr sz="2600" spc="36" dirty="0">
                <a:solidFill>
                  <a:srgbClr val="747373"/>
                </a:solidFill>
                <a:latin typeface="Arial"/>
                <a:cs typeface="Arial"/>
              </a:rPr>
              <a:t> </a:t>
            </a:r>
            <a:r>
              <a:rPr sz="2600" dirty="0">
                <a:solidFill>
                  <a:srgbClr val="747373"/>
                </a:solidFill>
                <a:latin typeface="Arial"/>
                <a:cs typeface="Arial"/>
              </a:rPr>
              <a:t>best</a:t>
            </a:r>
            <a:r>
              <a:rPr sz="2600" spc="98" dirty="0">
                <a:solidFill>
                  <a:srgbClr val="747373"/>
                </a:solidFill>
                <a:latin typeface="Arial"/>
                <a:cs typeface="Arial"/>
              </a:rPr>
              <a:t> </a:t>
            </a:r>
            <a:r>
              <a:rPr sz="2600" dirty="0">
                <a:solidFill>
                  <a:srgbClr val="747373"/>
                </a:solidFill>
                <a:latin typeface="Arial"/>
                <a:cs typeface="Arial"/>
              </a:rPr>
              <a:t>documented</a:t>
            </a:r>
            <a:r>
              <a:rPr sz="2600" spc="286" dirty="0">
                <a:solidFill>
                  <a:srgbClr val="747373"/>
                </a:solidFill>
                <a:latin typeface="Arial"/>
                <a:cs typeface="Arial"/>
              </a:rPr>
              <a:t> </a:t>
            </a:r>
            <a:r>
              <a:rPr sz="2600" dirty="0">
                <a:solidFill>
                  <a:srgbClr val="747373"/>
                </a:solidFill>
                <a:latin typeface="Arial"/>
                <a:cs typeface="Arial"/>
              </a:rPr>
              <a:t>PHP</a:t>
            </a:r>
            <a:endParaRPr sz="2600" dirty="0">
              <a:latin typeface="Arial"/>
              <a:cs typeface="Arial"/>
            </a:endParaRPr>
          </a:p>
          <a:p>
            <a:pPr marL="888859">
              <a:lnSpc>
                <a:spcPct val="95825"/>
              </a:lnSpc>
              <a:spcBef>
                <a:spcPts val="210"/>
              </a:spcBef>
            </a:pPr>
            <a:r>
              <a:rPr sz="2600" dirty="0">
                <a:solidFill>
                  <a:srgbClr val="747373"/>
                </a:solidFill>
                <a:latin typeface="Arial"/>
                <a:cs typeface="Arial"/>
              </a:rPr>
              <a:t>web</a:t>
            </a:r>
            <a:r>
              <a:rPr sz="2600" spc="95" dirty="0">
                <a:solidFill>
                  <a:srgbClr val="747373"/>
                </a:solidFill>
                <a:latin typeface="Arial"/>
                <a:cs typeface="Arial"/>
              </a:rPr>
              <a:t> </a:t>
            </a:r>
            <a:r>
              <a:rPr sz="2600" dirty="0">
                <a:solidFill>
                  <a:srgbClr val="747373"/>
                </a:solidFill>
                <a:latin typeface="Arial"/>
                <a:cs typeface="Arial"/>
              </a:rPr>
              <a:t>frameworks.</a:t>
            </a:r>
            <a:endParaRPr sz="2600" dirty="0">
              <a:latin typeface="Arial"/>
              <a:cs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9"/>
            <a:ext cx="11704320" cy="945432"/>
          </a:xfrm>
        </p:spPr>
        <p:txBody>
          <a:bodyPr>
            <a:normAutofit fontScale="90000"/>
          </a:bodyPr>
          <a:lstStyle/>
          <a:p>
            <a:r>
              <a:rPr lang="en-IN" b="1" dirty="0" smtClean="0"/>
              <a:t>Loading Model</a:t>
            </a:r>
            <a:endParaRPr lang="en-IN" b="1" dirty="0"/>
          </a:p>
        </p:txBody>
      </p:sp>
      <p:sp>
        <p:nvSpPr>
          <p:cNvPr id="7" name="Content Placeholder 6"/>
          <p:cNvSpPr>
            <a:spLocks noGrp="1"/>
          </p:cNvSpPr>
          <p:nvPr>
            <p:ph idx="1"/>
          </p:nvPr>
        </p:nvSpPr>
        <p:spPr>
          <a:xfrm>
            <a:off x="650240" y="1498600"/>
            <a:ext cx="11704320" cy="6604553"/>
          </a:xfrm>
        </p:spPr>
        <p:txBody>
          <a:bodyPr>
            <a:noAutofit/>
          </a:bodyPr>
          <a:lstStyle/>
          <a:p>
            <a:pPr>
              <a:spcBef>
                <a:spcPts val="1200"/>
              </a:spcBef>
            </a:pPr>
            <a:r>
              <a:rPr lang="en-IN" sz="3600" dirty="0"/>
              <a:t>Your models will typically be loaded and called from within your</a:t>
            </a:r>
            <a:r>
              <a:rPr lang="en-IN" sz="3600" b="1" dirty="0"/>
              <a:t> </a:t>
            </a:r>
            <a:r>
              <a:rPr lang="en-IN" sz="3600" b="1" dirty="0">
                <a:hlinkClick r:id="rId2"/>
              </a:rPr>
              <a:t>controller</a:t>
            </a:r>
            <a:r>
              <a:rPr lang="en-IN" sz="3600" dirty="0"/>
              <a:t> functions. </a:t>
            </a:r>
            <a:endParaRPr lang="en-IN" sz="3600" dirty="0" smtClean="0"/>
          </a:p>
          <a:p>
            <a:pPr>
              <a:spcBef>
                <a:spcPts val="1200"/>
              </a:spcBef>
            </a:pPr>
            <a:r>
              <a:rPr lang="en-IN" sz="3600" dirty="0" smtClean="0"/>
              <a:t>To </a:t>
            </a:r>
            <a:r>
              <a:rPr lang="en-IN" sz="3600" dirty="0"/>
              <a:t>load a model you will use the following function:</a:t>
            </a:r>
          </a:p>
          <a:p>
            <a:pPr marL="0" indent="0">
              <a:spcBef>
                <a:spcPts val="1200"/>
              </a:spcBef>
              <a:buNone/>
            </a:pPr>
            <a:r>
              <a:rPr lang="en-IN" sz="3600" dirty="0" smtClean="0"/>
              <a:t>	$</a:t>
            </a:r>
            <a:r>
              <a:rPr lang="en-IN" sz="3600" dirty="0"/>
              <a:t>this-&gt;load-&gt;model('</a:t>
            </a:r>
            <a:r>
              <a:rPr lang="en-IN" sz="3600" b="1" dirty="0" err="1"/>
              <a:t>Model_name</a:t>
            </a:r>
            <a:r>
              <a:rPr lang="en-IN" sz="3600" dirty="0" smtClean="0"/>
              <a:t>');</a:t>
            </a:r>
          </a:p>
          <a:p>
            <a:pPr>
              <a:spcBef>
                <a:spcPts val="1200"/>
              </a:spcBef>
            </a:pPr>
            <a:r>
              <a:rPr lang="en-IN" sz="3600" dirty="0" smtClean="0"/>
              <a:t>If </a:t>
            </a:r>
            <a:r>
              <a:rPr lang="en-IN" sz="3600" dirty="0"/>
              <a:t>your model is located in a sub-folder, include the relative path from your models folder. </a:t>
            </a:r>
            <a:endParaRPr lang="en-IN" sz="3600" dirty="0" smtClean="0"/>
          </a:p>
          <a:p>
            <a:pPr>
              <a:spcBef>
                <a:spcPts val="1200"/>
              </a:spcBef>
            </a:pPr>
            <a:r>
              <a:rPr lang="en-IN" sz="3600" dirty="0" smtClean="0"/>
              <a:t>For </a:t>
            </a:r>
            <a:r>
              <a:rPr lang="en-IN" sz="3600" dirty="0"/>
              <a:t>example, if you have a model located at </a:t>
            </a:r>
            <a:r>
              <a:rPr lang="en-IN" sz="3600" b="1" dirty="0"/>
              <a:t>application/models/blog/</a:t>
            </a:r>
            <a:r>
              <a:rPr lang="en-IN" sz="3600" b="1" dirty="0" err="1"/>
              <a:t>queries.php</a:t>
            </a:r>
            <a:r>
              <a:rPr lang="en-IN" sz="3600" dirty="0"/>
              <a:t> you'll load it using:</a:t>
            </a:r>
          </a:p>
          <a:p>
            <a:pPr marL="0" indent="0">
              <a:spcBef>
                <a:spcPts val="1200"/>
              </a:spcBef>
              <a:buNone/>
            </a:pPr>
            <a:r>
              <a:rPr lang="en-IN" sz="3600" dirty="0" smtClean="0"/>
              <a:t>	$</a:t>
            </a:r>
            <a:r>
              <a:rPr lang="en-IN" sz="3600" dirty="0"/>
              <a:t>this-&gt;load-&gt;model('</a:t>
            </a:r>
            <a:r>
              <a:rPr lang="en-IN" sz="3600" b="1" dirty="0"/>
              <a:t>blog/queries</a:t>
            </a:r>
            <a:r>
              <a:rPr lang="en-IN" sz="3600" dirty="0" smtClean="0"/>
              <a:t>');</a:t>
            </a:r>
          </a:p>
          <a:p>
            <a:pPr>
              <a:spcBef>
                <a:spcPts val="1200"/>
              </a:spcBef>
            </a:pPr>
            <a:r>
              <a:rPr lang="en-IN" sz="3600" dirty="0" smtClean="0"/>
              <a:t>Once </a:t>
            </a:r>
            <a:r>
              <a:rPr lang="en-IN" sz="3600" dirty="0"/>
              <a:t>loaded, you will access your model functions using an object with the same name as your class:</a:t>
            </a:r>
          </a:p>
          <a:p>
            <a:pPr marL="0" indent="0">
              <a:spcBef>
                <a:spcPts val="1200"/>
              </a:spcBef>
              <a:buNone/>
            </a:pPr>
            <a:r>
              <a:rPr lang="en-IN" sz="3600" dirty="0" smtClean="0"/>
              <a:t>	$</a:t>
            </a:r>
            <a:r>
              <a:rPr lang="en-IN" sz="3600" dirty="0"/>
              <a:t>this-&gt;</a:t>
            </a:r>
            <a:r>
              <a:rPr lang="en-IN" sz="3600" b="1" dirty="0" err="1"/>
              <a:t>Model_name</a:t>
            </a:r>
            <a:r>
              <a:rPr lang="en-IN" sz="3600" dirty="0"/>
              <a:t>-&gt;function();</a:t>
            </a:r>
          </a:p>
        </p:txBody>
      </p:sp>
    </p:spTree>
    <p:extLst>
      <p:ext uri="{BB962C8B-B14F-4D97-AF65-F5344CB8AC3E}">
        <p14:creationId xmlns:p14="http://schemas.microsoft.com/office/powerpoint/2010/main" val="36583734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Loading Model</a:t>
            </a:r>
            <a:endParaRPr lang="en-IN" dirty="0"/>
          </a:p>
        </p:txBody>
      </p:sp>
      <p:sp>
        <p:nvSpPr>
          <p:cNvPr id="3" name="Content Placeholder 2"/>
          <p:cNvSpPr>
            <a:spLocks noGrp="1"/>
          </p:cNvSpPr>
          <p:nvPr>
            <p:ph idx="1"/>
          </p:nvPr>
        </p:nvSpPr>
        <p:spPr/>
        <p:txBody>
          <a:bodyPr/>
          <a:lstStyle/>
          <a:p>
            <a:r>
              <a:rPr lang="en-IN" dirty="0"/>
              <a:t>If you would like your model assigned to a different object name you can specify it via the second parameter of the loading function:</a:t>
            </a:r>
          </a:p>
          <a:p>
            <a:pPr marL="0" indent="0">
              <a:buNone/>
            </a:pPr>
            <a:r>
              <a:rPr lang="en-IN" dirty="0" smtClean="0"/>
              <a:t>EX:</a:t>
            </a:r>
          </a:p>
          <a:p>
            <a:pPr marL="0" indent="0">
              <a:buNone/>
            </a:pPr>
            <a:r>
              <a:rPr lang="en-IN" dirty="0" smtClean="0"/>
              <a:t>$</a:t>
            </a:r>
            <a:r>
              <a:rPr lang="en-IN" dirty="0"/>
              <a:t>this-&gt;load-&gt;model('</a:t>
            </a:r>
            <a:r>
              <a:rPr lang="en-IN" b="1" dirty="0" err="1"/>
              <a:t>Model_name</a:t>
            </a:r>
            <a:r>
              <a:rPr lang="en-IN" dirty="0"/>
              <a:t>', 'fubar');</a:t>
            </a:r>
            <a:br>
              <a:rPr lang="en-IN" dirty="0"/>
            </a:br>
            <a:r>
              <a:rPr lang="en-IN" dirty="0" smtClean="0"/>
              <a:t>$</a:t>
            </a:r>
            <a:r>
              <a:rPr lang="en-IN" dirty="0"/>
              <a:t>this-&gt;fubar-&gt;function();</a:t>
            </a:r>
          </a:p>
        </p:txBody>
      </p:sp>
    </p:spTree>
    <p:extLst>
      <p:ext uri="{BB962C8B-B14F-4D97-AF65-F5344CB8AC3E}">
        <p14:creationId xmlns:p14="http://schemas.microsoft.com/office/powerpoint/2010/main" val="7460316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Connecting Models to </a:t>
            </a:r>
            <a:r>
              <a:rPr lang="en-IN" b="1" dirty="0" smtClean="0"/>
              <a:t>Database</a:t>
            </a:r>
            <a:endParaRPr lang="en-IN" b="1" dirty="0"/>
          </a:p>
        </p:txBody>
      </p:sp>
      <p:sp>
        <p:nvSpPr>
          <p:cNvPr id="3" name="Content Placeholder 2"/>
          <p:cNvSpPr>
            <a:spLocks noGrp="1"/>
          </p:cNvSpPr>
          <p:nvPr>
            <p:ph idx="1"/>
          </p:nvPr>
        </p:nvSpPr>
        <p:spPr/>
        <p:txBody>
          <a:bodyPr>
            <a:normAutofit fontScale="92500" lnSpcReduction="10000"/>
          </a:bodyPr>
          <a:lstStyle/>
          <a:p>
            <a:r>
              <a:rPr lang="en-IN" dirty="0"/>
              <a:t>Loading a model doesn't mean it will automatically connect to your database. There are different methods to connect a database</a:t>
            </a:r>
            <a:r>
              <a:rPr lang="en-IN" dirty="0" smtClean="0"/>
              <a:t>.</a:t>
            </a:r>
          </a:p>
          <a:p>
            <a:r>
              <a:rPr lang="en-IN" b="1" dirty="0"/>
              <a:t>.Auto-connect</a:t>
            </a:r>
            <a:r>
              <a:rPr lang="en-IN" dirty="0"/>
              <a:t> feature will automatically load your database with every page load. To enable it, add word 'database' in the array library in </a:t>
            </a:r>
            <a:r>
              <a:rPr lang="en-IN" dirty="0" err="1"/>
              <a:t>autoload.php</a:t>
            </a:r>
            <a:r>
              <a:rPr lang="en-IN" dirty="0"/>
              <a:t> file</a:t>
            </a:r>
            <a:r>
              <a:rPr lang="en-IN" dirty="0" smtClean="0"/>
              <a:t>.</a:t>
            </a:r>
          </a:p>
          <a:p>
            <a:r>
              <a:rPr lang="en-IN" b="1" dirty="0"/>
              <a:t>Manually connect</a:t>
            </a:r>
            <a:r>
              <a:rPr lang="en-IN" dirty="0"/>
              <a:t> database by adding this code in the page where needed.</a:t>
            </a:r>
          </a:p>
          <a:p>
            <a:pPr marL="0" indent="0">
              <a:buNone/>
            </a:pPr>
            <a:r>
              <a:rPr lang="en-IN" smtClean="0"/>
              <a:t>		$</a:t>
            </a:r>
            <a:r>
              <a:rPr lang="en-IN"/>
              <a:t>this-</a:t>
            </a:r>
            <a:r>
              <a:rPr lang="en-IN" b="1"/>
              <a:t>&gt;</a:t>
            </a:r>
            <a:r>
              <a:rPr lang="en-IN"/>
              <a:t>load-</a:t>
            </a:r>
            <a:r>
              <a:rPr lang="en-IN" b="1"/>
              <a:t>&gt;</a:t>
            </a:r>
            <a:r>
              <a:rPr lang="en-IN"/>
              <a:t>database(); </a:t>
            </a:r>
          </a:p>
          <a:p>
            <a:endParaRPr lang="en-IN" dirty="0"/>
          </a:p>
        </p:txBody>
      </p:sp>
    </p:spTree>
    <p:extLst>
      <p:ext uri="{BB962C8B-B14F-4D97-AF65-F5344CB8AC3E}">
        <p14:creationId xmlns:p14="http://schemas.microsoft.com/office/powerpoint/2010/main" val="18375590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8"/>
            <a:ext cx="11704320" cy="1250231"/>
          </a:xfrm>
        </p:spPr>
        <p:txBody>
          <a:bodyPr>
            <a:normAutofit/>
          </a:bodyPr>
          <a:lstStyle/>
          <a:p>
            <a:r>
              <a:rPr lang="en-IN" dirty="0" smtClean="0"/>
              <a:t>Helper</a:t>
            </a:r>
            <a:endParaRPr lang="en-IN" dirty="0"/>
          </a:p>
        </p:txBody>
      </p:sp>
      <p:sp>
        <p:nvSpPr>
          <p:cNvPr id="3" name="Content Placeholder 2"/>
          <p:cNvSpPr>
            <a:spLocks noGrp="1"/>
          </p:cNvSpPr>
          <p:nvPr>
            <p:ph idx="1"/>
          </p:nvPr>
        </p:nvSpPr>
        <p:spPr>
          <a:xfrm>
            <a:off x="650240" y="1574800"/>
            <a:ext cx="12710160" cy="8432799"/>
          </a:xfrm>
        </p:spPr>
        <p:txBody>
          <a:bodyPr>
            <a:normAutofit/>
          </a:bodyPr>
          <a:lstStyle/>
          <a:p>
            <a:r>
              <a:rPr lang="en-IN" dirty="0" smtClean="0"/>
              <a:t>Helpers help </a:t>
            </a:r>
            <a:r>
              <a:rPr lang="en-IN" dirty="0"/>
              <a:t>you with tasks. </a:t>
            </a:r>
            <a:endParaRPr lang="en-IN" dirty="0" smtClean="0"/>
          </a:p>
          <a:p>
            <a:r>
              <a:rPr lang="en-IN" dirty="0" smtClean="0"/>
              <a:t>Each </a:t>
            </a:r>
            <a:r>
              <a:rPr lang="en-IN" dirty="0"/>
              <a:t>helper file is simply a collection of functions in a particular category</a:t>
            </a:r>
            <a:r>
              <a:rPr lang="en-IN" dirty="0" smtClean="0"/>
              <a:t>.</a:t>
            </a:r>
          </a:p>
          <a:p>
            <a:r>
              <a:rPr lang="en-IN" dirty="0" smtClean="0"/>
              <a:t> </a:t>
            </a:r>
            <a:r>
              <a:rPr lang="en-IN" dirty="0"/>
              <a:t>There are </a:t>
            </a:r>
            <a:endParaRPr lang="en-IN" dirty="0" smtClean="0"/>
          </a:p>
          <a:p>
            <a:pPr lvl="1"/>
            <a:r>
              <a:rPr lang="en-IN" b="1" dirty="0" smtClean="0"/>
              <a:t>URL </a:t>
            </a:r>
            <a:r>
              <a:rPr lang="en-IN" b="1" dirty="0"/>
              <a:t>Helpers</a:t>
            </a:r>
            <a:r>
              <a:rPr lang="en-IN" dirty="0"/>
              <a:t>, that assist in creating links, </a:t>
            </a:r>
            <a:endParaRPr lang="en-IN" dirty="0" smtClean="0"/>
          </a:p>
          <a:p>
            <a:pPr lvl="1"/>
            <a:r>
              <a:rPr lang="en-IN" b="1" dirty="0" smtClean="0"/>
              <a:t>Form </a:t>
            </a:r>
            <a:r>
              <a:rPr lang="en-IN" b="1" dirty="0"/>
              <a:t>Helpers</a:t>
            </a:r>
            <a:r>
              <a:rPr lang="en-IN" dirty="0"/>
              <a:t> that help you create form elements, </a:t>
            </a:r>
            <a:endParaRPr lang="en-IN" dirty="0" smtClean="0"/>
          </a:p>
          <a:p>
            <a:pPr lvl="1"/>
            <a:r>
              <a:rPr lang="en-IN" b="1" dirty="0" smtClean="0"/>
              <a:t>Text </a:t>
            </a:r>
            <a:r>
              <a:rPr lang="en-IN" b="1" dirty="0"/>
              <a:t>Helpers</a:t>
            </a:r>
            <a:r>
              <a:rPr lang="en-IN" dirty="0"/>
              <a:t> perform various text formatting </a:t>
            </a:r>
            <a:r>
              <a:rPr lang="en-IN" dirty="0" smtClean="0"/>
              <a:t>routines</a:t>
            </a:r>
          </a:p>
          <a:p>
            <a:pPr lvl="1"/>
            <a:r>
              <a:rPr lang="en-IN" b="1" dirty="0" smtClean="0"/>
              <a:t>Cookie </a:t>
            </a:r>
            <a:r>
              <a:rPr lang="en-IN" b="1" dirty="0"/>
              <a:t>Helpers</a:t>
            </a:r>
            <a:r>
              <a:rPr lang="en-IN" dirty="0"/>
              <a:t> set and read cookies, </a:t>
            </a:r>
            <a:endParaRPr lang="en-IN" dirty="0" smtClean="0"/>
          </a:p>
          <a:p>
            <a:pPr lvl="1"/>
            <a:r>
              <a:rPr lang="en-IN" b="1" dirty="0" smtClean="0"/>
              <a:t>File </a:t>
            </a:r>
            <a:r>
              <a:rPr lang="en-IN" b="1" dirty="0"/>
              <a:t>Helpers</a:t>
            </a:r>
            <a:r>
              <a:rPr lang="en-IN" dirty="0"/>
              <a:t> help you deal with files, </a:t>
            </a:r>
            <a:r>
              <a:rPr lang="en-IN" dirty="0" err="1"/>
              <a:t>etc</a:t>
            </a:r>
            <a:endParaRPr lang="en-IN" dirty="0"/>
          </a:p>
        </p:txBody>
      </p:sp>
    </p:spTree>
    <p:extLst>
      <p:ext uri="{BB962C8B-B14F-4D97-AF65-F5344CB8AC3E}">
        <p14:creationId xmlns:p14="http://schemas.microsoft.com/office/powerpoint/2010/main" val="2775870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127000"/>
            <a:ext cx="11704320" cy="1250232"/>
          </a:xfrm>
        </p:spPr>
        <p:txBody>
          <a:bodyPr/>
          <a:lstStyle/>
          <a:p>
            <a:r>
              <a:rPr lang="en-IN" dirty="0" smtClean="0"/>
              <a:t>Helper</a:t>
            </a:r>
            <a:endParaRPr lang="en-IN" dirty="0"/>
          </a:p>
        </p:txBody>
      </p:sp>
      <p:sp>
        <p:nvSpPr>
          <p:cNvPr id="3" name="Content Placeholder 2"/>
          <p:cNvSpPr>
            <a:spLocks noGrp="1"/>
          </p:cNvSpPr>
          <p:nvPr>
            <p:ph idx="1"/>
          </p:nvPr>
        </p:nvSpPr>
        <p:spPr>
          <a:xfrm>
            <a:off x="101600" y="1294847"/>
            <a:ext cx="13167360" cy="6604553"/>
          </a:xfrm>
        </p:spPr>
        <p:txBody>
          <a:bodyPr>
            <a:noAutofit/>
          </a:bodyPr>
          <a:lstStyle/>
          <a:p>
            <a:r>
              <a:rPr lang="en-IN" sz="3800" dirty="0"/>
              <a:t>Helpers </a:t>
            </a:r>
            <a:r>
              <a:rPr lang="en-IN" sz="3800" dirty="0" smtClean="0"/>
              <a:t>are </a:t>
            </a:r>
            <a:r>
              <a:rPr lang="en-IN" sz="3800" dirty="0"/>
              <a:t>simple, procedural functions. </a:t>
            </a:r>
            <a:endParaRPr lang="en-IN" sz="3800" dirty="0" smtClean="0"/>
          </a:p>
          <a:p>
            <a:r>
              <a:rPr lang="en-IN" sz="3800" dirty="0" smtClean="0"/>
              <a:t>Each </a:t>
            </a:r>
            <a:r>
              <a:rPr lang="en-IN" sz="3800" dirty="0"/>
              <a:t>helper function performs one specific task, with no dependence on other functions.</a:t>
            </a:r>
          </a:p>
          <a:p>
            <a:r>
              <a:rPr lang="en-IN" sz="3800" dirty="0" err="1"/>
              <a:t>CodeIgniter</a:t>
            </a:r>
            <a:r>
              <a:rPr lang="en-IN" sz="3800" dirty="0"/>
              <a:t> does not load Helper Files by default, so the first step in using a Helper is to load it. </a:t>
            </a:r>
            <a:endParaRPr lang="en-IN" sz="3800" dirty="0" smtClean="0"/>
          </a:p>
          <a:p>
            <a:r>
              <a:rPr lang="en-IN" sz="3800" dirty="0" smtClean="0"/>
              <a:t>Once </a:t>
            </a:r>
            <a:r>
              <a:rPr lang="en-IN" sz="3800" dirty="0"/>
              <a:t>loaded, it becomes globally available in your controller and views.</a:t>
            </a:r>
          </a:p>
          <a:p>
            <a:r>
              <a:rPr lang="en-IN" sz="3800" dirty="0"/>
              <a:t>Helpers are typically stored in your </a:t>
            </a:r>
            <a:r>
              <a:rPr lang="en-IN" sz="3800" b="1" dirty="0"/>
              <a:t>system/helpers</a:t>
            </a:r>
            <a:r>
              <a:rPr lang="en-IN" sz="3800" dirty="0"/>
              <a:t>, or </a:t>
            </a:r>
            <a:r>
              <a:rPr lang="en-IN" sz="3800" b="1" dirty="0"/>
              <a:t>application/helpers </a:t>
            </a:r>
            <a:r>
              <a:rPr lang="en-IN" sz="3800" dirty="0"/>
              <a:t>directory. </a:t>
            </a:r>
            <a:endParaRPr lang="en-IN" sz="3800" dirty="0" smtClean="0"/>
          </a:p>
          <a:p>
            <a:r>
              <a:rPr lang="en-IN" sz="3800" dirty="0" err="1" smtClean="0"/>
              <a:t>CodeIgniter</a:t>
            </a:r>
            <a:r>
              <a:rPr lang="en-IN" sz="3800" dirty="0" smtClean="0"/>
              <a:t> </a:t>
            </a:r>
            <a:r>
              <a:rPr lang="en-IN" sz="3800" dirty="0"/>
              <a:t>will look first in your </a:t>
            </a:r>
            <a:r>
              <a:rPr lang="en-IN" sz="3800" b="1" dirty="0"/>
              <a:t>application/helpers</a:t>
            </a:r>
            <a:r>
              <a:rPr lang="en-IN" sz="3800" dirty="0"/>
              <a:t> directory. If the directory does not exist or the specified helper is not located there CI will instead look in your global </a:t>
            </a:r>
            <a:r>
              <a:rPr lang="en-IN" sz="3800" b="1" dirty="0"/>
              <a:t>system/helpers</a:t>
            </a:r>
            <a:r>
              <a:rPr lang="en-IN" sz="3800" dirty="0"/>
              <a:t> folder.</a:t>
            </a:r>
          </a:p>
          <a:p>
            <a:endParaRPr lang="en-IN" sz="3800" dirty="0"/>
          </a:p>
        </p:txBody>
      </p:sp>
    </p:spTree>
    <p:extLst>
      <p:ext uri="{BB962C8B-B14F-4D97-AF65-F5344CB8AC3E}">
        <p14:creationId xmlns:p14="http://schemas.microsoft.com/office/powerpoint/2010/main" val="22149578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127000"/>
            <a:ext cx="11704320" cy="1250232"/>
          </a:xfrm>
        </p:spPr>
        <p:txBody>
          <a:bodyPr/>
          <a:lstStyle/>
          <a:p>
            <a:r>
              <a:rPr lang="en-IN" dirty="0" smtClean="0"/>
              <a:t>Helper</a:t>
            </a:r>
            <a:endParaRPr lang="en-IN" dirty="0"/>
          </a:p>
        </p:txBody>
      </p:sp>
      <p:sp>
        <p:nvSpPr>
          <p:cNvPr id="3" name="Content Placeholder 2"/>
          <p:cNvSpPr>
            <a:spLocks noGrp="1"/>
          </p:cNvSpPr>
          <p:nvPr>
            <p:ph idx="1"/>
          </p:nvPr>
        </p:nvSpPr>
        <p:spPr>
          <a:xfrm>
            <a:off x="101600" y="1294847"/>
            <a:ext cx="13167360" cy="6604553"/>
          </a:xfrm>
        </p:spPr>
        <p:txBody>
          <a:bodyPr>
            <a:noAutofit/>
          </a:bodyPr>
          <a:lstStyle/>
          <a:p>
            <a:r>
              <a:rPr lang="en-IN" sz="4000" dirty="0"/>
              <a:t>To load multiple helpers, specify them in an array,</a:t>
            </a:r>
          </a:p>
          <a:p>
            <a:pPr marL="0" indent="0">
              <a:buNone/>
            </a:pPr>
            <a:r>
              <a:rPr lang="en-IN" sz="4000" dirty="0"/>
              <a:t>$this-</a:t>
            </a:r>
            <a:r>
              <a:rPr lang="en-IN" sz="4000" b="1" dirty="0"/>
              <a:t>&gt;</a:t>
            </a:r>
            <a:r>
              <a:rPr lang="en-IN" sz="4000" dirty="0"/>
              <a:t>load-</a:t>
            </a:r>
            <a:r>
              <a:rPr lang="en-IN" sz="4000" b="1" dirty="0"/>
              <a:t>&gt;</a:t>
            </a:r>
            <a:r>
              <a:rPr lang="en-IN" sz="4000" dirty="0"/>
              <a:t>helper( </a:t>
            </a:r>
            <a:r>
              <a:rPr lang="en-IN" sz="4000" dirty="0" smtClean="0"/>
              <a:t>array</a:t>
            </a:r>
            <a:r>
              <a:rPr lang="en-IN" sz="4000" dirty="0"/>
              <a:t>('helper1', 'helper2', 'helper3')  </a:t>
            </a:r>
            <a:r>
              <a:rPr lang="en-IN" sz="4000" dirty="0" smtClean="0"/>
              <a:t>);</a:t>
            </a:r>
            <a:r>
              <a:rPr lang="en-IN" sz="4000" dirty="0"/>
              <a:t>  </a:t>
            </a:r>
          </a:p>
          <a:p>
            <a:pPr marL="0" indent="0">
              <a:buNone/>
            </a:pPr>
            <a:endParaRPr lang="en-IN" sz="3800" dirty="0"/>
          </a:p>
        </p:txBody>
      </p:sp>
    </p:spTree>
    <p:extLst>
      <p:ext uri="{BB962C8B-B14F-4D97-AF65-F5344CB8AC3E}">
        <p14:creationId xmlns:p14="http://schemas.microsoft.com/office/powerpoint/2010/main" val="26009958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127000"/>
            <a:ext cx="11704320" cy="1250232"/>
          </a:xfrm>
        </p:spPr>
        <p:txBody>
          <a:bodyPr/>
          <a:lstStyle/>
          <a:p>
            <a:r>
              <a:rPr lang="en-IN" dirty="0" smtClean="0"/>
              <a:t>HTML Helper: heading()</a:t>
            </a:r>
            <a:endParaRPr lang="en-IN" dirty="0"/>
          </a:p>
        </p:txBody>
      </p:sp>
      <p:sp>
        <p:nvSpPr>
          <p:cNvPr id="3" name="Content Placeholder 2"/>
          <p:cNvSpPr>
            <a:spLocks noGrp="1"/>
          </p:cNvSpPr>
          <p:nvPr>
            <p:ph idx="1"/>
          </p:nvPr>
        </p:nvSpPr>
        <p:spPr>
          <a:xfrm>
            <a:off x="101600" y="1294847"/>
            <a:ext cx="13167360" cy="6604553"/>
          </a:xfrm>
        </p:spPr>
        <p:txBody>
          <a:bodyPr>
            <a:noAutofit/>
          </a:bodyPr>
          <a:lstStyle/>
          <a:p>
            <a:r>
              <a:rPr lang="en-IN" sz="4000" dirty="0" smtClean="0"/>
              <a:t>Heading</a:t>
            </a:r>
            <a:r>
              <a:rPr lang="en-IN" sz="4000" dirty="0"/>
              <a:t>() </a:t>
            </a:r>
            <a:r>
              <a:rPr lang="en-IN" sz="4000" dirty="0" smtClean="0"/>
              <a:t>returns HTML </a:t>
            </a:r>
            <a:r>
              <a:rPr lang="en-IN" sz="4000" dirty="0"/>
              <a:t>heading </a:t>
            </a:r>
            <a:r>
              <a:rPr lang="en-IN" sz="4000" dirty="0" smtClean="0"/>
              <a:t>tag</a:t>
            </a:r>
          </a:p>
          <a:p>
            <a:r>
              <a:rPr lang="en-IN" sz="4000" dirty="0"/>
              <a:t>Parameters:	</a:t>
            </a:r>
          </a:p>
          <a:p>
            <a:pPr lvl="1"/>
            <a:r>
              <a:rPr lang="en-IN" sz="3400" dirty="0"/>
              <a:t>$data (string) – Content</a:t>
            </a:r>
          </a:p>
          <a:p>
            <a:pPr lvl="1"/>
            <a:r>
              <a:rPr lang="en-IN" sz="3400" dirty="0"/>
              <a:t>$h (string) – Heading level</a:t>
            </a:r>
          </a:p>
          <a:p>
            <a:pPr lvl="1"/>
            <a:r>
              <a:rPr lang="en-IN" sz="3400" dirty="0"/>
              <a:t>$attributes (mixed) – HTML attributes</a:t>
            </a:r>
            <a:endParaRPr lang="en-IN" sz="3400" dirty="0" smtClean="0"/>
          </a:p>
          <a:p>
            <a:r>
              <a:rPr lang="en-IN" sz="4000" dirty="0" smtClean="0"/>
              <a:t>Lets </a:t>
            </a:r>
            <a:r>
              <a:rPr lang="en-IN" sz="4000" dirty="0"/>
              <a:t>you create HTML heading tags. The first parameter will contain the data, the second the size of the heading. Example:</a:t>
            </a:r>
          </a:p>
          <a:p>
            <a:r>
              <a:rPr lang="en-IN" sz="4000" b="1" dirty="0"/>
              <a:t>echo</a:t>
            </a:r>
            <a:r>
              <a:rPr lang="en-IN" sz="4000" dirty="0"/>
              <a:t> heading('Welcome!', 3); </a:t>
            </a:r>
          </a:p>
          <a:p>
            <a:r>
              <a:rPr lang="en-IN" sz="4000" dirty="0"/>
              <a:t>The above would produce: &lt;h3&gt;Welcome!&lt;/h3</a:t>
            </a:r>
            <a:r>
              <a:rPr lang="en-IN" sz="4000" dirty="0" smtClean="0"/>
              <a:t>&gt;</a:t>
            </a:r>
            <a:endParaRPr lang="en-IN" sz="4000" dirty="0"/>
          </a:p>
        </p:txBody>
      </p:sp>
    </p:spTree>
    <p:extLst>
      <p:ext uri="{BB962C8B-B14F-4D97-AF65-F5344CB8AC3E}">
        <p14:creationId xmlns:p14="http://schemas.microsoft.com/office/powerpoint/2010/main" val="34825210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127000"/>
            <a:ext cx="11704320" cy="1250232"/>
          </a:xfrm>
        </p:spPr>
        <p:txBody>
          <a:bodyPr/>
          <a:lstStyle/>
          <a:p>
            <a:r>
              <a:rPr lang="en-IN" dirty="0" smtClean="0"/>
              <a:t>HTML Helper: heading()</a:t>
            </a:r>
            <a:endParaRPr lang="en-IN" dirty="0"/>
          </a:p>
        </p:txBody>
      </p:sp>
      <p:sp>
        <p:nvSpPr>
          <p:cNvPr id="3" name="Content Placeholder 2"/>
          <p:cNvSpPr>
            <a:spLocks noGrp="1"/>
          </p:cNvSpPr>
          <p:nvPr>
            <p:ph idx="1"/>
          </p:nvPr>
        </p:nvSpPr>
        <p:spPr>
          <a:xfrm>
            <a:off x="101600" y="1294847"/>
            <a:ext cx="13167360" cy="6604553"/>
          </a:xfrm>
        </p:spPr>
        <p:txBody>
          <a:bodyPr>
            <a:noAutofit/>
          </a:bodyPr>
          <a:lstStyle/>
          <a:p>
            <a:r>
              <a:rPr lang="en-IN" sz="4000" dirty="0" smtClean="0"/>
              <a:t>Additionally</a:t>
            </a:r>
            <a:r>
              <a:rPr lang="en-IN" sz="4000" dirty="0"/>
              <a:t>, in order to add attributes to the heading tag such as HTML classes, ids or inline styles, a third parameter accepts either a string or an array:</a:t>
            </a:r>
          </a:p>
          <a:p>
            <a:r>
              <a:rPr lang="en-IN" sz="4000" b="1" dirty="0"/>
              <a:t>echo</a:t>
            </a:r>
            <a:r>
              <a:rPr lang="en-IN" sz="4000" dirty="0"/>
              <a:t> heading('Welcome!', 3, 'class="pink"'); </a:t>
            </a:r>
            <a:endParaRPr lang="en-IN" sz="4000" dirty="0" smtClean="0"/>
          </a:p>
          <a:p>
            <a:r>
              <a:rPr lang="en-IN" sz="4000" b="1" dirty="0" smtClean="0"/>
              <a:t>echo</a:t>
            </a:r>
            <a:r>
              <a:rPr lang="en-IN" sz="4000" dirty="0" smtClean="0"/>
              <a:t> </a:t>
            </a:r>
            <a:r>
              <a:rPr lang="en-IN" sz="4000" dirty="0"/>
              <a:t>heading('How are you?', 4, </a:t>
            </a:r>
            <a:r>
              <a:rPr lang="en-IN" sz="4000" b="1" dirty="0"/>
              <a:t>array</a:t>
            </a:r>
            <a:r>
              <a:rPr lang="en-IN" sz="4000" dirty="0"/>
              <a:t>('id' </a:t>
            </a:r>
            <a:r>
              <a:rPr lang="en-IN" sz="4000" b="1" dirty="0"/>
              <a:t>=&gt;</a:t>
            </a:r>
            <a:r>
              <a:rPr lang="en-IN" sz="4000" dirty="0"/>
              <a:t> 'question', 'class' </a:t>
            </a:r>
            <a:r>
              <a:rPr lang="en-IN" sz="4000" b="1" dirty="0"/>
              <a:t>=&gt;</a:t>
            </a:r>
            <a:r>
              <a:rPr lang="en-IN" sz="4000" dirty="0"/>
              <a:t> 'green')); </a:t>
            </a:r>
          </a:p>
          <a:p>
            <a:r>
              <a:rPr lang="en-IN" sz="4000" dirty="0"/>
              <a:t>The above code produces:</a:t>
            </a:r>
          </a:p>
          <a:p>
            <a:r>
              <a:rPr lang="en-IN" sz="4000" dirty="0"/>
              <a:t>&lt;h3 class</a:t>
            </a:r>
            <a:r>
              <a:rPr lang="en-IN" sz="4000" b="1" dirty="0"/>
              <a:t>=</a:t>
            </a:r>
            <a:r>
              <a:rPr lang="en-IN" sz="4000" dirty="0"/>
              <a:t>"pink"&gt;Welcome!&lt;h3&gt; &lt;h4 id</a:t>
            </a:r>
            <a:r>
              <a:rPr lang="en-IN" sz="4000" b="1" dirty="0"/>
              <a:t>=</a:t>
            </a:r>
            <a:r>
              <a:rPr lang="en-IN" sz="4000" dirty="0"/>
              <a:t>"question" class</a:t>
            </a:r>
            <a:r>
              <a:rPr lang="en-IN" sz="4000" b="1" dirty="0"/>
              <a:t>=</a:t>
            </a:r>
            <a:r>
              <a:rPr lang="en-IN" sz="4000" dirty="0"/>
              <a:t>"green"&gt;How are you?&lt;/h4&gt;</a:t>
            </a:r>
          </a:p>
          <a:p>
            <a:pPr marL="0" indent="0">
              <a:buNone/>
            </a:pPr>
            <a:endParaRPr lang="en-IN" sz="3800" dirty="0"/>
          </a:p>
        </p:txBody>
      </p:sp>
    </p:spTree>
    <p:extLst>
      <p:ext uri="{BB962C8B-B14F-4D97-AF65-F5344CB8AC3E}">
        <p14:creationId xmlns:p14="http://schemas.microsoft.com/office/powerpoint/2010/main" val="4249679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127000"/>
            <a:ext cx="11704320" cy="1250232"/>
          </a:xfrm>
        </p:spPr>
        <p:txBody>
          <a:bodyPr/>
          <a:lstStyle/>
          <a:p>
            <a:r>
              <a:rPr lang="en-IN" dirty="0" smtClean="0"/>
              <a:t>HTML Helper: </a:t>
            </a:r>
            <a:r>
              <a:rPr lang="en-IN" dirty="0" err="1" smtClean="0"/>
              <a:t>br</a:t>
            </a:r>
            <a:r>
              <a:rPr lang="en-IN" dirty="0" smtClean="0"/>
              <a:t>()</a:t>
            </a:r>
            <a:endParaRPr lang="en-IN" dirty="0"/>
          </a:p>
        </p:txBody>
      </p:sp>
      <p:sp>
        <p:nvSpPr>
          <p:cNvPr id="3" name="Content Placeholder 2"/>
          <p:cNvSpPr>
            <a:spLocks noGrp="1"/>
          </p:cNvSpPr>
          <p:nvPr>
            <p:ph idx="1"/>
          </p:nvPr>
        </p:nvSpPr>
        <p:spPr>
          <a:xfrm>
            <a:off x="101600" y="1294847"/>
            <a:ext cx="13167360" cy="6604553"/>
          </a:xfrm>
        </p:spPr>
        <p:txBody>
          <a:bodyPr>
            <a:noAutofit/>
          </a:bodyPr>
          <a:lstStyle/>
          <a:p>
            <a:r>
              <a:rPr lang="en-IN" sz="4000" dirty="0" err="1"/>
              <a:t>b</a:t>
            </a:r>
            <a:r>
              <a:rPr lang="en-IN" sz="4000" dirty="0" err="1" smtClean="0"/>
              <a:t>r</a:t>
            </a:r>
            <a:r>
              <a:rPr lang="en-IN" sz="4000" dirty="0"/>
              <a:t>() </a:t>
            </a:r>
            <a:r>
              <a:rPr lang="en-IN" sz="4000" dirty="0" smtClean="0"/>
              <a:t>Returns HTML </a:t>
            </a:r>
            <a:r>
              <a:rPr lang="en-IN" sz="4000" dirty="0"/>
              <a:t>line break </a:t>
            </a:r>
            <a:r>
              <a:rPr lang="en-IN" sz="4000" dirty="0" smtClean="0"/>
              <a:t>tag</a:t>
            </a:r>
          </a:p>
          <a:p>
            <a:r>
              <a:rPr lang="en-IN" sz="4000" dirty="0"/>
              <a:t>Parameters:	</a:t>
            </a:r>
            <a:endParaRPr lang="en-IN" sz="4000" dirty="0" smtClean="0"/>
          </a:p>
          <a:p>
            <a:pPr lvl="1"/>
            <a:r>
              <a:rPr lang="en-IN" sz="3400" dirty="0" smtClean="0"/>
              <a:t>$</a:t>
            </a:r>
            <a:r>
              <a:rPr lang="en-IN" sz="3400" dirty="0"/>
              <a:t>count (</a:t>
            </a:r>
            <a:r>
              <a:rPr lang="en-IN" sz="3400" dirty="0" err="1"/>
              <a:t>int</a:t>
            </a:r>
            <a:r>
              <a:rPr lang="en-IN" sz="3400" dirty="0"/>
              <a:t>) – Number of times to repeat the tag</a:t>
            </a:r>
            <a:endParaRPr lang="en-IN" sz="3400" dirty="0" smtClean="0"/>
          </a:p>
          <a:p>
            <a:r>
              <a:rPr lang="en-IN" sz="4000" dirty="0"/>
              <a:t>Generates line break tags (&lt;</a:t>
            </a:r>
            <a:r>
              <a:rPr lang="en-IN" sz="4000" dirty="0" err="1"/>
              <a:t>br</a:t>
            </a:r>
            <a:r>
              <a:rPr lang="en-IN" sz="4000" dirty="0"/>
              <a:t> /&gt;) based on the number you submit. </a:t>
            </a:r>
            <a:endParaRPr lang="en-IN" sz="4000" dirty="0" smtClean="0"/>
          </a:p>
          <a:p>
            <a:r>
              <a:rPr lang="en-IN" sz="4000" dirty="0" smtClean="0"/>
              <a:t>Example: </a:t>
            </a:r>
            <a:r>
              <a:rPr lang="en-IN" sz="4000" b="1" dirty="0" smtClean="0"/>
              <a:t>echo</a:t>
            </a:r>
            <a:r>
              <a:rPr lang="en-IN" sz="4000" dirty="0" smtClean="0"/>
              <a:t> </a:t>
            </a:r>
            <a:r>
              <a:rPr lang="en-IN" sz="4000" dirty="0" err="1"/>
              <a:t>br</a:t>
            </a:r>
            <a:r>
              <a:rPr lang="en-IN" sz="4000" dirty="0"/>
              <a:t>(3); </a:t>
            </a:r>
          </a:p>
          <a:p>
            <a:r>
              <a:rPr lang="en-IN" sz="4000" dirty="0"/>
              <a:t>The above would produce:</a:t>
            </a:r>
          </a:p>
          <a:p>
            <a:pPr marL="0" indent="0">
              <a:buNone/>
            </a:pPr>
            <a:r>
              <a:rPr lang="en-IN" sz="4000" dirty="0"/>
              <a:t>&lt;</a:t>
            </a:r>
            <a:r>
              <a:rPr lang="en-IN" sz="4000" dirty="0" err="1"/>
              <a:t>br</a:t>
            </a:r>
            <a:r>
              <a:rPr lang="en-IN" sz="4000" dirty="0"/>
              <a:t> /&gt;&lt;</a:t>
            </a:r>
            <a:r>
              <a:rPr lang="en-IN" sz="4000" dirty="0" err="1"/>
              <a:t>br</a:t>
            </a:r>
            <a:r>
              <a:rPr lang="en-IN" sz="4000" dirty="0"/>
              <a:t> /&gt;&lt;</a:t>
            </a:r>
            <a:r>
              <a:rPr lang="en-IN" sz="4000" dirty="0" err="1"/>
              <a:t>br</a:t>
            </a:r>
            <a:r>
              <a:rPr lang="en-IN" sz="4000" dirty="0"/>
              <a:t> /&gt;</a:t>
            </a:r>
          </a:p>
          <a:p>
            <a:endParaRPr lang="en-IN" sz="4000" dirty="0"/>
          </a:p>
          <a:p>
            <a:pPr marL="0" indent="0">
              <a:buNone/>
            </a:pPr>
            <a:endParaRPr lang="en-IN" sz="3800" dirty="0"/>
          </a:p>
        </p:txBody>
      </p:sp>
    </p:spTree>
    <p:extLst>
      <p:ext uri="{BB962C8B-B14F-4D97-AF65-F5344CB8AC3E}">
        <p14:creationId xmlns:p14="http://schemas.microsoft.com/office/powerpoint/2010/main" val="30824458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127000"/>
            <a:ext cx="11704320" cy="1250232"/>
          </a:xfrm>
        </p:spPr>
        <p:txBody>
          <a:bodyPr/>
          <a:lstStyle/>
          <a:p>
            <a:r>
              <a:rPr lang="en-IN" dirty="0" smtClean="0"/>
              <a:t>HTML Helper: </a:t>
            </a:r>
            <a:r>
              <a:rPr lang="en-IN" dirty="0" err="1" smtClean="0"/>
              <a:t>ul</a:t>
            </a:r>
            <a:r>
              <a:rPr lang="en-IN" dirty="0" smtClean="0"/>
              <a:t>()</a:t>
            </a:r>
            <a:endParaRPr lang="en-IN" dirty="0"/>
          </a:p>
        </p:txBody>
      </p:sp>
      <p:sp>
        <p:nvSpPr>
          <p:cNvPr id="3" name="Content Placeholder 2"/>
          <p:cNvSpPr>
            <a:spLocks noGrp="1"/>
          </p:cNvSpPr>
          <p:nvPr>
            <p:ph idx="1"/>
          </p:nvPr>
        </p:nvSpPr>
        <p:spPr>
          <a:xfrm>
            <a:off x="101600" y="1294847"/>
            <a:ext cx="13167360" cy="6604553"/>
          </a:xfrm>
        </p:spPr>
        <p:txBody>
          <a:bodyPr>
            <a:noAutofit/>
          </a:bodyPr>
          <a:lstStyle/>
          <a:p>
            <a:r>
              <a:rPr lang="en-IN" sz="4000" dirty="0" err="1" smtClean="0"/>
              <a:t>ul</a:t>
            </a:r>
            <a:r>
              <a:rPr lang="en-IN" sz="4000" dirty="0" smtClean="0"/>
              <a:t>() Returns: HTML-formatted </a:t>
            </a:r>
            <a:r>
              <a:rPr lang="en-IN" sz="4000" dirty="0"/>
              <a:t>unordered </a:t>
            </a:r>
            <a:r>
              <a:rPr lang="en-IN" sz="4000" dirty="0" smtClean="0"/>
              <a:t>list</a:t>
            </a:r>
          </a:p>
          <a:p>
            <a:r>
              <a:rPr lang="en-IN" sz="4000" dirty="0"/>
              <a:t>Parameters</a:t>
            </a:r>
            <a:r>
              <a:rPr lang="en-IN" sz="4000" dirty="0" smtClean="0"/>
              <a:t>: </a:t>
            </a:r>
          </a:p>
          <a:p>
            <a:pPr lvl="1"/>
            <a:r>
              <a:rPr lang="en-IN" sz="3400" dirty="0" smtClean="0"/>
              <a:t>$</a:t>
            </a:r>
            <a:r>
              <a:rPr lang="en-IN" sz="3400" dirty="0"/>
              <a:t>list (array) – List entries</a:t>
            </a:r>
          </a:p>
          <a:p>
            <a:pPr lvl="1"/>
            <a:r>
              <a:rPr lang="en-IN" sz="3400" dirty="0"/>
              <a:t>$attributes (array) – HTML </a:t>
            </a:r>
            <a:r>
              <a:rPr lang="en-IN" sz="3400" dirty="0" smtClean="0"/>
              <a:t>attributes</a:t>
            </a:r>
          </a:p>
          <a:p>
            <a:pPr lvl="1"/>
            <a:endParaRPr lang="en-IN" sz="3400" dirty="0"/>
          </a:p>
          <a:p>
            <a:r>
              <a:rPr lang="en-IN" dirty="0"/>
              <a:t>Permits you to generate unordered HTML lists from simple or multi-dimensional arrays. </a:t>
            </a:r>
            <a:endParaRPr lang="en-IN" dirty="0" smtClean="0"/>
          </a:p>
          <a:p>
            <a:r>
              <a:rPr lang="en-IN" dirty="0" smtClean="0"/>
              <a:t>Example</a:t>
            </a:r>
            <a:r>
              <a:rPr lang="en-IN" dirty="0"/>
              <a:t>:</a:t>
            </a:r>
          </a:p>
          <a:p>
            <a:r>
              <a:rPr lang="en-IN" dirty="0"/>
              <a:t>$list </a:t>
            </a:r>
            <a:r>
              <a:rPr lang="en-IN" b="1" dirty="0"/>
              <a:t>=</a:t>
            </a:r>
            <a:r>
              <a:rPr lang="en-IN" dirty="0"/>
              <a:t> </a:t>
            </a:r>
            <a:r>
              <a:rPr lang="en-IN" b="1" dirty="0"/>
              <a:t>array</a:t>
            </a:r>
            <a:r>
              <a:rPr lang="en-IN" dirty="0"/>
              <a:t>( 'red', 'blue', 'green', 'yellow' ); $attributes </a:t>
            </a:r>
            <a:r>
              <a:rPr lang="en-IN" b="1" dirty="0"/>
              <a:t>=</a:t>
            </a:r>
            <a:r>
              <a:rPr lang="en-IN" dirty="0"/>
              <a:t> </a:t>
            </a:r>
            <a:r>
              <a:rPr lang="en-IN" b="1" dirty="0"/>
              <a:t>array</a:t>
            </a:r>
            <a:r>
              <a:rPr lang="en-IN" dirty="0"/>
              <a:t>( 'class' </a:t>
            </a:r>
            <a:r>
              <a:rPr lang="en-IN" b="1" dirty="0"/>
              <a:t>=&gt;</a:t>
            </a:r>
            <a:r>
              <a:rPr lang="en-IN" dirty="0"/>
              <a:t> '</a:t>
            </a:r>
            <a:r>
              <a:rPr lang="en-IN" dirty="0" err="1"/>
              <a:t>boldlist</a:t>
            </a:r>
            <a:r>
              <a:rPr lang="en-IN" dirty="0"/>
              <a:t>', 'id' </a:t>
            </a:r>
            <a:r>
              <a:rPr lang="en-IN" b="1" dirty="0"/>
              <a:t>=&gt;</a:t>
            </a:r>
            <a:r>
              <a:rPr lang="en-IN" dirty="0"/>
              <a:t> '</a:t>
            </a:r>
            <a:r>
              <a:rPr lang="en-IN" dirty="0" err="1"/>
              <a:t>mylist</a:t>
            </a:r>
            <a:r>
              <a:rPr lang="en-IN" dirty="0"/>
              <a:t>' ); </a:t>
            </a:r>
          </a:p>
          <a:p>
            <a:pPr marL="0" indent="0">
              <a:buNone/>
            </a:pPr>
            <a:r>
              <a:rPr lang="en-IN" b="1" dirty="0" smtClean="0"/>
              <a:t>    echo</a:t>
            </a:r>
            <a:r>
              <a:rPr lang="en-IN" dirty="0" smtClean="0"/>
              <a:t> </a:t>
            </a:r>
            <a:r>
              <a:rPr lang="en-IN" dirty="0" err="1"/>
              <a:t>ul</a:t>
            </a:r>
            <a:r>
              <a:rPr lang="en-IN" dirty="0"/>
              <a:t>($list, $attributes);</a:t>
            </a:r>
          </a:p>
          <a:p>
            <a:pPr lvl="1"/>
            <a:endParaRPr lang="en-IN" sz="3400" dirty="0"/>
          </a:p>
          <a:p>
            <a:pPr marL="0" indent="0">
              <a:buNone/>
            </a:pPr>
            <a:endParaRPr lang="en-IN" sz="3800" dirty="0"/>
          </a:p>
        </p:txBody>
      </p:sp>
    </p:spTree>
    <p:extLst>
      <p:ext uri="{BB962C8B-B14F-4D97-AF65-F5344CB8AC3E}">
        <p14:creationId xmlns:p14="http://schemas.microsoft.com/office/powerpoint/2010/main" val="2113492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0200" y="736601"/>
            <a:ext cx="12446000" cy="8463841"/>
          </a:xfrm>
          <a:prstGeom prst="rect">
            <a:avLst/>
          </a:prstGeom>
        </p:spPr>
        <p:txBody>
          <a:bodyPr wrap="square" lIns="91425" tIns="45713" rIns="91425" bIns="45713">
            <a:spAutoFit/>
          </a:bodyPr>
          <a:lstStyle/>
          <a:p>
            <a:r>
              <a:rPr lang="en-IN" sz="3200" b="1" dirty="0" err="1">
                <a:latin typeface="Times New Roman" pitchFamily="18" charset="0"/>
                <a:cs typeface="Times New Roman" pitchFamily="18" charset="0"/>
              </a:rPr>
              <a:t>CodeIgniter</a:t>
            </a:r>
            <a:r>
              <a:rPr lang="en-IN" sz="3200" b="1" dirty="0">
                <a:latin typeface="Times New Roman" pitchFamily="18" charset="0"/>
                <a:cs typeface="Times New Roman" pitchFamily="18" charset="0"/>
              </a:rPr>
              <a:t> is right for you if:</a:t>
            </a:r>
          </a:p>
          <a:p>
            <a:pPr marL="457127" indent="-457127">
              <a:buFont typeface="Arial" pitchFamily="34" charset="0"/>
              <a:buChar char="•"/>
            </a:pPr>
            <a:r>
              <a:rPr lang="en-IN" sz="3200" dirty="0">
                <a:latin typeface="Times New Roman" pitchFamily="18" charset="0"/>
                <a:cs typeface="Times New Roman" pitchFamily="18" charset="0"/>
              </a:rPr>
              <a:t>You want a framework with a small footprint.</a:t>
            </a:r>
          </a:p>
          <a:p>
            <a:pPr marL="457127" indent="-457127">
              <a:buFont typeface="Arial" pitchFamily="34" charset="0"/>
              <a:buChar char="•"/>
            </a:pPr>
            <a:r>
              <a:rPr lang="en-IN" sz="3200" dirty="0">
                <a:latin typeface="Times New Roman" pitchFamily="18" charset="0"/>
                <a:cs typeface="Times New Roman" pitchFamily="18" charset="0"/>
              </a:rPr>
              <a:t>You need exceptional performance.</a:t>
            </a:r>
          </a:p>
          <a:p>
            <a:pPr marL="457127" indent="-457127">
              <a:buFont typeface="Arial" pitchFamily="34" charset="0"/>
              <a:buChar char="•"/>
            </a:pPr>
            <a:r>
              <a:rPr lang="en-IN" sz="3200" dirty="0">
                <a:latin typeface="Times New Roman" pitchFamily="18" charset="0"/>
                <a:cs typeface="Times New Roman" pitchFamily="18" charset="0"/>
              </a:rPr>
              <a:t>You need broad compatibility with standard hosting accounts that run a variety of PHP versions and configurations.</a:t>
            </a:r>
          </a:p>
          <a:p>
            <a:pPr marL="457127" indent="-457127">
              <a:buFont typeface="Arial" pitchFamily="34" charset="0"/>
              <a:buChar char="•"/>
            </a:pPr>
            <a:r>
              <a:rPr lang="en-IN" sz="3200" dirty="0">
                <a:latin typeface="Times New Roman" pitchFamily="18" charset="0"/>
                <a:cs typeface="Times New Roman" pitchFamily="18" charset="0"/>
              </a:rPr>
              <a:t>You want a framework that requires nearly zero configuration.</a:t>
            </a:r>
          </a:p>
          <a:p>
            <a:pPr marL="457127" indent="-457127">
              <a:buFont typeface="Arial" pitchFamily="34" charset="0"/>
              <a:buChar char="•"/>
            </a:pPr>
            <a:r>
              <a:rPr lang="en-IN" sz="3200" dirty="0">
                <a:latin typeface="Times New Roman" pitchFamily="18" charset="0"/>
                <a:cs typeface="Times New Roman" pitchFamily="18" charset="0"/>
              </a:rPr>
              <a:t>You want a framework that does not require you to use the command line.</a:t>
            </a:r>
          </a:p>
          <a:p>
            <a:pPr marL="457127" indent="-457127">
              <a:buFont typeface="Arial" pitchFamily="34" charset="0"/>
              <a:buChar char="•"/>
            </a:pPr>
            <a:r>
              <a:rPr lang="en-IN" sz="3200" dirty="0">
                <a:latin typeface="Times New Roman" pitchFamily="18" charset="0"/>
                <a:cs typeface="Times New Roman" pitchFamily="18" charset="0"/>
              </a:rPr>
              <a:t>You want a framework that does not require you to adhere to restrictive coding rules.</a:t>
            </a:r>
          </a:p>
          <a:p>
            <a:pPr marL="457127" indent="-457127">
              <a:buFont typeface="Arial" pitchFamily="34" charset="0"/>
              <a:buChar char="•"/>
            </a:pPr>
            <a:r>
              <a:rPr lang="en-IN" sz="3200" dirty="0">
                <a:latin typeface="Times New Roman" pitchFamily="18" charset="0"/>
                <a:cs typeface="Times New Roman" pitchFamily="18" charset="0"/>
              </a:rPr>
              <a:t>You are not interested in large-scale monolithic libraries like PEAR.</a:t>
            </a:r>
          </a:p>
          <a:p>
            <a:pPr marL="457127" indent="-457127">
              <a:buFont typeface="Arial" pitchFamily="34" charset="0"/>
              <a:buChar char="•"/>
            </a:pPr>
            <a:r>
              <a:rPr lang="en-IN" sz="3200" dirty="0">
                <a:latin typeface="Times New Roman" pitchFamily="18" charset="0"/>
                <a:cs typeface="Times New Roman" pitchFamily="18" charset="0"/>
              </a:rPr>
              <a:t>You do not want to be forced to learn a </a:t>
            </a:r>
            <a:r>
              <a:rPr lang="en-IN" sz="3200" dirty="0" err="1">
                <a:latin typeface="Times New Roman" pitchFamily="18" charset="0"/>
                <a:cs typeface="Times New Roman" pitchFamily="18" charset="0"/>
              </a:rPr>
              <a:t>templating</a:t>
            </a:r>
            <a:r>
              <a:rPr lang="en-IN" sz="3200" dirty="0">
                <a:latin typeface="Times New Roman" pitchFamily="18" charset="0"/>
                <a:cs typeface="Times New Roman" pitchFamily="18" charset="0"/>
              </a:rPr>
              <a:t> language (although a template parser is optionally available if you desire one).</a:t>
            </a:r>
          </a:p>
          <a:p>
            <a:pPr marL="457127" indent="-457127">
              <a:buFont typeface="Arial" pitchFamily="34" charset="0"/>
              <a:buChar char="•"/>
            </a:pPr>
            <a:r>
              <a:rPr lang="en-IN" sz="3200" dirty="0">
                <a:latin typeface="Times New Roman" pitchFamily="18" charset="0"/>
                <a:cs typeface="Times New Roman" pitchFamily="18" charset="0"/>
              </a:rPr>
              <a:t>You eschew complexity, </a:t>
            </a:r>
            <a:r>
              <a:rPr lang="en-IN" sz="3200" dirty="0" err="1">
                <a:latin typeface="Times New Roman" pitchFamily="18" charset="0"/>
                <a:cs typeface="Times New Roman" pitchFamily="18" charset="0"/>
              </a:rPr>
              <a:t>favoring</a:t>
            </a:r>
            <a:r>
              <a:rPr lang="en-IN" sz="3200" dirty="0">
                <a:latin typeface="Times New Roman" pitchFamily="18" charset="0"/>
                <a:cs typeface="Times New Roman" pitchFamily="18" charset="0"/>
              </a:rPr>
              <a:t> simple solutions.</a:t>
            </a:r>
          </a:p>
          <a:p>
            <a:pPr marL="457127" indent="-457127">
              <a:buFont typeface="Arial" pitchFamily="34" charset="0"/>
              <a:buChar char="•"/>
            </a:pPr>
            <a:r>
              <a:rPr lang="en-IN" sz="3200" dirty="0">
                <a:latin typeface="Times New Roman" pitchFamily="18" charset="0"/>
                <a:cs typeface="Times New Roman" pitchFamily="18" charset="0"/>
              </a:rPr>
              <a:t>You need clear, thorough documentation.</a:t>
            </a:r>
          </a:p>
          <a:p>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6753590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127000"/>
            <a:ext cx="11704320" cy="1250232"/>
          </a:xfrm>
        </p:spPr>
        <p:txBody>
          <a:bodyPr/>
          <a:lstStyle/>
          <a:p>
            <a:r>
              <a:rPr lang="en-IN" dirty="0" smtClean="0"/>
              <a:t>HTML Helper: </a:t>
            </a:r>
            <a:r>
              <a:rPr lang="en-IN" dirty="0" err="1" smtClean="0"/>
              <a:t>ol</a:t>
            </a:r>
            <a:r>
              <a:rPr lang="en-IN" dirty="0" smtClean="0"/>
              <a:t>()</a:t>
            </a:r>
            <a:endParaRPr lang="en-IN" dirty="0"/>
          </a:p>
        </p:txBody>
      </p:sp>
      <p:sp>
        <p:nvSpPr>
          <p:cNvPr id="3" name="Content Placeholder 2"/>
          <p:cNvSpPr>
            <a:spLocks noGrp="1"/>
          </p:cNvSpPr>
          <p:nvPr>
            <p:ph idx="1"/>
          </p:nvPr>
        </p:nvSpPr>
        <p:spPr>
          <a:xfrm>
            <a:off x="101600" y="1294847"/>
            <a:ext cx="13167360" cy="6604553"/>
          </a:xfrm>
        </p:spPr>
        <p:txBody>
          <a:bodyPr>
            <a:noAutofit/>
          </a:bodyPr>
          <a:lstStyle/>
          <a:p>
            <a:r>
              <a:rPr lang="en-IN" sz="4000" dirty="0" err="1"/>
              <a:t>o</a:t>
            </a:r>
            <a:r>
              <a:rPr lang="en-IN" sz="4000" dirty="0" err="1" smtClean="0"/>
              <a:t>l</a:t>
            </a:r>
            <a:r>
              <a:rPr lang="en-IN" sz="4000" dirty="0" smtClean="0"/>
              <a:t>() Returns: HTML-formatted ordered list</a:t>
            </a:r>
          </a:p>
          <a:p>
            <a:r>
              <a:rPr lang="en-IN" sz="4000" dirty="0"/>
              <a:t>Parameters</a:t>
            </a:r>
            <a:r>
              <a:rPr lang="en-IN" sz="4000" dirty="0" smtClean="0"/>
              <a:t>: </a:t>
            </a:r>
          </a:p>
          <a:p>
            <a:pPr lvl="1"/>
            <a:r>
              <a:rPr lang="en-IN" sz="3400" dirty="0" smtClean="0"/>
              <a:t>$</a:t>
            </a:r>
            <a:r>
              <a:rPr lang="en-IN" sz="3400" dirty="0"/>
              <a:t>list (array) – List entries</a:t>
            </a:r>
          </a:p>
          <a:p>
            <a:pPr lvl="1"/>
            <a:r>
              <a:rPr lang="en-IN" sz="3400" dirty="0"/>
              <a:t>$attributes (array) – HTML </a:t>
            </a:r>
            <a:r>
              <a:rPr lang="en-IN" sz="3400" dirty="0" smtClean="0"/>
              <a:t>attributes</a:t>
            </a:r>
          </a:p>
          <a:p>
            <a:pPr lvl="1"/>
            <a:endParaRPr lang="en-IN" sz="3400" dirty="0"/>
          </a:p>
          <a:p>
            <a:r>
              <a:rPr lang="en-IN" dirty="0"/>
              <a:t>Permits you to generate </a:t>
            </a:r>
            <a:r>
              <a:rPr lang="en-IN" dirty="0" smtClean="0"/>
              <a:t>ordered </a:t>
            </a:r>
            <a:r>
              <a:rPr lang="en-IN" dirty="0"/>
              <a:t>HTML lists from simple or multi-dimensional arrays. </a:t>
            </a:r>
            <a:endParaRPr lang="en-IN" dirty="0" smtClean="0"/>
          </a:p>
          <a:p>
            <a:r>
              <a:rPr lang="en-IN" dirty="0" smtClean="0"/>
              <a:t>Example</a:t>
            </a:r>
            <a:r>
              <a:rPr lang="en-IN" dirty="0"/>
              <a:t>:</a:t>
            </a:r>
          </a:p>
          <a:p>
            <a:r>
              <a:rPr lang="en-IN" dirty="0"/>
              <a:t>$list </a:t>
            </a:r>
            <a:r>
              <a:rPr lang="en-IN" b="1" dirty="0"/>
              <a:t>=</a:t>
            </a:r>
            <a:r>
              <a:rPr lang="en-IN" dirty="0"/>
              <a:t> </a:t>
            </a:r>
            <a:r>
              <a:rPr lang="en-IN" b="1" dirty="0"/>
              <a:t>array</a:t>
            </a:r>
            <a:r>
              <a:rPr lang="en-IN" dirty="0"/>
              <a:t>( 'red', 'blue', 'green', 'yellow' ); $attributes </a:t>
            </a:r>
            <a:r>
              <a:rPr lang="en-IN" b="1" dirty="0"/>
              <a:t>=</a:t>
            </a:r>
            <a:r>
              <a:rPr lang="en-IN" dirty="0"/>
              <a:t> </a:t>
            </a:r>
            <a:r>
              <a:rPr lang="en-IN" b="1" dirty="0"/>
              <a:t>array</a:t>
            </a:r>
            <a:r>
              <a:rPr lang="en-IN" dirty="0"/>
              <a:t>( 'class' </a:t>
            </a:r>
            <a:r>
              <a:rPr lang="en-IN" b="1" dirty="0"/>
              <a:t>=&gt;</a:t>
            </a:r>
            <a:r>
              <a:rPr lang="en-IN" dirty="0"/>
              <a:t> '</a:t>
            </a:r>
            <a:r>
              <a:rPr lang="en-IN" dirty="0" err="1"/>
              <a:t>boldlist</a:t>
            </a:r>
            <a:r>
              <a:rPr lang="en-IN" dirty="0"/>
              <a:t>', 'id' </a:t>
            </a:r>
            <a:r>
              <a:rPr lang="en-IN" b="1" dirty="0"/>
              <a:t>=&gt;</a:t>
            </a:r>
            <a:r>
              <a:rPr lang="en-IN" dirty="0"/>
              <a:t> '</a:t>
            </a:r>
            <a:r>
              <a:rPr lang="en-IN" dirty="0" err="1"/>
              <a:t>mylist</a:t>
            </a:r>
            <a:r>
              <a:rPr lang="en-IN" dirty="0"/>
              <a:t>' ); </a:t>
            </a:r>
          </a:p>
          <a:p>
            <a:pPr marL="0" indent="0">
              <a:buNone/>
            </a:pPr>
            <a:r>
              <a:rPr lang="en-IN" b="1" dirty="0" smtClean="0"/>
              <a:t>    echo</a:t>
            </a:r>
            <a:r>
              <a:rPr lang="en-IN" dirty="0" smtClean="0"/>
              <a:t> </a:t>
            </a:r>
            <a:r>
              <a:rPr lang="en-IN" dirty="0" err="1"/>
              <a:t>o</a:t>
            </a:r>
            <a:r>
              <a:rPr lang="en-IN" dirty="0" err="1" smtClean="0"/>
              <a:t>l</a:t>
            </a:r>
            <a:r>
              <a:rPr lang="en-IN" dirty="0"/>
              <a:t>($list, $attributes);</a:t>
            </a:r>
          </a:p>
          <a:p>
            <a:pPr lvl="1"/>
            <a:endParaRPr lang="en-IN" sz="3400" dirty="0"/>
          </a:p>
          <a:p>
            <a:pPr marL="0" indent="0">
              <a:buNone/>
            </a:pPr>
            <a:endParaRPr lang="en-IN" sz="3800" dirty="0"/>
          </a:p>
        </p:txBody>
      </p:sp>
    </p:spTree>
    <p:extLst>
      <p:ext uri="{BB962C8B-B14F-4D97-AF65-F5344CB8AC3E}">
        <p14:creationId xmlns:p14="http://schemas.microsoft.com/office/powerpoint/2010/main" val="28448037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47700" y="1968500"/>
            <a:ext cx="4876865" cy="125"/>
          </a:xfrm>
          <a:custGeom>
            <a:avLst/>
            <a:gdLst/>
            <a:ahLst/>
            <a:cxnLst/>
            <a:rect l="l" t="t" r="r" b="b"/>
            <a:pathLst>
              <a:path w="4876866" h="126">
                <a:moveTo>
                  <a:pt x="0" y="0"/>
                </a:moveTo>
                <a:lnTo>
                  <a:pt x="4876866" y="126"/>
                </a:lnTo>
              </a:path>
            </a:pathLst>
          </a:custGeom>
          <a:ln w="12700">
            <a:solidFill>
              <a:srgbClr val="999999"/>
            </a:solidFill>
          </a:ln>
        </p:spPr>
        <p:txBody>
          <a:bodyPr wrap="square" lIns="0" tIns="0" rIns="0" bIns="0" rtlCol="0">
            <a:noAutofit/>
          </a:bodyPr>
          <a:lstStyle/>
          <a:p>
            <a:endParaRPr dirty="0"/>
          </a:p>
        </p:txBody>
      </p:sp>
      <p:sp>
        <p:nvSpPr>
          <p:cNvPr id="6" name="object 6"/>
          <p:cNvSpPr/>
          <p:nvPr/>
        </p:nvSpPr>
        <p:spPr>
          <a:xfrm>
            <a:off x="7531101" y="2679699"/>
            <a:ext cx="4432300" cy="749300"/>
          </a:xfrm>
          <a:prstGeom prst="rect">
            <a:avLst/>
          </a:prstGeom>
          <a:blipFill>
            <a:blip r:embed="rId2" cstate="print"/>
            <a:stretch>
              <a:fillRect/>
            </a:stretch>
          </a:blipFill>
        </p:spPr>
        <p:txBody>
          <a:bodyPr wrap="square" lIns="0" tIns="0" rIns="0" bIns="0" rtlCol="0">
            <a:noAutofit/>
          </a:bodyPr>
          <a:lstStyle/>
          <a:p>
            <a:endParaRPr dirty="0"/>
          </a:p>
        </p:txBody>
      </p:sp>
      <p:sp>
        <p:nvSpPr>
          <p:cNvPr id="7" name="object 7"/>
          <p:cNvSpPr/>
          <p:nvPr/>
        </p:nvSpPr>
        <p:spPr>
          <a:xfrm>
            <a:off x="7518401" y="3556000"/>
            <a:ext cx="3302000" cy="1384300"/>
          </a:xfrm>
          <a:prstGeom prst="rect">
            <a:avLst/>
          </a:prstGeom>
          <a:blipFill>
            <a:blip r:embed="rId3" cstate="print"/>
            <a:stretch>
              <a:fillRect/>
            </a:stretch>
          </a:blipFill>
        </p:spPr>
        <p:txBody>
          <a:bodyPr wrap="square" lIns="0" tIns="0" rIns="0" bIns="0" rtlCol="0">
            <a:noAutofit/>
          </a:bodyPr>
          <a:lstStyle/>
          <a:p>
            <a:endParaRPr dirty="0"/>
          </a:p>
        </p:txBody>
      </p:sp>
      <p:sp>
        <p:nvSpPr>
          <p:cNvPr id="8" name="object 8"/>
          <p:cNvSpPr/>
          <p:nvPr/>
        </p:nvSpPr>
        <p:spPr>
          <a:xfrm>
            <a:off x="7531100" y="5753101"/>
            <a:ext cx="3657600" cy="1574800"/>
          </a:xfrm>
          <a:prstGeom prst="rect">
            <a:avLst/>
          </a:prstGeom>
          <a:blipFill>
            <a:blip r:embed="rId4" cstate="print"/>
            <a:stretch>
              <a:fillRect/>
            </a:stretch>
          </a:blipFill>
        </p:spPr>
        <p:txBody>
          <a:bodyPr wrap="square" lIns="0" tIns="0" rIns="0" bIns="0" rtlCol="0">
            <a:noAutofit/>
          </a:bodyPr>
          <a:lstStyle/>
          <a:p>
            <a:endParaRPr dirty="0"/>
          </a:p>
        </p:txBody>
      </p:sp>
      <p:sp>
        <p:nvSpPr>
          <p:cNvPr id="9" name="object 9"/>
          <p:cNvSpPr/>
          <p:nvPr/>
        </p:nvSpPr>
        <p:spPr>
          <a:xfrm>
            <a:off x="7543800" y="8077200"/>
            <a:ext cx="7048501" cy="736601"/>
          </a:xfrm>
          <a:prstGeom prst="rect">
            <a:avLst/>
          </a:prstGeom>
          <a:blipFill>
            <a:blip r:embed="rId5" cstate="print"/>
            <a:stretch>
              <a:fillRect/>
            </a:stretch>
          </a:blipFill>
        </p:spPr>
        <p:txBody>
          <a:bodyPr wrap="square" lIns="0" tIns="0" rIns="0" bIns="0" rtlCol="0">
            <a:noAutofit/>
          </a:bodyPr>
          <a:lstStyle/>
          <a:p>
            <a:endParaRPr dirty="0"/>
          </a:p>
        </p:txBody>
      </p:sp>
      <p:sp>
        <p:nvSpPr>
          <p:cNvPr id="10" name="object 10"/>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dirty="0"/>
          </a:p>
        </p:txBody>
      </p:sp>
      <p:sp>
        <p:nvSpPr>
          <p:cNvPr id="4" name="object 4"/>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dirty="0">
              <a:latin typeface="Arial"/>
              <a:cs typeface="Arial"/>
            </a:endParaRPr>
          </a:p>
        </p:txBody>
      </p:sp>
      <p:sp>
        <p:nvSpPr>
          <p:cNvPr id="3" name="object 3"/>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7358"/>
              </a:spcBef>
            </a:pPr>
            <a:r>
              <a:rPr sz="4200" dirty="0">
                <a:latin typeface="Arial"/>
                <a:cs typeface="Arial"/>
              </a:rPr>
              <a:t>Active</a:t>
            </a:r>
            <a:r>
              <a:rPr sz="4200" spc="58" dirty="0">
                <a:latin typeface="Arial"/>
                <a:cs typeface="Arial"/>
              </a:rPr>
              <a:t> </a:t>
            </a:r>
            <a:r>
              <a:rPr sz="4200" dirty="0">
                <a:latin typeface="Arial"/>
                <a:cs typeface="Arial"/>
              </a:rPr>
              <a:t>Reco</a:t>
            </a:r>
            <a:r>
              <a:rPr sz="4200" spc="-75" dirty="0">
                <a:latin typeface="Arial"/>
                <a:cs typeface="Arial"/>
              </a:rPr>
              <a:t>r</a:t>
            </a:r>
            <a:r>
              <a:rPr sz="4200" dirty="0">
                <a:latin typeface="Arial"/>
                <a:cs typeface="Arial"/>
              </a:rPr>
              <a:t>ds</a:t>
            </a:r>
          </a:p>
          <a:p>
            <a:pPr marL="622201">
              <a:lnSpc>
                <a:spcPts val="3316"/>
              </a:lnSpc>
              <a:spcBef>
                <a:spcPts val="5269"/>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CodeIgniter</a:t>
            </a:r>
            <a:r>
              <a:rPr sz="2600" spc="134" dirty="0">
                <a:solidFill>
                  <a:srgbClr val="747373"/>
                </a:solidFill>
                <a:latin typeface="Arial"/>
                <a:cs typeface="Arial"/>
              </a:rPr>
              <a:t> </a:t>
            </a:r>
            <a:r>
              <a:rPr sz="2600" dirty="0">
                <a:solidFill>
                  <a:srgbClr val="747373"/>
                </a:solidFill>
                <a:latin typeface="Arial"/>
                <a:cs typeface="Arial"/>
              </a:rPr>
              <a:t>uses</a:t>
            </a:r>
            <a:r>
              <a:rPr sz="2600" spc="-55" dirty="0">
                <a:solidFill>
                  <a:srgbClr val="747373"/>
                </a:solidFill>
                <a:latin typeface="Arial"/>
                <a:cs typeface="Arial"/>
              </a:rPr>
              <a:t> </a:t>
            </a:r>
            <a:r>
              <a:rPr sz="2600" dirty="0">
                <a:solidFill>
                  <a:srgbClr val="747373"/>
                </a:solidFill>
                <a:latin typeface="Arial"/>
                <a:cs typeface="Arial"/>
              </a:rPr>
              <a:t>a</a:t>
            </a:r>
            <a:r>
              <a:rPr sz="2600" spc="-58" dirty="0">
                <a:solidFill>
                  <a:srgbClr val="747373"/>
                </a:solidFill>
                <a:latin typeface="Arial"/>
                <a:cs typeface="Arial"/>
              </a:rPr>
              <a:t> </a:t>
            </a:r>
            <a:r>
              <a:rPr sz="2600" dirty="0">
                <a:solidFill>
                  <a:srgbClr val="747373"/>
                </a:solidFill>
                <a:latin typeface="Arial"/>
                <a:cs typeface="Arial"/>
              </a:rPr>
              <a:t>modified</a:t>
            </a:r>
            <a:r>
              <a:rPr sz="2600" spc="196" dirty="0">
                <a:solidFill>
                  <a:srgbClr val="747373"/>
                </a:solidFill>
                <a:latin typeface="Arial"/>
                <a:cs typeface="Arial"/>
              </a:rPr>
              <a:t> </a:t>
            </a:r>
            <a:r>
              <a:rPr sz="2600" dirty="0">
                <a:solidFill>
                  <a:srgbClr val="747373"/>
                </a:solidFill>
                <a:latin typeface="Arial"/>
                <a:cs typeface="Arial"/>
              </a:rPr>
              <a:t>version</a:t>
            </a:r>
            <a:r>
              <a:rPr sz="2600" spc="-83" dirty="0">
                <a:solidFill>
                  <a:srgbClr val="747373"/>
                </a:solidFill>
                <a:latin typeface="Arial"/>
                <a:cs typeface="Arial"/>
              </a:rPr>
              <a:t> </a:t>
            </a:r>
            <a:r>
              <a:rPr sz="2600" dirty="0">
                <a:solidFill>
                  <a:srgbClr val="747373"/>
                </a:solidFill>
                <a:latin typeface="Arial"/>
                <a:cs typeface="Arial"/>
              </a:rPr>
              <a:t>of         </a:t>
            </a:r>
            <a:r>
              <a:rPr sz="2600" spc="700" dirty="0">
                <a:solidFill>
                  <a:srgbClr val="747373"/>
                </a:solidFill>
                <a:latin typeface="Arial"/>
                <a:cs typeface="Arial"/>
              </a:rPr>
              <a:t> </a:t>
            </a:r>
            <a:r>
              <a:rPr sz="3600" b="1" baseline="12078" dirty="0">
                <a:latin typeface="Times New Roman"/>
                <a:cs typeface="Times New Roman"/>
              </a:rPr>
              <a:t>Selecting Data</a:t>
            </a:r>
            <a:endParaRPr sz="2400" dirty="0">
              <a:latin typeface="Times New Roman"/>
              <a:cs typeface="Times New Roman"/>
            </a:endParaRPr>
          </a:p>
          <a:p>
            <a:pPr marL="888859">
              <a:lnSpc>
                <a:spcPct val="95825"/>
              </a:lnSpc>
              <a:spcBef>
                <a:spcPts val="210"/>
              </a:spcBef>
            </a:pPr>
            <a:r>
              <a:rPr sz="2600" dirty="0">
                <a:solidFill>
                  <a:srgbClr val="747373"/>
                </a:solidFill>
                <a:latin typeface="Arial"/>
                <a:cs typeface="Arial"/>
              </a:rPr>
              <a:t>the</a:t>
            </a:r>
            <a:r>
              <a:rPr sz="2600" spc="36" dirty="0">
                <a:solidFill>
                  <a:srgbClr val="747373"/>
                </a:solidFill>
                <a:latin typeface="Arial"/>
                <a:cs typeface="Arial"/>
              </a:rPr>
              <a:t> </a:t>
            </a:r>
            <a:r>
              <a:rPr sz="2600" i="1" dirty="0">
                <a:solidFill>
                  <a:srgbClr val="747373"/>
                </a:solidFill>
                <a:latin typeface="Arial"/>
                <a:cs typeface="Arial"/>
              </a:rPr>
              <a:t>Active</a:t>
            </a:r>
            <a:r>
              <a:rPr sz="2600" i="1" spc="70" dirty="0">
                <a:solidFill>
                  <a:srgbClr val="747373"/>
                </a:solidFill>
                <a:latin typeface="Arial"/>
                <a:cs typeface="Arial"/>
              </a:rPr>
              <a:t> </a:t>
            </a:r>
            <a:r>
              <a:rPr sz="2600" i="1" dirty="0">
                <a:solidFill>
                  <a:srgbClr val="747373"/>
                </a:solidFill>
                <a:latin typeface="Arial"/>
                <a:cs typeface="Arial"/>
              </a:rPr>
              <a:t>Reco</a:t>
            </a:r>
            <a:r>
              <a:rPr sz="2600" i="1" spc="-45" dirty="0">
                <a:solidFill>
                  <a:srgbClr val="747373"/>
                </a:solidFill>
                <a:latin typeface="Arial"/>
                <a:cs typeface="Arial"/>
              </a:rPr>
              <a:t>r</a:t>
            </a:r>
            <a:r>
              <a:rPr sz="2600" i="1" dirty="0">
                <a:solidFill>
                  <a:srgbClr val="747373"/>
                </a:solidFill>
                <a:latin typeface="Arial"/>
                <a:cs typeface="Arial"/>
              </a:rPr>
              <a:t>d</a:t>
            </a:r>
            <a:r>
              <a:rPr sz="2600" i="1" spc="17" dirty="0">
                <a:solidFill>
                  <a:srgbClr val="747373"/>
                </a:solidFill>
                <a:latin typeface="Arial"/>
                <a:cs typeface="Arial"/>
              </a:rPr>
              <a:t> </a:t>
            </a:r>
            <a:r>
              <a:rPr sz="2600" i="1" dirty="0">
                <a:solidFill>
                  <a:srgbClr val="747373"/>
                </a:solidFill>
                <a:latin typeface="Arial"/>
                <a:cs typeface="Arial"/>
              </a:rPr>
              <a:t>Database</a:t>
            </a:r>
            <a:r>
              <a:rPr sz="2600" i="1" spc="22" dirty="0">
                <a:solidFill>
                  <a:srgbClr val="747373"/>
                </a:solidFill>
                <a:latin typeface="Arial"/>
                <a:cs typeface="Arial"/>
              </a:rPr>
              <a:t> </a:t>
            </a:r>
            <a:r>
              <a:rPr sz="2600" dirty="0">
                <a:solidFill>
                  <a:srgbClr val="747373"/>
                </a:solidFill>
                <a:latin typeface="Arial"/>
                <a:cs typeface="Arial"/>
              </a:rPr>
              <a:t>Patte</a:t>
            </a:r>
            <a:r>
              <a:rPr sz="2600" spc="45" dirty="0">
                <a:solidFill>
                  <a:srgbClr val="747373"/>
                </a:solidFill>
                <a:latin typeface="Arial"/>
                <a:cs typeface="Arial"/>
              </a:rPr>
              <a:t>r</a:t>
            </a:r>
            <a:r>
              <a:rPr sz="2600" dirty="0">
                <a:solidFill>
                  <a:srgbClr val="747373"/>
                </a:solidFill>
                <a:latin typeface="Arial"/>
                <a:cs typeface="Arial"/>
              </a:rPr>
              <a:t>n.</a:t>
            </a:r>
            <a:endParaRPr sz="2600" dirty="0">
              <a:latin typeface="Arial"/>
              <a:cs typeface="Arial"/>
            </a:endParaRPr>
          </a:p>
          <a:p>
            <a:pPr marL="888859" marR="6553372" indent="-266658" algn="just">
              <a:lnSpc>
                <a:spcPts val="2988"/>
              </a:lnSpc>
              <a:spcBef>
                <a:spcPts val="5009"/>
              </a:spcBef>
            </a:pPr>
            <a:r>
              <a:rPr sz="2600" dirty="0">
                <a:solidFill>
                  <a:srgbClr val="747373"/>
                </a:solidFill>
                <a:latin typeface="Arial"/>
                <a:cs typeface="Arial"/>
              </a:rPr>
              <a:t>•</a:t>
            </a:r>
            <a:r>
              <a:rPr sz="2600" spc="-221" dirty="0">
                <a:solidFill>
                  <a:srgbClr val="747373"/>
                </a:solidFill>
                <a:latin typeface="Arial"/>
                <a:cs typeface="Arial"/>
              </a:rPr>
              <a:t> </a:t>
            </a:r>
            <a:r>
              <a:rPr sz="2600" dirty="0">
                <a:solidFill>
                  <a:srgbClr val="747373"/>
                </a:solidFill>
                <a:latin typeface="Arial"/>
                <a:cs typeface="Arial"/>
              </a:rPr>
              <a:t>This</a:t>
            </a:r>
            <a:r>
              <a:rPr sz="2600" spc="-98" dirty="0">
                <a:solidFill>
                  <a:srgbClr val="747373"/>
                </a:solidFill>
                <a:latin typeface="Arial"/>
                <a:cs typeface="Arial"/>
              </a:rPr>
              <a:t> </a:t>
            </a:r>
            <a:r>
              <a:rPr sz="2600" dirty="0">
                <a:solidFill>
                  <a:srgbClr val="747373"/>
                </a:solidFill>
                <a:latin typeface="Arial"/>
                <a:cs typeface="Arial"/>
              </a:rPr>
              <a:t>patte</a:t>
            </a:r>
            <a:r>
              <a:rPr sz="2600" spc="45" dirty="0">
                <a:solidFill>
                  <a:srgbClr val="747373"/>
                </a:solidFill>
                <a:latin typeface="Arial"/>
                <a:cs typeface="Arial"/>
              </a:rPr>
              <a:t>r</a:t>
            </a:r>
            <a:r>
              <a:rPr sz="2600" dirty="0">
                <a:solidFill>
                  <a:srgbClr val="747373"/>
                </a:solidFill>
                <a:latin typeface="Arial"/>
                <a:cs typeface="Arial"/>
              </a:rPr>
              <a:t>n</a:t>
            </a:r>
            <a:r>
              <a:rPr sz="2600" spc="132" dirty="0">
                <a:solidFill>
                  <a:srgbClr val="747373"/>
                </a:solidFill>
                <a:latin typeface="Arial"/>
                <a:cs typeface="Arial"/>
              </a:rPr>
              <a:t> </a:t>
            </a:r>
            <a:r>
              <a:rPr sz="2600" dirty="0">
                <a:solidFill>
                  <a:srgbClr val="747373"/>
                </a:solidFill>
                <a:latin typeface="Arial"/>
                <a:cs typeface="Arial"/>
              </a:rPr>
              <a:t>allows</a:t>
            </a:r>
            <a:r>
              <a:rPr sz="2600" spc="72" dirty="0">
                <a:solidFill>
                  <a:srgbClr val="747373"/>
                </a:solidFill>
                <a:latin typeface="Arial"/>
                <a:cs typeface="Arial"/>
              </a:rPr>
              <a:t> </a:t>
            </a:r>
            <a:r>
              <a:rPr sz="2600" dirty="0">
                <a:solidFill>
                  <a:srgbClr val="747373"/>
                </a:solidFill>
                <a:latin typeface="Arial"/>
                <a:cs typeface="Arial"/>
              </a:rPr>
              <a:t>information</a:t>
            </a:r>
            <a:r>
              <a:rPr sz="2600" spc="128" dirty="0">
                <a:solidFill>
                  <a:srgbClr val="747373"/>
                </a:solidFill>
                <a:latin typeface="Arial"/>
                <a:cs typeface="Arial"/>
              </a:rPr>
              <a:t> </a:t>
            </a:r>
            <a:r>
              <a:rPr sz="2600" dirty="0">
                <a:solidFill>
                  <a:srgbClr val="747373"/>
                </a:solidFill>
                <a:latin typeface="Arial"/>
                <a:cs typeface="Arial"/>
              </a:rPr>
              <a:t>to</a:t>
            </a:r>
            <a:r>
              <a:rPr sz="2600" spc="129" dirty="0">
                <a:solidFill>
                  <a:srgbClr val="747373"/>
                </a:solidFill>
                <a:latin typeface="Arial"/>
                <a:cs typeface="Arial"/>
              </a:rPr>
              <a:t> </a:t>
            </a:r>
            <a:r>
              <a:rPr sz="2600" dirty="0">
                <a:solidFill>
                  <a:srgbClr val="747373"/>
                </a:solidFill>
                <a:latin typeface="Arial"/>
                <a:cs typeface="Arial"/>
              </a:rPr>
              <a:t>be </a:t>
            </a:r>
            <a:endParaRPr sz="2600" dirty="0">
              <a:latin typeface="Arial"/>
              <a:cs typeface="Arial"/>
            </a:endParaRPr>
          </a:p>
          <a:p>
            <a:pPr marL="888859" marR="6553372" algn="just">
              <a:lnSpc>
                <a:spcPts val="3063"/>
              </a:lnSpc>
              <a:spcBef>
                <a:spcPts val="260"/>
              </a:spcBef>
            </a:pPr>
            <a:r>
              <a:rPr sz="2600" b="1" spc="-45" dirty="0">
                <a:solidFill>
                  <a:srgbClr val="747373"/>
                </a:solidFill>
                <a:latin typeface="Arial"/>
                <a:cs typeface="Arial"/>
              </a:rPr>
              <a:t>r</a:t>
            </a:r>
            <a:r>
              <a:rPr sz="2600" b="1" dirty="0">
                <a:solidFill>
                  <a:srgbClr val="747373"/>
                </a:solidFill>
                <a:latin typeface="Arial"/>
                <a:cs typeface="Arial"/>
              </a:rPr>
              <a:t>etrieved</a:t>
            </a:r>
            <a:r>
              <a:rPr sz="2600" dirty="0">
                <a:solidFill>
                  <a:srgbClr val="747373"/>
                </a:solidFill>
                <a:latin typeface="Arial"/>
                <a:cs typeface="Arial"/>
              </a:rPr>
              <a:t>, </a:t>
            </a:r>
            <a:r>
              <a:rPr sz="2600" b="1" dirty="0">
                <a:solidFill>
                  <a:srgbClr val="747373"/>
                </a:solidFill>
                <a:latin typeface="Arial"/>
                <a:cs typeface="Arial"/>
              </a:rPr>
              <a:t>inserted</a:t>
            </a:r>
            <a:r>
              <a:rPr sz="2600" dirty="0">
                <a:solidFill>
                  <a:srgbClr val="747373"/>
                </a:solidFill>
                <a:latin typeface="Arial"/>
                <a:cs typeface="Arial"/>
              </a:rPr>
              <a:t>, and</a:t>
            </a:r>
            <a:r>
              <a:rPr sz="2600" spc="43" dirty="0">
                <a:solidFill>
                  <a:srgbClr val="747373"/>
                </a:solidFill>
                <a:latin typeface="Arial"/>
                <a:cs typeface="Arial"/>
              </a:rPr>
              <a:t> </a:t>
            </a:r>
            <a:r>
              <a:rPr sz="2600" b="1" dirty="0">
                <a:solidFill>
                  <a:srgbClr val="747373"/>
                </a:solidFill>
                <a:latin typeface="Arial"/>
                <a:cs typeface="Arial"/>
              </a:rPr>
              <a:t>updated</a:t>
            </a:r>
            <a:r>
              <a:rPr sz="2600" b="1" spc="101" dirty="0">
                <a:solidFill>
                  <a:srgbClr val="747373"/>
                </a:solidFill>
                <a:latin typeface="Arial"/>
                <a:cs typeface="Arial"/>
              </a:rPr>
              <a:t> </a:t>
            </a:r>
            <a:r>
              <a:rPr sz="2600" dirty="0">
                <a:solidFill>
                  <a:srgbClr val="747373"/>
                </a:solidFill>
                <a:latin typeface="Arial"/>
                <a:cs typeface="Arial"/>
              </a:rPr>
              <a:t>in </a:t>
            </a:r>
            <a:endParaRPr sz="2600" dirty="0">
              <a:latin typeface="Arial"/>
              <a:cs typeface="Arial"/>
            </a:endParaRPr>
          </a:p>
          <a:p>
            <a:pPr marL="888859" marR="6553372" algn="just">
              <a:lnSpc>
                <a:spcPts val="2988"/>
              </a:lnSpc>
              <a:spcBef>
                <a:spcPts val="266"/>
              </a:spcBef>
            </a:pPr>
            <a:r>
              <a:rPr sz="2600" dirty="0">
                <a:solidFill>
                  <a:srgbClr val="747373"/>
                </a:solidFill>
                <a:latin typeface="Arial"/>
                <a:cs typeface="Arial"/>
              </a:rPr>
              <a:t>your database with</a:t>
            </a:r>
            <a:r>
              <a:rPr sz="2600" spc="184" dirty="0">
                <a:solidFill>
                  <a:srgbClr val="747373"/>
                </a:solidFill>
                <a:latin typeface="Arial"/>
                <a:cs typeface="Arial"/>
              </a:rPr>
              <a:t> </a:t>
            </a:r>
            <a:r>
              <a:rPr sz="2600" dirty="0">
                <a:solidFill>
                  <a:srgbClr val="747373"/>
                </a:solidFill>
                <a:latin typeface="Arial"/>
                <a:cs typeface="Arial"/>
              </a:rPr>
              <a:t>minimal scripting.</a:t>
            </a:r>
            <a:endParaRPr sz="2600" dirty="0">
              <a:latin typeface="Arial"/>
              <a:cs typeface="Arial"/>
            </a:endParaRPr>
          </a:p>
          <a:p>
            <a:pPr marL="7580697">
              <a:lnSpc>
                <a:spcPct val="95825"/>
              </a:lnSpc>
              <a:spcBef>
                <a:spcPts val="3115"/>
              </a:spcBef>
            </a:pPr>
            <a:r>
              <a:rPr sz="2400" b="1" dirty="0">
                <a:latin typeface="Times New Roman"/>
                <a:cs typeface="Times New Roman"/>
              </a:rPr>
              <a:t>Inserting Data</a:t>
            </a:r>
            <a:endParaRPr sz="2400" dirty="0">
              <a:latin typeface="Times New Roman"/>
              <a:cs typeface="Times New Roman"/>
            </a:endParaRPr>
          </a:p>
          <a:p>
            <a:pPr marL="7568000">
              <a:lnSpc>
                <a:spcPct val="95825"/>
              </a:lnSpc>
              <a:spcBef>
                <a:spcPts val="15237"/>
              </a:spcBef>
            </a:pPr>
            <a:r>
              <a:rPr sz="2400" b="1" dirty="0">
                <a:latin typeface="Times New Roman"/>
                <a:cs typeface="Times New Roman"/>
              </a:rPr>
              <a:t>Method Chaining</a:t>
            </a:r>
            <a:endParaRPr sz="2400" dirty="0">
              <a:latin typeface="Times New Roman"/>
              <a:cs typeface="Times New Roman"/>
            </a:endParaRPr>
          </a:p>
        </p:txBody>
      </p:sp>
      <p:sp>
        <p:nvSpPr>
          <p:cNvPr id="2" name="object 2"/>
          <p:cNvSpPr txBox="1"/>
          <p:nvPr/>
        </p:nvSpPr>
        <p:spPr>
          <a:xfrm>
            <a:off x="647700" y="1828864"/>
            <a:ext cx="4876865" cy="152401"/>
          </a:xfrm>
          <a:prstGeom prst="rect">
            <a:avLst/>
          </a:prstGeom>
        </p:spPr>
        <p:txBody>
          <a:bodyPr wrap="square" lIns="0" tIns="0" rIns="0" bIns="0" rtlCol="0">
            <a:noAutofit/>
          </a:bodyPr>
          <a:lstStyle/>
          <a:p>
            <a:pPr marL="25397">
              <a:lnSpc>
                <a:spcPts val="999"/>
              </a:lnSpc>
            </a:pPr>
            <a:endParaRPr sz="1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CI Database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17739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400768"/>
            <a:ext cx="11704320" cy="925290"/>
          </a:xfrm>
        </p:spPr>
        <p:txBody>
          <a:bodyPr>
            <a:normAutofit fontScale="90000"/>
          </a:bodyPr>
          <a:lstStyle/>
          <a:p>
            <a:r>
              <a:rPr lang="en-IN" b="1" dirty="0"/>
              <a:t>Database </a:t>
            </a:r>
            <a:r>
              <a:rPr lang="en-IN" b="1" dirty="0" smtClean="0"/>
              <a:t>Configuration</a:t>
            </a:r>
            <a:endParaRPr lang="en-IN" dirty="0"/>
          </a:p>
        </p:txBody>
      </p:sp>
      <p:sp>
        <p:nvSpPr>
          <p:cNvPr id="3" name="Content Placeholder 2"/>
          <p:cNvSpPr>
            <a:spLocks noGrp="1"/>
          </p:cNvSpPr>
          <p:nvPr>
            <p:ph idx="1"/>
          </p:nvPr>
        </p:nvSpPr>
        <p:spPr>
          <a:xfrm>
            <a:off x="152894" y="1641294"/>
            <a:ext cx="13211068" cy="7298367"/>
          </a:xfrm>
        </p:spPr>
        <p:txBody>
          <a:bodyPr/>
          <a:lstStyle/>
          <a:p>
            <a:pPr marL="0" indent="0">
              <a:buNone/>
            </a:pPr>
            <a:r>
              <a:rPr lang="en-IN" b="1" dirty="0"/>
              <a:t>Initializing the Database Class</a:t>
            </a:r>
          </a:p>
          <a:p>
            <a:r>
              <a:rPr lang="en-IN" dirty="0"/>
              <a:t>The following code loads and initializes the database class based </a:t>
            </a:r>
            <a:r>
              <a:rPr lang="en-IN" dirty="0" smtClean="0"/>
              <a:t>on your</a:t>
            </a:r>
            <a:r>
              <a:rPr lang="en-IN" dirty="0"/>
              <a:t> </a:t>
            </a:r>
            <a:r>
              <a:rPr lang="en-IN" dirty="0">
                <a:solidFill>
                  <a:schemeClr val="tx1">
                    <a:lumMod val="75000"/>
                    <a:lumOff val="25000"/>
                  </a:schemeClr>
                </a:solidFill>
              </a:rPr>
              <a:t>configuration</a:t>
            </a:r>
            <a:r>
              <a:rPr lang="en-IN" i="1" dirty="0"/>
              <a:t> settings:</a:t>
            </a:r>
          </a:p>
          <a:p>
            <a:pPr marL="0" indent="0" algn="ctr">
              <a:buNone/>
            </a:pPr>
            <a:r>
              <a:rPr lang="en-IN" dirty="0"/>
              <a:t>$this</a:t>
            </a:r>
            <a:r>
              <a:rPr lang="en-IN" b="1" dirty="0"/>
              <a:t>-&gt;</a:t>
            </a:r>
            <a:r>
              <a:rPr lang="en-IN" dirty="0"/>
              <a:t>load</a:t>
            </a:r>
            <a:r>
              <a:rPr lang="en-IN" b="1" dirty="0"/>
              <a:t>-&gt;</a:t>
            </a:r>
            <a:r>
              <a:rPr lang="en-IN" dirty="0"/>
              <a:t>database(); </a:t>
            </a:r>
          </a:p>
          <a:p>
            <a:r>
              <a:rPr lang="en-IN" dirty="0"/>
              <a:t>Once loaded the class is ready to be used</a:t>
            </a:r>
          </a:p>
          <a:p>
            <a:endParaRPr lang="en-IN" dirty="0"/>
          </a:p>
        </p:txBody>
      </p:sp>
    </p:spTree>
    <p:extLst>
      <p:ext uri="{BB962C8B-B14F-4D97-AF65-F5344CB8AC3E}">
        <p14:creationId xmlns:p14="http://schemas.microsoft.com/office/powerpoint/2010/main" val="7528055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Database Configuration</a:t>
            </a:r>
            <a:br>
              <a:rPr lang="en-IN" b="1" dirty="0"/>
            </a:br>
            <a:endParaRPr lang="en-IN" dirty="0"/>
          </a:p>
        </p:txBody>
      </p:sp>
      <p:sp>
        <p:nvSpPr>
          <p:cNvPr id="3" name="Content Placeholder 2"/>
          <p:cNvSpPr>
            <a:spLocks noGrp="1"/>
          </p:cNvSpPr>
          <p:nvPr>
            <p:ph idx="1"/>
          </p:nvPr>
        </p:nvSpPr>
        <p:spPr/>
        <p:txBody>
          <a:bodyPr/>
          <a:lstStyle/>
          <a:p>
            <a:r>
              <a:rPr lang="en-IN" dirty="0" err="1"/>
              <a:t>CodeIgniter</a:t>
            </a:r>
            <a:r>
              <a:rPr lang="en-IN" dirty="0"/>
              <a:t> has a </a:t>
            </a:r>
            <a:r>
              <a:rPr lang="en-IN" dirty="0" err="1"/>
              <a:t>config</a:t>
            </a:r>
            <a:r>
              <a:rPr lang="en-IN" dirty="0"/>
              <a:t> file that lets you store your database connection values (username, password, database name, etc.). The </a:t>
            </a:r>
            <a:r>
              <a:rPr lang="en-IN" dirty="0" err="1"/>
              <a:t>config</a:t>
            </a:r>
            <a:r>
              <a:rPr lang="en-IN" dirty="0"/>
              <a:t> file is located at </a:t>
            </a:r>
            <a:r>
              <a:rPr lang="en-IN" b="1" dirty="0" smtClean="0"/>
              <a:t>application/</a:t>
            </a:r>
            <a:r>
              <a:rPr lang="en-IN" b="1" dirty="0" err="1" smtClean="0"/>
              <a:t>config</a:t>
            </a:r>
            <a:r>
              <a:rPr lang="en-IN" b="1" dirty="0" smtClean="0"/>
              <a:t>/</a:t>
            </a:r>
            <a:r>
              <a:rPr lang="en-IN" b="1" dirty="0" err="1" smtClean="0"/>
              <a:t>database.php</a:t>
            </a:r>
            <a:endParaRPr lang="en-IN" dirty="0"/>
          </a:p>
        </p:txBody>
      </p:sp>
    </p:spTree>
    <p:extLst>
      <p:ext uri="{BB962C8B-B14F-4D97-AF65-F5344CB8AC3E}">
        <p14:creationId xmlns:p14="http://schemas.microsoft.com/office/powerpoint/2010/main" val="40215757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717" y="1026206"/>
            <a:ext cx="4403689" cy="5553770"/>
          </a:xfrm>
        </p:spPr>
        <p:txBody>
          <a:bodyPr/>
          <a:lstStyle/>
          <a:p>
            <a:r>
              <a:rPr lang="en-IN" dirty="0"/>
              <a:t>The </a:t>
            </a:r>
            <a:r>
              <a:rPr lang="en-IN" dirty="0" err="1"/>
              <a:t>config</a:t>
            </a:r>
            <a:r>
              <a:rPr lang="en-IN" dirty="0"/>
              <a:t> settings are stored in a multi-dimensional array with this prototype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641" y="0"/>
            <a:ext cx="7680853" cy="983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0082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Connecting to your Database</a:t>
            </a:r>
            <a:br>
              <a:rPr lang="en-IN" b="1" dirty="0"/>
            </a:br>
            <a:endParaRPr lang="en-IN" dirty="0"/>
          </a:p>
        </p:txBody>
      </p:sp>
      <p:sp>
        <p:nvSpPr>
          <p:cNvPr id="3" name="Content Placeholder 2"/>
          <p:cNvSpPr>
            <a:spLocks noGrp="1"/>
          </p:cNvSpPr>
          <p:nvPr>
            <p:ph idx="1"/>
          </p:nvPr>
        </p:nvSpPr>
        <p:spPr>
          <a:xfrm>
            <a:off x="650240" y="1641294"/>
            <a:ext cx="11704320" cy="7298367"/>
          </a:xfrm>
        </p:spPr>
        <p:txBody>
          <a:bodyPr/>
          <a:lstStyle/>
          <a:p>
            <a:pPr marL="0" indent="0">
              <a:buNone/>
            </a:pPr>
            <a:r>
              <a:rPr lang="en-IN" dirty="0" smtClean="0"/>
              <a:t>There </a:t>
            </a:r>
            <a:r>
              <a:rPr lang="en-IN" dirty="0"/>
              <a:t>are two ways to connect to a database:</a:t>
            </a:r>
          </a:p>
          <a:p>
            <a:r>
              <a:rPr lang="en-IN" b="1" dirty="0"/>
              <a:t>Automatically </a:t>
            </a:r>
            <a:r>
              <a:rPr lang="en-IN" b="1" dirty="0" smtClean="0"/>
              <a:t>Connecting</a:t>
            </a:r>
          </a:p>
          <a:p>
            <a:r>
              <a:rPr lang="en-IN" b="1" dirty="0"/>
              <a:t>Manually Connecting</a:t>
            </a:r>
          </a:p>
          <a:p>
            <a:pPr marL="0" indent="0">
              <a:buNone/>
            </a:pPr>
            <a:endParaRPr lang="en-IN" b="1" dirty="0"/>
          </a:p>
          <a:p>
            <a:endParaRPr lang="en-IN" b="1" dirty="0"/>
          </a:p>
        </p:txBody>
      </p:sp>
    </p:spTree>
    <p:extLst>
      <p:ext uri="{BB962C8B-B14F-4D97-AF65-F5344CB8AC3E}">
        <p14:creationId xmlns:p14="http://schemas.microsoft.com/office/powerpoint/2010/main" val="26675550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Automatically Connecting</a:t>
            </a:r>
          </a:p>
          <a:p>
            <a:r>
              <a:rPr lang="en-IN" dirty="0"/>
              <a:t>The “auto connect” feature will load and instantiate the database class with every page load. To enable “auto connecting”, add the word database to the library array, as indicated in the following file:</a:t>
            </a:r>
          </a:p>
          <a:p>
            <a:pPr marL="0" indent="0">
              <a:buNone/>
            </a:pPr>
            <a:r>
              <a:rPr lang="en-IN" dirty="0" smtClean="0"/>
              <a:t>	</a:t>
            </a:r>
            <a:r>
              <a:rPr lang="en-IN" b="1" dirty="0" smtClean="0"/>
              <a:t>application/</a:t>
            </a:r>
            <a:r>
              <a:rPr lang="en-IN" b="1" dirty="0" err="1" smtClean="0"/>
              <a:t>config</a:t>
            </a:r>
            <a:r>
              <a:rPr lang="en-IN" b="1" dirty="0" smtClean="0"/>
              <a:t>/</a:t>
            </a:r>
            <a:r>
              <a:rPr lang="en-IN" b="1" dirty="0" err="1" smtClean="0"/>
              <a:t>autoload.php</a:t>
            </a:r>
            <a:endParaRPr lang="en-IN" b="1"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477" y="8156151"/>
            <a:ext cx="10024533" cy="140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5296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Manually Connecting</a:t>
            </a:r>
          </a:p>
          <a:p>
            <a:r>
              <a:rPr lang="en-IN" dirty="0"/>
              <a:t>If only some of your pages require database connectivity you can manually connect to your database by adding this line of code in any function where it is needed, or in your class constructor to make the database available globally in that class.</a:t>
            </a:r>
          </a:p>
          <a:p>
            <a:r>
              <a:rPr lang="en-IN" dirty="0"/>
              <a:t>$this</a:t>
            </a:r>
            <a:r>
              <a:rPr lang="en-IN" b="1" dirty="0"/>
              <a:t>-&gt;</a:t>
            </a:r>
            <a:r>
              <a:rPr lang="en-IN" dirty="0"/>
              <a:t>load</a:t>
            </a:r>
            <a:r>
              <a:rPr lang="en-IN" b="1" dirty="0"/>
              <a:t>-&gt;</a:t>
            </a:r>
            <a:r>
              <a:rPr lang="en-IN" dirty="0"/>
              <a:t>database();</a:t>
            </a:r>
          </a:p>
          <a:p>
            <a:endParaRPr lang="en-IN" dirty="0"/>
          </a:p>
        </p:txBody>
      </p:sp>
    </p:spTree>
    <p:extLst>
      <p:ext uri="{BB962C8B-B14F-4D97-AF65-F5344CB8AC3E}">
        <p14:creationId xmlns:p14="http://schemas.microsoft.com/office/powerpoint/2010/main" val="10663732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If helpers are used then one need to configure </a:t>
            </a:r>
            <a:r>
              <a:rPr lang="en-IN" dirty="0"/>
              <a:t>the following file:</a:t>
            </a:r>
          </a:p>
          <a:p>
            <a:pPr marL="0" indent="0">
              <a:buNone/>
            </a:pPr>
            <a:r>
              <a:rPr lang="en-IN" dirty="0"/>
              <a:t>	</a:t>
            </a:r>
            <a:r>
              <a:rPr lang="en-IN" b="1" dirty="0"/>
              <a:t>application/</a:t>
            </a:r>
            <a:r>
              <a:rPr lang="en-IN" b="1" dirty="0" err="1"/>
              <a:t>config</a:t>
            </a:r>
            <a:r>
              <a:rPr lang="en-IN" b="1" dirty="0"/>
              <a:t>/</a:t>
            </a:r>
            <a:r>
              <a:rPr lang="en-IN" b="1" dirty="0" err="1"/>
              <a:t>autoload.php</a:t>
            </a:r>
            <a:endParaRPr lang="en-IN" b="1" dirty="0"/>
          </a:p>
          <a:p>
            <a:pPr marL="0" indent="0">
              <a:buNone/>
            </a:pPr>
            <a:r>
              <a:rPr lang="en-IN" dirty="0" smtClean="0"/>
              <a:t>Ex:</a:t>
            </a:r>
          </a:p>
          <a:p>
            <a:pPr marL="0" indent="0">
              <a:buNone/>
            </a:pPr>
            <a:r>
              <a:rPr lang="en-IN" dirty="0" smtClean="0"/>
              <a:t>$</a:t>
            </a:r>
            <a:r>
              <a:rPr lang="en-IN" dirty="0" err="1" smtClean="0"/>
              <a:t>autoload</a:t>
            </a:r>
            <a:r>
              <a:rPr lang="en-IN" dirty="0" smtClean="0"/>
              <a:t>[‘helper’]=array(‘html’, ‘form’, ‘</a:t>
            </a:r>
            <a:r>
              <a:rPr lang="en-IN" smtClean="0"/>
              <a:t>url’)</a:t>
            </a:r>
            <a:endParaRPr lang="en-IN" dirty="0" smtClean="0"/>
          </a:p>
          <a:p>
            <a:pPr marL="0" indent="0">
              <a:buNone/>
            </a:pPr>
            <a:endParaRPr lang="en-IN" dirty="0"/>
          </a:p>
        </p:txBody>
      </p:sp>
    </p:spTree>
    <p:extLst>
      <p:ext uri="{BB962C8B-B14F-4D97-AF65-F5344CB8AC3E}">
        <p14:creationId xmlns:p14="http://schemas.microsoft.com/office/powerpoint/2010/main" val="295343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7700" y="1968500"/>
            <a:ext cx="11709400" cy="125"/>
          </a:xfrm>
          <a:custGeom>
            <a:avLst/>
            <a:gdLst/>
            <a:ahLst/>
            <a:cxnLst/>
            <a:rect l="l" t="t" r="r" b="b"/>
            <a:pathLst>
              <a:path w="11709400" h="126">
                <a:moveTo>
                  <a:pt x="0" y="0"/>
                </a:moveTo>
                <a:lnTo>
                  <a:pt x="11709400" y="126"/>
                </a:lnTo>
              </a:path>
            </a:pathLst>
          </a:custGeom>
          <a:ln w="12700">
            <a:solidFill>
              <a:srgbClr val="999999"/>
            </a:solidFill>
          </a:ln>
        </p:spPr>
        <p:txBody>
          <a:bodyPr wrap="square" lIns="0" tIns="0" rIns="0" bIns="0" rtlCol="0">
            <a:noAutofit/>
          </a:bodyPr>
          <a:lstStyle/>
          <a:p>
            <a:endParaRPr/>
          </a:p>
        </p:txBody>
      </p:sp>
      <p:sp>
        <p:nvSpPr>
          <p:cNvPr id="5" name="object 5"/>
          <p:cNvSpPr/>
          <p:nvPr/>
        </p:nvSpPr>
        <p:spPr>
          <a:xfrm>
            <a:off x="10642600" y="88900"/>
            <a:ext cx="1714500" cy="18796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3" name="object 3"/>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a:latin typeface="Arial"/>
              <a:cs typeface="Arial"/>
            </a:endParaRPr>
          </a:p>
        </p:txBody>
      </p:sp>
      <p:sp>
        <p:nvSpPr>
          <p:cNvPr id="2" name="object 2"/>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7358"/>
              </a:spcBef>
            </a:pPr>
            <a:r>
              <a:rPr sz="4200" dirty="0">
                <a:latin typeface="Arial"/>
                <a:cs typeface="Arial"/>
              </a:rPr>
              <a:t>CodeIgniter:</a:t>
            </a:r>
            <a:r>
              <a:rPr sz="4200" spc="46" dirty="0">
                <a:latin typeface="Arial"/>
                <a:cs typeface="Arial"/>
              </a:rPr>
              <a:t> </a:t>
            </a:r>
            <a:r>
              <a:rPr sz="4200" dirty="0">
                <a:latin typeface="Arial"/>
                <a:cs typeface="Arial"/>
              </a:rPr>
              <a:t>Featu</a:t>
            </a:r>
            <a:r>
              <a:rPr sz="4200" spc="-75" dirty="0">
                <a:latin typeface="Arial"/>
                <a:cs typeface="Arial"/>
              </a:rPr>
              <a:t>r</a:t>
            </a:r>
            <a:r>
              <a:rPr sz="4200" dirty="0">
                <a:latin typeface="Arial"/>
                <a:cs typeface="Arial"/>
              </a:rPr>
              <a:t>es</a:t>
            </a:r>
          </a:p>
          <a:p>
            <a:endParaRPr lang="en-IN" sz="2400" spc="-45" dirty="0">
              <a:solidFill>
                <a:srgbClr val="747373"/>
              </a:solidFill>
              <a:latin typeface="Arial"/>
              <a:cs typeface="Arial"/>
            </a:endParaRPr>
          </a:p>
          <a:p>
            <a:endParaRPr lang="en-IN" sz="2400" b="1" spc="-45" dirty="0">
              <a:solidFill>
                <a:srgbClr val="747373"/>
              </a:solidFill>
              <a:latin typeface="Arial"/>
              <a:cs typeface="Arial"/>
            </a:endParaRPr>
          </a:p>
          <a:p>
            <a:pPr marL="931352" indent="-571409">
              <a:buFont typeface="Arial" pitchFamily="34" charset="0"/>
              <a:buChar char="•"/>
            </a:pPr>
            <a:r>
              <a:rPr lang="en-IN" sz="3600" b="1" dirty="0" err="1"/>
              <a:t>CodeIgniter</a:t>
            </a:r>
            <a:r>
              <a:rPr lang="en-IN" sz="3600" b="1" dirty="0"/>
              <a:t> is Free</a:t>
            </a:r>
          </a:p>
          <a:p>
            <a:pPr marL="359943"/>
            <a:r>
              <a:rPr lang="en-IN" sz="3600" dirty="0"/>
              <a:t>	</a:t>
            </a:r>
            <a:r>
              <a:rPr lang="en-IN" sz="3600" dirty="0" err="1"/>
              <a:t>CodeIgniter</a:t>
            </a:r>
            <a:r>
              <a:rPr lang="en-IN" sz="3600" dirty="0"/>
              <a:t> is licensed under the MIT license so you can use it 	however you please. </a:t>
            </a:r>
          </a:p>
          <a:p>
            <a:pPr marL="359943"/>
            <a:endParaRPr lang="en-IN" sz="3600" dirty="0"/>
          </a:p>
          <a:p>
            <a:pPr marL="931352" indent="-571409">
              <a:buFont typeface="Arial" pitchFamily="34" charset="0"/>
              <a:buChar char="•"/>
            </a:pPr>
            <a:r>
              <a:rPr lang="en-IN" sz="3600" b="1" dirty="0" err="1"/>
              <a:t>CodeIgniter</a:t>
            </a:r>
            <a:r>
              <a:rPr lang="en-IN" sz="3600" b="1" dirty="0"/>
              <a:t> is Light Weight</a:t>
            </a:r>
          </a:p>
          <a:p>
            <a:pPr marL="359943"/>
            <a:r>
              <a:rPr lang="en-IN" sz="3600" dirty="0"/>
              <a:t>	Truly light weight. The core system requires only a few very small 	libraries. This is in stark contrast to many frameworks that 	require significantly more resources. Additional libraries are 	loaded dynamically upon request, based on your needs for a 	given process, so the base system is very lean and quite fast.</a:t>
            </a:r>
          </a:p>
          <a:p>
            <a:pPr marL="931352" indent="-571409">
              <a:lnSpc>
                <a:spcPct val="95825"/>
              </a:lnSpc>
              <a:spcBef>
                <a:spcPts val="5556"/>
              </a:spcBef>
              <a:buFont typeface="Arial" pitchFamily="34" charset="0"/>
              <a:buChar char="•"/>
            </a:pPr>
            <a:endParaRPr sz="3600" dirty="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7700" y="1968500"/>
            <a:ext cx="11709400" cy="125"/>
          </a:xfrm>
          <a:custGeom>
            <a:avLst/>
            <a:gdLst/>
            <a:ahLst/>
            <a:cxnLst/>
            <a:rect l="l" t="t" r="r" b="b"/>
            <a:pathLst>
              <a:path w="11709400" h="126">
                <a:moveTo>
                  <a:pt x="0" y="0"/>
                </a:moveTo>
                <a:lnTo>
                  <a:pt x="11709400" y="126"/>
                </a:lnTo>
              </a:path>
            </a:pathLst>
          </a:custGeom>
          <a:ln w="12700">
            <a:solidFill>
              <a:srgbClr val="999999"/>
            </a:solidFill>
          </a:ln>
        </p:spPr>
        <p:txBody>
          <a:bodyPr wrap="square" lIns="0" tIns="0" rIns="0" bIns="0" rtlCol="0">
            <a:noAutofit/>
          </a:bodyPr>
          <a:lstStyle/>
          <a:p>
            <a:endParaRPr/>
          </a:p>
        </p:txBody>
      </p:sp>
      <p:sp>
        <p:nvSpPr>
          <p:cNvPr id="5" name="object 5"/>
          <p:cNvSpPr/>
          <p:nvPr/>
        </p:nvSpPr>
        <p:spPr>
          <a:xfrm>
            <a:off x="10642600" y="88900"/>
            <a:ext cx="1714500" cy="18796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3" name="object 3"/>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a:latin typeface="Arial"/>
              <a:cs typeface="Arial"/>
            </a:endParaRPr>
          </a:p>
        </p:txBody>
      </p:sp>
      <p:sp>
        <p:nvSpPr>
          <p:cNvPr id="2" name="object 2"/>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7358"/>
              </a:spcBef>
            </a:pPr>
            <a:r>
              <a:rPr sz="4200" dirty="0">
                <a:latin typeface="Arial"/>
                <a:cs typeface="Arial"/>
              </a:rPr>
              <a:t>CodeIgniter:</a:t>
            </a:r>
            <a:r>
              <a:rPr sz="4200" spc="46" dirty="0">
                <a:latin typeface="Arial"/>
                <a:cs typeface="Arial"/>
              </a:rPr>
              <a:t> </a:t>
            </a:r>
            <a:r>
              <a:rPr sz="4200" dirty="0">
                <a:latin typeface="Arial"/>
                <a:cs typeface="Arial"/>
              </a:rPr>
              <a:t>Featu</a:t>
            </a:r>
            <a:r>
              <a:rPr sz="4200" spc="-75" dirty="0">
                <a:latin typeface="Arial"/>
                <a:cs typeface="Arial"/>
              </a:rPr>
              <a:t>r</a:t>
            </a:r>
            <a:r>
              <a:rPr sz="4200" dirty="0">
                <a:latin typeface="Arial"/>
                <a:cs typeface="Arial"/>
              </a:rPr>
              <a:t>es</a:t>
            </a:r>
          </a:p>
          <a:p>
            <a:endParaRPr lang="en-IN" sz="2400" spc="-45" dirty="0">
              <a:solidFill>
                <a:srgbClr val="747373"/>
              </a:solidFill>
              <a:latin typeface="Arial"/>
              <a:cs typeface="Arial"/>
            </a:endParaRPr>
          </a:p>
          <a:p>
            <a:endParaRPr lang="en-IN" sz="2400" b="1" spc="-45" dirty="0">
              <a:solidFill>
                <a:srgbClr val="747373"/>
              </a:solidFill>
              <a:latin typeface="Arial"/>
              <a:cs typeface="Arial"/>
            </a:endParaRPr>
          </a:p>
          <a:p>
            <a:pPr marL="931352" indent="-571409">
              <a:buFont typeface="Arial" pitchFamily="34" charset="0"/>
              <a:buChar char="•"/>
            </a:pPr>
            <a:r>
              <a:rPr lang="en-IN" sz="3600" b="1" dirty="0" err="1"/>
              <a:t>CodeIgniter</a:t>
            </a:r>
            <a:r>
              <a:rPr lang="en-IN" sz="3600" b="1" dirty="0"/>
              <a:t> is Fast</a:t>
            </a:r>
          </a:p>
          <a:p>
            <a:pPr marL="359943"/>
            <a:r>
              <a:rPr lang="en-IN" sz="3600" dirty="0"/>
              <a:t>	Really fast.</a:t>
            </a:r>
          </a:p>
          <a:p>
            <a:pPr marL="931352" indent="-571409">
              <a:buFont typeface="Arial" pitchFamily="34" charset="0"/>
              <a:buChar char="•"/>
            </a:pPr>
            <a:endParaRPr lang="en-IN" sz="3600" b="1" dirty="0"/>
          </a:p>
          <a:p>
            <a:pPr marL="931352" indent="-571409">
              <a:buFont typeface="Arial" pitchFamily="34" charset="0"/>
              <a:buChar char="•"/>
            </a:pPr>
            <a:r>
              <a:rPr lang="en-IN" sz="3600" b="1" dirty="0" err="1"/>
              <a:t>CodeIgniter</a:t>
            </a:r>
            <a:r>
              <a:rPr lang="en-IN" sz="3600" b="1" dirty="0"/>
              <a:t> Uses M-V-C</a:t>
            </a:r>
          </a:p>
          <a:p>
            <a:pPr marL="359943"/>
            <a:r>
              <a:rPr lang="en-IN" sz="3600" dirty="0"/>
              <a:t>	</a:t>
            </a:r>
            <a:r>
              <a:rPr lang="en-IN" sz="3600" dirty="0" err="1"/>
              <a:t>CodeIgniter</a:t>
            </a:r>
            <a:r>
              <a:rPr lang="en-IN" sz="3600" dirty="0"/>
              <a:t> uses the Model-View-Controller approach, which 	allows great separation between logic and presentation. This is 	particularly good for projects in which designers are working 	with your template files, as the code these files contain will be 	minimized. </a:t>
            </a:r>
          </a:p>
          <a:p>
            <a:pPr marL="359943"/>
            <a:endParaRPr lang="en-IN" sz="3600" dirty="0"/>
          </a:p>
          <a:p>
            <a:pPr marL="931352" indent="-571409">
              <a:buFont typeface="Arial" pitchFamily="34" charset="0"/>
              <a:buChar char="•"/>
            </a:pPr>
            <a:r>
              <a:rPr lang="en-IN" sz="3600" b="1" dirty="0" err="1"/>
              <a:t>CodeIgniter</a:t>
            </a:r>
            <a:r>
              <a:rPr lang="en-IN" sz="3600" b="1" dirty="0"/>
              <a:t> is Extensible</a:t>
            </a:r>
          </a:p>
          <a:p>
            <a:pPr marL="359943"/>
            <a:r>
              <a:rPr lang="en-IN" sz="3600" dirty="0"/>
              <a:t>	The system can be easily extended through the use of your own l	</a:t>
            </a:r>
            <a:r>
              <a:rPr lang="en-IN" sz="3600" dirty="0" err="1"/>
              <a:t>ibraries</a:t>
            </a:r>
            <a:r>
              <a:rPr lang="en-IN" sz="3600" dirty="0"/>
              <a:t>, helpers, or through class extensions or system hooks.</a:t>
            </a:r>
          </a:p>
          <a:p>
            <a:pPr marL="359943"/>
            <a:endParaRPr lang="en-IN" sz="3600" dirty="0"/>
          </a:p>
          <a:p>
            <a:pPr marL="931352" indent="-571409">
              <a:lnSpc>
                <a:spcPct val="95825"/>
              </a:lnSpc>
              <a:spcBef>
                <a:spcPts val="5556"/>
              </a:spcBef>
              <a:buFont typeface="Arial" pitchFamily="34" charset="0"/>
              <a:buChar char="•"/>
            </a:pPr>
            <a:endParaRPr sz="3600" dirty="0">
              <a:latin typeface="Arial"/>
              <a:cs typeface="Arial"/>
            </a:endParaRPr>
          </a:p>
        </p:txBody>
      </p:sp>
    </p:spTree>
    <p:extLst>
      <p:ext uri="{BB962C8B-B14F-4D97-AF65-F5344CB8AC3E}">
        <p14:creationId xmlns:p14="http://schemas.microsoft.com/office/powerpoint/2010/main" val="355254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7700" y="1968500"/>
            <a:ext cx="11709400" cy="125"/>
          </a:xfrm>
          <a:custGeom>
            <a:avLst/>
            <a:gdLst/>
            <a:ahLst/>
            <a:cxnLst/>
            <a:rect l="l" t="t" r="r" b="b"/>
            <a:pathLst>
              <a:path w="11709400" h="126">
                <a:moveTo>
                  <a:pt x="0" y="0"/>
                </a:moveTo>
                <a:lnTo>
                  <a:pt x="11709400" y="126"/>
                </a:lnTo>
              </a:path>
            </a:pathLst>
          </a:custGeom>
          <a:ln w="12700">
            <a:solidFill>
              <a:srgbClr val="999999"/>
            </a:solidFill>
          </a:ln>
        </p:spPr>
        <p:txBody>
          <a:bodyPr wrap="square" lIns="0" tIns="0" rIns="0" bIns="0" rtlCol="0">
            <a:noAutofit/>
          </a:bodyPr>
          <a:lstStyle/>
          <a:p>
            <a:endParaRPr/>
          </a:p>
        </p:txBody>
      </p:sp>
      <p:sp>
        <p:nvSpPr>
          <p:cNvPr id="5" name="object 5"/>
          <p:cNvSpPr/>
          <p:nvPr/>
        </p:nvSpPr>
        <p:spPr>
          <a:xfrm>
            <a:off x="10642600" y="88900"/>
            <a:ext cx="1714500" cy="18796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1"/>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noAutofit/>
          </a:bodyPr>
          <a:lstStyle/>
          <a:p>
            <a:endParaRPr/>
          </a:p>
        </p:txBody>
      </p:sp>
      <p:sp>
        <p:nvSpPr>
          <p:cNvPr id="3" name="object 3"/>
          <p:cNvSpPr txBox="1"/>
          <p:nvPr/>
        </p:nvSpPr>
        <p:spPr>
          <a:xfrm>
            <a:off x="76202" y="9788649"/>
            <a:ext cx="1560191" cy="177801"/>
          </a:xfrm>
          <a:prstGeom prst="rect">
            <a:avLst/>
          </a:prstGeom>
        </p:spPr>
        <p:txBody>
          <a:bodyPr wrap="square" lIns="0" tIns="0" rIns="0" bIns="0" rtlCol="0">
            <a:noAutofit/>
          </a:bodyPr>
          <a:lstStyle/>
          <a:p>
            <a:pPr marL="12698">
              <a:lnSpc>
                <a:spcPts val="1280"/>
              </a:lnSpc>
              <a:spcBef>
                <a:spcPts val="63"/>
              </a:spcBef>
            </a:pPr>
            <a:r>
              <a:rPr sz="1200" spc="9" dirty="0">
                <a:latin typeface="Arial"/>
                <a:cs typeface="Arial"/>
              </a:rPr>
              <a:t>Dienstag</a:t>
            </a:r>
            <a:r>
              <a:rPr sz="1200" dirty="0">
                <a:latin typeface="Arial"/>
                <a:cs typeface="Arial"/>
              </a:rPr>
              <a:t>,</a:t>
            </a:r>
            <a:r>
              <a:rPr sz="1200" spc="24" dirty="0">
                <a:latin typeface="Arial"/>
                <a:cs typeface="Arial"/>
              </a:rPr>
              <a:t> </a:t>
            </a:r>
            <a:r>
              <a:rPr sz="1200" spc="9" dirty="0">
                <a:latin typeface="Arial"/>
                <a:cs typeface="Arial"/>
              </a:rPr>
              <a:t>4</a:t>
            </a:r>
            <a:r>
              <a:rPr sz="1200" dirty="0">
                <a:latin typeface="Arial"/>
                <a:cs typeface="Arial"/>
              </a:rPr>
              <a:t>.</a:t>
            </a:r>
            <a:r>
              <a:rPr sz="1200" spc="24" dirty="0">
                <a:latin typeface="Arial"/>
                <a:cs typeface="Arial"/>
              </a:rPr>
              <a:t> </a:t>
            </a:r>
            <a:r>
              <a:rPr sz="1200" spc="9" dirty="0">
                <a:latin typeface="Arial"/>
                <a:cs typeface="Arial"/>
              </a:rPr>
              <a:t>Ma</a:t>
            </a:r>
            <a:r>
              <a:rPr sz="1200" dirty="0">
                <a:latin typeface="Arial"/>
                <a:cs typeface="Arial"/>
              </a:rPr>
              <a:t>i</a:t>
            </a:r>
            <a:r>
              <a:rPr sz="1200" spc="24" dirty="0">
                <a:latin typeface="Arial"/>
                <a:cs typeface="Arial"/>
              </a:rPr>
              <a:t> </a:t>
            </a:r>
            <a:r>
              <a:rPr sz="1200" spc="9" dirty="0">
                <a:latin typeface="Arial"/>
                <a:cs typeface="Arial"/>
              </a:rPr>
              <a:t>2010</a:t>
            </a:r>
            <a:endParaRPr sz="1200">
              <a:latin typeface="Arial"/>
              <a:cs typeface="Arial"/>
            </a:endParaRPr>
          </a:p>
        </p:txBody>
      </p:sp>
      <p:sp>
        <p:nvSpPr>
          <p:cNvPr id="2" name="object 2"/>
          <p:cNvSpPr txBox="1"/>
          <p:nvPr/>
        </p:nvSpPr>
        <p:spPr>
          <a:xfrm>
            <a:off x="0" y="1"/>
            <a:ext cx="13004800" cy="9753600"/>
          </a:xfrm>
          <a:prstGeom prst="rect">
            <a:avLst/>
          </a:prstGeom>
        </p:spPr>
        <p:txBody>
          <a:bodyPr wrap="square" lIns="0" tIns="0" rIns="0" bIns="0" rtlCol="0">
            <a:noAutofit/>
          </a:bodyPr>
          <a:lstStyle/>
          <a:p>
            <a:pPr>
              <a:lnSpc>
                <a:spcPts val="999"/>
              </a:lnSpc>
            </a:pPr>
            <a:endParaRPr sz="1000" dirty="0"/>
          </a:p>
          <a:p>
            <a:pPr marL="622201">
              <a:lnSpc>
                <a:spcPct val="95825"/>
              </a:lnSpc>
              <a:spcBef>
                <a:spcPts val="7358"/>
              </a:spcBef>
            </a:pPr>
            <a:r>
              <a:rPr sz="4200" dirty="0">
                <a:latin typeface="Arial"/>
                <a:cs typeface="Arial"/>
              </a:rPr>
              <a:t>CodeIgniter:</a:t>
            </a:r>
            <a:r>
              <a:rPr sz="4200" spc="46" dirty="0">
                <a:latin typeface="Arial"/>
                <a:cs typeface="Arial"/>
              </a:rPr>
              <a:t> </a:t>
            </a:r>
            <a:r>
              <a:rPr sz="4200" dirty="0">
                <a:latin typeface="Arial"/>
                <a:cs typeface="Arial"/>
              </a:rPr>
              <a:t>Featu</a:t>
            </a:r>
            <a:r>
              <a:rPr sz="4200" spc="-75" dirty="0">
                <a:latin typeface="Arial"/>
                <a:cs typeface="Arial"/>
              </a:rPr>
              <a:t>r</a:t>
            </a:r>
            <a:r>
              <a:rPr sz="4200" dirty="0">
                <a:latin typeface="Arial"/>
                <a:cs typeface="Arial"/>
              </a:rPr>
              <a:t>es</a:t>
            </a:r>
          </a:p>
          <a:p>
            <a:endParaRPr lang="en-IN" sz="2400" spc="-45" dirty="0">
              <a:solidFill>
                <a:srgbClr val="747373"/>
              </a:solidFill>
              <a:latin typeface="Arial"/>
              <a:cs typeface="Arial"/>
            </a:endParaRPr>
          </a:p>
          <a:p>
            <a:endParaRPr lang="en-IN" sz="2400" b="1" spc="-45" dirty="0">
              <a:solidFill>
                <a:srgbClr val="747373"/>
              </a:solidFill>
              <a:latin typeface="Arial"/>
              <a:cs typeface="Arial"/>
            </a:endParaRPr>
          </a:p>
          <a:p>
            <a:pPr marL="931352" indent="-571409">
              <a:buFont typeface="Arial" pitchFamily="34" charset="0"/>
              <a:buChar char="•"/>
            </a:pPr>
            <a:r>
              <a:rPr lang="en-IN" sz="3600" b="1" dirty="0" err="1"/>
              <a:t>CodeIgniter</a:t>
            </a:r>
            <a:r>
              <a:rPr lang="en-IN" sz="3600" b="1" dirty="0"/>
              <a:t> Generates Clean URLs</a:t>
            </a:r>
          </a:p>
          <a:p>
            <a:pPr marL="359943"/>
            <a:r>
              <a:rPr lang="en-IN" sz="3600" dirty="0"/>
              <a:t>The URLs generated by </a:t>
            </a:r>
            <a:r>
              <a:rPr lang="en-IN" sz="3600" dirty="0" err="1"/>
              <a:t>CodeIgniter</a:t>
            </a:r>
            <a:r>
              <a:rPr lang="en-IN" sz="3600" dirty="0"/>
              <a:t> are clean and search-engine friendly. Rather than using the standard “query string” approach to URLs that is synonymous with dynamic systems, </a:t>
            </a:r>
            <a:r>
              <a:rPr lang="en-IN" sz="3600" dirty="0" err="1"/>
              <a:t>CodeIgniter</a:t>
            </a:r>
            <a:r>
              <a:rPr lang="en-IN" sz="3600" dirty="0"/>
              <a:t> uses a segment-based approach:</a:t>
            </a:r>
          </a:p>
          <a:p>
            <a:pPr marL="359943"/>
            <a:r>
              <a:rPr lang="en-IN" sz="3600" dirty="0"/>
              <a:t>example</a:t>
            </a:r>
            <a:r>
              <a:rPr lang="en-IN" sz="3600" b="1" dirty="0"/>
              <a:t>.</a:t>
            </a:r>
            <a:r>
              <a:rPr lang="en-IN" sz="3600" dirty="0"/>
              <a:t>com</a:t>
            </a:r>
            <a:r>
              <a:rPr lang="en-IN" sz="3600" b="1" dirty="0"/>
              <a:t>/</a:t>
            </a:r>
            <a:r>
              <a:rPr lang="en-IN" sz="3600" dirty="0"/>
              <a:t>news</a:t>
            </a:r>
            <a:r>
              <a:rPr lang="en-IN" sz="3600" b="1" dirty="0"/>
              <a:t>/</a:t>
            </a:r>
            <a:r>
              <a:rPr lang="en-IN" sz="3600" dirty="0"/>
              <a:t>article</a:t>
            </a:r>
            <a:r>
              <a:rPr lang="en-IN" sz="3600" b="1" dirty="0"/>
              <a:t>/</a:t>
            </a:r>
            <a:r>
              <a:rPr lang="en-IN" sz="3600" dirty="0"/>
              <a:t>345</a:t>
            </a:r>
          </a:p>
          <a:p>
            <a:pPr marL="359943"/>
            <a:endParaRPr lang="en-IN" sz="3600" dirty="0">
              <a:latin typeface="Arial"/>
              <a:cs typeface="Arial"/>
            </a:endParaRPr>
          </a:p>
          <a:p>
            <a:pPr marL="931352" indent="-571409">
              <a:buFont typeface="Arial" pitchFamily="34" charset="0"/>
              <a:buChar char="•"/>
            </a:pPr>
            <a:r>
              <a:rPr lang="en-IN" sz="3600" b="1" dirty="0" err="1"/>
              <a:t>CodeIgniter</a:t>
            </a:r>
            <a:r>
              <a:rPr lang="en-IN" sz="3600" b="1" dirty="0"/>
              <a:t> Packs a Punch</a:t>
            </a:r>
          </a:p>
          <a:p>
            <a:pPr marL="359943"/>
            <a:r>
              <a:rPr lang="en-IN" sz="3600" dirty="0" err="1"/>
              <a:t>CodeIgniter</a:t>
            </a:r>
            <a:r>
              <a:rPr lang="en-IN" sz="3600" dirty="0"/>
              <a:t> comes with full-range of libraries that enable the most commonly needed web development tasks, like accessing a database, sending email, validating form data, maintaining sessions, manipulating images, working with XML-RPC data and much more.</a:t>
            </a:r>
          </a:p>
          <a:p>
            <a:endParaRPr lang="en-IN" sz="3600" dirty="0">
              <a:latin typeface="Arial"/>
              <a:cs typeface="Arial"/>
            </a:endParaRPr>
          </a:p>
          <a:p>
            <a:endParaRPr lang="en-IN" sz="3600" dirty="0"/>
          </a:p>
        </p:txBody>
      </p:sp>
    </p:spTree>
    <p:extLst>
      <p:ext uri="{BB962C8B-B14F-4D97-AF65-F5344CB8AC3E}">
        <p14:creationId xmlns:p14="http://schemas.microsoft.com/office/powerpoint/2010/main" val="2495389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1603</TotalTime>
  <Words>3306</Words>
  <Application>Microsoft Office PowerPoint</Application>
  <PresentationFormat>Custom</PresentationFormat>
  <Paragraphs>571</Paragraphs>
  <Slides>69</Slides>
  <Notes>1</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Installing CodeIgniter</vt:lpstr>
      <vt:lpstr>Installing CodeIgniter</vt:lpstr>
      <vt:lpstr>Installing CodeIgniter</vt:lpstr>
      <vt:lpstr>PowerPoint Presentation</vt:lpstr>
      <vt:lpstr>Installing CodeIgniter</vt:lpstr>
      <vt:lpstr>Directory Structure </vt:lpstr>
      <vt:lpstr>Directory Structure : Application</vt:lpstr>
      <vt:lpstr>Directory Structure : Application </vt:lpstr>
      <vt:lpstr>Directory Structure : Application </vt:lpstr>
      <vt:lpstr>Directory Structure : System </vt:lpstr>
      <vt:lpstr>Directory Structure  </vt:lpstr>
      <vt:lpstr>MVC</vt:lpstr>
      <vt:lpstr>MVC</vt:lpstr>
      <vt:lpstr>Controller</vt:lpstr>
      <vt:lpstr>Controller</vt:lpstr>
      <vt:lpstr>Controller Example</vt:lpstr>
      <vt:lpstr>PowerPoint Presentation</vt:lpstr>
      <vt:lpstr>Controller: Creating own Method</vt:lpstr>
      <vt:lpstr>Controller: Method Example</vt:lpstr>
      <vt:lpstr>Controller: Loading Multiple Views</vt:lpstr>
      <vt:lpstr>PowerPoint Presentation</vt:lpstr>
      <vt:lpstr>Remapping Function Calls </vt:lpstr>
      <vt:lpstr>Remapping Function Calls</vt:lpstr>
      <vt:lpstr>Class Constructors</vt:lpstr>
      <vt:lpstr>Class Constructors</vt:lpstr>
      <vt:lpstr>VIEW</vt:lpstr>
      <vt:lpstr>Creating a View</vt:lpstr>
      <vt:lpstr>Loading View</vt:lpstr>
      <vt:lpstr>Loading multiple views</vt:lpstr>
      <vt:lpstr>Storing Views within Sub-folders </vt:lpstr>
      <vt:lpstr>Adding Dynamic Data to the View</vt:lpstr>
      <vt:lpstr>Adding Dynamic Data to the View:Array</vt:lpstr>
      <vt:lpstr>Adding Dynamic Data to the View:Object</vt:lpstr>
      <vt:lpstr>Creating Loops (Controller: Comp.php) </vt:lpstr>
      <vt:lpstr>Creating Loops (View: home.php) </vt:lpstr>
      <vt:lpstr>Model</vt:lpstr>
      <vt:lpstr>Model</vt:lpstr>
      <vt:lpstr>Loading Model</vt:lpstr>
      <vt:lpstr>Loading Model</vt:lpstr>
      <vt:lpstr>Connecting Models to Database</vt:lpstr>
      <vt:lpstr>Helper</vt:lpstr>
      <vt:lpstr>Helper</vt:lpstr>
      <vt:lpstr>Helper</vt:lpstr>
      <vt:lpstr>HTML Helper: heading()</vt:lpstr>
      <vt:lpstr>HTML Helper: heading()</vt:lpstr>
      <vt:lpstr>HTML Helper: br()</vt:lpstr>
      <vt:lpstr>HTML Helper: ul()</vt:lpstr>
      <vt:lpstr>HTML Helper: ol()</vt:lpstr>
      <vt:lpstr>PowerPoint Presentation</vt:lpstr>
      <vt:lpstr>CI Database</vt:lpstr>
      <vt:lpstr>Database Configuration</vt:lpstr>
      <vt:lpstr>Database Configuration </vt:lpstr>
      <vt:lpstr>PowerPoint Presentation</vt:lpstr>
      <vt:lpstr>Connecting to your Database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Mrs. Dipti Y. Pawade</cp:lastModifiedBy>
  <cp:revision>65</cp:revision>
  <dcterms:modified xsi:type="dcterms:W3CDTF">2020-03-03T07:17:33Z</dcterms:modified>
</cp:coreProperties>
</file>