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84" r:id="rId11"/>
    <p:sldId id="267" r:id="rId12"/>
    <p:sldId id="268" r:id="rId13"/>
    <p:sldId id="269" r:id="rId14"/>
    <p:sldId id="270" r:id="rId15"/>
    <p:sldId id="285" r:id="rId16"/>
    <p:sldId id="286" r:id="rId17"/>
    <p:sldId id="287" r:id="rId18"/>
    <p:sldId id="288" r:id="rId19"/>
    <p:sldId id="289" r:id="rId20"/>
    <p:sldId id="271" r:id="rId21"/>
    <p:sldId id="272" r:id="rId22"/>
    <p:sldId id="273" r:id="rId23"/>
    <p:sldId id="274" r:id="rId24"/>
    <p:sldId id="275" r:id="rId25"/>
    <p:sldId id="276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278" r:id="rId41"/>
    <p:sldId id="279" r:id="rId42"/>
    <p:sldId id="280" r:id="rId43"/>
    <p:sldId id="281" r:id="rId44"/>
    <p:sldId id="282" r:id="rId45"/>
    <p:sldId id="28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DCE66-2985-49C1-9F4E-55EAB2D4B5F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2FDA5-C554-4A8D-A255-E4281A311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0E89348-78A5-4B50-9680-99749F0028D5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377BC9C-8D1F-46FF-84A0-E48EA18563CF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32E5E12-436A-4E07-8A39-A0F142529C1B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F6E7A5B-CC99-4CC2-904F-F6C6C3914302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87A3984-F978-4BDA-A369-F773C2F4621E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96A53F-7436-4E43-BD27-DDC8667972BC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D8A-C482-4969-A2AF-DD934ADFD2C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27D3-CAFB-4E00-8FC9-7EB443C5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20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D8A-C482-4969-A2AF-DD934ADFD2C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27D3-CAFB-4E00-8FC9-7EB443C5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83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D8A-C482-4969-A2AF-DD934ADFD2C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27D3-CAFB-4E00-8FC9-7EB443C5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2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D8A-C482-4969-A2AF-DD934ADFD2C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27D3-CAFB-4E00-8FC9-7EB443C5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1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D8A-C482-4969-A2AF-DD934ADFD2C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27D3-CAFB-4E00-8FC9-7EB443C5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4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D8A-C482-4969-A2AF-DD934ADFD2C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27D3-CAFB-4E00-8FC9-7EB443C5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2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D8A-C482-4969-A2AF-DD934ADFD2C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27D3-CAFB-4E00-8FC9-7EB443C5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8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D8A-C482-4969-A2AF-DD934ADFD2C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27D3-CAFB-4E00-8FC9-7EB443C5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8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D8A-C482-4969-A2AF-DD934ADFD2C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27D3-CAFB-4E00-8FC9-7EB443C5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2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D8A-C482-4969-A2AF-DD934ADFD2C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27D3-CAFB-4E00-8FC9-7EB443C5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8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D8A-C482-4969-A2AF-DD934ADFD2C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27D3-CAFB-4E00-8FC9-7EB443C5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37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ED8A-C482-4969-A2AF-DD934ADFD2C3}" type="datetimeFigureOut">
              <a:rPr lang="en-IN" smtClean="0"/>
              <a:t>14/03/2017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27D3-CAFB-4E00-8FC9-7EB443C5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replica-set-primary/" TargetMode="External"/><Relationship Id="rId2" Type="http://schemas.openxmlformats.org/officeDocument/2006/relationships/hyperlink" Target="https://docs.mongodb.com/manual/reference/program/mongod/#bin.mong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core/replica-set-secondary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ongodb/mongodb_query_document.ht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MongoDB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0" cy="714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3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8326"/>
            <a:ext cx="8208912" cy="64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6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32657"/>
            <a:ext cx="8424936" cy="628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9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9" y="404664"/>
            <a:ext cx="8208912" cy="592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0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9" y="404664"/>
            <a:ext cx="7992887" cy="60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0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Replication Set</a:t>
            </a:r>
            <a:endParaRPr lang="en-IN" dirty="0"/>
          </a:p>
        </p:txBody>
      </p:sp>
      <p:sp>
        <p:nvSpPr>
          <p:cNvPr id="4" name="AutoShape 2" descr="Diagram of default routing of reads and writes to the primar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09914"/>
            <a:ext cx="6552728" cy="484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5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 replica set is a group of </a:t>
            </a:r>
            <a:r>
              <a:rPr lang="en-IN" dirty="0" err="1">
                <a:hlinkClick r:id="rId2" tooltip="mongod"/>
              </a:rPr>
              <a:t>mongod</a:t>
            </a:r>
            <a:r>
              <a:rPr lang="en-IN" dirty="0"/>
              <a:t> instances that maintain the same data set</a:t>
            </a:r>
            <a:r>
              <a:rPr lang="en-IN" dirty="0" smtClean="0"/>
              <a:t>.</a:t>
            </a:r>
          </a:p>
          <a:p>
            <a:r>
              <a:rPr lang="en-IN" dirty="0"/>
              <a:t>The </a:t>
            </a:r>
            <a:r>
              <a:rPr lang="en-IN" dirty="0">
                <a:hlinkClick r:id="rId3"/>
              </a:rPr>
              <a:t>primary node</a:t>
            </a:r>
            <a:r>
              <a:rPr lang="en-IN" dirty="0"/>
              <a:t> receives all write operations. A replica set can have only one primary capable of confirming </a:t>
            </a:r>
            <a:r>
              <a:rPr lang="en-IN" dirty="0" smtClean="0"/>
              <a:t>writes.</a:t>
            </a:r>
          </a:p>
          <a:p>
            <a:r>
              <a:rPr lang="en-IN" dirty="0"/>
              <a:t>The </a:t>
            </a:r>
            <a:r>
              <a:rPr lang="en-IN" dirty="0" err="1">
                <a:hlinkClick r:id="rId4"/>
              </a:rPr>
              <a:t>secondaries</a:t>
            </a:r>
            <a:r>
              <a:rPr lang="en-IN" dirty="0"/>
              <a:t> replicate the </a:t>
            </a:r>
            <a:r>
              <a:rPr lang="en-IN" dirty="0" smtClean="0"/>
              <a:t>primary </a:t>
            </a:r>
            <a:r>
              <a:rPr lang="en-IN" dirty="0"/>
              <a:t>and apply the operations to their data sets such that the </a:t>
            </a:r>
            <a:r>
              <a:rPr lang="en-IN" dirty="0" err="1"/>
              <a:t>secondaries’</a:t>
            </a:r>
            <a:r>
              <a:rPr lang="en-IN" dirty="0"/>
              <a:t> data sets reflect the primary’s data set.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primary is unavailable, an eligible secondary will hold an election to elect itself the new primary.</a:t>
            </a:r>
          </a:p>
        </p:txBody>
      </p:sp>
    </p:spTree>
    <p:extLst>
      <p:ext uri="{BB962C8B-B14F-4D97-AF65-F5344CB8AC3E}">
        <p14:creationId xmlns:p14="http://schemas.microsoft.com/office/powerpoint/2010/main" val="34106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Diagram of a 3 member replica set that consists of a primary and two secondar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0071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0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Automatic Failover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74141"/>
            <a:ext cx="6343678" cy="481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9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76672"/>
            <a:ext cx="718635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0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7035"/>
            <a:ext cx="8208912" cy="607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7768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9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2530"/>
            <a:ext cx="8208912" cy="622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304"/>
            <a:ext cx="8676456" cy="603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1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5"/>
            <a:ext cx="7992888" cy="624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3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7575"/>
            <a:ext cx="8280920" cy="60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1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372425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5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MongoDB Commands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show </a:t>
            </a:r>
            <a:r>
              <a:rPr lang="en-IN" b="1" dirty="0" err="1" smtClean="0"/>
              <a:t>dbs</a:t>
            </a:r>
            <a:r>
              <a:rPr lang="en-IN" dirty="0" smtClean="0"/>
              <a:t> - display </a:t>
            </a:r>
            <a:r>
              <a:rPr lang="en-IN" dirty="0"/>
              <a:t>all available databases</a:t>
            </a:r>
            <a:r>
              <a:rPr lang="en-IN" dirty="0" smtClean="0"/>
              <a:t>.</a:t>
            </a:r>
          </a:p>
          <a:p>
            <a:r>
              <a:rPr lang="en-IN" b="1" dirty="0" err="1" smtClean="0"/>
              <a:t>db</a:t>
            </a:r>
            <a:r>
              <a:rPr lang="en-IN" dirty="0" smtClean="0"/>
              <a:t>- to display current database</a:t>
            </a:r>
          </a:p>
          <a:p>
            <a:r>
              <a:rPr lang="en-IN" b="1" dirty="0" smtClean="0"/>
              <a:t>use </a:t>
            </a:r>
            <a:r>
              <a:rPr lang="en-IN" b="1" dirty="0" err="1" smtClean="0"/>
              <a:t>database_name</a:t>
            </a:r>
            <a:r>
              <a:rPr lang="en-IN" dirty="0" smtClean="0"/>
              <a:t>- create and switch database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Eg</a:t>
            </a:r>
            <a:r>
              <a:rPr lang="en-IN" dirty="0" smtClean="0"/>
              <a:t>: use </a:t>
            </a:r>
            <a:r>
              <a:rPr lang="en-IN" dirty="0" err="1" smtClean="0"/>
              <a:t>mydb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Your </a:t>
            </a:r>
            <a:r>
              <a:rPr lang="en-IN" dirty="0"/>
              <a:t>created database (</a:t>
            </a:r>
            <a:r>
              <a:rPr lang="en-IN" dirty="0" err="1"/>
              <a:t>mydb</a:t>
            </a:r>
            <a:r>
              <a:rPr lang="en-IN" dirty="0"/>
              <a:t>) is not present in list. To display database, you need to insert at least one document into it</a:t>
            </a:r>
            <a:r>
              <a:rPr lang="en-IN" dirty="0" smtClean="0"/>
              <a:t>.</a:t>
            </a:r>
          </a:p>
          <a:p>
            <a:r>
              <a:rPr lang="en-IN" b="1" dirty="0" err="1" smtClean="0"/>
              <a:t>db.movie.insert</a:t>
            </a:r>
            <a:r>
              <a:rPr lang="en-IN" b="1" dirty="0" smtClean="0"/>
              <a:t>({name: “</a:t>
            </a:r>
            <a:r>
              <a:rPr lang="en-IN" b="1" dirty="0" err="1" smtClean="0"/>
              <a:t>dangal</a:t>
            </a:r>
            <a:r>
              <a:rPr lang="en-IN" b="1" dirty="0" smtClean="0"/>
              <a:t>”}) </a:t>
            </a: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b="1" dirty="0" smtClean="0"/>
              <a:t>&gt;show </a:t>
            </a:r>
            <a:r>
              <a:rPr lang="en-IN" b="1" dirty="0" err="1"/>
              <a:t>dbs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local </a:t>
            </a:r>
            <a:r>
              <a:rPr lang="en-IN" dirty="0"/>
              <a:t>0.78125GB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mydb</a:t>
            </a:r>
            <a:r>
              <a:rPr lang="en-IN" dirty="0" smtClean="0"/>
              <a:t> </a:t>
            </a:r>
            <a:r>
              <a:rPr lang="en-IN" dirty="0"/>
              <a:t>0.23012GB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test </a:t>
            </a:r>
            <a:r>
              <a:rPr lang="en-IN" dirty="0"/>
              <a:t>0.23012GB</a:t>
            </a:r>
          </a:p>
        </p:txBody>
      </p:sp>
    </p:spTree>
    <p:extLst>
      <p:ext uri="{BB962C8B-B14F-4D97-AF65-F5344CB8AC3E}">
        <p14:creationId xmlns:p14="http://schemas.microsoft.com/office/powerpoint/2010/main" val="34870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MongoDB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db.dropDatabase</a:t>
            </a:r>
            <a:r>
              <a:rPr lang="en-IN" b="1" dirty="0"/>
              <a:t>()</a:t>
            </a:r>
            <a:r>
              <a:rPr lang="en-IN" dirty="0" smtClean="0"/>
              <a:t> – delete </a:t>
            </a:r>
            <a:r>
              <a:rPr lang="en-IN" dirty="0"/>
              <a:t>the selected database. If you have not selected any database, then it will delete default </a:t>
            </a:r>
            <a:r>
              <a:rPr lang="en-IN" dirty="0" smtClean="0"/>
              <a:t>database</a:t>
            </a:r>
          </a:p>
          <a:p>
            <a:r>
              <a:rPr lang="en-IN" b="1" dirty="0" err="1" smtClean="0"/>
              <a:t>db.createCollection</a:t>
            </a:r>
            <a:r>
              <a:rPr lang="en-IN" b="1" dirty="0" smtClean="0"/>
              <a:t>(name)</a:t>
            </a:r>
            <a:r>
              <a:rPr lang="en-IN" dirty="0" smtClean="0"/>
              <a:t> - create collection.</a:t>
            </a:r>
          </a:p>
          <a:p>
            <a:r>
              <a:rPr lang="en-IN" b="1" dirty="0" err="1" smtClean="0"/>
              <a:t>db.collection_name.drop</a:t>
            </a:r>
            <a:r>
              <a:rPr lang="en-IN" b="1" dirty="0" smtClean="0"/>
              <a:t>()</a:t>
            </a:r>
            <a:r>
              <a:rPr lang="en-IN" dirty="0" smtClean="0"/>
              <a:t>- drop </a:t>
            </a:r>
            <a:r>
              <a:rPr lang="en-IN" dirty="0"/>
              <a:t>a collection from the database.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2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Document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insert data into MongoDB collection, you need to </a:t>
            </a:r>
            <a:r>
              <a:rPr lang="en-IN" dirty="0" smtClean="0"/>
              <a:t>use:</a:t>
            </a:r>
          </a:p>
          <a:p>
            <a:pPr marL="0" indent="0">
              <a:buNone/>
            </a:pPr>
            <a:r>
              <a:rPr lang="en-IN" dirty="0" smtClean="0"/>
              <a:t>	MongoDB's</a:t>
            </a:r>
            <a:r>
              <a:rPr lang="en-IN" dirty="0"/>
              <a:t> </a:t>
            </a:r>
            <a:r>
              <a:rPr lang="en-IN" b="1" dirty="0"/>
              <a:t>insert()</a:t>
            </a:r>
            <a:r>
              <a:rPr lang="en-IN" dirty="0"/>
              <a:t> or </a:t>
            </a:r>
            <a:r>
              <a:rPr lang="en-IN" b="1" dirty="0"/>
              <a:t>save()</a:t>
            </a:r>
            <a:r>
              <a:rPr lang="en-IN" dirty="0"/>
              <a:t> method.</a:t>
            </a:r>
            <a:endParaRPr lang="en-IN" dirty="0" smtClean="0"/>
          </a:p>
          <a:p>
            <a:r>
              <a:rPr lang="en-IN" dirty="0" err="1" smtClean="0"/>
              <a:t>db.COLLECTION_NAME.insert</a:t>
            </a:r>
            <a:r>
              <a:rPr lang="en-IN" dirty="0" smtClean="0"/>
              <a:t>(document)</a:t>
            </a:r>
          </a:p>
          <a:p>
            <a:r>
              <a:rPr lang="en-IN" dirty="0" err="1" smtClean="0"/>
              <a:t>db.COLLECTION_NAME.save</a:t>
            </a:r>
            <a:r>
              <a:rPr lang="en-IN" dirty="0" smtClean="0"/>
              <a:t>(document)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db.users.insert</a:t>
            </a:r>
            <a:r>
              <a:rPr lang="en-IN" dirty="0"/>
              <a:t>( { name: </a:t>
            </a:r>
            <a:r>
              <a:rPr lang="en-IN" dirty="0" smtClean="0"/>
              <a:t>'</a:t>
            </a:r>
            <a:r>
              <a:rPr lang="en-IN" dirty="0" err="1" smtClean="0"/>
              <a:t>riya</a:t>
            </a:r>
            <a:r>
              <a:rPr lang="en-IN" dirty="0" smtClean="0"/>
              <a:t>', </a:t>
            </a:r>
            <a:r>
              <a:rPr lang="en-IN" dirty="0"/>
              <a:t>age: </a:t>
            </a:r>
            <a:r>
              <a:rPr lang="en-IN" dirty="0" smtClean="0"/>
              <a:t>12, </a:t>
            </a:r>
            <a:r>
              <a:rPr lang="en-IN" dirty="0"/>
              <a:t>gender: </a:t>
            </a:r>
            <a:r>
              <a:rPr lang="en-IN" dirty="0" smtClean="0"/>
              <a:t>‘f' </a:t>
            </a:r>
            <a:r>
              <a:rPr lang="en-IN" dirty="0"/>
              <a:t>})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db.users.insert</a:t>
            </a:r>
            <a:r>
              <a:rPr lang="en-IN" dirty="0"/>
              <a:t>( { </a:t>
            </a:r>
          </a:p>
          <a:p>
            <a:pPr marL="0" indent="0">
              <a:buNone/>
            </a:pPr>
            <a:r>
              <a:rPr lang="en-IN" dirty="0" smtClean="0"/>
              <a:t>	name</a:t>
            </a:r>
            <a:r>
              <a:rPr lang="en-IN" dirty="0"/>
              <a:t>: '</a:t>
            </a:r>
            <a:r>
              <a:rPr lang="en-IN" dirty="0" err="1"/>
              <a:t>roshan</a:t>
            </a:r>
            <a:r>
              <a:rPr lang="en-IN" dirty="0"/>
              <a:t>',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age</a:t>
            </a:r>
            <a:r>
              <a:rPr lang="en-IN" dirty="0"/>
              <a:t>: 17,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gender</a:t>
            </a:r>
            <a:r>
              <a:rPr lang="en-IN" dirty="0"/>
              <a:t>: </a:t>
            </a:r>
            <a:r>
              <a:rPr lang="en-IN" dirty="0" smtClean="0"/>
              <a:t>'m‘,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sports: [“</a:t>
            </a:r>
            <a:r>
              <a:rPr lang="en-IN" dirty="0" err="1" smtClean="0"/>
              <a:t>cricket”,”football”,”hockey</a:t>
            </a:r>
            <a:r>
              <a:rPr lang="en-IN" dirty="0" smtClean="0"/>
              <a:t>”]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622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404664"/>
            <a:ext cx="813690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6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Document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query data from MongoDB collection, you need to use MongoDB's </a:t>
            </a:r>
            <a:r>
              <a:rPr lang="en-IN" b="1" dirty="0"/>
              <a:t>find()</a:t>
            </a:r>
            <a:r>
              <a:rPr lang="en-IN" dirty="0"/>
              <a:t> method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db.COLLECTION_NAME.find</a:t>
            </a:r>
            <a:r>
              <a:rPr lang="en-IN" dirty="0" smtClean="0"/>
              <a:t>()</a:t>
            </a:r>
          </a:p>
          <a:p>
            <a:r>
              <a:rPr lang="en-IN" dirty="0"/>
              <a:t>To display the results in a formatted way, you can use </a:t>
            </a:r>
            <a:r>
              <a:rPr lang="en-IN" b="1" dirty="0"/>
              <a:t>pretty()</a:t>
            </a:r>
            <a:r>
              <a:rPr lang="en-IN" dirty="0"/>
              <a:t> method.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db.COLLECTION_NAME.find</a:t>
            </a:r>
            <a:r>
              <a:rPr lang="en-IN" dirty="0" smtClean="0"/>
              <a:t>().pretty()</a:t>
            </a:r>
          </a:p>
          <a:p>
            <a:r>
              <a:rPr lang="en-IN" b="1" dirty="0" err="1" smtClean="0"/>
              <a:t>findOne</a:t>
            </a:r>
            <a:r>
              <a:rPr lang="en-IN" b="1" dirty="0"/>
              <a:t>()</a:t>
            </a:r>
            <a:r>
              <a:rPr lang="en-IN" dirty="0"/>
              <a:t> method, </a:t>
            </a:r>
            <a:r>
              <a:rPr lang="en-IN" dirty="0" smtClean="0"/>
              <a:t>returns </a:t>
            </a:r>
            <a:r>
              <a:rPr lang="en-IN" dirty="0"/>
              <a:t>only </a:t>
            </a:r>
            <a:r>
              <a:rPr lang="en-IN" dirty="0" smtClean="0"/>
              <a:t>one(first) </a:t>
            </a:r>
            <a:r>
              <a:rPr lang="en-IN" dirty="0"/>
              <a:t>document.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1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/>
              <a:t>db.users.find</a:t>
            </a:r>
            <a:r>
              <a:rPr lang="en-IN" dirty="0"/>
              <a:t>({age:{$gt:15</a:t>
            </a:r>
            <a:r>
              <a:rPr lang="en-IN" dirty="0" smtClean="0"/>
              <a:t>}})</a:t>
            </a:r>
          </a:p>
          <a:p>
            <a:r>
              <a:rPr lang="en-IN" dirty="0" smtClean="0"/>
              <a:t>&gt;show collections() : show all collection for that database</a:t>
            </a:r>
          </a:p>
          <a:p>
            <a:r>
              <a:rPr lang="en-IN" dirty="0" err="1" smtClean="0"/>
              <a:t>getCollectionNames</a:t>
            </a:r>
            <a:r>
              <a:rPr lang="en-IN" dirty="0" smtClean="0"/>
              <a:t>():</a:t>
            </a:r>
          </a:p>
          <a:p>
            <a:r>
              <a:rPr lang="en-IN" dirty="0" err="1" smtClean="0"/>
              <a:t>db.getCollectionNames</a:t>
            </a:r>
            <a:r>
              <a:rPr lang="en-IN" dirty="0"/>
              <a:t>()Returns an array containing the names of all collections and </a:t>
            </a:r>
            <a:r>
              <a:rPr lang="en-IN" dirty="0"/>
              <a:t>views in </a:t>
            </a:r>
            <a:r>
              <a:rPr lang="en-IN" dirty="0"/>
              <a:t>the current database</a:t>
            </a:r>
            <a:r>
              <a:rPr lang="en-IN" dirty="0" smtClean="0"/>
              <a:t>.</a:t>
            </a:r>
          </a:p>
          <a:p>
            <a:r>
              <a:rPr lang="en-IN" dirty="0" err="1"/>
              <a:t>meteor:PRIMARY</a:t>
            </a:r>
            <a:r>
              <a:rPr lang="en-IN" dirty="0"/>
              <a:t>&gt; </a:t>
            </a:r>
            <a:r>
              <a:rPr lang="en-IN" dirty="0" err="1"/>
              <a:t>db.getCollectionNames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smtClean="0"/>
              <a:t>       [ </a:t>
            </a:r>
            <a:r>
              <a:rPr lang="en-IN" dirty="0"/>
              <a:t>"</a:t>
            </a:r>
            <a:r>
              <a:rPr lang="en-IN" dirty="0" err="1"/>
              <a:t>ft</a:t>
            </a:r>
            <a:r>
              <a:rPr lang="en-IN" dirty="0"/>
              <a:t>", "</a:t>
            </a:r>
            <a:r>
              <a:rPr lang="en-IN" dirty="0" err="1"/>
              <a:t>st</a:t>
            </a:r>
            <a:r>
              <a:rPr lang="en-IN" dirty="0"/>
              <a:t>", "</a:t>
            </a:r>
            <a:r>
              <a:rPr lang="en-IN" dirty="0" err="1"/>
              <a:t>system.indexes</a:t>
            </a:r>
            <a:r>
              <a:rPr lang="en-IN" dirty="0"/>
              <a:t>", "</a:t>
            </a:r>
            <a:r>
              <a:rPr lang="en-IN" dirty="0" err="1"/>
              <a:t>tt</a:t>
            </a:r>
            <a:r>
              <a:rPr lang="en-IN" dirty="0"/>
              <a:t>" ]</a:t>
            </a:r>
          </a:p>
          <a:p>
            <a:r>
              <a:rPr lang="en-IN" dirty="0" err="1"/>
              <a:t>meteor:PRIMARY</a:t>
            </a:r>
            <a:r>
              <a:rPr lang="en-IN" dirty="0"/>
              <a:t>&gt; </a:t>
            </a:r>
            <a:r>
              <a:rPr lang="en-IN" dirty="0" err="1"/>
              <a:t>db.system.indexes.find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 "v" : 1, "key" : { "_id" : 1 }, "name" : "_id_", "ns" : "teb.st" }</a:t>
            </a:r>
          </a:p>
          <a:p>
            <a:pPr marL="0" indent="0">
              <a:buNone/>
            </a:pPr>
            <a:r>
              <a:rPr lang="en-IN" dirty="0"/>
              <a:t>{ "v" : 1, "key" : { "_id" : 1 }, "name" : "_id_", "ns" : "teb.tt" }</a:t>
            </a:r>
          </a:p>
          <a:p>
            <a:pPr marL="0" indent="0">
              <a:buNone/>
            </a:pPr>
            <a:r>
              <a:rPr lang="en-IN" dirty="0"/>
              <a:t>{ "v" : 1, "key" : { "_id" : 1 }, "name" : "_id_", "ns" : "</a:t>
            </a:r>
            <a:r>
              <a:rPr lang="en-IN" dirty="0" err="1"/>
              <a:t>teb.ft</a:t>
            </a:r>
            <a:r>
              <a:rPr lang="en-IN" dirty="0"/>
              <a:t>"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0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</a:t>
            </a:r>
            <a:r>
              <a:rPr lang="en-IN" dirty="0" smtClean="0"/>
              <a:t>pdate Document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MongoDB's </a:t>
            </a:r>
            <a:r>
              <a:rPr lang="en-IN" b="1" dirty="0"/>
              <a:t>update()</a:t>
            </a:r>
            <a:r>
              <a:rPr lang="en-IN" dirty="0"/>
              <a:t> and </a:t>
            </a:r>
            <a:r>
              <a:rPr lang="en-IN" b="1" dirty="0"/>
              <a:t>save()</a:t>
            </a:r>
            <a:r>
              <a:rPr lang="en-IN" dirty="0"/>
              <a:t> methods are used to update document into a collection. The update() method updates the values in the existing document while the save() method replaces the existing document with the document passed in save() method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/>
          <a:lstStyle/>
          <a:p>
            <a:r>
              <a:rPr lang="en-IN" dirty="0"/>
              <a:t>The update() method updates the values in the existing document.</a:t>
            </a:r>
          </a:p>
          <a:p>
            <a:r>
              <a:rPr lang="en-IN" dirty="0" err="1"/>
              <a:t>db.COLLECTION_NAME.update</a:t>
            </a:r>
            <a:r>
              <a:rPr lang="en-IN" dirty="0"/>
              <a:t>(SELECTION_CRITERIA, UPDATED_DATA)</a:t>
            </a:r>
          </a:p>
          <a:p>
            <a:r>
              <a:rPr lang="en-IN" dirty="0" err="1" smtClean="0"/>
              <a:t>db.users.update</a:t>
            </a:r>
            <a:r>
              <a:rPr lang="en-IN" dirty="0" smtClean="0"/>
              <a:t>(</a:t>
            </a:r>
          </a:p>
          <a:p>
            <a:pPr marL="0" indent="0">
              <a:buNone/>
            </a:pPr>
            <a:r>
              <a:rPr lang="en-IN" dirty="0" smtClean="0"/>
              <a:t>    {_id : </a:t>
            </a:r>
            <a:r>
              <a:rPr lang="en-IN" dirty="0" err="1" smtClean="0"/>
              <a:t>ObjectId</a:t>
            </a:r>
            <a:r>
              <a:rPr lang="en-IN" dirty="0"/>
              <a:t>("</a:t>
            </a:r>
            <a:r>
              <a:rPr lang="en-IN" dirty="0" smtClean="0"/>
              <a:t>58c13cf649ab9ac1cb75bc06")},</a:t>
            </a:r>
          </a:p>
          <a:p>
            <a:pPr marL="0" indent="0">
              <a:buNone/>
            </a:pPr>
            <a:r>
              <a:rPr lang="en-IN" dirty="0" smtClean="0"/>
              <a:t>    {$</a:t>
            </a:r>
            <a:r>
              <a:rPr lang="en-IN" dirty="0"/>
              <a:t>set</a:t>
            </a:r>
            <a:r>
              <a:rPr lang="en-IN" dirty="0" smtClean="0"/>
              <a:t>:{age:}})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7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remove()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remove()</a:t>
            </a:r>
            <a:r>
              <a:rPr lang="en-IN" dirty="0"/>
              <a:t> method is used to remove a document from the collection. remove() method accepts two parameters</a:t>
            </a:r>
            <a:r>
              <a:rPr lang="en-IN" dirty="0" smtClean="0"/>
              <a:t>.</a:t>
            </a:r>
          </a:p>
          <a:p>
            <a:r>
              <a:rPr lang="en-IN" b="1" dirty="0"/>
              <a:t>deletion criteria</a:t>
            </a:r>
            <a:r>
              <a:rPr lang="en-IN" dirty="0"/>
              <a:t> − (Optional) deletion criteria according to documents will be removed.</a:t>
            </a:r>
          </a:p>
          <a:p>
            <a:r>
              <a:rPr lang="en-IN" b="1" dirty="0" err="1"/>
              <a:t>justOne</a:t>
            </a:r>
            <a:r>
              <a:rPr lang="en-IN" dirty="0"/>
              <a:t> − (Optional) if set to true or 1, then remove only one document</a:t>
            </a:r>
            <a:r>
              <a:rPr lang="en-IN" dirty="0" smtClean="0"/>
              <a:t>.</a:t>
            </a:r>
          </a:p>
          <a:p>
            <a:r>
              <a:rPr lang="en-IN" b="1" dirty="0" err="1"/>
              <a:t>db.COLLECTION_NAME.remove</a:t>
            </a:r>
            <a:r>
              <a:rPr lang="en-IN" b="1" dirty="0"/>
              <a:t>(DELLETION_CRITTERIA)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7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Remove Only </a:t>
            </a:r>
            <a:r>
              <a:rPr lang="en-IN" dirty="0" smtClean="0"/>
              <a:t>One and Remove All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db.COLLECTION_NAME.remove</a:t>
            </a:r>
            <a:r>
              <a:rPr lang="en-IN" b="1" dirty="0"/>
              <a:t>(DELETION_CRITERIA,1</a:t>
            </a:r>
            <a:r>
              <a:rPr lang="en-IN" b="1" dirty="0" smtClean="0"/>
              <a:t>)</a:t>
            </a:r>
          </a:p>
          <a:p>
            <a:r>
              <a:rPr lang="en-IN" dirty="0"/>
              <a:t>Remove All </a:t>
            </a:r>
            <a:r>
              <a:rPr lang="en-IN" dirty="0" smtClean="0"/>
              <a:t>Documents - </a:t>
            </a:r>
            <a:r>
              <a:rPr lang="en-IN" b="1" dirty="0" err="1" smtClean="0"/>
              <a:t>db.users.remove</a:t>
            </a:r>
            <a:r>
              <a:rPr lang="en-IN" b="1" smtClean="0"/>
              <a:t>({})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4346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find()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MongoDB's </a:t>
            </a:r>
            <a:r>
              <a:rPr lang="en-IN" b="1" dirty="0"/>
              <a:t>find()</a:t>
            </a:r>
            <a:r>
              <a:rPr lang="en-IN" dirty="0"/>
              <a:t> method, explained in </a:t>
            </a:r>
            <a:r>
              <a:rPr lang="en-IN" dirty="0">
                <a:hlinkClick r:id="rId2"/>
              </a:rPr>
              <a:t>MongoDB Query Document</a:t>
            </a:r>
            <a:r>
              <a:rPr lang="en-IN" dirty="0"/>
              <a:t> accepts second optional parameter that is list of fields that you want to retrieve. In MongoDB, when you execute </a:t>
            </a:r>
            <a:r>
              <a:rPr lang="en-IN" b="1" dirty="0"/>
              <a:t>find()</a:t>
            </a:r>
            <a:r>
              <a:rPr lang="en-IN" dirty="0"/>
              <a:t> method, then it displays all fields of a document. To limit this, you need to set a list of fields with value 1 or 0. 1 is used to show the field while 0 is used to hide the fields.</a:t>
            </a:r>
          </a:p>
        </p:txBody>
      </p:sp>
    </p:spTree>
    <p:extLst>
      <p:ext uri="{BB962C8B-B14F-4D97-AF65-F5344CB8AC3E}">
        <p14:creationId xmlns:p14="http://schemas.microsoft.com/office/powerpoint/2010/main" val="1050610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db.COLLECTION_NAME.find</a:t>
            </a:r>
            <a:r>
              <a:rPr lang="en-IN" b="1" dirty="0"/>
              <a:t>({},{KEY:1</a:t>
            </a:r>
            <a:r>
              <a:rPr lang="en-IN" b="1" dirty="0" smtClean="0"/>
              <a:t>})</a:t>
            </a:r>
          </a:p>
          <a:p>
            <a:r>
              <a:rPr lang="en-IN" dirty="0" err="1" smtClean="0"/>
              <a:t>db.users.find</a:t>
            </a:r>
            <a:r>
              <a:rPr lang="en-IN" dirty="0" smtClean="0"/>
              <a:t>({},{name:1</a:t>
            </a:r>
            <a:r>
              <a:rPr lang="en-IN" dirty="0"/>
              <a:t>,_id:0})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0091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Limit()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db.COLLECTION_NAME.find</a:t>
            </a:r>
            <a:r>
              <a:rPr lang="en-IN" b="1" dirty="0"/>
              <a:t>().limit(NUMBER</a:t>
            </a:r>
            <a:r>
              <a:rPr lang="en-IN" b="1" dirty="0" smtClean="0"/>
              <a:t>)</a:t>
            </a:r>
          </a:p>
          <a:p>
            <a:r>
              <a:rPr lang="en-IN" dirty="0"/>
              <a:t>To limit the records in MongoDB, you need to use </a:t>
            </a:r>
            <a:r>
              <a:rPr lang="en-IN" b="1" dirty="0"/>
              <a:t>limit()</a:t>
            </a:r>
            <a:r>
              <a:rPr lang="en-IN" dirty="0"/>
              <a:t> method. The method accepts one number type argument, which is the number of documents that you want to be displayed.</a:t>
            </a:r>
          </a:p>
        </p:txBody>
      </p:sp>
    </p:spTree>
    <p:extLst>
      <p:ext uri="{BB962C8B-B14F-4D97-AF65-F5344CB8AC3E}">
        <p14:creationId xmlns:p14="http://schemas.microsoft.com/office/powerpoint/2010/main" val="707827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sort()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 sort documents in MongoDB, you need to use </a:t>
            </a:r>
            <a:r>
              <a:rPr lang="en-IN" b="1" dirty="0"/>
              <a:t>sort()</a:t>
            </a:r>
            <a:r>
              <a:rPr lang="en-IN" dirty="0"/>
              <a:t> method. The method accepts a document containing a list of fields along with their sorting order. To specify sorting order 1 and -1 are used. 1 is used for ascending order while -1 is used for descending order</a:t>
            </a:r>
            <a:r>
              <a:rPr lang="en-IN" dirty="0" smtClean="0"/>
              <a:t>.</a:t>
            </a:r>
          </a:p>
          <a:p>
            <a:r>
              <a:rPr lang="en-IN" b="1" dirty="0" err="1"/>
              <a:t>db.COLLECTION_NAME.find</a:t>
            </a:r>
            <a:r>
              <a:rPr lang="en-IN" b="1" dirty="0"/>
              <a:t>().sort({KEY:1})</a:t>
            </a:r>
          </a:p>
        </p:txBody>
      </p:sp>
    </p:spTree>
    <p:extLst>
      <p:ext uri="{BB962C8B-B14F-4D97-AF65-F5344CB8AC3E}">
        <p14:creationId xmlns:p14="http://schemas.microsoft.com/office/powerpoint/2010/main" val="353569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5325"/>
            <a:ext cx="8352928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4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Basic operations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A672E7-EC7F-45D0-9A32-22E4495B4873}" type="slidenum">
              <a:rPr lang="en-US" altLang="en-US" sz="70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700">
              <a:solidFill>
                <a:srgbClr val="FFFFFF"/>
              </a:solidFill>
            </a:endParaRPr>
          </a:p>
        </p:txBody>
      </p:sp>
      <p:pic>
        <p:nvPicPr>
          <p:cNvPr id="7172" name="Picture 2" descr="A MongoDB docum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47800"/>
            <a:ext cx="542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 descr="A collection of MongoDB document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3630613"/>
            <a:ext cx="4953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6934200" y="3429000"/>
            <a:ext cx="838200" cy="2678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8013700" y="458311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5539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CRUD operations - create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14DBB9-4206-4701-B1E7-61C1D2001C1D}" type="slidenum">
              <a:rPr lang="en-US" altLang="en-US" sz="70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700">
              <a:solidFill>
                <a:srgbClr val="FFFFFF"/>
              </a:solidFill>
            </a:endParaRPr>
          </a:p>
        </p:txBody>
      </p:sp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376488"/>
            <a:ext cx="629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292600"/>
            <a:ext cx="5994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5"/>
          <p:cNvSpPr txBox="1">
            <a:spLocks noChangeArrowheads="1"/>
          </p:cNvSpPr>
          <p:nvPr/>
        </p:nvSpPr>
        <p:spPr bwMode="auto">
          <a:xfrm>
            <a:off x="457200" y="2008188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SQL</a:t>
            </a:r>
          </a:p>
        </p:txBody>
      </p:sp>
      <p:sp>
        <p:nvSpPr>
          <p:cNvPr id="8200" name="TextBox 11"/>
          <p:cNvSpPr txBox="1">
            <a:spLocks noChangeArrowheads="1"/>
          </p:cNvSpPr>
          <p:nvPr/>
        </p:nvSpPr>
        <p:spPr bwMode="auto">
          <a:xfrm>
            <a:off x="452438" y="3957638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MongoDB</a:t>
            </a:r>
          </a:p>
        </p:txBody>
      </p:sp>
      <p:sp>
        <p:nvSpPr>
          <p:cNvPr id="8201" name="Rectangle 12"/>
          <p:cNvSpPr>
            <a:spLocks noChangeArrowheads="1"/>
          </p:cNvSpPr>
          <p:nvPr/>
        </p:nvSpPr>
        <p:spPr bwMode="auto">
          <a:xfrm>
            <a:off x="452438" y="1366838"/>
            <a:ext cx="831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Insert a new user.</a:t>
            </a:r>
          </a:p>
        </p:txBody>
      </p:sp>
    </p:spTree>
    <p:extLst>
      <p:ext uri="{BB962C8B-B14F-4D97-AF65-F5344CB8AC3E}">
        <p14:creationId xmlns:p14="http://schemas.microsoft.com/office/powerpoint/2010/main" val="29326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stages of a MongoDB insert oper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2"/>
          <a:stretch>
            <a:fillRect/>
          </a:stretch>
        </p:blipFill>
        <p:spPr bwMode="auto">
          <a:xfrm>
            <a:off x="990600" y="1071563"/>
            <a:ext cx="75438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CRUD operations – create (cont’d)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F9E8D-0432-495F-BE2F-858DEF31A815}" type="slidenum">
              <a:rPr lang="en-US" altLang="en-US" sz="70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CRUD operations - read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F0BB5B-2705-47C8-98F5-29D4A8A666A5}" type="slidenum">
              <a:rPr lang="en-US" altLang="en-US" sz="70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700">
              <a:solidFill>
                <a:srgbClr val="FFFFFF"/>
              </a:solidFill>
            </a:endParaRPr>
          </a:p>
        </p:txBody>
      </p:sp>
      <p:pic>
        <p:nvPicPr>
          <p:cNvPr id="10244" name="Picture 2" descr="The stages of a MongoDB query with a query criteria and a sort modifi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1062"/>
            <a:ext cx="8572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452438" y="1366838"/>
            <a:ext cx="8310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 dirty="0"/>
              <a:t>Find the users of age greater than 18 and sort by age</a:t>
            </a:r>
            <a:r>
              <a:rPr lang="en-US" altLang="en-US" sz="1800" i="1" dirty="0" smtClean="0"/>
              <a:t>.(</a:t>
            </a:r>
            <a:r>
              <a:rPr lang="en-IN" sz="1800" dirty="0"/>
              <a:t>ascending (1) or descending (-1) sort order.</a:t>
            </a:r>
            <a:r>
              <a:rPr lang="en-US" altLang="en-US" sz="1800" i="1" dirty="0" smtClean="0"/>
              <a:t>)</a:t>
            </a:r>
            <a:endParaRPr lang="en-US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2602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CRUD operations - update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5FBB2-0E10-4434-B07C-2F8B30419742}" type="slidenum">
              <a:rPr lang="en-US" altLang="en-US" sz="70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700">
              <a:solidFill>
                <a:srgbClr val="FFFFFF"/>
              </a:solidFill>
            </a:endParaRP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457200" y="2387600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SQL</a:t>
            </a:r>
          </a:p>
        </p:txBody>
      </p:sp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452438" y="4337050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MongoDB</a:t>
            </a:r>
          </a:p>
        </p:txBody>
      </p:sp>
      <p:pic>
        <p:nvPicPr>
          <p:cNvPr id="1127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60960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755900"/>
            <a:ext cx="508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Rectangle 3"/>
          <p:cNvSpPr>
            <a:spLocks noChangeArrowheads="1"/>
          </p:cNvSpPr>
          <p:nvPr/>
        </p:nvSpPr>
        <p:spPr bwMode="auto">
          <a:xfrm>
            <a:off x="452438" y="1366838"/>
            <a:ext cx="831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Update the users of age greater than 18 by setting the status field to A.</a:t>
            </a:r>
          </a:p>
        </p:txBody>
      </p:sp>
    </p:spTree>
    <p:extLst>
      <p:ext uri="{BB962C8B-B14F-4D97-AF65-F5344CB8AC3E}">
        <p14:creationId xmlns:p14="http://schemas.microsoft.com/office/powerpoint/2010/main" val="32527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CRUD operations - delete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F69A06-D5A0-4145-A620-00930FA8E5C7}" type="slidenum">
              <a:rPr lang="en-US" altLang="en-US" sz="70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700">
              <a:solidFill>
                <a:srgbClr val="FFFFFF"/>
              </a:solidFill>
            </a:endParaRPr>
          </a:p>
        </p:txBody>
      </p:sp>
      <p:pic>
        <p:nvPicPr>
          <p:cNvPr id="1229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4816475"/>
            <a:ext cx="508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600325"/>
            <a:ext cx="5080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57200" y="22098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SQL</a:t>
            </a:r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452438" y="4159250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MongoDB</a:t>
            </a:r>
          </a:p>
        </p:txBody>
      </p:sp>
      <p:sp>
        <p:nvSpPr>
          <p:cNvPr id="12297" name="Rectangle 4"/>
          <p:cNvSpPr>
            <a:spLocks noChangeArrowheads="1"/>
          </p:cNvSpPr>
          <p:nvPr/>
        </p:nvSpPr>
        <p:spPr bwMode="auto">
          <a:xfrm>
            <a:off x="452438" y="1323975"/>
            <a:ext cx="831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Delete the users with status equal to D.</a:t>
            </a:r>
          </a:p>
        </p:txBody>
      </p:sp>
    </p:spTree>
    <p:extLst>
      <p:ext uri="{BB962C8B-B14F-4D97-AF65-F5344CB8AC3E}">
        <p14:creationId xmlns:p14="http://schemas.microsoft.com/office/powerpoint/2010/main" val="33574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2969"/>
            <a:ext cx="8136904" cy="593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8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6797"/>
            <a:ext cx="8064896" cy="579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4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5466"/>
            <a:ext cx="8064896" cy="57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0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2" y="476672"/>
            <a:ext cx="8275526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77686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9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320</Words>
  <Application>Microsoft Office PowerPoint</Application>
  <PresentationFormat>On-screen Show (4:3)</PresentationFormat>
  <Paragraphs>104</Paragraphs>
  <Slides>45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Replication Set</vt:lpstr>
      <vt:lpstr>PowerPoint Presentation</vt:lpstr>
      <vt:lpstr>PowerPoint Presentation</vt:lpstr>
      <vt:lpstr>Automatic Failover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 Commands </vt:lpstr>
      <vt:lpstr>MongoDB functions</vt:lpstr>
      <vt:lpstr>Insert Document</vt:lpstr>
      <vt:lpstr>PowerPoint Presentation</vt:lpstr>
      <vt:lpstr>Query Document</vt:lpstr>
      <vt:lpstr>PowerPoint Presentation</vt:lpstr>
      <vt:lpstr>Update Document</vt:lpstr>
      <vt:lpstr>PowerPoint Presentation</vt:lpstr>
      <vt:lpstr>remove() Method </vt:lpstr>
      <vt:lpstr>Remove Only One and Remove All </vt:lpstr>
      <vt:lpstr>find() Method </vt:lpstr>
      <vt:lpstr>PowerPoint Presentation</vt:lpstr>
      <vt:lpstr>Limit() Method </vt:lpstr>
      <vt:lpstr>sort() Method </vt:lpstr>
      <vt:lpstr>Basic operations</vt:lpstr>
      <vt:lpstr>CRUD operations - create</vt:lpstr>
      <vt:lpstr>CRUD operations – create (cont’d)</vt:lpstr>
      <vt:lpstr>CRUD operations - read</vt:lpstr>
      <vt:lpstr>CRUD operations - update</vt:lpstr>
      <vt:lpstr>CRUD operations - delete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Admin</dc:creator>
  <cp:lastModifiedBy>Admin</cp:lastModifiedBy>
  <cp:revision>64</cp:revision>
  <dcterms:created xsi:type="dcterms:W3CDTF">2017-03-07T04:45:14Z</dcterms:created>
  <dcterms:modified xsi:type="dcterms:W3CDTF">2017-03-14T08:35:37Z</dcterms:modified>
</cp:coreProperties>
</file>