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9B8DA3B-3060-4337-9A7C-52DB540DC678}"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A586B-0BCB-4445-A3A5-DBE16C9ECEA2}" type="slidenum">
              <a:rPr lang="en-IN" smtClean="0"/>
              <a:t>‹#›</a:t>
            </a:fld>
            <a:endParaRPr lang="en-IN"/>
          </a:p>
        </p:txBody>
      </p:sp>
    </p:spTree>
    <p:extLst>
      <p:ext uri="{BB962C8B-B14F-4D97-AF65-F5344CB8AC3E}">
        <p14:creationId xmlns:p14="http://schemas.microsoft.com/office/powerpoint/2010/main" val="171440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B8DA3B-3060-4337-9A7C-52DB540DC678}"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A586B-0BCB-4445-A3A5-DBE16C9ECEA2}" type="slidenum">
              <a:rPr lang="en-IN" smtClean="0"/>
              <a:t>‹#›</a:t>
            </a:fld>
            <a:endParaRPr lang="en-IN"/>
          </a:p>
        </p:txBody>
      </p:sp>
    </p:spTree>
    <p:extLst>
      <p:ext uri="{BB962C8B-B14F-4D97-AF65-F5344CB8AC3E}">
        <p14:creationId xmlns:p14="http://schemas.microsoft.com/office/powerpoint/2010/main" val="266239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B8DA3B-3060-4337-9A7C-52DB540DC678}"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A586B-0BCB-4445-A3A5-DBE16C9ECEA2}" type="slidenum">
              <a:rPr lang="en-IN" smtClean="0"/>
              <a:t>‹#›</a:t>
            </a:fld>
            <a:endParaRPr lang="en-IN"/>
          </a:p>
        </p:txBody>
      </p:sp>
    </p:spTree>
    <p:extLst>
      <p:ext uri="{BB962C8B-B14F-4D97-AF65-F5344CB8AC3E}">
        <p14:creationId xmlns:p14="http://schemas.microsoft.com/office/powerpoint/2010/main" val="56623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B8DA3B-3060-4337-9A7C-52DB540DC678}"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A586B-0BCB-4445-A3A5-DBE16C9ECEA2}" type="slidenum">
              <a:rPr lang="en-IN" smtClean="0"/>
              <a:t>‹#›</a:t>
            </a:fld>
            <a:endParaRPr lang="en-IN"/>
          </a:p>
        </p:txBody>
      </p:sp>
    </p:spTree>
    <p:extLst>
      <p:ext uri="{BB962C8B-B14F-4D97-AF65-F5344CB8AC3E}">
        <p14:creationId xmlns:p14="http://schemas.microsoft.com/office/powerpoint/2010/main" val="140790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B8DA3B-3060-4337-9A7C-52DB540DC678}"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A586B-0BCB-4445-A3A5-DBE16C9ECEA2}" type="slidenum">
              <a:rPr lang="en-IN" smtClean="0"/>
              <a:t>‹#›</a:t>
            </a:fld>
            <a:endParaRPr lang="en-IN"/>
          </a:p>
        </p:txBody>
      </p:sp>
    </p:spTree>
    <p:extLst>
      <p:ext uri="{BB962C8B-B14F-4D97-AF65-F5344CB8AC3E}">
        <p14:creationId xmlns:p14="http://schemas.microsoft.com/office/powerpoint/2010/main" val="59572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9B8DA3B-3060-4337-9A7C-52DB540DC678}" type="datetimeFigureOut">
              <a:rPr lang="en-IN" smtClean="0"/>
              <a:t>15/03/2018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A586B-0BCB-4445-A3A5-DBE16C9ECEA2}" type="slidenum">
              <a:rPr lang="en-IN" smtClean="0"/>
              <a:t>‹#›</a:t>
            </a:fld>
            <a:endParaRPr lang="en-IN"/>
          </a:p>
        </p:txBody>
      </p:sp>
    </p:spTree>
    <p:extLst>
      <p:ext uri="{BB962C8B-B14F-4D97-AF65-F5344CB8AC3E}">
        <p14:creationId xmlns:p14="http://schemas.microsoft.com/office/powerpoint/2010/main" val="290341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9B8DA3B-3060-4337-9A7C-52DB540DC678}" type="datetimeFigureOut">
              <a:rPr lang="en-IN" smtClean="0"/>
              <a:t>15/03/2018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8A586B-0BCB-4445-A3A5-DBE16C9ECEA2}" type="slidenum">
              <a:rPr lang="en-IN" smtClean="0"/>
              <a:t>‹#›</a:t>
            </a:fld>
            <a:endParaRPr lang="en-IN"/>
          </a:p>
        </p:txBody>
      </p:sp>
    </p:spTree>
    <p:extLst>
      <p:ext uri="{BB962C8B-B14F-4D97-AF65-F5344CB8AC3E}">
        <p14:creationId xmlns:p14="http://schemas.microsoft.com/office/powerpoint/2010/main" val="148371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9B8DA3B-3060-4337-9A7C-52DB540DC678}" type="datetimeFigureOut">
              <a:rPr lang="en-IN" smtClean="0"/>
              <a:t>15/03/2018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8A586B-0BCB-4445-A3A5-DBE16C9ECEA2}" type="slidenum">
              <a:rPr lang="en-IN" smtClean="0"/>
              <a:t>‹#›</a:t>
            </a:fld>
            <a:endParaRPr lang="en-IN"/>
          </a:p>
        </p:txBody>
      </p:sp>
    </p:spTree>
    <p:extLst>
      <p:ext uri="{BB962C8B-B14F-4D97-AF65-F5344CB8AC3E}">
        <p14:creationId xmlns:p14="http://schemas.microsoft.com/office/powerpoint/2010/main" val="222401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8DA3B-3060-4337-9A7C-52DB540DC678}" type="datetimeFigureOut">
              <a:rPr lang="en-IN" smtClean="0"/>
              <a:t>15/03/2018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8A586B-0BCB-4445-A3A5-DBE16C9ECEA2}" type="slidenum">
              <a:rPr lang="en-IN" smtClean="0"/>
              <a:t>‹#›</a:t>
            </a:fld>
            <a:endParaRPr lang="en-IN"/>
          </a:p>
        </p:txBody>
      </p:sp>
    </p:spTree>
    <p:extLst>
      <p:ext uri="{BB962C8B-B14F-4D97-AF65-F5344CB8AC3E}">
        <p14:creationId xmlns:p14="http://schemas.microsoft.com/office/powerpoint/2010/main" val="38780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B8DA3B-3060-4337-9A7C-52DB540DC678}" type="datetimeFigureOut">
              <a:rPr lang="en-IN" smtClean="0"/>
              <a:t>15/03/2018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A586B-0BCB-4445-A3A5-DBE16C9ECEA2}" type="slidenum">
              <a:rPr lang="en-IN" smtClean="0"/>
              <a:t>‹#›</a:t>
            </a:fld>
            <a:endParaRPr lang="en-IN"/>
          </a:p>
        </p:txBody>
      </p:sp>
    </p:spTree>
    <p:extLst>
      <p:ext uri="{BB962C8B-B14F-4D97-AF65-F5344CB8AC3E}">
        <p14:creationId xmlns:p14="http://schemas.microsoft.com/office/powerpoint/2010/main" val="4100397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B8DA3B-3060-4337-9A7C-52DB540DC678}" type="datetimeFigureOut">
              <a:rPr lang="en-IN" smtClean="0"/>
              <a:t>15/03/2018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A586B-0BCB-4445-A3A5-DBE16C9ECEA2}" type="slidenum">
              <a:rPr lang="en-IN" smtClean="0"/>
              <a:t>‹#›</a:t>
            </a:fld>
            <a:endParaRPr lang="en-IN"/>
          </a:p>
        </p:txBody>
      </p:sp>
    </p:spTree>
    <p:extLst>
      <p:ext uri="{BB962C8B-B14F-4D97-AF65-F5344CB8AC3E}">
        <p14:creationId xmlns:p14="http://schemas.microsoft.com/office/powerpoint/2010/main" val="297300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8DA3B-3060-4337-9A7C-52DB540DC678}" type="datetimeFigureOut">
              <a:rPr lang="en-IN" smtClean="0"/>
              <a:t>15/03/2018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A586B-0BCB-4445-A3A5-DBE16C9ECEA2}" type="slidenum">
              <a:rPr lang="en-IN" smtClean="0"/>
              <a:t>‹#›</a:t>
            </a:fld>
            <a:endParaRPr lang="en-IN"/>
          </a:p>
        </p:txBody>
      </p:sp>
    </p:spTree>
    <p:extLst>
      <p:ext uri="{BB962C8B-B14F-4D97-AF65-F5344CB8AC3E}">
        <p14:creationId xmlns:p14="http://schemas.microsoft.com/office/powerpoint/2010/main" val="335140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ongodb.com/manual/reference/glossary/#term-sharded-cluster" TargetMode="External"/><Relationship Id="rId2" Type="http://schemas.openxmlformats.org/officeDocument/2006/relationships/hyperlink" Target="https://docs.mongodb.com/manual/reference/glossary/#term-shar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ongodb.com/manual/reference/glossary/#term-shard" TargetMode="External"/><Relationship Id="rId2" Type="http://schemas.openxmlformats.org/officeDocument/2006/relationships/hyperlink" Target="https://docs.mongodb.com/manual/reference/glossary/#term-shard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ongodb.com/manual/reference/glossary/#term-sharded-clus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ongodb.com/manual/reference/glossary/#term-shard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43995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Advantages of </a:t>
            </a:r>
            <a:r>
              <a:rPr lang="en-IN" dirty="0" err="1" smtClean="0"/>
              <a:t>Sharding</a:t>
            </a:r>
            <a:endParaRPr lang="en-IN" dirty="0"/>
          </a:p>
        </p:txBody>
      </p:sp>
      <p:sp>
        <p:nvSpPr>
          <p:cNvPr id="3" name="Content Placeholder 2"/>
          <p:cNvSpPr>
            <a:spLocks noGrp="1"/>
          </p:cNvSpPr>
          <p:nvPr>
            <p:ph idx="1"/>
          </p:nvPr>
        </p:nvSpPr>
        <p:spPr/>
        <p:txBody>
          <a:bodyPr/>
          <a:lstStyle/>
          <a:p>
            <a:r>
              <a:rPr lang="en-IN" b="1" dirty="0"/>
              <a:t>Reads / Writes</a:t>
            </a:r>
          </a:p>
          <a:p>
            <a:r>
              <a:rPr lang="en-IN" dirty="0" err="1"/>
              <a:t>MongoDB</a:t>
            </a:r>
            <a:r>
              <a:rPr lang="en-IN" dirty="0"/>
              <a:t> distributes the read and write workload across the </a:t>
            </a:r>
            <a:r>
              <a:rPr lang="en-IN" dirty="0">
                <a:hlinkClick r:id="rId2"/>
              </a:rPr>
              <a:t>shards</a:t>
            </a:r>
            <a:r>
              <a:rPr lang="en-IN" dirty="0"/>
              <a:t> in the </a:t>
            </a:r>
            <a:r>
              <a:rPr lang="en-IN" dirty="0" err="1">
                <a:hlinkClick r:id="rId3"/>
              </a:rPr>
              <a:t>sharded</a:t>
            </a:r>
            <a:r>
              <a:rPr lang="en-IN" dirty="0">
                <a:hlinkClick r:id="rId3"/>
              </a:rPr>
              <a:t> cluster</a:t>
            </a:r>
            <a:r>
              <a:rPr lang="en-IN" dirty="0"/>
              <a:t>, allowing each shard to process a subset of cluster operations. Both read and write workloads can be scaled horizontally across the cluster by adding more shards.</a:t>
            </a:r>
          </a:p>
          <a:p>
            <a:endParaRPr lang="en-IN" dirty="0"/>
          </a:p>
        </p:txBody>
      </p:sp>
    </p:spTree>
    <p:extLst>
      <p:ext uri="{BB962C8B-B14F-4D97-AF65-F5344CB8AC3E}">
        <p14:creationId xmlns:p14="http://schemas.microsoft.com/office/powerpoint/2010/main" val="794050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Advantages of </a:t>
            </a:r>
            <a:r>
              <a:rPr lang="en-IN" dirty="0" err="1" smtClean="0"/>
              <a:t>Sharding</a:t>
            </a:r>
            <a:endParaRPr lang="en-IN" dirty="0"/>
          </a:p>
        </p:txBody>
      </p:sp>
      <p:sp>
        <p:nvSpPr>
          <p:cNvPr id="3" name="Content Placeholder 2"/>
          <p:cNvSpPr>
            <a:spLocks noGrp="1"/>
          </p:cNvSpPr>
          <p:nvPr>
            <p:ph idx="1"/>
          </p:nvPr>
        </p:nvSpPr>
        <p:spPr/>
        <p:txBody>
          <a:bodyPr/>
          <a:lstStyle/>
          <a:p>
            <a:r>
              <a:rPr lang="en-IN" b="1" dirty="0"/>
              <a:t>Storage Capacity</a:t>
            </a:r>
          </a:p>
          <a:p>
            <a:r>
              <a:rPr lang="en-IN" dirty="0" err="1">
                <a:hlinkClick r:id="rId2"/>
              </a:rPr>
              <a:t>Sharding</a:t>
            </a:r>
            <a:r>
              <a:rPr lang="en-IN" dirty="0"/>
              <a:t> distributes data across the </a:t>
            </a:r>
            <a:r>
              <a:rPr lang="en-IN" dirty="0">
                <a:hlinkClick r:id="rId3"/>
              </a:rPr>
              <a:t>shards</a:t>
            </a:r>
            <a:r>
              <a:rPr lang="en-IN" dirty="0"/>
              <a:t> in the cluster, allowing each shard to contain a subset of the total cluster data. As the data set grows, additional shards increase the storage capacity of the cluster.</a:t>
            </a:r>
          </a:p>
        </p:txBody>
      </p:sp>
    </p:spTree>
    <p:extLst>
      <p:ext uri="{BB962C8B-B14F-4D97-AF65-F5344CB8AC3E}">
        <p14:creationId xmlns:p14="http://schemas.microsoft.com/office/powerpoint/2010/main" val="1162475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Advantages of </a:t>
            </a:r>
            <a:r>
              <a:rPr lang="en-IN" dirty="0" err="1" smtClean="0"/>
              <a:t>Sharding</a:t>
            </a:r>
            <a:endParaRPr lang="en-IN" dirty="0"/>
          </a:p>
        </p:txBody>
      </p:sp>
      <p:sp>
        <p:nvSpPr>
          <p:cNvPr id="3" name="Content Placeholder 2"/>
          <p:cNvSpPr>
            <a:spLocks noGrp="1"/>
          </p:cNvSpPr>
          <p:nvPr>
            <p:ph idx="1"/>
          </p:nvPr>
        </p:nvSpPr>
        <p:spPr/>
        <p:txBody>
          <a:bodyPr/>
          <a:lstStyle/>
          <a:p>
            <a:r>
              <a:rPr lang="en-IN" b="1" dirty="0"/>
              <a:t>High Availability</a:t>
            </a:r>
          </a:p>
          <a:p>
            <a:r>
              <a:rPr lang="en-IN" dirty="0"/>
              <a:t>A </a:t>
            </a:r>
            <a:r>
              <a:rPr lang="en-IN" dirty="0" err="1">
                <a:hlinkClick r:id="rId2"/>
              </a:rPr>
              <a:t>sharded</a:t>
            </a:r>
            <a:r>
              <a:rPr lang="en-IN" dirty="0">
                <a:hlinkClick r:id="rId2"/>
              </a:rPr>
              <a:t> cluster</a:t>
            </a:r>
            <a:r>
              <a:rPr lang="en-IN" dirty="0"/>
              <a:t> can continue to perform partial read / write operations even if one or more shards are unavailable. While the subset of data on the unavailable shards cannot be accessed during the downtime, reads or writes directed at the available shards can still succeed.</a:t>
            </a:r>
          </a:p>
        </p:txBody>
      </p:sp>
    </p:spTree>
    <p:extLst>
      <p:ext uri="{BB962C8B-B14F-4D97-AF65-F5344CB8AC3E}">
        <p14:creationId xmlns:p14="http://schemas.microsoft.com/office/powerpoint/2010/main" val="1767129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err="1" smtClean="0"/>
              <a:t>Sharding</a:t>
            </a:r>
            <a:endParaRPr lang="en-IN" dirty="0"/>
          </a:p>
        </p:txBody>
      </p:sp>
      <p:sp>
        <p:nvSpPr>
          <p:cNvPr id="3" name="Content Placeholder 2"/>
          <p:cNvSpPr>
            <a:spLocks noGrp="1"/>
          </p:cNvSpPr>
          <p:nvPr>
            <p:ph idx="1"/>
          </p:nvPr>
        </p:nvSpPr>
        <p:spPr>
          <a:xfrm>
            <a:off x="457200" y="1196752"/>
            <a:ext cx="8229600" cy="5256584"/>
          </a:xfrm>
        </p:spPr>
        <p:txBody>
          <a:bodyPr>
            <a:normAutofit fontScale="92500" lnSpcReduction="10000"/>
          </a:bodyPr>
          <a:lstStyle/>
          <a:p>
            <a:r>
              <a:rPr lang="en-IN" dirty="0" err="1"/>
              <a:t>Sharding</a:t>
            </a:r>
            <a:r>
              <a:rPr lang="en-IN" dirty="0"/>
              <a:t> is the process of storing data records across multiple machines and it is </a:t>
            </a:r>
            <a:r>
              <a:rPr lang="en-IN" dirty="0" err="1"/>
              <a:t>MongoDB's</a:t>
            </a:r>
            <a:r>
              <a:rPr lang="en-IN" dirty="0"/>
              <a:t> approach to meeting the demands of data growth</a:t>
            </a:r>
            <a:r>
              <a:rPr lang="en-IN" dirty="0" smtClean="0"/>
              <a:t>.</a:t>
            </a:r>
          </a:p>
          <a:p>
            <a:r>
              <a:rPr lang="en-IN" dirty="0" smtClean="0"/>
              <a:t> </a:t>
            </a:r>
            <a:r>
              <a:rPr lang="en-IN" dirty="0"/>
              <a:t>As the size of the data increases, a single machine may not be sufficient to store the data nor provide an acceptable read and write throughput. </a:t>
            </a:r>
            <a:endParaRPr lang="en-IN" dirty="0" smtClean="0"/>
          </a:p>
          <a:p>
            <a:r>
              <a:rPr lang="en-IN" dirty="0" err="1" smtClean="0"/>
              <a:t>Sharding</a:t>
            </a:r>
            <a:r>
              <a:rPr lang="en-IN" dirty="0" smtClean="0"/>
              <a:t> </a:t>
            </a:r>
            <a:r>
              <a:rPr lang="en-IN" dirty="0"/>
              <a:t>solves the problem with horizontal scaling. With </a:t>
            </a:r>
            <a:r>
              <a:rPr lang="en-IN" dirty="0" err="1"/>
              <a:t>sharding</a:t>
            </a:r>
            <a:r>
              <a:rPr lang="en-IN" dirty="0"/>
              <a:t>, you add more machines to support data growth and the demands of read and write operations.</a:t>
            </a:r>
          </a:p>
        </p:txBody>
      </p:sp>
    </p:spTree>
    <p:extLst>
      <p:ext uri="{BB962C8B-B14F-4D97-AF65-F5344CB8AC3E}">
        <p14:creationId xmlns:p14="http://schemas.microsoft.com/office/powerpoint/2010/main" val="1154745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Sharding</a:t>
            </a:r>
            <a:endParaRPr lang="en-IN" dirty="0"/>
          </a:p>
        </p:txBody>
      </p:sp>
      <p:sp>
        <p:nvSpPr>
          <p:cNvPr id="3" name="Content Placeholder 2"/>
          <p:cNvSpPr>
            <a:spLocks noGrp="1"/>
          </p:cNvSpPr>
          <p:nvPr>
            <p:ph idx="1"/>
          </p:nvPr>
        </p:nvSpPr>
        <p:spPr/>
        <p:txBody>
          <a:bodyPr>
            <a:normAutofit lnSpcReduction="10000"/>
          </a:bodyPr>
          <a:lstStyle/>
          <a:p>
            <a:r>
              <a:rPr lang="en-IN" dirty="0"/>
              <a:t>There are two methods for addressing system growth: vertical and horizontal scaling</a:t>
            </a:r>
            <a:r>
              <a:rPr lang="en-IN" dirty="0" smtClean="0"/>
              <a:t>.</a:t>
            </a:r>
          </a:p>
          <a:p>
            <a:r>
              <a:rPr lang="en-IN" i="1" dirty="0"/>
              <a:t>Vertical Scaling</a:t>
            </a:r>
            <a:r>
              <a:rPr lang="en-IN" dirty="0"/>
              <a:t> involves increasing the capacity of a single server, such as using a more powerful CPU, adding more RAM, or increasing the amount of storage </a:t>
            </a:r>
            <a:r>
              <a:rPr lang="en-IN" dirty="0" smtClean="0"/>
              <a:t>space.</a:t>
            </a:r>
          </a:p>
          <a:p>
            <a:r>
              <a:rPr lang="en-IN" dirty="0" smtClean="0"/>
              <a:t>Limitations </a:t>
            </a:r>
            <a:r>
              <a:rPr lang="en-IN" dirty="0"/>
              <a:t>in available technology may restrict a single machine from being sufficiently powerful for a given workload. </a:t>
            </a:r>
          </a:p>
        </p:txBody>
      </p:sp>
    </p:spTree>
    <p:extLst>
      <p:ext uri="{BB962C8B-B14F-4D97-AF65-F5344CB8AC3E}">
        <p14:creationId xmlns:p14="http://schemas.microsoft.com/office/powerpoint/2010/main" val="2095194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Sharding</a:t>
            </a:r>
            <a:endParaRPr lang="en-IN" dirty="0"/>
          </a:p>
        </p:txBody>
      </p:sp>
      <p:sp>
        <p:nvSpPr>
          <p:cNvPr id="3" name="Content Placeholder 2"/>
          <p:cNvSpPr>
            <a:spLocks noGrp="1"/>
          </p:cNvSpPr>
          <p:nvPr>
            <p:ph idx="1"/>
          </p:nvPr>
        </p:nvSpPr>
        <p:spPr/>
        <p:txBody>
          <a:bodyPr>
            <a:normAutofit lnSpcReduction="10000"/>
          </a:bodyPr>
          <a:lstStyle/>
          <a:p>
            <a:r>
              <a:rPr lang="en-IN" dirty="0"/>
              <a:t>There are two methods for addressing system growth: vertical and horizontal scaling</a:t>
            </a:r>
            <a:r>
              <a:rPr lang="en-IN" dirty="0" smtClean="0"/>
              <a:t>.</a:t>
            </a:r>
          </a:p>
          <a:p>
            <a:r>
              <a:rPr lang="en-IN" i="1" dirty="0"/>
              <a:t>Vertical Scaling</a:t>
            </a:r>
            <a:r>
              <a:rPr lang="en-IN" dirty="0"/>
              <a:t> involves increasing the capacity of a single server, such as using a more powerful CPU, adding more RAM, or increasing the amount of storage </a:t>
            </a:r>
            <a:r>
              <a:rPr lang="en-IN" dirty="0" smtClean="0"/>
              <a:t>space.</a:t>
            </a:r>
          </a:p>
          <a:p>
            <a:r>
              <a:rPr lang="en-IN" dirty="0" smtClean="0"/>
              <a:t>Limitations </a:t>
            </a:r>
            <a:r>
              <a:rPr lang="en-IN" dirty="0"/>
              <a:t>in available technology may restrict a single machine from being sufficiently powerful for a given workload. </a:t>
            </a:r>
          </a:p>
        </p:txBody>
      </p:sp>
    </p:spTree>
    <p:extLst>
      <p:ext uri="{BB962C8B-B14F-4D97-AF65-F5344CB8AC3E}">
        <p14:creationId xmlns:p14="http://schemas.microsoft.com/office/powerpoint/2010/main" val="1229563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922114"/>
          </a:xfrm>
        </p:spPr>
        <p:txBody>
          <a:bodyPr/>
          <a:lstStyle/>
          <a:p>
            <a:r>
              <a:rPr lang="en-IN" dirty="0" err="1" smtClean="0"/>
              <a:t>Sharding</a:t>
            </a:r>
            <a:endParaRPr lang="en-IN" dirty="0"/>
          </a:p>
        </p:txBody>
      </p:sp>
      <p:sp>
        <p:nvSpPr>
          <p:cNvPr id="3" name="Content Placeholder 2"/>
          <p:cNvSpPr>
            <a:spLocks noGrp="1"/>
          </p:cNvSpPr>
          <p:nvPr>
            <p:ph idx="1"/>
          </p:nvPr>
        </p:nvSpPr>
        <p:spPr>
          <a:xfrm>
            <a:off x="457200" y="1124744"/>
            <a:ext cx="8229600" cy="5733256"/>
          </a:xfrm>
        </p:spPr>
        <p:txBody>
          <a:bodyPr>
            <a:normAutofit fontScale="85000" lnSpcReduction="10000"/>
          </a:bodyPr>
          <a:lstStyle/>
          <a:p>
            <a:r>
              <a:rPr lang="en-IN" i="1" dirty="0"/>
              <a:t>Horizontal Scaling</a:t>
            </a:r>
            <a:r>
              <a:rPr lang="en-IN" dirty="0"/>
              <a:t> involves dividing the system dataset and load over multiple servers, adding additional servers to increase capacity as required. </a:t>
            </a:r>
            <a:endParaRPr lang="en-IN" dirty="0" smtClean="0"/>
          </a:p>
          <a:p>
            <a:r>
              <a:rPr lang="en-IN" dirty="0" smtClean="0"/>
              <a:t>While </a:t>
            </a:r>
            <a:r>
              <a:rPr lang="en-IN" dirty="0"/>
              <a:t>the overall speed or capacity of a single machine may not be high, each machine handles a subset of the overall workload, potentially providing better efficiency than a single high-speed high-capacity </a:t>
            </a:r>
            <a:r>
              <a:rPr lang="en-IN" dirty="0" smtClean="0"/>
              <a:t>server.</a:t>
            </a:r>
          </a:p>
          <a:p>
            <a:r>
              <a:rPr lang="en-IN" dirty="0" smtClean="0"/>
              <a:t>Expanding </a:t>
            </a:r>
            <a:r>
              <a:rPr lang="en-IN" dirty="0"/>
              <a:t>the capacity of the deployment only requires adding additional servers as needed, which can be a lower overall cost than high-end hardware for a single machine. </a:t>
            </a:r>
            <a:endParaRPr lang="en-IN" dirty="0" smtClean="0"/>
          </a:p>
          <a:p>
            <a:r>
              <a:rPr lang="en-IN" dirty="0" smtClean="0"/>
              <a:t>The </a:t>
            </a:r>
            <a:r>
              <a:rPr lang="en-IN" dirty="0"/>
              <a:t>trade off is increased complexity in infrastructure and maintenance for the deployment. </a:t>
            </a:r>
          </a:p>
        </p:txBody>
      </p:sp>
    </p:spTree>
    <p:extLst>
      <p:ext uri="{BB962C8B-B14F-4D97-AF65-F5344CB8AC3E}">
        <p14:creationId xmlns:p14="http://schemas.microsoft.com/office/powerpoint/2010/main" val="3795982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Sharding</a:t>
            </a:r>
            <a:endParaRPr lang="en-IN" dirty="0"/>
          </a:p>
        </p:txBody>
      </p:sp>
      <p:sp>
        <p:nvSpPr>
          <p:cNvPr id="3" name="Content Placeholder 2"/>
          <p:cNvSpPr>
            <a:spLocks noGrp="1"/>
          </p:cNvSpPr>
          <p:nvPr>
            <p:ph idx="1"/>
          </p:nvPr>
        </p:nvSpPr>
        <p:spPr/>
        <p:txBody>
          <a:bodyPr>
            <a:normAutofit/>
          </a:bodyPr>
          <a:lstStyle/>
          <a:p>
            <a:r>
              <a:rPr lang="en-IN" dirty="0" err="1"/>
              <a:t>MongoDB</a:t>
            </a:r>
            <a:r>
              <a:rPr lang="en-IN" dirty="0"/>
              <a:t> supports </a:t>
            </a:r>
            <a:r>
              <a:rPr lang="en-IN" i="1" dirty="0"/>
              <a:t>horizontal scaling</a:t>
            </a:r>
            <a:r>
              <a:rPr lang="en-IN" dirty="0"/>
              <a:t> through </a:t>
            </a:r>
            <a:r>
              <a:rPr lang="en-IN" dirty="0" err="1">
                <a:hlinkClick r:id="rId2"/>
              </a:rPr>
              <a:t>sharding</a:t>
            </a:r>
            <a:r>
              <a:rPr lang="en-IN" dirty="0"/>
              <a:t>.</a:t>
            </a:r>
          </a:p>
        </p:txBody>
      </p:sp>
    </p:spTree>
    <p:extLst>
      <p:ext uri="{BB962C8B-B14F-4D97-AF65-F5344CB8AC3E}">
        <p14:creationId xmlns:p14="http://schemas.microsoft.com/office/powerpoint/2010/main" val="2662880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20688"/>
            <a:ext cx="8747036" cy="61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621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922114"/>
          </a:xfrm>
        </p:spPr>
        <p:txBody>
          <a:bodyPr/>
          <a:lstStyle/>
          <a:p>
            <a:r>
              <a:rPr lang="en-IN" dirty="0" err="1" smtClean="0"/>
              <a:t>Sharding</a:t>
            </a:r>
            <a:endParaRPr lang="en-IN" dirty="0"/>
          </a:p>
        </p:txBody>
      </p:sp>
      <p:sp>
        <p:nvSpPr>
          <p:cNvPr id="3" name="Content Placeholder 2"/>
          <p:cNvSpPr>
            <a:spLocks noGrp="1"/>
          </p:cNvSpPr>
          <p:nvPr>
            <p:ph idx="1"/>
          </p:nvPr>
        </p:nvSpPr>
        <p:spPr>
          <a:xfrm>
            <a:off x="457200" y="1124744"/>
            <a:ext cx="8229600" cy="5733256"/>
          </a:xfrm>
        </p:spPr>
        <p:txBody>
          <a:bodyPr>
            <a:normAutofit fontScale="92500" lnSpcReduction="10000"/>
          </a:bodyPr>
          <a:lstStyle/>
          <a:p>
            <a:r>
              <a:rPr lang="en-IN" dirty="0"/>
              <a:t>In the following diagram, there are three main components −</a:t>
            </a:r>
          </a:p>
          <a:p>
            <a:r>
              <a:rPr lang="en-IN" b="1" dirty="0"/>
              <a:t>Shards</a:t>
            </a:r>
            <a:r>
              <a:rPr lang="en-IN" dirty="0"/>
              <a:t> − Shards are used to store data. They provide high availability and data consistency. In production environment, each shard is a separate replica set</a:t>
            </a:r>
            <a:r>
              <a:rPr lang="en-IN" dirty="0" smtClean="0"/>
              <a:t>.</a:t>
            </a:r>
          </a:p>
          <a:p>
            <a:r>
              <a:rPr lang="en-IN" b="1" dirty="0" err="1"/>
              <a:t>Config</a:t>
            </a:r>
            <a:r>
              <a:rPr lang="en-IN" b="1" dirty="0"/>
              <a:t> Servers</a:t>
            </a:r>
            <a:r>
              <a:rPr lang="en-IN" dirty="0"/>
              <a:t> − </a:t>
            </a:r>
            <a:r>
              <a:rPr lang="en-IN" dirty="0" err="1"/>
              <a:t>Config</a:t>
            </a:r>
            <a:r>
              <a:rPr lang="en-IN" dirty="0"/>
              <a:t> servers store the cluster's metadata. This data contains a mapping of the cluster's data set to the shards. The query router uses this metadata to target operations to specific shards. In production environment, </a:t>
            </a:r>
            <a:r>
              <a:rPr lang="en-IN" dirty="0" err="1"/>
              <a:t>sharded</a:t>
            </a:r>
            <a:r>
              <a:rPr lang="en-IN" dirty="0"/>
              <a:t> clusters have exactly 3 </a:t>
            </a:r>
            <a:r>
              <a:rPr lang="en-IN" dirty="0" err="1"/>
              <a:t>config</a:t>
            </a:r>
            <a:r>
              <a:rPr lang="en-IN" dirty="0"/>
              <a:t> servers.</a:t>
            </a:r>
          </a:p>
        </p:txBody>
      </p:sp>
    </p:spTree>
    <p:extLst>
      <p:ext uri="{BB962C8B-B14F-4D97-AF65-F5344CB8AC3E}">
        <p14:creationId xmlns:p14="http://schemas.microsoft.com/office/powerpoint/2010/main" val="1997873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922114"/>
          </a:xfrm>
        </p:spPr>
        <p:txBody>
          <a:bodyPr/>
          <a:lstStyle/>
          <a:p>
            <a:r>
              <a:rPr lang="en-IN" dirty="0" err="1" smtClean="0"/>
              <a:t>Sharding</a:t>
            </a:r>
            <a:endParaRPr lang="en-IN" dirty="0"/>
          </a:p>
        </p:txBody>
      </p:sp>
      <p:sp>
        <p:nvSpPr>
          <p:cNvPr id="3" name="Content Placeholder 2"/>
          <p:cNvSpPr>
            <a:spLocks noGrp="1"/>
          </p:cNvSpPr>
          <p:nvPr>
            <p:ph idx="1"/>
          </p:nvPr>
        </p:nvSpPr>
        <p:spPr>
          <a:xfrm>
            <a:off x="457200" y="1124744"/>
            <a:ext cx="8229600" cy="5733256"/>
          </a:xfrm>
        </p:spPr>
        <p:txBody>
          <a:bodyPr>
            <a:normAutofit/>
          </a:bodyPr>
          <a:lstStyle/>
          <a:p>
            <a:r>
              <a:rPr lang="en-IN" b="1" dirty="0"/>
              <a:t>Query Routers</a:t>
            </a:r>
            <a:r>
              <a:rPr lang="en-IN" dirty="0"/>
              <a:t> − Query routers are basically mongo instances, interface with client applications and direct operations to the appropriate shard. The query router processes and targets the operations to shards and then returns results to the clients. A </a:t>
            </a:r>
            <a:r>
              <a:rPr lang="en-IN" dirty="0" err="1"/>
              <a:t>sharded</a:t>
            </a:r>
            <a:r>
              <a:rPr lang="en-IN" dirty="0"/>
              <a:t> cluster can contain more than one query router to divide the client request load. A client sends requests to one query router. Generally, a </a:t>
            </a:r>
            <a:r>
              <a:rPr lang="en-IN" dirty="0" err="1"/>
              <a:t>sharded</a:t>
            </a:r>
            <a:r>
              <a:rPr lang="en-IN" dirty="0"/>
              <a:t> cluster have many query routers.</a:t>
            </a:r>
          </a:p>
        </p:txBody>
      </p:sp>
    </p:spTree>
    <p:extLst>
      <p:ext uri="{BB962C8B-B14F-4D97-AF65-F5344CB8AC3E}">
        <p14:creationId xmlns:p14="http://schemas.microsoft.com/office/powerpoint/2010/main" val="735510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165</Words>
  <Application>Microsoft Office PowerPoint</Application>
  <PresentationFormat>On-screen Show (4:3)</PresentationFormat>
  <Paragraphs>34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Sharding</vt:lpstr>
      <vt:lpstr>Sharding</vt:lpstr>
      <vt:lpstr>Sharding</vt:lpstr>
      <vt:lpstr>Sharding</vt:lpstr>
      <vt:lpstr>Sharding</vt:lpstr>
      <vt:lpstr>PowerPoint Presentation</vt:lpstr>
      <vt:lpstr>Sharding</vt:lpstr>
      <vt:lpstr>Sharding</vt:lpstr>
      <vt:lpstr>Advantages of Sharding</vt:lpstr>
      <vt:lpstr>Advantages of Sharding</vt:lpstr>
      <vt:lpstr>Advantages of Sharding</vt:lpstr>
    </vt:vector>
  </TitlesOfParts>
  <Company>K.J. Somaiya College of Engineering, Mumbai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Mrs. Dipti Y. Pawade</dc:creator>
  <cp:lastModifiedBy>Mrs. Dipti Y. Pawade</cp:lastModifiedBy>
  <cp:revision>6</cp:revision>
  <dcterms:created xsi:type="dcterms:W3CDTF">2018-03-15T06:15:59Z</dcterms:created>
  <dcterms:modified xsi:type="dcterms:W3CDTF">2018-03-15T11:15:08Z</dcterms:modified>
</cp:coreProperties>
</file>