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3" r:id="rId5"/>
    <p:sldId id="264" r:id="rId6"/>
    <p:sldId id="265" r:id="rId7"/>
    <p:sldId id="266" r:id="rId8"/>
    <p:sldId id="258" r:id="rId9"/>
    <p:sldId id="267" r:id="rId10"/>
    <p:sldId id="259" r:id="rId11"/>
    <p:sldId id="260" r:id="rId12"/>
    <p:sldId id="261" r:id="rId13"/>
    <p:sldId id="26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KISHOR JOSHI" initials="NJ" lastIdx="12" clrIdx="0">
    <p:extLst>
      <p:ext uri="{19B8F6BF-5375-455C-9EA6-DF929625EA0E}">
        <p15:presenceInfo xmlns:p15="http://schemas.microsoft.com/office/powerpoint/2012/main" userId="NANDKISHOR JOS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2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BAB2-F8E6-09CC-0F6C-EAE8F233A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823E5E-6EC4-C95F-CD5E-C309B63CF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700868-2381-5D62-6997-FD0CA0BA052F}"/>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8EEB0B44-55D2-1AA0-7020-96E9E8176F0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153564F-F5F4-7049-34F1-45BD1325AA1A}"/>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193203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0A08-7DCD-B943-8B2A-7B29DCFC33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A4CFA5-7899-AE4B-2FA6-F975298B5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D729B-2157-9A5B-E9A1-95605D4EAAEB}"/>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439F1720-9955-867B-FEDA-A65B57067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1AF533-F30B-D278-51F3-898A3DED2ADB}"/>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258385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4FB9F-2D14-9F63-A7E7-EBE55D301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382A4-8E00-5336-2D99-8DB6BD1A2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96255-8E91-4953-10E9-7C1BD7463AEE}"/>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0EC2E4F3-C2BE-0598-F3D6-2A36DB3E8E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EBEF922-6036-B354-81D5-139DEF5D130D}"/>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356201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D690-E1A8-3963-B42B-0C6D7EC1B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DDAAF-31E6-3590-8237-B76DFC0E6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1EC48-BBA2-2CDA-562F-D044A68F4B8E}"/>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48ACD43D-DEF2-8616-AB85-1806E21FDB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881101F-2A53-D3FD-C5A6-2257C477C6EF}"/>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101693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F1A8-47BA-2A39-8076-73129F849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CD6C8E-C5D4-D842-E889-9CEFD2C65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90996-F39A-7F56-6D89-AD80CBF0F420}"/>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28129345-A919-8D23-B35E-836296BBAD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F47351C-B517-B39F-2A5C-BC3D1AA3850C}"/>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298833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554F-10D0-F094-1007-EA0923CDB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0572D4-CF78-4723-320B-F1384CB79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5E73E8-27D1-0301-1424-6C7DFE0A3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49FAA6-8405-C2EF-CBBD-A9914D76E3CB}"/>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6" name="Footer Placeholder 5">
            <a:extLst>
              <a:ext uri="{FF2B5EF4-FFF2-40B4-BE49-F238E27FC236}">
                <a16:creationId xmlns:a16="http://schemas.microsoft.com/office/drawing/2014/main" id="{525BB56A-AD6E-A8FA-6FF4-770350F06C4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05CE7C6-E625-EECE-6CB9-E235B08B623F}"/>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177843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F11F-DC25-7DBC-ECB3-BC3A5A0AB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BA0550-0F06-AFE9-7A78-5741B64C2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F1CCA7-7394-4F4A-D479-E3B423671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F4B2CE-B6A2-9E26-9228-23DE40914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0D1A7-07A4-865B-81E5-0A7031ED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A57E8D-51A3-38D6-41E5-92A18DC04D15}"/>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8" name="Footer Placeholder 7">
            <a:extLst>
              <a:ext uri="{FF2B5EF4-FFF2-40B4-BE49-F238E27FC236}">
                <a16:creationId xmlns:a16="http://schemas.microsoft.com/office/drawing/2014/main" id="{DCFE93FF-6267-3391-95CB-CC93E4C16EB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442554F-30CC-55D7-C1DA-C162CA934AED}"/>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8884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42CA-4EBC-402B-0473-3093EB5E53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270383-7625-8ECE-B04E-606DF20F064A}"/>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4" name="Footer Placeholder 3">
            <a:extLst>
              <a:ext uri="{FF2B5EF4-FFF2-40B4-BE49-F238E27FC236}">
                <a16:creationId xmlns:a16="http://schemas.microsoft.com/office/drawing/2014/main" id="{558CA075-5761-ACB8-225F-243BB50E37B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332EEA4-170E-9EBF-46A7-BB6264DD3D55}"/>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297612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4A992-06DA-1E01-DFC9-C6637E99AA55}"/>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3" name="Footer Placeholder 2">
            <a:extLst>
              <a:ext uri="{FF2B5EF4-FFF2-40B4-BE49-F238E27FC236}">
                <a16:creationId xmlns:a16="http://schemas.microsoft.com/office/drawing/2014/main" id="{A1CE8E46-C435-D176-2136-FCF15DE184C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FD3CC5F-A543-DBB9-81B2-8EC4024A8437}"/>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313206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8F13-8358-DBDE-6879-2325633C1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138742-17D5-4EAD-1B6D-FDA74D616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92558C-C3B9-900F-AB2A-DAE20FFEB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651FF-6891-58B0-7074-A115348D59DC}"/>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6" name="Footer Placeholder 5">
            <a:extLst>
              <a:ext uri="{FF2B5EF4-FFF2-40B4-BE49-F238E27FC236}">
                <a16:creationId xmlns:a16="http://schemas.microsoft.com/office/drawing/2014/main" id="{09313D3B-E2A8-FC17-078A-D1EAAD8823F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0F2BDF4-D257-DF26-1086-D4B006711ACC}"/>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303165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7FC-3688-6EF0-8F7E-4ED1AC433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711C5A-5A6B-C4D3-D874-96F2B4EC4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BA9D047-D37E-1336-A925-6D01C7F47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93230-B182-4FCA-72F8-C0243F05ACFE}"/>
              </a:ext>
            </a:extLst>
          </p:cNvPr>
          <p:cNvSpPr>
            <a:spLocks noGrp="1"/>
          </p:cNvSpPr>
          <p:nvPr>
            <p:ph type="dt" sz="half" idx="10"/>
          </p:nvPr>
        </p:nvSpPr>
        <p:spPr/>
        <p:txBody>
          <a:bodyPr/>
          <a:lstStyle/>
          <a:p>
            <a:fld id="{44BFF46A-F3B3-49D7-A105-D3310C8635EC}" type="datetimeFigureOut">
              <a:rPr lang="en-IN" smtClean="0"/>
              <a:t>22-05-2025</a:t>
            </a:fld>
            <a:endParaRPr lang="en-IN" dirty="0"/>
          </a:p>
        </p:txBody>
      </p:sp>
      <p:sp>
        <p:nvSpPr>
          <p:cNvPr id="6" name="Footer Placeholder 5">
            <a:extLst>
              <a:ext uri="{FF2B5EF4-FFF2-40B4-BE49-F238E27FC236}">
                <a16:creationId xmlns:a16="http://schemas.microsoft.com/office/drawing/2014/main" id="{7EBDA0AB-6A2F-DD12-B80B-F327C51615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233017-9392-3E95-9604-3EB5C6D9B2FB}"/>
              </a:ext>
            </a:extLst>
          </p:cNvPr>
          <p:cNvSpPr>
            <a:spLocks noGrp="1"/>
          </p:cNvSpPr>
          <p:nvPr>
            <p:ph type="sldNum" sz="quarter" idx="12"/>
          </p:nvPr>
        </p:nvSpPr>
        <p:spPr/>
        <p:txBody>
          <a:bodyPr/>
          <a:lstStyle/>
          <a:p>
            <a:fld id="{26AE092A-54C8-412D-BCE0-DB6501AC74DC}" type="slidenum">
              <a:rPr lang="en-IN" smtClean="0"/>
              <a:t>‹#›</a:t>
            </a:fld>
            <a:endParaRPr lang="en-IN" dirty="0"/>
          </a:p>
        </p:txBody>
      </p:sp>
    </p:spTree>
    <p:extLst>
      <p:ext uri="{BB962C8B-B14F-4D97-AF65-F5344CB8AC3E}">
        <p14:creationId xmlns:p14="http://schemas.microsoft.com/office/powerpoint/2010/main" val="26676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2CE18-01E8-E3E4-2CCA-0C698AC77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F4466-C9D5-C1E1-BB62-1B8A45C7F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828C9-B305-2538-96D0-337F5B8A2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F46A-F3B3-49D7-A105-D3310C8635EC}" type="datetimeFigureOut">
              <a:rPr lang="en-IN" smtClean="0"/>
              <a:t>22-05-2025</a:t>
            </a:fld>
            <a:endParaRPr lang="en-IN" dirty="0"/>
          </a:p>
        </p:txBody>
      </p:sp>
      <p:sp>
        <p:nvSpPr>
          <p:cNvPr id="5" name="Footer Placeholder 4">
            <a:extLst>
              <a:ext uri="{FF2B5EF4-FFF2-40B4-BE49-F238E27FC236}">
                <a16:creationId xmlns:a16="http://schemas.microsoft.com/office/drawing/2014/main" id="{B345C404-144F-0FFC-5446-08B799008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FB8E0FF-8485-A359-3714-75580A6AF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E092A-54C8-412D-BCE0-DB6501AC74DC}" type="slidenum">
              <a:rPr lang="en-IN" smtClean="0"/>
              <a:t>‹#›</a:t>
            </a:fld>
            <a:endParaRPr lang="en-IN" dirty="0"/>
          </a:p>
        </p:txBody>
      </p:sp>
    </p:spTree>
    <p:extLst>
      <p:ext uri="{BB962C8B-B14F-4D97-AF65-F5344CB8AC3E}">
        <p14:creationId xmlns:p14="http://schemas.microsoft.com/office/powerpoint/2010/main" val="324366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1447576" y="2705725"/>
            <a:ext cx="9296847" cy="769441"/>
          </a:xfrm>
          <a:prstGeom prst="rect">
            <a:avLst/>
          </a:prstGeom>
          <a:noFill/>
        </p:spPr>
        <p:txBody>
          <a:bodyPr wrap="square" lIns="91440" tIns="45720" rIns="91440" bIns="45720">
            <a:spAutoFit/>
          </a:bodyPr>
          <a:lstStyle/>
          <a:p>
            <a:pPr marL="12700" algn="ctr">
              <a:lnSpc>
                <a:spcPct val="100000"/>
              </a:lnSpc>
              <a:spcBef>
                <a:spcPts val="100"/>
              </a:spcBef>
            </a:pPr>
            <a:r>
              <a:rPr lang="en-US" sz="4400" dirty="0">
                <a:ln w="0">
                  <a:solidFill>
                    <a:srgbClr val="7030A0"/>
                  </a:solidFill>
                </a:ln>
                <a:effectLst>
                  <a:outerShdw blurRad="38100" dist="19050" dir="2700000" algn="tl" rotWithShape="0">
                    <a:schemeClr val="dk1">
                      <a:alpha val="40000"/>
                    </a:schemeClr>
                  </a:outerShdw>
                </a:effectLst>
              </a:rPr>
              <a:t>Human Skin Disease Detection Using </a:t>
            </a:r>
            <a:r>
              <a:rPr lang="en-US" sz="4400" dirty="0" smtClean="0">
                <a:ln w="0">
                  <a:solidFill>
                    <a:srgbClr val="7030A0"/>
                  </a:solidFill>
                </a:ln>
                <a:effectLst>
                  <a:outerShdw blurRad="38100" dist="19050" dir="2700000" algn="tl" rotWithShape="0">
                    <a:schemeClr val="dk1">
                      <a:alpha val="40000"/>
                    </a:schemeClr>
                  </a:outerShdw>
                </a:effectLst>
              </a:rPr>
              <a:t>AI</a:t>
            </a:r>
            <a:endParaRPr lang="en-US" sz="4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59DABE-3E06-EBC8-91EA-9B3D9F4A8634}"/>
              </a:ext>
            </a:extLst>
          </p:cNvPr>
          <p:cNvSpPr txBox="1"/>
          <p:nvPr/>
        </p:nvSpPr>
        <p:spPr>
          <a:xfrm>
            <a:off x="7664215" y="4974194"/>
            <a:ext cx="6160416" cy="954107"/>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By : </a:t>
            </a:r>
            <a:r>
              <a:rPr lang="en-US" sz="2800" dirty="0" err="1" smtClean="0">
                <a:solidFill>
                  <a:schemeClr val="bg1"/>
                </a:solidFill>
                <a:latin typeface="Times New Roman" panose="02020603050405020304" pitchFamily="18" charset="0"/>
                <a:cs typeface="Times New Roman" panose="02020603050405020304" pitchFamily="18" charset="0"/>
              </a:rPr>
              <a:t>Dipti</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Pipaliya</a:t>
            </a:r>
            <a:r>
              <a:rPr lang="en-US" sz="2800" dirty="0" smtClean="0">
                <a:solidFill>
                  <a:schemeClr val="bg1"/>
                </a:solidFill>
                <a:latin typeface="Times New Roman" panose="02020603050405020304" pitchFamily="18" charset="0"/>
                <a:cs typeface="Times New Roman" panose="02020603050405020304" pitchFamily="18" charset="0"/>
              </a:rPr>
              <a:t> </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(P2849179) </a:t>
            </a:r>
            <a:endParaRPr lang="en-IN" sz="2800" dirty="0">
              <a:solidFill>
                <a:schemeClr val="bg1"/>
              </a:solidFill>
            </a:endParaRPr>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578594" y="219699"/>
            <a:ext cx="3125659" cy="1394496"/>
          </a:xfrm>
          <a:prstGeom prst="rect">
            <a:avLst/>
          </a:prstGeom>
        </p:spPr>
      </p:pic>
    </p:spTree>
    <p:extLst>
      <p:ext uri="{BB962C8B-B14F-4D97-AF65-F5344CB8AC3E}">
        <p14:creationId xmlns:p14="http://schemas.microsoft.com/office/powerpoint/2010/main" val="1744011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766560" y="847023"/>
            <a:ext cx="5169801"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4B7417D4-220A-E932-8AA1-F42C3E634AA2}"/>
              </a:ext>
            </a:extLst>
          </p:cNvPr>
          <p:cNvGrpSpPr/>
          <p:nvPr/>
        </p:nvGrpSpPr>
        <p:grpSpPr>
          <a:xfrm>
            <a:off x="4901440" y="2555181"/>
            <a:ext cx="7077739" cy="3724699"/>
            <a:chOff x="3876825" y="2632953"/>
            <a:chExt cx="8211696" cy="4115800"/>
          </a:xfrm>
        </p:grpSpPr>
        <p:pic>
          <p:nvPicPr>
            <p:cNvPr id="8" name="Picture 7">
              <a:extLst>
                <a:ext uri="{FF2B5EF4-FFF2-40B4-BE49-F238E27FC236}">
                  <a16:creationId xmlns:a16="http://schemas.microsoft.com/office/drawing/2014/main" id="{68D86986-8A2A-0583-DAE1-4B456F48B7D4}"/>
                </a:ext>
              </a:extLst>
            </p:cNvPr>
            <p:cNvPicPr>
              <a:picLocks noChangeAspect="1"/>
            </p:cNvPicPr>
            <p:nvPr/>
          </p:nvPicPr>
          <p:blipFill>
            <a:blip r:embed="rId2"/>
            <a:stretch>
              <a:fillRect/>
            </a:stretch>
          </p:blipFill>
          <p:spPr>
            <a:xfrm>
              <a:off x="3876825" y="2632953"/>
              <a:ext cx="8211696" cy="4115374"/>
            </a:xfrm>
            <a:prstGeom prst="rect">
              <a:avLst/>
            </a:prstGeom>
          </p:spPr>
        </p:pic>
        <p:grpSp>
          <p:nvGrpSpPr>
            <p:cNvPr id="13" name="Group 12">
              <a:extLst>
                <a:ext uri="{FF2B5EF4-FFF2-40B4-BE49-F238E27FC236}">
                  <a16:creationId xmlns:a16="http://schemas.microsoft.com/office/drawing/2014/main" id="{0A1A7BF4-69D0-79A7-B552-725BEE4EAD4F}"/>
                </a:ext>
              </a:extLst>
            </p:cNvPr>
            <p:cNvGrpSpPr/>
            <p:nvPr/>
          </p:nvGrpSpPr>
          <p:grpSpPr>
            <a:xfrm>
              <a:off x="7799094" y="3521597"/>
              <a:ext cx="4216281" cy="3227156"/>
              <a:chOff x="7799094" y="3521597"/>
              <a:chExt cx="4216281" cy="3227156"/>
            </a:xfrm>
          </p:grpSpPr>
          <p:sp>
            <p:nvSpPr>
              <p:cNvPr id="9" name="Rectangle 8">
                <a:extLst>
                  <a:ext uri="{FF2B5EF4-FFF2-40B4-BE49-F238E27FC236}">
                    <a16:creationId xmlns:a16="http://schemas.microsoft.com/office/drawing/2014/main" id="{9AFBCA13-F29E-B7C5-DD85-38F87E9B8B85}"/>
                  </a:ext>
                </a:extLst>
              </p:cNvPr>
              <p:cNvSpPr/>
              <p:nvPr/>
            </p:nvSpPr>
            <p:spPr>
              <a:xfrm>
                <a:off x="7799094" y="3521597"/>
                <a:ext cx="3816429" cy="307777"/>
              </a:xfrm>
              <a:prstGeom prst="rect">
                <a:avLst/>
              </a:prstGeom>
              <a:noFill/>
            </p:spPr>
            <p:txBody>
              <a:bodyPr wrap="none" lIns="91440" tIns="45720" rIns="91440" bIns="45720">
                <a:spAutoFit/>
              </a:bodyPr>
              <a:lstStyle/>
              <a:p>
                <a:pPr algn="ctr"/>
                <a:r>
                  <a:rPr lang="en-US" sz="1400" dirty="0">
                    <a:ln w="0"/>
                    <a:solidFill>
                      <a:schemeClr val="bg1"/>
                    </a:solidFill>
                    <a:effectLst>
                      <a:outerShdw blurRad="38100" dist="19050" dir="2700000" algn="tl" rotWithShape="0">
                        <a:schemeClr val="dk1">
                          <a:alpha val="40000"/>
                        </a:schemeClr>
                      </a:outerShdw>
                    </a:effectLst>
                    <a:sym typeface="Wingdings" panose="05000000000000000000" pitchFamily="2" charset="2"/>
                  </a:rPr>
                  <a:t>&lt; -----------            </a:t>
                </a:r>
                <a:r>
                  <a:rPr lang="en-US" sz="1400" b="0" cap="none" spc="0" dirty="0">
                    <a:ln w="0"/>
                    <a:solidFill>
                      <a:schemeClr val="bg1"/>
                    </a:solidFill>
                    <a:effectLst>
                      <a:outerShdw blurRad="38100" dist="19050" dir="2700000" algn="tl" rotWithShape="0">
                        <a:schemeClr val="dk1">
                          <a:alpha val="40000"/>
                        </a:schemeClr>
                      </a:outerShdw>
                    </a:effectLst>
                  </a:rPr>
                  <a:t>K-fold Cross Validation Technique</a:t>
                </a:r>
              </a:p>
            </p:txBody>
          </p:sp>
          <p:sp>
            <p:nvSpPr>
              <p:cNvPr id="11" name="Rectangle 10">
                <a:extLst>
                  <a:ext uri="{FF2B5EF4-FFF2-40B4-BE49-F238E27FC236}">
                    <a16:creationId xmlns:a16="http://schemas.microsoft.com/office/drawing/2014/main" id="{FB118146-DB29-6543-9A7D-C8884EB485DE}"/>
                  </a:ext>
                </a:extLst>
              </p:cNvPr>
              <p:cNvSpPr/>
              <p:nvPr/>
            </p:nvSpPr>
            <p:spPr>
              <a:xfrm>
                <a:off x="9305911" y="4981073"/>
                <a:ext cx="2658613" cy="307777"/>
              </a:xfrm>
              <a:prstGeom prst="rect">
                <a:avLst/>
              </a:prstGeom>
              <a:noFill/>
            </p:spPr>
            <p:txBody>
              <a:bodyPr wrap="none" lIns="91440" tIns="45720" rIns="91440" bIns="45720">
                <a:spAutoFit/>
              </a:bodyPr>
              <a:lstStyle/>
              <a:p>
                <a:pPr algn="ctr"/>
                <a:r>
                  <a:rPr lang="en-US" sz="1400" dirty="0">
                    <a:ln w="0"/>
                    <a:solidFill>
                      <a:schemeClr val="bg1"/>
                    </a:solidFill>
                    <a:effectLst>
                      <a:outerShdw blurRad="38100" dist="19050" dir="2700000" algn="tl" rotWithShape="0">
                        <a:schemeClr val="dk1">
                          <a:alpha val="40000"/>
                        </a:schemeClr>
                      </a:outerShdw>
                    </a:effectLst>
                    <a:sym typeface="Wingdings" panose="05000000000000000000" pitchFamily="2" charset="2"/>
                  </a:rPr>
                  <a:t>&lt; ----------- Using Confusion Matrix</a:t>
                </a:r>
                <a:endParaRPr lang="en-US" sz="1400" b="0" cap="none" spc="0" dirty="0">
                  <a:ln w="0"/>
                  <a:solidFill>
                    <a:schemeClr val="bg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40FBA43D-6BA9-8101-5EF1-0FF93261655A}"/>
                  </a:ext>
                </a:extLst>
              </p:cNvPr>
              <p:cNvSpPr/>
              <p:nvPr/>
            </p:nvSpPr>
            <p:spPr>
              <a:xfrm>
                <a:off x="8110587" y="6440976"/>
                <a:ext cx="3904788" cy="307777"/>
              </a:xfrm>
              <a:prstGeom prst="rect">
                <a:avLst/>
              </a:prstGeom>
              <a:noFill/>
            </p:spPr>
            <p:txBody>
              <a:bodyPr wrap="none" lIns="91440" tIns="45720" rIns="91440" bIns="45720">
                <a:spAutoFit/>
              </a:bodyPr>
              <a:lstStyle/>
              <a:p>
                <a:pPr algn="ctr"/>
                <a:r>
                  <a:rPr lang="en-US" sz="1400" dirty="0">
                    <a:ln w="0"/>
                    <a:solidFill>
                      <a:schemeClr val="bg1"/>
                    </a:solidFill>
                    <a:effectLst>
                      <a:outerShdw blurRad="38100" dist="19050" dir="2700000" algn="tl" rotWithShape="0">
                        <a:schemeClr val="dk1">
                          <a:alpha val="40000"/>
                        </a:schemeClr>
                      </a:outerShdw>
                    </a:effectLst>
                    <a:sym typeface="Wingdings" panose="05000000000000000000" pitchFamily="2" charset="2"/>
                  </a:rPr>
                  <a:t>&lt; ----------- Based on </a:t>
                </a:r>
                <a:r>
                  <a:rPr lang="en-IN" sz="1400" dirty="0">
                    <a:ln w="0"/>
                    <a:solidFill>
                      <a:schemeClr val="bg1"/>
                    </a:solidFill>
                    <a:effectLst>
                      <a:outerShdw blurRad="38100" dist="19050" dir="2700000" algn="tl" rotWithShape="0">
                        <a:schemeClr val="dk1">
                          <a:alpha val="40000"/>
                        </a:schemeClr>
                      </a:outerShdw>
                    </a:effectLst>
                  </a:rPr>
                  <a:t>accuracy, sensitivity, specificity</a:t>
                </a:r>
                <a:endParaRPr lang="en-US" sz="1400" dirty="0">
                  <a:ln w="0"/>
                  <a:solidFill>
                    <a:schemeClr val="bg1"/>
                  </a:solidFill>
                  <a:effectLst>
                    <a:outerShdw blurRad="38100" dist="19050" dir="2700000" algn="tl" rotWithShape="0">
                      <a:schemeClr val="dk1">
                        <a:alpha val="40000"/>
                      </a:schemeClr>
                    </a:outerShdw>
                  </a:effectLst>
                </a:endParaRPr>
              </a:p>
            </p:txBody>
          </p:sp>
        </p:grpSp>
      </p:grpSp>
      <p:sp>
        <p:nvSpPr>
          <p:cNvPr id="16" name="TextBox 15">
            <a:extLst>
              <a:ext uri="{FF2B5EF4-FFF2-40B4-BE49-F238E27FC236}">
                <a16:creationId xmlns:a16="http://schemas.microsoft.com/office/drawing/2014/main" id="{0F34B511-AC41-15CD-303D-D6802CAD5BE9}"/>
              </a:ext>
            </a:extLst>
          </p:cNvPr>
          <p:cNvSpPr txBox="1"/>
          <p:nvPr/>
        </p:nvSpPr>
        <p:spPr>
          <a:xfrm>
            <a:off x="357696" y="2009429"/>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6. </a:t>
            </a:r>
            <a:r>
              <a:rPr lang="en-IN" sz="2800" dirty="0">
                <a:solidFill>
                  <a:schemeClr val="bg1"/>
                </a:solidFill>
                <a:latin typeface="Times New Roman" panose="02020603050405020304" pitchFamily="18" charset="0"/>
                <a:cs typeface="Times New Roman" panose="02020603050405020304" pitchFamily="18" charset="0"/>
              </a:rPr>
              <a:t>Proposed System &amp; Data Processing</a:t>
            </a:r>
            <a:endParaRPr lang="en-IN" sz="2800" dirty="0"/>
          </a:p>
        </p:txBody>
      </p:sp>
      <p:pic>
        <p:nvPicPr>
          <p:cNvPr id="18" name="Picture 17">
            <a:extLst>
              <a:ext uri="{FF2B5EF4-FFF2-40B4-BE49-F238E27FC236}">
                <a16:creationId xmlns:a16="http://schemas.microsoft.com/office/drawing/2014/main" id="{8FAED2BF-B219-2C81-5E4F-F1610B0D3254}"/>
              </a:ext>
            </a:extLst>
          </p:cNvPr>
          <p:cNvPicPr>
            <a:picLocks noChangeAspect="1"/>
          </p:cNvPicPr>
          <p:nvPr/>
        </p:nvPicPr>
        <p:blipFill>
          <a:blip r:embed="rId3"/>
          <a:stretch>
            <a:fillRect/>
          </a:stretch>
        </p:blipFill>
        <p:spPr>
          <a:xfrm>
            <a:off x="212821" y="2605701"/>
            <a:ext cx="4475798" cy="2953162"/>
          </a:xfrm>
          <a:prstGeom prst="rect">
            <a:avLst/>
          </a:prstGeom>
        </p:spPr>
      </p:pic>
      <p:sp>
        <p:nvSpPr>
          <p:cNvPr id="19" name="Rectangle 18">
            <a:extLst>
              <a:ext uri="{FF2B5EF4-FFF2-40B4-BE49-F238E27FC236}">
                <a16:creationId xmlns:a16="http://schemas.microsoft.com/office/drawing/2014/main" id="{407BC26A-0C08-8E1B-BA2B-00837A1B3722}"/>
              </a:ext>
            </a:extLst>
          </p:cNvPr>
          <p:cNvSpPr/>
          <p:nvPr/>
        </p:nvSpPr>
        <p:spPr>
          <a:xfrm>
            <a:off x="692404" y="6357233"/>
            <a:ext cx="2835584" cy="400110"/>
          </a:xfrm>
          <a:prstGeom prst="rect">
            <a:avLst/>
          </a:prstGeom>
          <a:no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Used By available holders</a:t>
            </a:r>
          </a:p>
        </p:txBody>
      </p:sp>
      <p:sp>
        <p:nvSpPr>
          <p:cNvPr id="20" name="Rectangle 19">
            <a:extLst>
              <a:ext uri="{FF2B5EF4-FFF2-40B4-BE49-F238E27FC236}">
                <a16:creationId xmlns:a16="http://schemas.microsoft.com/office/drawing/2014/main" id="{CD983EB0-343F-8CAC-7DCD-6FEA64F75EF7}"/>
              </a:ext>
            </a:extLst>
          </p:cNvPr>
          <p:cNvSpPr/>
          <p:nvPr/>
        </p:nvSpPr>
        <p:spPr>
          <a:xfrm>
            <a:off x="6538302" y="6359164"/>
            <a:ext cx="4041877" cy="400110"/>
          </a:xfrm>
          <a:prstGeom prst="rect">
            <a:avLst/>
          </a:prstGeom>
          <a:no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Proposed Enhancement</a:t>
            </a:r>
            <a:r>
              <a:rPr lang="en-US" sz="2000" dirty="0">
                <a:ln w="0"/>
                <a:solidFill>
                  <a:schemeClr val="bg1"/>
                </a:solidFill>
                <a:effectLst>
                  <a:outerShdw blurRad="38100" dist="19050" dir="2700000" algn="tl" rotWithShape="0">
                    <a:schemeClr val="dk1">
                      <a:alpha val="40000"/>
                    </a:schemeClr>
                  </a:outerShdw>
                </a:effectLst>
              </a:rPr>
              <a:t> </a:t>
            </a:r>
            <a:r>
              <a:rPr lang="en-US" sz="2000" b="0" cap="none" spc="0" dirty="0">
                <a:ln w="0"/>
                <a:solidFill>
                  <a:schemeClr val="bg1"/>
                </a:solidFill>
                <a:effectLst>
                  <a:outerShdw blurRad="38100" dist="19050" dir="2700000" algn="tl" rotWithShape="0">
                    <a:schemeClr val="dk1">
                      <a:alpha val="40000"/>
                    </a:schemeClr>
                  </a:outerShdw>
                </a:effectLst>
              </a:rPr>
              <a:t>By Research </a:t>
            </a:r>
          </a:p>
        </p:txBody>
      </p:sp>
      <p:pic>
        <p:nvPicPr>
          <p:cNvPr id="15" name="object 7">
            <a:extLst>
              <a:ext uri="{FF2B5EF4-FFF2-40B4-BE49-F238E27FC236}">
                <a16:creationId xmlns:a16="http://schemas.microsoft.com/office/drawing/2014/main" id="{59F96868-9A60-7F79-B027-4023028DC698}"/>
              </a:ext>
            </a:extLst>
          </p:cNvPr>
          <p:cNvPicPr/>
          <p:nvPr/>
        </p:nvPicPr>
        <p:blipFill>
          <a:blip r:embed="rId4"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507030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766560" y="870700"/>
            <a:ext cx="5169801"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AI </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2A8E11-E471-EFF2-0B5C-1E4C5883C7FC}"/>
              </a:ext>
            </a:extLst>
          </p:cNvPr>
          <p:cNvPicPr>
            <a:picLocks noChangeAspect="1"/>
          </p:cNvPicPr>
          <p:nvPr/>
        </p:nvPicPr>
        <p:blipFill>
          <a:blip r:embed="rId2"/>
          <a:stretch>
            <a:fillRect/>
          </a:stretch>
        </p:blipFill>
        <p:spPr>
          <a:xfrm>
            <a:off x="669254" y="2517303"/>
            <a:ext cx="5924511" cy="4173625"/>
          </a:xfrm>
          <a:prstGeom prst="rect">
            <a:avLst/>
          </a:prstGeom>
        </p:spPr>
      </p:pic>
      <p:sp>
        <p:nvSpPr>
          <p:cNvPr id="3" name="TextBox 2">
            <a:extLst>
              <a:ext uri="{FF2B5EF4-FFF2-40B4-BE49-F238E27FC236}">
                <a16:creationId xmlns:a16="http://schemas.microsoft.com/office/drawing/2014/main" id="{957804FB-86DB-27F6-78F2-54C32ABD94AC}"/>
              </a:ext>
            </a:extLst>
          </p:cNvPr>
          <p:cNvSpPr txBox="1"/>
          <p:nvPr/>
        </p:nvSpPr>
        <p:spPr>
          <a:xfrm>
            <a:off x="357696" y="1977486"/>
            <a:ext cx="9087488" cy="523220"/>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7. </a:t>
            </a:r>
            <a:r>
              <a:rPr lang="en-IN" sz="2800" dirty="0">
                <a:solidFill>
                  <a:srgbClr val="FF0000"/>
                </a:solidFill>
                <a:latin typeface="Times New Roman" panose="02020603050405020304" pitchFamily="18" charset="0"/>
                <a:cs typeface="Times New Roman" panose="02020603050405020304" pitchFamily="18" charset="0"/>
              </a:rPr>
              <a:t>Expected Outcome</a:t>
            </a:r>
            <a:endParaRPr lang="en-IN" sz="2800" dirty="0">
              <a:solidFill>
                <a:srgbClr val="FF0000"/>
              </a:solidFill>
            </a:endParaRPr>
          </a:p>
        </p:txBody>
      </p:sp>
      <p:sp>
        <p:nvSpPr>
          <p:cNvPr id="5" name="Rectangle 4">
            <a:extLst>
              <a:ext uri="{FF2B5EF4-FFF2-40B4-BE49-F238E27FC236}">
                <a16:creationId xmlns:a16="http://schemas.microsoft.com/office/drawing/2014/main" id="{3E88607E-0E12-EA18-C792-2879114035DE}"/>
              </a:ext>
            </a:extLst>
          </p:cNvPr>
          <p:cNvSpPr/>
          <p:nvPr/>
        </p:nvSpPr>
        <p:spPr>
          <a:xfrm>
            <a:off x="4434756" y="3275111"/>
            <a:ext cx="2401940" cy="307777"/>
          </a:xfrm>
          <a:prstGeom prst="rect">
            <a:avLst/>
          </a:prstGeom>
          <a:noFill/>
        </p:spPr>
        <p:txBody>
          <a:bodyPr wrap="none" lIns="91440" tIns="45720" rIns="91440" bIns="45720">
            <a:spAutoFit/>
          </a:bodyPr>
          <a:lstStyle/>
          <a:p>
            <a:pPr algn="ctr"/>
            <a:r>
              <a:rPr lang="en-US" sz="1400" dirty="0">
                <a:ln w="0"/>
                <a:solidFill>
                  <a:srgbClr val="FF0000"/>
                </a:solidFill>
                <a:effectLst>
                  <a:outerShdw blurRad="38100" dist="19050" dir="2700000" algn="tl" rotWithShape="0">
                    <a:schemeClr val="dk1">
                      <a:alpha val="40000"/>
                    </a:schemeClr>
                  </a:outerShdw>
                </a:effectLst>
                <a:sym typeface="Wingdings" panose="05000000000000000000" pitchFamily="2" charset="2"/>
              </a:rPr>
              <a:t>&lt; - --         </a:t>
            </a:r>
            <a:r>
              <a:rPr lang="en-US" sz="1400" b="0" cap="none" spc="0" dirty="0">
                <a:ln w="0"/>
                <a:solidFill>
                  <a:srgbClr val="FF0000"/>
                </a:solidFill>
                <a:effectLst>
                  <a:outerShdw blurRad="38100" dist="19050" dir="2700000" algn="tl" rotWithShape="0">
                    <a:schemeClr val="dk1">
                      <a:alpha val="40000"/>
                    </a:schemeClr>
                  </a:outerShdw>
                </a:effectLst>
              </a:rPr>
              <a:t>Python with OpenCV</a:t>
            </a:r>
          </a:p>
        </p:txBody>
      </p:sp>
      <p:sp>
        <p:nvSpPr>
          <p:cNvPr id="9" name="Rectangle 8">
            <a:extLst>
              <a:ext uri="{FF2B5EF4-FFF2-40B4-BE49-F238E27FC236}">
                <a16:creationId xmlns:a16="http://schemas.microsoft.com/office/drawing/2014/main" id="{089CEC81-D2A2-DD07-743B-E0131DCDB71A}"/>
              </a:ext>
            </a:extLst>
          </p:cNvPr>
          <p:cNvSpPr/>
          <p:nvPr/>
        </p:nvSpPr>
        <p:spPr>
          <a:xfrm>
            <a:off x="6547751" y="4955369"/>
            <a:ext cx="2933816" cy="307777"/>
          </a:xfrm>
          <a:prstGeom prst="rect">
            <a:avLst/>
          </a:prstGeom>
          <a:noFill/>
        </p:spPr>
        <p:txBody>
          <a:bodyPr wrap="none" lIns="91440" tIns="45720" rIns="91440" bIns="45720">
            <a:spAutoFit/>
          </a:bodyPr>
          <a:lstStyle/>
          <a:p>
            <a:pPr algn="ctr"/>
            <a:r>
              <a:rPr lang="en-US" sz="1400" dirty="0">
                <a:ln w="0"/>
                <a:solidFill>
                  <a:srgbClr val="FF0000"/>
                </a:solidFill>
                <a:effectLst>
                  <a:outerShdw blurRad="38100" dist="19050" dir="2700000" algn="tl" rotWithShape="0">
                    <a:schemeClr val="dk1">
                      <a:alpha val="40000"/>
                    </a:schemeClr>
                  </a:outerShdw>
                </a:effectLst>
                <a:sym typeface="Wingdings" panose="05000000000000000000" pitchFamily="2" charset="2"/>
              </a:rPr>
              <a:t>&lt; - --         </a:t>
            </a:r>
            <a:r>
              <a:rPr lang="en-US" sz="1400" b="0" cap="none" spc="0" dirty="0">
                <a:ln w="0"/>
                <a:solidFill>
                  <a:srgbClr val="FF0000"/>
                </a:solidFill>
                <a:effectLst>
                  <a:outerShdw blurRad="38100" dist="19050" dir="2700000" algn="tl" rotWithShape="0">
                    <a:schemeClr val="dk1">
                      <a:alpha val="40000"/>
                    </a:schemeClr>
                  </a:outerShdw>
                </a:effectLst>
              </a:rPr>
              <a:t>CNN, SVM &amp; Random Forest</a:t>
            </a:r>
          </a:p>
        </p:txBody>
      </p:sp>
      <p:sp>
        <p:nvSpPr>
          <p:cNvPr id="10" name="Rectangle 9">
            <a:extLst>
              <a:ext uri="{FF2B5EF4-FFF2-40B4-BE49-F238E27FC236}">
                <a16:creationId xmlns:a16="http://schemas.microsoft.com/office/drawing/2014/main" id="{21DC00BC-BDD5-A06B-52E7-81D9D61598FE}"/>
              </a:ext>
            </a:extLst>
          </p:cNvPr>
          <p:cNvSpPr/>
          <p:nvPr/>
        </p:nvSpPr>
        <p:spPr>
          <a:xfrm>
            <a:off x="6475605" y="5443437"/>
            <a:ext cx="2618987" cy="307777"/>
          </a:xfrm>
          <a:prstGeom prst="rect">
            <a:avLst/>
          </a:prstGeom>
          <a:noFill/>
        </p:spPr>
        <p:txBody>
          <a:bodyPr wrap="none" lIns="91440" tIns="45720" rIns="91440" bIns="45720">
            <a:spAutoFit/>
          </a:bodyPr>
          <a:lstStyle/>
          <a:p>
            <a:pPr algn="ctr"/>
            <a:r>
              <a:rPr lang="en-US" sz="1400" dirty="0">
                <a:ln w="0"/>
                <a:solidFill>
                  <a:srgbClr val="FF0000"/>
                </a:solidFill>
                <a:effectLst>
                  <a:outerShdw blurRad="38100" dist="19050" dir="2700000" algn="tl" rotWithShape="0">
                    <a:schemeClr val="dk1">
                      <a:alpha val="40000"/>
                    </a:schemeClr>
                  </a:outerShdw>
                </a:effectLst>
                <a:sym typeface="Wingdings" panose="05000000000000000000" pitchFamily="2" charset="2"/>
              </a:rPr>
              <a:t>&lt; - --         </a:t>
            </a:r>
            <a:r>
              <a:rPr lang="en-US" sz="1400" b="0" cap="none" spc="0" dirty="0">
                <a:ln w="0"/>
                <a:solidFill>
                  <a:srgbClr val="FF0000"/>
                </a:solidFill>
                <a:effectLst>
                  <a:outerShdw blurRad="38100" dist="19050" dir="2700000" algn="tl" rotWithShape="0">
                    <a:schemeClr val="dk1">
                      <a:alpha val="40000"/>
                    </a:schemeClr>
                  </a:outerShdw>
                </a:effectLst>
              </a:rPr>
              <a:t>Mentioned in next Slide</a:t>
            </a:r>
          </a:p>
        </p:txBody>
      </p:sp>
      <p:sp>
        <p:nvSpPr>
          <p:cNvPr id="11" name="Rectangle 10">
            <a:extLst>
              <a:ext uri="{FF2B5EF4-FFF2-40B4-BE49-F238E27FC236}">
                <a16:creationId xmlns:a16="http://schemas.microsoft.com/office/drawing/2014/main" id="{C5A46DA7-3259-BD70-C136-2650CC0C495E}"/>
              </a:ext>
            </a:extLst>
          </p:cNvPr>
          <p:cNvSpPr/>
          <p:nvPr/>
        </p:nvSpPr>
        <p:spPr>
          <a:xfrm>
            <a:off x="6395460" y="5862055"/>
            <a:ext cx="2310889" cy="307777"/>
          </a:xfrm>
          <a:prstGeom prst="rect">
            <a:avLst/>
          </a:prstGeom>
          <a:noFill/>
        </p:spPr>
        <p:txBody>
          <a:bodyPr wrap="none" lIns="91440" tIns="45720" rIns="91440" bIns="45720">
            <a:spAutoFit/>
          </a:bodyPr>
          <a:lstStyle/>
          <a:p>
            <a:pPr algn="ctr"/>
            <a:r>
              <a:rPr lang="en-US" sz="1400" dirty="0">
                <a:ln w="0"/>
                <a:solidFill>
                  <a:srgbClr val="FF0000"/>
                </a:solidFill>
                <a:effectLst>
                  <a:outerShdw blurRad="38100" dist="19050" dir="2700000" algn="tl" rotWithShape="0">
                    <a:schemeClr val="dk1">
                      <a:alpha val="40000"/>
                    </a:schemeClr>
                  </a:outerShdw>
                </a:effectLst>
                <a:sym typeface="Wingdings" panose="05000000000000000000" pitchFamily="2" charset="2"/>
              </a:rPr>
              <a:t>&lt; - --         </a:t>
            </a:r>
            <a:r>
              <a:rPr lang="en-US" sz="1400" b="0" cap="none" spc="0" dirty="0">
                <a:ln w="0"/>
                <a:solidFill>
                  <a:srgbClr val="FF0000"/>
                </a:solidFill>
                <a:effectLst>
                  <a:outerShdw blurRad="38100" dist="19050" dir="2700000" algn="tl" rotWithShape="0">
                    <a:schemeClr val="dk1">
                      <a:alpha val="40000"/>
                    </a:schemeClr>
                  </a:outerShdw>
                </a:effectLst>
              </a:rPr>
              <a:t>U-Net, Mask R-CNN</a:t>
            </a:r>
          </a:p>
        </p:txBody>
      </p:sp>
      <p:pic>
        <p:nvPicPr>
          <p:cNvPr id="12" name="object 7">
            <a:extLst>
              <a:ext uri="{FF2B5EF4-FFF2-40B4-BE49-F238E27FC236}">
                <a16:creationId xmlns:a16="http://schemas.microsoft.com/office/drawing/2014/main" id="{59F96868-9A60-7F79-B027-4023028DC698}"/>
              </a:ext>
            </a:extLst>
          </p:cNvPr>
          <p:cNvPicPr/>
          <p:nvPr/>
        </p:nvPicPr>
        <p:blipFill>
          <a:blip r:embed="rId3"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370025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699184" y="837398"/>
            <a:ext cx="5237178"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AI </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BAB142E-B8A4-CD00-FC80-9013BE262C57}"/>
              </a:ext>
            </a:extLst>
          </p:cNvPr>
          <p:cNvPicPr>
            <a:picLocks noChangeAspect="1"/>
          </p:cNvPicPr>
          <p:nvPr/>
        </p:nvPicPr>
        <p:blipFill>
          <a:blip r:embed="rId2"/>
          <a:stretch>
            <a:fillRect/>
          </a:stretch>
        </p:blipFill>
        <p:spPr>
          <a:xfrm>
            <a:off x="6923923" y="1622196"/>
            <a:ext cx="3894669" cy="5050459"/>
          </a:xfrm>
          <a:prstGeom prst="rect">
            <a:avLst/>
          </a:prstGeom>
        </p:spPr>
      </p:pic>
      <p:sp>
        <p:nvSpPr>
          <p:cNvPr id="3" name="TextBox 2">
            <a:extLst>
              <a:ext uri="{FF2B5EF4-FFF2-40B4-BE49-F238E27FC236}">
                <a16:creationId xmlns:a16="http://schemas.microsoft.com/office/drawing/2014/main" id="{45E41206-17F4-96EC-DDA8-D0B43AFC29B8}"/>
              </a:ext>
            </a:extLst>
          </p:cNvPr>
          <p:cNvSpPr txBox="1"/>
          <p:nvPr/>
        </p:nvSpPr>
        <p:spPr>
          <a:xfrm>
            <a:off x="357696" y="2009429"/>
            <a:ext cx="9087488" cy="523220"/>
          </a:xfrm>
          <a:prstGeom prst="rect">
            <a:avLst/>
          </a:prstGeom>
          <a:noFill/>
        </p:spPr>
        <p:txBody>
          <a:bodyPr wrap="square">
            <a:spAutoFit/>
          </a:bodyPr>
          <a:lstStyle/>
          <a:p>
            <a:r>
              <a:rPr lang="en-IN" sz="2800" dirty="0">
                <a:solidFill>
                  <a:schemeClr val="bg1"/>
                </a:solidFill>
                <a:latin typeface="Times New Roman" panose="02020603050405020304" pitchFamily="18" charset="0"/>
                <a:cs typeface="Times New Roman" panose="02020603050405020304" pitchFamily="18" charset="0"/>
              </a:rPr>
              <a:t>8. Types Of Skin Disease</a:t>
            </a:r>
            <a:endParaRPr lang="en-IN" sz="2800" dirty="0"/>
          </a:p>
        </p:txBody>
      </p:sp>
      <p:pic>
        <p:nvPicPr>
          <p:cNvPr id="8" name="object 7">
            <a:extLst>
              <a:ext uri="{FF2B5EF4-FFF2-40B4-BE49-F238E27FC236}">
                <a16:creationId xmlns:a16="http://schemas.microsoft.com/office/drawing/2014/main" id="{59F96868-9A60-7F79-B027-4023028DC698}"/>
              </a:ext>
            </a:extLst>
          </p:cNvPr>
          <p:cNvPicPr/>
          <p:nvPr/>
        </p:nvPicPr>
        <p:blipFill>
          <a:blip r:embed="rId3"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142820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545180" y="847023"/>
            <a:ext cx="5391182"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A903F6-B08A-CB1A-3AA3-60DBDA244F62}"/>
              </a:ext>
            </a:extLst>
          </p:cNvPr>
          <p:cNvSpPr txBox="1"/>
          <p:nvPr/>
        </p:nvSpPr>
        <p:spPr>
          <a:xfrm>
            <a:off x="494818" y="2748885"/>
            <a:ext cx="11218762" cy="2585323"/>
          </a:xfrm>
          <a:prstGeom prst="rect">
            <a:avLst/>
          </a:prstGeom>
          <a:noFill/>
        </p:spPr>
        <p:txBody>
          <a:bodyPr wrap="square">
            <a:spAutoFit/>
          </a:bodyPr>
          <a:lstStyle/>
          <a:p>
            <a:pPr algn="just"/>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t>Skin disorders pose a serious threat to healthcare due to their wide range of symptoms and effects on quality of life. </a:t>
            </a:r>
          </a:p>
          <a:p>
            <a:pPr algn="just">
              <a:buFont typeface="Wingdings" panose="05000000000000000000" pitchFamily="2" charset="2"/>
              <a:buChar char="v"/>
            </a:pPr>
            <a:r>
              <a:rPr lang="en-US" sz="1800" dirty="0"/>
              <a:t>Focus on analyzing the effectiveness of three prominent algorithms: CNN, KNN, and LSVM, which have demonstrated good results in classifying various skin diseases. </a:t>
            </a:r>
          </a:p>
          <a:p>
            <a:pPr algn="just">
              <a:buFont typeface="Wingdings" panose="05000000000000000000" pitchFamily="2" charset="2"/>
              <a:buChar char="v"/>
            </a:pPr>
            <a:r>
              <a:rPr lang="en-US" sz="1800" dirty="0"/>
              <a:t>Utilizing a variety of datasets from archives such as ISIC and ISBI, such as PH2, MED-NODE, DermIS, DermQuest, and others, the study thoroughly assesses these methods. </a:t>
            </a:r>
          </a:p>
          <a:p>
            <a:pPr algn="just">
              <a:buFont typeface="Wingdings" panose="05000000000000000000" pitchFamily="2" charset="2"/>
              <a:buChar char="v"/>
            </a:pPr>
            <a:r>
              <a:rPr lang="en-US" sz="1800" dirty="0"/>
              <a:t>Evaluate each algorithm’s advantages and disadvantages in detail, paying special attention to CNNs. </a:t>
            </a:r>
          </a:p>
          <a:p>
            <a:pPr algn="just">
              <a:buFont typeface="Wingdings" panose="05000000000000000000" pitchFamily="2" charset="2"/>
              <a:buChar char="v"/>
            </a:pPr>
            <a:r>
              <a:rPr lang="en-US" sz="1800" dirty="0"/>
              <a:t>Promising substitutes for conventional machine learning techniques are deep learning approaches, such as fully connected (CNNs) and feature extraction architectures.</a:t>
            </a:r>
            <a:endParaRPr lang="en-US" sz="18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801A30-1313-84EC-164F-5F4AED7C1CBD}"/>
              </a:ext>
            </a:extLst>
          </p:cNvPr>
          <p:cNvSpPr txBox="1"/>
          <p:nvPr/>
        </p:nvSpPr>
        <p:spPr>
          <a:xfrm>
            <a:off x="357696" y="2009429"/>
            <a:ext cx="9087488" cy="523220"/>
          </a:xfrm>
          <a:prstGeom prst="rect">
            <a:avLst/>
          </a:prstGeom>
          <a:noFill/>
        </p:spPr>
        <p:txBody>
          <a:bodyPr wrap="square">
            <a:spAutoFit/>
          </a:bodyPr>
          <a:lstStyle/>
          <a:p>
            <a:r>
              <a:rPr lang="en-IN" sz="2800" dirty="0">
                <a:solidFill>
                  <a:schemeClr val="bg1"/>
                </a:solidFill>
                <a:latin typeface="Times New Roman" panose="02020603050405020304" pitchFamily="18" charset="0"/>
                <a:cs typeface="Times New Roman" panose="02020603050405020304" pitchFamily="18" charset="0"/>
              </a:rPr>
              <a:t>8. Conclusion</a:t>
            </a:r>
            <a:endParaRPr lang="en-IN" sz="2800" dirty="0"/>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1845182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670308" y="808522"/>
            <a:ext cx="5266054"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A903F6-B08A-CB1A-3AA3-60DBDA244F62}"/>
              </a:ext>
            </a:extLst>
          </p:cNvPr>
          <p:cNvSpPr txBox="1"/>
          <p:nvPr/>
        </p:nvSpPr>
        <p:spPr>
          <a:xfrm>
            <a:off x="494818" y="2011697"/>
            <a:ext cx="11593975" cy="4893647"/>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marL="342900" marR="253365" lvl="0" indent="-342900" algn="just">
              <a:spcBef>
                <a:spcPts val="4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Do TT, Zhou Y, Zheng H, Cheung NM, Koh D. Early melanoma diagnosis with mobile imaging. no. May 2015. 2014 36th annual international conference of the. IEEE Engineering in Medicine and Biology Society, EMBC; 2014. p. 6752–7. 2014.</a:t>
            </a:r>
          </a:p>
          <a:p>
            <a:pPr marL="342900" marR="253365" lvl="0" indent="-342900" algn="just">
              <a:spcBef>
                <a:spcPts val="40"/>
              </a:spcBef>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marR="253365" lvl="0" indent="-342900" algn="just">
              <a:spcBef>
                <a:spcPts val="4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Aleem M, Hameed N, Anjum A. m-Skin doctor: a mobile enabled system for early melanoma skin cancer detection using support vector machine, vol. 2; 2017. p. 468–75. </a:t>
            </a:r>
          </a:p>
          <a:p>
            <a:pPr marL="342900" marR="253365" lvl="0" indent="-342900" algn="just">
              <a:spcBef>
                <a:spcPts val="40"/>
              </a:spcBef>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marR="253365" lvl="0" indent="-342900" algn="just">
              <a:spcBef>
                <a:spcPts val="40"/>
              </a:spcBef>
              <a:spcAft>
                <a:spcPts val="0"/>
              </a:spcAft>
              <a:buFont typeface="+mj-lt"/>
              <a:buAutoNum type="arabicPeriod"/>
            </a:pPr>
            <a:r>
              <a:rPr lang="en-US" sz="1800" dirty="0" err="1">
                <a:effectLst/>
                <a:latin typeface="Times New Roman" panose="02020603050405020304" pitchFamily="18" charset="0"/>
                <a:ea typeface="Times New Roman" panose="02020603050405020304" pitchFamily="18" charset="0"/>
              </a:rPr>
              <a:t>Barata</a:t>
            </a:r>
            <a:r>
              <a:rPr lang="en-US" sz="1800" dirty="0">
                <a:effectLst/>
                <a:latin typeface="Times New Roman" panose="02020603050405020304" pitchFamily="18" charset="0"/>
                <a:ea typeface="Times New Roman" panose="02020603050405020304" pitchFamily="18" charset="0"/>
              </a:rPr>
              <a:t> C, Marques JS, </a:t>
            </a:r>
            <a:r>
              <a:rPr lang="en-US" sz="1800" dirty="0" err="1">
                <a:effectLst/>
                <a:latin typeface="Times New Roman" panose="02020603050405020304" pitchFamily="18" charset="0"/>
                <a:ea typeface="Times New Roman" panose="02020603050405020304" pitchFamily="18" charset="0"/>
              </a:rPr>
              <a:t>Rozeira</a:t>
            </a:r>
            <a:r>
              <a:rPr lang="en-US" sz="1800" dirty="0">
                <a:effectLst/>
                <a:latin typeface="Times New Roman" panose="02020603050405020304" pitchFamily="18" charset="0"/>
                <a:ea typeface="Times New Roman" panose="02020603050405020304" pitchFamily="18" charset="0"/>
              </a:rPr>
              <a:t> J. “The role of key point sampling on the classification of melanomas in </a:t>
            </a:r>
            <a:r>
              <a:rPr lang="en-US" sz="1800" dirty="0" err="1">
                <a:effectLst/>
                <a:latin typeface="Times New Roman" panose="02020603050405020304" pitchFamily="18" charset="0"/>
                <a:ea typeface="Times New Roman" panose="02020603050405020304" pitchFamily="18" charset="0"/>
              </a:rPr>
              <a:t>dermoscopy</a:t>
            </a:r>
            <a:r>
              <a:rPr lang="en-US" sz="1800" dirty="0">
                <a:effectLst/>
                <a:latin typeface="Times New Roman" panose="02020603050405020304" pitchFamily="18" charset="0"/>
                <a:ea typeface="Times New Roman" panose="02020603050405020304" pitchFamily="18" charset="0"/>
              </a:rPr>
              <a:t> images using bag-of-features,”. In: Iberian conference on pattern recognition and image analysis. vol. 7887. LNCS; 2013. p. 715–23.  </a:t>
            </a:r>
          </a:p>
          <a:p>
            <a:pPr marL="342900" marR="253365" lvl="0" indent="-342900" algn="just">
              <a:spcBef>
                <a:spcPts val="40"/>
              </a:spcBef>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marR="253365" lvl="0" indent="-342900" algn="just">
              <a:spcBef>
                <a:spcPts val="4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Ashraf R, Afzal S, Rehman AU, Gul S, Baber J, </a:t>
            </a:r>
            <a:r>
              <a:rPr lang="en-US" sz="1800" dirty="0" err="1">
                <a:effectLst/>
                <a:latin typeface="Times New Roman" panose="02020603050405020304" pitchFamily="18" charset="0"/>
                <a:ea typeface="Times New Roman" panose="02020603050405020304" pitchFamily="18" charset="0"/>
              </a:rPr>
              <a:t>Bakhtyar</a:t>
            </a:r>
            <a:r>
              <a:rPr lang="en-US" sz="1800" dirty="0">
                <a:effectLst/>
                <a:latin typeface="Times New Roman" panose="02020603050405020304" pitchFamily="18" charset="0"/>
                <a:ea typeface="Times New Roman" panose="02020603050405020304" pitchFamily="18" charset="0"/>
              </a:rPr>
              <a:t> M, Mehmood I, Song OY, Maqsood M. Region-of-Interest based transfer learning assisted framework for skin cancer detection. IEEE Access 2020;8:147858–71. </a:t>
            </a:r>
          </a:p>
          <a:p>
            <a:pPr marL="342900" marR="253365" lvl="0" indent="-342900" algn="just">
              <a:spcBef>
                <a:spcPts val="40"/>
              </a:spcBef>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marR="253365" lvl="0" indent="-342900" algn="just">
              <a:spcBef>
                <a:spcPts val="40"/>
              </a:spcBef>
              <a:spcAft>
                <a:spcPts val="0"/>
              </a:spcAft>
              <a:buFont typeface="+mj-lt"/>
              <a:buAutoNum type="arabicPeriod"/>
            </a:pPr>
            <a:r>
              <a:rPr lang="en-US" sz="1800" dirty="0" err="1">
                <a:effectLst/>
                <a:latin typeface="Times New Roman" panose="02020603050405020304" pitchFamily="18" charset="0"/>
                <a:ea typeface="Times New Roman" panose="02020603050405020304" pitchFamily="18" charset="0"/>
              </a:rPr>
              <a:t>Vayadande</a:t>
            </a:r>
            <a:r>
              <a:rPr lang="en-US" sz="1800" dirty="0">
                <a:effectLst/>
                <a:latin typeface="Times New Roman" panose="02020603050405020304" pitchFamily="18" charset="0"/>
                <a:ea typeface="Times New Roman" panose="02020603050405020304" pitchFamily="18" charset="0"/>
              </a:rPr>
              <a:t> K. Automated multiclass skin disease diagnosis using deep learning. Int J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Syst Appl Eng Jan. 2024;12(11s):327–36. </a:t>
            </a:r>
            <a:endParaRPr lang="en-US" sz="2400" dirty="0">
              <a:solidFill>
                <a:srgbClr val="ECECEC"/>
              </a:solidFill>
              <a:latin typeface="Söhne"/>
            </a:endParaRPr>
          </a:p>
        </p:txBody>
      </p:sp>
      <p:sp>
        <p:nvSpPr>
          <p:cNvPr id="5" name="TextBox 4">
            <a:extLst>
              <a:ext uri="{FF2B5EF4-FFF2-40B4-BE49-F238E27FC236}">
                <a16:creationId xmlns:a16="http://schemas.microsoft.com/office/drawing/2014/main" id="{A1801A30-1313-84EC-164F-5F4AED7C1CBD}"/>
              </a:ext>
            </a:extLst>
          </p:cNvPr>
          <p:cNvSpPr txBox="1"/>
          <p:nvPr/>
        </p:nvSpPr>
        <p:spPr>
          <a:xfrm>
            <a:off x="494818" y="1876260"/>
            <a:ext cx="9087488" cy="523220"/>
          </a:xfrm>
          <a:prstGeom prst="rect">
            <a:avLst/>
          </a:prstGeom>
          <a:noFill/>
        </p:spPr>
        <p:txBody>
          <a:bodyPr wrap="square">
            <a:spAutoFit/>
          </a:bodyPr>
          <a:lstStyle/>
          <a:p>
            <a:r>
              <a:rPr lang="en-IN" sz="2800" dirty="0">
                <a:solidFill>
                  <a:schemeClr val="bg1"/>
                </a:solidFill>
                <a:latin typeface="Times New Roman" panose="02020603050405020304" pitchFamily="18" charset="0"/>
                <a:cs typeface="Times New Roman" panose="02020603050405020304" pitchFamily="18" charset="0"/>
              </a:rPr>
              <a:t>9. </a:t>
            </a:r>
            <a:r>
              <a:rPr lang="en-US" sz="2800" dirty="0">
                <a:solidFill>
                  <a:schemeClr val="bg1"/>
                </a:solidFill>
                <a:latin typeface="Times New Roman" panose="02020603050405020304" pitchFamily="18" charset="0"/>
                <a:cs typeface="Times New Roman" panose="02020603050405020304" pitchFamily="18" charset="0"/>
              </a:rPr>
              <a:t>References</a:t>
            </a:r>
            <a:endParaRPr lang="en-IN" sz="2800" dirty="0"/>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2901635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270614" y="773880"/>
            <a:ext cx="5703213"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AI </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F075B1B-E6DF-3573-4C79-442778DFCEB3}"/>
              </a:ext>
            </a:extLst>
          </p:cNvPr>
          <p:cNvSpPr txBox="1"/>
          <p:nvPr/>
        </p:nvSpPr>
        <p:spPr>
          <a:xfrm>
            <a:off x="669254" y="2009431"/>
            <a:ext cx="6160416"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Content</a:t>
            </a:r>
            <a:endParaRPr lang="en-IN" sz="2800" dirty="0"/>
          </a:p>
        </p:txBody>
      </p:sp>
      <p:sp>
        <p:nvSpPr>
          <p:cNvPr id="11" name="TextBox 10">
            <a:extLst>
              <a:ext uri="{FF2B5EF4-FFF2-40B4-BE49-F238E27FC236}">
                <a16:creationId xmlns:a16="http://schemas.microsoft.com/office/drawing/2014/main" id="{2B6255A1-05E5-8D09-1AB3-D517BA95D815}"/>
              </a:ext>
            </a:extLst>
          </p:cNvPr>
          <p:cNvSpPr txBox="1"/>
          <p:nvPr/>
        </p:nvSpPr>
        <p:spPr>
          <a:xfrm>
            <a:off x="669254" y="2746973"/>
            <a:ext cx="6160416" cy="3139321"/>
          </a:xfrm>
          <a:prstGeom prst="rect">
            <a:avLst/>
          </a:prstGeom>
          <a:noFill/>
        </p:spPr>
        <p:txBody>
          <a:bodyPr wrap="square">
            <a:spAutoFit/>
          </a:bodyPr>
          <a:lstStyle/>
          <a:p>
            <a:pPr marL="457200" indent="-457200" algn="just">
              <a:buAutoNum type="arabicPeriod"/>
            </a:pPr>
            <a:r>
              <a:rPr lang="en-US" sz="1800" dirty="0">
                <a:latin typeface="Times New Roman" panose="02020603050405020304" pitchFamily="18" charset="0"/>
                <a:cs typeface="Times New Roman" panose="02020603050405020304" pitchFamily="18" charset="0"/>
              </a:rPr>
              <a:t>Introduction</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Problem Statement</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Aim</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Objective</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Architecture  </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Related Work </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Proposed System </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Data Processing </a:t>
            </a:r>
            <a:endParaRPr lang="en-IN" sz="1800" dirty="0">
              <a:latin typeface="Times New Roman" panose="02020603050405020304" pitchFamily="18" charset="0"/>
              <a:cs typeface="Times New Roman" panose="02020603050405020304" pitchFamily="18" charset="0"/>
            </a:endParaRPr>
          </a:p>
          <a:p>
            <a:pPr marL="457200" indent="-457200" algn="just">
              <a:buAutoNum type="arabicPeriod"/>
            </a:pPr>
            <a:r>
              <a:rPr lang="en-IN" sz="1800" dirty="0">
                <a:latin typeface="Times New Roman" panose="02020603050405020304" pitchFamily="18" charset="0"/>
                <a:cs typeface="Times New Roman" panose="02020603050405020304" pitchFamily="18" charset="0"/>
              </a:rPr>
              <a:t>Expected Out comes of Proposed System</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Conclusion </a:t>
            </a:r>
          </a:p>
          <a:p>
            <a:pPr marL="457200" indent="-457200" algn="just">
              <a:buAutoNum type="arabicPeriod"/>
            </a:pPr>
            <a:r>
              <a:rPr lang="en-US" sz="1800" dirty="0">
                <a:latin typeface="Times New Roman" panose="02020603050405020304" pitchFamily="18" charset="0"/>
                <a:cs typeface="Times New Roman" panose="02020603050405020304" pitchFamily="18" charset="0"/>
              </a:rPr>
              <a:t>References </a:t>
            </a:r>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522611" y="276464"/>
            <a:ext cx="3349593" cy="1456499"/>
          </a:xfrm>
          <a:prstGeom prst="rect">
            <a:avLst/>
          </a:prstGeom>
        </p:spPr>
      </p:pic>
    </p:spTree>
    <p:extLst>
      <p:ext uri="{BB962C8B-B14F-4D97-AF65-F5344CB8AC3E}">
        <p14:creationId xmlns:p14="http://schemas.microsoft.com/office/powerpoint/2010/main" val="399992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112042" y="895149"/>
            <a:ext cx="5824319"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smtClean="0">
                <a:ln w="0">
                  <a:solidFill>
                    <a:srgbClr val="7030A0"/>
                  </a:solidFill>
                </a:ln>
                <a:effectLst>
                  <a:outerShdw blurRad="38100" dist="19050" dir="2700000" algn="tl" rotWithShape="0">
                    <a:schemeClr val="dk1">
                      <a:alpha val="40000"/>
                    </a:schemeClr>
                  </a:outerShdw>
                </a:effectLst>
              </a:rPr>
              <a:t>Human Skin Disease Detection Using 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2071CE-B6CE-FEB3-A727-76F0EA7AA934}"/>
              </a:ext>
            </a:extLst>
          </p:cNvPr>
          <p:cNvSpPr txBox="1"/>
          <p:nvPr/>
        </p:nvSpPr>
        <p:spPr>
          <a:xfrm>
            <a:off x="669254" y="2106047"/>
            <a:ext cx="6160416"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Introduction:</a:t>
            </a:r>
            <a:endParaRPr lang="en-IN" sz="2800" dirty="0"/>
          </a:p>
        </p:txBody>
      </p:sp>
      <p:sp>
        <p:nvSpPr>
          <p:cNvPr id="8" name="TextBox 7">
            <a:extLst>
              <a:ext uri="{FF2B5EF4-FFF2-40B4-BE49-F238E27FC236}">
                <a16:creationId xmlns:a16="http://schemas.microsoft.com/office/drawing/2014/main" id="{4D1B17E0-871C-B275-7681-652F44CD8304}"/>
              </a:ext>
            </a:extLst>
          </p:cNvPr>
          <p:cNvSpPr txBox="1"/>
          <p:nvPr/>
        </p:nvSpPr>
        <p:spPr>
          <a:xfrm>
            <a:off x="669253" y="2758705"/>
            <a:ext cx="10756033" cy="3693319"/>
          </a:xfrm>
          <a:prstGeom prst="rect">
            <a:avLst/>
          </a:prstGeom>
          <a:noFill/>
        </p:spPr>
        <p:txBody>
          <a:bodyPr wrap="square">
            <a:sp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purpose of "Human Skin Disease Detection Using AI-Based Mobile Application" is to create a user-friendly and accessible tool that harnesses the power of artificial intelligence to accurately identify and diagnose a range of skin diseases through a mobile application. </a:t>
            </a:r>
          </a:p>
          <a:p>
            <a:pPr algn="just"/>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By leveraging AI algorithms, this project aims to provide individuals with timely and reliable assessments of their skin health, facilitating early detection, prompt treatment, and improved management of various dermatological conditions. </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Ultimately, the goal is to empower users to take proactive steps towards maintaining healthier skin and seeking appropriate medical care when needed. </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As there many applications available in market for this but their accuracy rate is mostly near about 80% to 90 % so we are making more accurate application. </a:t>
            </a:r>
          </a:p>
        </p:txBody>
      </p:sp>
      <p:pic>
        <p:nvPicPr>
          <p:cNvPr id="9"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2927967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420052" y="875899"/>
            <a:ext cx="5516310"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2071CE-B6CE-FEB3-A727-76F0EA7AA934}"/>
              </a:ext>
            </a:extLst>
          </p:cNvPr>
          <p:cNvSpPr txBox="1"/>
          <p:nvPr/>
        </p:nvSpPr>
        <p:spPr>
          <a:xfrm>
            <a:off x="669254" y="2011778"/>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Problem</a:t>
            </a:r>
            <a:r>
              <a:rPr lang="en-US" sz="2800" dirty="0">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Statement:</a:t>
            </a:r>
            <a:endParaRPr lang="en-IN" sz="2800" dirty="0"/>
          </a:p>
        </p:txBody>
      </p:sp>
      <p:sp>
        <p:nvSpPr>
          <p:cNvPr id="8" name="TextBox 7">
            <a:extLst>
              <a:ext uri="{FF2B5EF4-FFF2-40B4-BE49-F238E27FC236}">
                <a16:creationId xmlns:a16="http://schemas.microsoft.com/office/drawing/2014/main" id="{4D1B17E0-871C-B275-7681-652F44CD8304}"/>
              </a:ext>
            </a:extLst>
          </p:cNvPr>
          <p:cNvSpPr txBox="1"/>
          <p:nvPr/>
        </p:nvSpPr>
        <p:spPr>
          <a:xfrm>
            <a:off x="669253" y="2758705"/>
            <a:ext cx="10756033" cy="1723549"/>
          </a:xfrm>
          <a:prstGeom prst="rect">
            <a:avLst/>
          </a:prstGeom>
          <a:noFill/>
        </p:spPr>
        <p:txBody>
          <a:bodyPr wrap="square">
            <a:spAutoFit/>
          </a:bodyPr>
          <a:lstStyle/>
          <a:p>
            <a:pPr algn="just"/>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Skin diseases encompass a vast array of conditions, ranging from common dermatological concerns to rare and complex disorders, collectively posing a significant burden on global healthcare systems. </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For these illnesses to be managed and treated effectively, prompt, and correct diagnosis is essential, yet it often presents a challenge due to the subjective nature of visual examination and the variability in clinical presentations.</a:t>
            </a:r>
            <a:endParaRPr lang="en-US" sz="1600" dirty="0">
              <a:latin typeface="Times New Roman" panose="02020603050405020304" pitchFamily="18" charset="0"/>
              <a:cs typeface="Times New Roman" panose="02020603050405020304" pitchFamily="18" charset="0"/>
            </a:endParaRPr>
          </a:p>
        </p:txBody>
      </p:sp>
      <p:pic>
        <p:nvPicPr>
          <p:cNvPr id="9"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171259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766560" y="770021"/>
            <a:ext cx="5169801"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2071CE-B6CE-FEB3-A727-76F0EA7AA934}"/>
              </a:ext>
            </a:extLst>
          </p:cNvPr>
          <p:cNvSpPr txBox="1"/>
          <p:nvPr/>
        </p:nvSpPr>
        <p:spPr>
          <a:xfrm>
            <a:off x="669254" y="2011778"/>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3. Aim</a:t>
            </a:r>
            <a:endParaRPr lang="en-IN" sz="2800" dirty="0"/>
          </a:p>
        </p:txBody>
      </p:sp>
      <p:sp>
        <p:nvSpPr>
          <p:cNvPr id="8" name="TextBox 7">
            <a:extLst>
              <a:ext uri="{FF2B5EF4-FFF2-40B4-BE49-F238E27FC236}">
                <a16:creationId xmlns:a16="http://schemas.microsoft.com/office/drawing/2014/main" id="{4D1B17E0-871C-B275-7681-652F44CD8304}"/>
              </a:ext>
            </a:extLst>
          </p:cNvPr>
          <p:cNvSpPr txBox="1"/>
          <p:nvPr/>
        </p:nvSpPr>
        <p:spPr>
          <a:xfrm>
            <a:off x="669253" y="2758705"/>
            <a:ext cx="10756033" cy="2308324"/>
          </a:xfrm>
          <a:prstGeom prst="rect">
            <a:avLst/>
          </a:prstGeom>
          <a:noFill/>
        </p:spPr>
        <p:txBody>
          <a:bodyPr wrap="square">
            <a:sp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Artificial Intelligence in Health Some other disadvantage to AI is that AI programs tend to educate vast quantities of information from a range of sources like pharmacy reports, telemedicine, extended warranty records etc. </a:t>
            </a:r>
          </a:p>
          <a:p>
            <a:pPr algn="just"/>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 the data has been scattered with the prevalence of visiting patients with various health agencies or changing insurance firms, the knowledge becomes confusing and less easily understood therefore about which the risk of failure and the level of data gathering escalate.</a:t>
            </a:r>
          </a:p>
          <a:p>
            <a:pPr algn="just"/>
            <a:r>
              <a:rPr lang="en-US" sz="16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Main motivation is to create that only one app can detect any disease and give suggestion of what type of medication they need or need to go to doctor. </a:t>
            </a:r>
          </a:p>
        </p:txBody>
      </p:sp>
      <p:pic>
        <p:nvPicPr>
          <p:cNvPr id="10"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57055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631806" y="837398"/>
            <a:ext cx="5304555"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2071CE-B6CE-FEB3-A727-76F0EA7AA934}"/>
              </a:ext>
            </a:extLst>
          </p:cNvPr>
          <p:cNvSpPr txBox="1"/>
          <p:nvPr/>
        </p:nvSpPr>
        <p:spPr>
          <a:xfrm>
            <a:off x="669254" y="2011778"/>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4. Motivation</a:t>
            </a:r>
            <a:endParaRPr lang="en-IN" sz="2800" dirty="0"/>
          </a:p>
        </p:txBody>
      </p:sp>
      <p:sp>
        <p:nvSpPr>
          <p:cNvPr id="8" name="TextBox 7">
            <a:extLst>
              <a:ext uri="{FF2B5EF4-FFF2-40B4-BE49-F238E27FC236}">
                <a16:creationId xmlns:a16="http://schemas.microsoft.com/office/drawing/2014/main" id="{4D1B17E0-871C-B275-7681-652F44CD8304}"/>
              </a:ext>
            </a:extLst>
          </p:cNvPr>
          <p:cNvSpPr txBox="1"/>
          <p:nvPr/>
        </p:nvSpPr>
        <p:spPr>
          <a:xfrm>
            <a:off x="669254" y="3095365"/>
            <a:ext cx="10756033" cy="1077218"/>
          </a:xfrm>
          <a:prstGeom prst="rect">
            <a:avLst/>
          </a:prstGeom>
          <a:noFill/>
        </p:spPr>
        <p:txBody>
          <a:bodyPr wrap="square">
            <a:sp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review explores the transformative potential of machine learning in dermatology, evaluating cutting-edge algorithms such as k-nearest neighbor, support vector machine, convolutional neural networks, recurrent neural networks, generative adversarial networks, and attention mechanisms for their ability to revolutionize the diagnosis and treatment of skin diseases, aiming to enhance healthcare delivery and patient outcomes through advanced computational techniques. [4],[5]</a:t>
            </a:r>
          </a:p>
        </p:txBody>
      </p:sp>
      <p:sp>
        <p:nvSpPr>
          <p:cNvPr id="2" name="TextBox 1">
            <a:extLst>
              <a:ext uri="{FF2B5EF4-FFF2-40B4-BE49-F238E27FC236}">
                <a16:creationId xmlns:a16="http://schemas.microsoft.com/office/drawing/2014/main" id="{14B00A23-ED58-723E-53CB-E6FED56B71EE}"/>
              </a:ext>
            </a:extLst>
          </p:cNvPr>
          <p:cNvSpPr txBox="1"/>
          <p:nvPr/>
        </p:nvSpPr>
        <p:spPr>
          <a:xfrm>
            <a:off x="669254" y="2610014"/>
            <a:ext cx="9087488" cy="369332"/>
          </a:xfrm>
          <a:prstGeom prst="rect">
            <a:avLst/>
          </a:prstGeom>
          <a:noFill/>
        </p:spPr>
        <p:txBody>
          <a:bodyPr wrap="square">
            <a:spAutoFit/>
          </a:bodyPr>
          <a:lstStyle/>
          <a:p>
            <a:r>
              <a:rPr lang="en-IN" dirty="0">
                <a:solidFill>
                  <a:schemeClr val="bg1">
                    <a:lumMod val="85000"/>
                  </a:schemeClr>
                </a:solidFill>
              </a:rPr>
              <a:t>Already Available Concept</a:t>
            </a:r>
          </a:p>
        </p:txBody>
      </p:sp>
      <p:sp>
        <p:nvSpPr>
          <p:cNvPr id="5" name="TextBox 4">
            <a:extLst>
              <a:ext uri="{FF2B5EF4-FFF2-40B4-BE49-F238E27FC236}">
                <a16:creationId xmlns:a16="http://schemas.microsoft.com/office/drawing/2014/main" id="{5BAC00E5-E13A-24AA-FE49-6CB0AE0A50B7}"/>
              </a:ext>
            </a:extLst>
          </p:cNvPr>
          <p:cNvSpPr txBox="1"/>
          <p:nvPr/>
        </p:nvSpPr>
        <p:spPr>
          <a:xfrm>
            <a:off x="669254" y="4253014"/>
            <a:ext cx="9087488" cy="369332"/>
          </a:xfrm>
          <a:prstGeom prst="rect">
            <a:avLst/>
          </a:prstGeom>
          <a:noFill/>
        </p:spPr>
        <p:txBody>
          <a:bodyPr wrap="square">
            <a:spAutoFit/>
          </a:bodyPr>
          <a:lstStyle/>
          <a:p>
            <a:r>
              <a:rPr lang="en-IN" dirty="0">
                <a:solidFill>
                  <a:schemeClr val="bg1">
                    <a:lumMod val="85000"/>
                  </a:schemeClr>
                </a:solidFill>
              </a:rPr>
              <a:t>Motivation of Advancement</a:t>
            </a:r>
          </a:p>
        </p:txBody>
      </p:sp>
      <p:sp>
        <p:nvSpPr>
          <p:cNvPr id="9" name="TextBox 8">
            <a:extLst>
              <a:ext uri="{FF2B5EF4-FFF2-40B4-BE49-F238E27FC236}">
                <a16:creationId xmlns:a16="http://schemas.microsoft.com/office/drawing/2014/main" id="{18D0D04B-61B2-3E65-6819-62ADB76DAC9D}"/>
              </a:ext>
            </a:extLst>
          </p:cNvPr>
          <p:cNvSpPr txBox="1"/>
          <p:nvPr/>
        </p:nvSpPr>
        <p:spPr>
          <a:xfrm>
            <a:off x="669254" y="4835834"/>
            <a:ext cx="10756033" cy="1815882"/>
          </a:xfrm>
          <a:prstGeom prst="rect">
            <a:avLst/>
          </a:prstGeom>
          <a:noFill/>
        </p:spPr>
        <p:txBody>
          <a:bodyPr wrap="square">
            <a:sp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Advancements in machine learning for dermatology encompass a range of techniques beyond traditional algorithms like k-nearest neighbor and convolutional neural networks. </a:t>
            </a:r>
            <a:r>
              <a:rPr lang="en-US" sz="1600" b="1" dirty="0">
                <a:latin typeface="Times New Roman" panose="02020603050405020304" pitchFamily="18" charset="0"/>
                <a:cs typeface="Times New Roman" panose="02020603050405020304" pitchFamily="18" charset="0"/>
              </a:rPr>
              <a:t>These include transfer learning for leveraging pre-trained models, ensemble methods to improve accuracy, multi-modal learning integrating various data sources, explainable AI for transparency, active learning for efficient data annotation, data augmentation for diversity</a:t>
            </a:r>
            <a:r>
              <a:rPr lang="en-US" sz="1600" dirty="0">
                <a:latin typeface="Times New Roman" panose="02020603050405020304" pitchFamily="18" charset="0"/>
                <a:cs typeface="Times New Roman" panose="02020603050405020304" pitchFamily="18" charset="0"/>
              </a:rPr>
              <a:t>, real-time decision support systems, privacy-preserving techniques, longitudinal analysis for disease tracking, and integration with electronic health records. These innovations aim to enhance diagnostic precision, treatment effectiveness, and overall healthcare delivery in dermatology through advanced computational approaches.</a:t>
            </a:r>
          </a:p>
        </p:txBody>
      </p:sp>
      <p:pic>
        <p:nvPicPr>
          <p:cNvPr id="10"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31490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E516E14-F3C8-E4B1-1118-6F6522379E0D}"/>
              </a:ext>
            </a:extLst>
          </p:cNvPr>
          <p:cNvSpPr/>
          <p:nvPr/>
        </p:nvSpPr>
        <p:spPr>
          <a:xfrm>
            <a:off x="6362299" y="744713"/>
            <a:ext cx="5574062" cy="472332"/>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AI </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2071CE-B6CE-FEB3-A727-76F0EA7AA934}"/>
              </a:ext>
            </a:extLst>
          </p:cNvPr>
          <p:cNvSpPr txBox="1"/>
          <p:nvPr/>
        </p:nvSpPr>
        <p:spPr>
          <a:xfrm>
            <a:off x="2848873" y="1217045"/>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5. Detailed Literature Review</a:t>
            </a:r>
            <a:endParaRPr lang="en-IN" sz="2800" dirty="0"/>
          </a:p>
        </p:txBody>
      </p:sp>
      <p:graphicFrame>
        <p:nvGraphicFramePr>
          <p:cNvPr id="11" name="Table 10">
            <a:extLst>
              <a:ext uri="{FF2B5EF4-FFF2-40B4-BE49-F238E27FC236}">
                <a16:creationId xmlns:a16="http://schemas.microsoft.com/office/drawing/2014/main" id="{9DC2BBFF-ADA6-6767-E53C-E0FF1D80A209}"/>
              </a:ext>
            </a:extLst>
          </p:cNvPr>
          <p:cNvGraphicFramePr>
            <a:graphicFrameLocks noGrp="1"/>
          </p:cNvGraphicFramePr>
          <p:nvPr>
            <p:extLst>
              <p:ext uri="{D42A27DB-BD31-4B8C-83A1-F6EECF244321}">
                <p14:modId xmlns:p14="http://schemas.microsoft.com/office/powerpoint/2010/main" val="1586743498"/>
              </p:ext>
            </p:extLst>
          </p:nvPr>
        </p:nvGraphicFramePr>
        <p:xfrm>
          <a:off x="87616" y="2009429"/>
          <a:ext cx="11848745" cy="4741666"/>
        </p:xfrm>
        <a:graphic>
          <a:graphicData uri="http://schemas.openxmlformats.org/drawingml/2006/table">
            <a:tbl>
              <a:tblPr firstRow="1" firstCol="1" bandRow="1">
                <a:tableStyleId>{5C22544A-7EE6-4342-B048-85BDC9FD1C3A}</a:tableStyleId>
              </a:tblPr>
              <a:tblGrid>
                <a:gridCol w="219316">
                  <a:extLst>
                    <a:ext uri="{9D8B030D-6E8A-4147-A177-3AD203B41FA5}">
                      <a16:colId xmlns:a16="http://schemas.microsoft.com/office/drawing/2014/main" val="2145230423"/>
                    </a:ext>
                  </a:extLst>
                </a:gridCol>
                <a:gridCol w="848967">
                  <a:extLst>
                    <a:ext uri="{9D8B030D-6E8A-4147-A177-3AD203B41FA5}">
                      <a16:colId xmlns:a16="http://schemas.microsoft.com/office/drawing/2014/main" val="1869649524"/>
                    </a:ext>
                  </a:extLst>
                </a:gridCol>
                <a:gridCol w="3868588">
                  <a:extLst>
                    <a:ext uri="{9D8B030D-6E8A-4147-A177-3AD203B41FA5}">
                      <a16:colId xmlns:a16="http://schemas.microsoft.com/office/drawing/2014/main" val="2424612188"/>
                    </a:ext>
                  </a:extLst>
                </a:gridCol>
                <a:gridCol w="1144175">
                  <a:extLst>
                    <a:ext uri="{9D8B030D-6E8A-4147-A177-3AD203B41FA5}">
                      <a16:colId xmlns:a16="http://schemas.microsoft.com/office/drawing/2014/main" val="605294622"/>
                    </a:ext>
                  </a:extLst>
                </a:gridCol>
                <a:gridCol w="2622151">
                  <a:extLst>
                    <a:ext uri="{9D8B030D-6E8A-4147-A177-3AD203B41FA5}">
                      <a16:colId xmlns:a16="http://schemas.microsoft.com/office/drawing/2014/main" val="1703571824"/>
                    </a:ext>
                  </a:extLst>
                </a:gridCol>
                <a:gridCol w="2943729">
                  <a:extLst>
                    <a:ext uri="{9D8B030D-6E8A-4147-A177-3AD203B41FA5}">
                      <a16:colId xmlns:a16="http://schemas.microsoft.com/office/drawing/2014/main" val="4204763454"/>
                    </a:ext>
                  </a:extLst>
                </a:gridCol>
                <a:gridCol w="201819">
                  <a:extLst>
                    <a:ext uri="{9D8B030D-6E8A-4147-A177-3AD203B41FA5}">
                      <a16:colId xmlns:a16="http://schemas.microsoft.com/office/drawing/2014/main" val="2057581136"/>
                    </a:ext>
                  </a:extLst>
                </a:gridCol>
              </a:tblGrid>
              <a:tr h="156301">
                <a:tc>
                  <a:txBody>
                    <a:bodyPr/>
                    <a:lstStyle/>
                    <a:p>
                      <a:pPr algn="ctr">
                        <a:lnSpc>
                          <a:spcPct val="107000"/>
                        </a:lnSpc>
                        <a:spcAft>
                          <a:spcPts val="800"/>
                        </a:spcAft>
                      </a:pPr>
                      <a:r>
                        <a:rPr lang="en-IN" sz="800" kern="0" dirty="0">
                          <a:effectLst/>
                        </a:rPr>
                        <a:t>SN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Reference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Topic</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Methodology Used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Parameters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Remarks / Findings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nSpc>
                          <a:spcPct val="107000"/>
                        </a:lnSpc>
                        <a:spcAft>
                          <a:spcPts val="800"/>
                        </a:spcAft>
                      </a:pPr>
                      <a:r>
                        <a:rPr lang="en-IN" sz="800" kern="100" dirty="0">
                          <a:effectLst/>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08012671"/>
                  </a:ext>
                </a:extLst>
              </a:tr>
              <a:tr h="767261">
                <a:tc>
                  <a:txBody>
                    <a:bodyPr/>
                    <a:lstStyle/>
                    <a:p>
                      <a:pPr algn="ctr">
                        <a:lnSpc>
                          <a:spcPct val="107000"/>
                        </a:lnSpc>
                        <a:spcAft>
                          <a:spcPts val="800"/>
                        </a:spcAft>
                      </a:pPr>
                      <a:r>
                        <a:rPr lang="en-IN" sz="800" kern="0" dirty="0">
                          <a:effectLst/>
                        </a:rPr>
                        <a:t>1</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ResearchGate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Early melanoma diagnosis with mobile imaging</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Quantitative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This technology aims to improve early detection rates by enabling users to conduct self-assessments and facilitating remote screenings in underserved areas, potentially enhancing patient outcomes through timely intervention.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Refining algorithms for early melanoma diagnosis via mobile imaging could involve enhancing convolutional neural networks (CNNs) to better detect subtle lesion features, exploring ensemble methods to improve classification accuracy, and incorporating techniques like transfer learning to leverage large, diverse datasets for training robust models specifically tailored for dermatological applications.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nSpc>
                          <a:spcPct val="107000"/>
                        </a:lnSpc>
                        <a:spcAft>
                          <a:spcPts val="800"/>
                        </a:spcAft>
                      </a:pPr>
                      <a:r>
                        <a:rPr lang="en-IN" sz="800" kern="100" dirty="0">
                          <a:effectLst/>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78014703"/>
                  </a:ext>
                </a:extLst>
              </a:tr>
              <a:tr h="937808">
                <a:tc>
                  <a:txBody>
                    <a:bodyPr/>
                    <a:lstStyle/>
                    <a:p>
                      <a:pPr algn="ctr">
                        <a:lnSpc>
                          <a:spcPct val="107000"/>
                        </a:lnSpc>
                        <a:spcAft>
                          <a:spcPts val="800"/>
                        </a:spcAft>
                      </a:pPr>
                      <a:r>
                        <a:rPr lang="en-IN" sz="800" kern="0" dirty="0">
                          <a:effectLst/>
                        </a:rPr>
                        <a:t>2</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ResearchGate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Bag-of-Features Classification Model for the Diagnose of Melanoma in </a:t>
                      </a:r>
                      <a:r>
                        <a:rPr lang="en-IN" sz="800" kern="0" dirty="0" err="1">
                          <a:effectLst/>
                        </a:rPr>
                        <a:t>Dermoscopy</a:t>
                      </a:r>
                      <a:r>
                        <a:rPr lang="en-IN" sz="800" kern="0" dirty="0">
                          <a:effectLst/>
                        </a:rPr>
                        <a:t> Images Using </a:t>
                      </a:r>
                      <a:r>
                        <a:rPr lang="en-IN" sz="800" kern="0" dirty="0" err="1">
                          <a:effectLst/>
                        </a:rPr>
                        <a:t>Color</a:t>
                      </a:r>
                      <a:r>
                        <a:rPr lang="en-IN" sz="800" kern="0" dirty="0">
                          <a:effectLst/>
                        </a:rPr>
                        <a:t> and Texture Descriptors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Qualitative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Research on the Bag-of-Features (</a:t>
                      </a:r>
                      <a:r>
                        <a:rPr lang="en-IN" sz="800" kern="0" dirty="0" err="1">
                          <a:effectLst/>
                        </a:rPr>
                        <a:t>BoF</a:t>
                      </a:r>
                      <a:r>
                        <a:rPr lang="en-IN" sz="800" kern="0" dirty="0">
                          <a:effectLst/>
                        </a:rPr>
                        <a:t>) classification model for melanoma diagnosis in </a:t>
                      </a:r>
                      <a:r>
                        <a:rPr lang="en-IN" sz="800" kern="0" dirty="0" err="1">
                          <a:effectLst/>
                        </a:rPr>
                        <a:t>dermoscopy</a:t>
                      </a:r>
                      <a:r>
                        <a:rPr lang="en-IN" sz="800" kern="0" dirty="0">
                          <a:effectLst/>
                        </a:rPr>
                        <a:t> images integrates </a:t>
                      </a:r>
                      <a:r>
                        <a:rPr lang="en-IN" sz="800" kern="0" dirty="0" err="1">
                          <a:effectLst/>
                        </a:rPr>
                        <a:t>color</a:t>
                      </a:r>
                      <a:r>
                        <a:rPr lang="en-IN" sz="800" kern="0" dirty="0">
                          <a:effectLst/>
                        </a:rPr>
                        <a:t> and texture descriptors to classify image patches. This approach aims to enhance diagnostic accuracy by capturing distinctive melanoma features through feature extraction and machine learning algorithms, potentially supporting dermatologists with automated analysis tools for more effective skin cancer detection.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Refining feature extraction methods by exploring more advanced techniques such as deep learning architectures like convolutional neural networks (CNNs) could improve the model's ability to capture complex patterns in skin lesions. Additionally, incorporating multi-modal features, including clinical data or genetic information, alongside color and texture descriptors may provide a more comprehensive diagnostic approach.</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650022884"/>
                  </a:ext>
                </a:extLst>
              </a:tr>
              <a:tr h="997235">
                <a:tc>
                  <a:txBody>
                    <a:bodyPr/>
                    <a:lstStyle/>
                    <a:p>
                      <a:pPr algn="ctr">
                        <a:lnSpc>
                          <a:spcPct val="107000"/>
                        </a:lnSpc>
                        <a:spcAft>
                          <a:spcPts val="800"/>
                        </a:spcAft>
                      </a:pPr>
                      <a:r>
                        <a:rPr lang="en-IN" sz="800" kern="0">
                          <a:effectLst/>
                        </a:rPr>
                        <a:t>3</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Oral Oncology Reports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Innovative approaches for skin disease identification in machine learning: A comprehensive study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Mixed</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The comprehensive study on innovative approaches for skin disease identification in machine learning examines the effectiveness of various algorithms including k-nearest neighbor, support vector machines, convolutional neural networks (CNNs), and advanced deep learning models like recurrent neural networks (RNNs) and generative adversarial networks (GANs)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Refining algorithms for skin disease identification in machine learning could involve enhancing convolutional neural networks (CNNs) with deeper architectures or incorporating attention mechanisms to focus on relevant image features. Additionally, optimizing support vector machines (SVMs) for better classification boundaries in high-dimensional feature spaces and exploring ensemble methods to combine predictions from multiple models could further improve diagnostic accuracy and robustness in dermatological image analysis.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17171547"/>
                  </a:ext>
                </a:extLst>
              </a:tr>
              <a:tr h="1303868">
                <a:tc>
                  <a:txBody>
                    <a:bodyPr/>
                    <a:lstStyle/>
                    <a:p>
                      <a:pPr algn="ctr">
                        <a:lnSpc>
                          <a:spcPct val="107000"/>
                        </a:lnSpc>
                        <a:spcAft>
                          <a:spcPts val="800"/>
                        </a:spcAft>
                      </a:pPr>
                      <a:r>
                        <a:rPr lang="en-IN" sz="800" kern="0">
                          <a:effectLst/>
                        </a:rPr>
                        <a:t>4</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IEEE Access</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Region-of-Interest Based Transfer Learning Assisted Framework for Skin Cancer Detection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Quantitative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dirty="0">
                          <a:effectLst/>
                        </a:rPr>
                        <a:t>The research on Region-of-Interest (ROI) Based Transfer Learning Assisted Framework for Skin Cancer Detection focuses on leveraging transfer learning techniques to enhance the accuracy of automated skin cancer detection. This approach involves identifying and extracting regions of interest within dermatological images that are most indicative of malignancy. By adapting pre-trained models on large datasets, the framework aims to improve the generalization and efficiency of skin cancer classification, potentially aiding dermatologists in early and accurate diagnosis through advanced computational methods.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gn="ctr">
                        <a:lnSpc>
                          <a:spcPct val="107000"/>
                        </a:lnSpc>
                        <a:spcAft>
                          <a:spcPts val="800"/>
                        </a:spcAft>
                      </a:pPr>
                      <a:r>
                        <a:rPr lang="en-IN" sz="800" kern="0">
                          <a:effectLst/>
                        </a:rPr>
                        <a:t>refining transfer learning strategies by fine-tuning models on specific dermatological datasets could improve their ability to extract relevant features from skin lesion ROIs. Additionally, integrating multi-modal data such as patient history, genetic information, or clinical notes alongside image ROIs could provide a more comprehensive context for diagnosis. Exploring advanced deep learning architectures like attention mechanisms or capsule networks tailored for ROI analysis may further enhance the framework's capability to discern subtle patterns indicative of skin cancer.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72864458"/>
                  </a:ext>
                </a:extLst>
              </a:tr>
              <a:tr h="110713">
                <a:tc rowSpan="2" gridSpan="2">
                  <a:txBody>
                    <a:bodyPr/>
                    <a:lstStyle/>
                    <a:p>
                      <a:pPr algn="ctr">
                        <a:lnSpc>
                          <a:spcPct val="107000"/>
                        </a:lnSpc>
                        <a:spcAft>
                          <a:spcPts val="800"/>
                        </a:spcAft>
                      </a:pPr>
                      <a:r>
                        <a:rPr lang="en-IN" sz="800" kern="0">
                          <a:effectLst/>
                        </a:rPr>
                        <a:t>Proposed Work</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rowSpan="2" hMerge="1">
                  <a:txBody>
                    <a:bodyPr/>
                    <a:lstStyle/>
                    <a:p>
                      <a:endParaRPr lang="en-IN"/>
                    </a:p>
                  </a:txBody>
                  <a:tcPr/>
                </a:tc>
                <a:tc rowSpan="2" gridSpan="4">
                  <a:txBody>
                    <a:bodyPr/>
                    <a:lstStyle/>
                    <a:p>
                      <a:pPr algn="ctr">
                        <a:lnSpc>
                          <a:spcPct val="107000"/>
                        </a:lnSpc>
                        <a:spcAft>
                          <a:spcPts val="800"/>
                        </a:spcAft>
                      </a:pPr>
                      <a:r>
                        <a:rPr lang="en-IN" sz="800" kern="0" dirty="0">
                          <a:effectLst/>
                        </a:rPr>
                        <a:t>The proposed enhanced framework seeks to improve current methods by integrating advanced deep learning architectures such as attention mechanisms and capsule networks, specifically tailored for precise analysis of regions of interest in skin lesions &amp; also introducing a concept of skin </a:t>
                      </a:r>
                      <a:r>
                        <a:rPr lang="en-IN" sz="800" kern="0" dirty="0" err="1" smtClean="0">
                          <a:effectLst/>
                        </a:rPr>
                        <a:t>deases</a:t>
                      </a:r>
                      <a:r>
                        <a:rPr lang="en-IN" sz="800" kern="0" dirty="0" smtClean="0">
                          <a:effectLst/>
                        </a:rPr>
                        <a:t> </a:t>
                      </a:r>
                      <a:r>
                        <a:rPr lang="en-IN" sz="800" kern="0" dirty="0" err="1" smtClean="0">
                          <a:effectLst/>
                        </a:rPr>
                        <a:t>detaction</a:t>
                      </a:r>
                      <a:r>
                        <a:rPr lang="en-IN" sz="800" kern="0" dirty="0" smtClean="0">
                          <a:effectLst/>
                        </a:rPr>
                        <a:t> </a:t>
                      </a:r>
                      <a:r>
                        <a:rPr lang="en-IN" sz="800" kern="0" dirty="0">
                          <a:effectLst/>
                        </a:rPr>
                        <a:t>to market</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9307" marR="29307" marT="4070" marB="0" anchor="ctr"/>
                </a:tc>
                <a:tc rowSpan="2" hMerge="1">
                  <a:txBody>
                    <a:bodyPr/>
                    <a:lstStyle/>
                    <a:p>
                      <a:endParaRPr lang="en-IN"/>
                    </a:p>
                  </a:txBody>
                  <a:tcPr/>
                </a:tc>
                <a:tc rowSpan="2" hMerge="1">
                  <a:txBody>
                    <a:bodyPr/>
                    <a:lstStyle/>
                    <a:p>
                      <a:endParaRPr lang="en-IN"/>
                    </a:p>
                  </a:txBody>
                  <a:tcPr/>
                </a:tc>
                <a:tc rowSpan="2" hMerge="1">
                  <a:txBody>
                    <a:bodyPr/>
                    <a:lstStyle/>
                    <a:p>
                      <a:endParaRPr lang="en-IN"/>
                    </a:p>
                  </a:txBody>
                  <a:tcPr/>
                </a:tc>
                <a:tc>
                  <a:txBody>
                    <a:bodyPr/>
                    <a:lstStyle/>
                    <a:p>
                      <a:pPr>
                        <a:lnSpc>
                          <a:spcPct val="107000"/>
                        </a:lnSpc>
                        <a:spcAft>
                          <a:spcPts val="800"/>
                        </a:spcAft>
                      </a:pPr>
                      <a:r>
                        <a:rPr lang="en-IN" sz="800" kern="100">
                          <a:effectLst/>
                        </a:rPr>
                        <a:t>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04316735"/>
                  </a:ext>
                </a:extLst>
              </a:tr>
              <a:tr h="78151">
                <a:tc gridSpan="2" vMerge="1">
                  <a:txBody>
                    <a:bodyPr/>
                    <a:lstStyle/>
                    <a:p>
                      <a:endParaRPr lang="en-IN"/>
                    </a:p>
                  </a:txBody>
                  <a:tcPr/>
                </a:tc>
                <a:tc hMerge="1" vMerge="1">
                  <a:txBody>
                    <a:bodyPr/>
                    <a:lstStyle/>
                    <a:p>
                      <a:endParaRPr lang="en-IN"/>
                    </a:p>
                  </a:txBody>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nSpc>
                          <a:spcPct val="107000"/>
                        </a:lnSpc>
                      </a:pPr>
                      <a:endParaRPr lang="en-IN" sz="800" kern="100" dirty="0">
                        <a:effectLst/>
                        <a:latin typeface="Calibri" panose="020F0502020204030204" pitchFamily="34" charset="0"/>
                        <a:cs typeface="Times New Roman" panose="02020603050405020304" pitchFamily="18" charset="0"/>
                      </a:endParaRPr>
                    </a:p>
                  </a:txBody>
                  <a:tcPr marL="29307" marR="29307" marT="4070" marB="0" anchor="b"/>
                </a:tc>
                <a:extLst>
                  <a:ext uri="{0D108BD9-81ED-4DB2-BD59-A6C34878D82A}">
                    <a16:rowId xmlns:a16="http://schemas.microsoft.com/office/drawing/2014/main" val="531156483"/>
                  </a:ext>
                </a:extLst>
              </a:tr>
            </a:tbl>
          </a:graphicData>
        </a:graphic>
      </p:graphicFrame>
      <p:sp>
        <p:nvSpPr>
          <p:cNvPr id="12" name="Rectangle 1">
            <a:extLst>
              <a:ext uri="{FF2B5EF4-FFF2-40B4-BE49-F238E27FC236}">
                <a16:creationId xmlns:a16="http://schemas.microsoft.com/office/drawing/2014/main" id="{A6DF7123-2E4E-248D-CEF5-A92B3976BDA9}"/>
              </a:ext>
            </a:extLst>
          </p:cNvPr>
          <p:cNvSpPr>
            <a:spLocks noChangeArrowheads="1"/>
          </p:cNvSpPr>
          <p:nvPr/>
        </p:nvSpPr>
        <p:spPr bwMode="auto">
          <a:xfrm>
            <a:off x="748173" y="2211892"/>
            <a:ext cx="274383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363796" y="292134"/>
            <a:ext cx="2922329" cy="1075835"/>
          </a:xfrm>
          <a:prstGeom prst="rect">
            <a:avLst/>
          </a:prstGeom>
        </p:spPr>
      </p:pic>
    </p:spTree>
    <p:extLst>
      <p:ext uri="{BB962C8B-B14F-4D97-AF65-F5344CB8AC3E}">
        <p14:creationId xmlns:p14="http://schemas.microsoft.com/office/powerpoint/2010/main" val="163919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E516E14-F3C8-E4B1-1118-6F6522379E0D}"/>
              </a:ext>
            </a:extLst>
          </p:cNvPr>
          <p:cNvSpPr/>
          <p:nvPr/>
        </p:nvSpPr>
        <p:spPr>
          <a:xfrm>
            <a:off x="6564430" y="856648"/>
            <a:ext cx="5371932"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0E5878E-FB0F-70DD-FAA5-57949085CEA7}"/>
              </a:ext>
            </a:extLst>
          </p:cNvPr>
          <p:cNvGraphicFramePr>
            <a:graphicFrameLocks noGrp="1"/>
          </p:cNvGraphicFramePr>
          <p:nvPr>
            <p:extLst>
              <p:ext uri="{D42A27DB-BD31-4B8C-83A1-F6EECF244321}">
                <p14:modId xmlns:p14="http://schemas.microsoft.com/office/powerpoint/2010/main" val="3680361112"/>
              </p:ext>
            </p:extLst>
          </p:nvPr>
        </p:nvGraphicFramePr>
        <p:xfrm>
          <a:off x="3673479" y="2009429"/>
          <a:ext cx="6561057" cy="4317934"/>
        </p:xfrm>
        <a:graphic>
          <a:graphicData uri="http://schemas.openxmlformats.org/drawingml/2006/table">
            <a:tbl>
              <a:tblPr firstRow="1" firstCol="1" bandRow="1">
                <a:tableStyleId>{B301B821-A1FF-4177-AEE7-76D212191A09}</a:tableStyleId>
              </a:tblPr>
              <a:tblGrid>
                <a:gridCol w="2187019">
                  <a:extLst>
                    <a:ext uri="{9D8B030D-6E8A-4147-A177-3AD203B41FA5}">
                      <a16:colId xmlns:a16="http://schemas.microsoft.com/office/drawing/2014/main" val="357911462"/>
                    </a:ext>
                  </a:extLst>
                </a:gridCol>
                <a:gridCol w="2187019">
                  <a:extLst>
                    <a:ext uri="{9D8B030D-6E8A-4147-A177-3AD203B41FA5}">
                      <a16:colId xmlns:a16="http://schemas.microsoft.com/office/drawing/2014/main" val="2918231622"/>
                    </a:ext>
                  </a:extLst>
                </a:gridCol>
                <a:gridCol w="2187019">
                  <a:extLst>
                    <a:ext uri="{9D8B030D-6E8A-4147-A177-3AD203B41FA5}">
                      <a16:colId xmlns:a16="http://schemas.microsoft.com/office/drawing/2014/main" val="4161265774"/>
                    </a:ext>
                  </a:extLst>
                </a:gridCol>
              </a:tblGrid>
              <a:tr h="178718">
                <a:tc>
                  <a:txBody>
                    <a:bodyPr/>
                    <a:lstStyle/>
                    <a:p>
                      <a:pPr algn="ctr">
                        <a:lnSpc>
                          <a:spcPct val="107000"/>
                        </a:lnSpc>
                      </a:pPr>
                      <a:r>
                        <a:rPr lang="en-IN" sz="1000" kern="100">
                          <a:effectLst/>
                        </a:rPr>
                        <a:t>Application Name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gn="ctr">
                        <a:lnSpc>
                          <a:spcPct val="107000"/>
                        </a:lnSpc>
                      </a:pPr>
                      <a:r>
                        <a:rPr lang="en-IN" sz="1000" kern="100">
                          <a:effectLst/>
                        </a:rPr>
                        <a:t>Company Name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gn="ctr">
                        <a:lnSpc>
                          <a:spcPct val="107000"/>
                        </a:lnSpc>
                      </a:pPr>
                      <a:r>
                        <a:rPr lang="en-IN" sz="1000" kern="100">
                          <a:effectLst/>
                        </a:rPr>
                        <a:t>Description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1292255080"/>
                  </a:ext>
                </a:extLst>
              </a:tr>
              <a:tr h="518434">
                <a:tc>
                  <a:txBody>
                    <a:bodyPr/>
                    <a:lstStyle/>
                    <a:p>
                      <a:pPr>
                        <a:lnSpc>
                          <a:spcPct val="107000"/>
                        </a:lnSpc>
                      </a:pPr>
                      <a:r>
                        <a:rPr lang="en-IN" sz="1000" kern="100">
                          <a:effectLst/>
                        </a:rPr>
                        <a:t>SkinVision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SkinVision BV</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Allows users to take photos of skin lesions and provides risk assessment for skin cancer.</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2522927747"/>
                  </a:ext>
                </a:extLst>
              </a:tr>
              <a:tr h="518434">
                <a:tc>
                  <a:txBody>
                    <a:bodyPr/>
                    <a:lstStyle/>
                    <a:p>
                      <a:pPr>
                        <a:lnSpc>
                          <a:spcPct val="107000"/>
                        </a:lnSpc>
                      </a:pPr>
                      <a:r>
                        <a:rPr lang="en-IN" sz="1000" kern="100">
                          <a:effectLst/>
                        </a:rPr>
                        <a:t>First Derm</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iDoc24 AB</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Offers remote dermatology consultations and assessments for various skin conditions.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3699310118"/>
                  </a:ext>
                </a:extLst>
              </a:tr>
              <a:tr h="518434">
                <a:tc>
                  <a:txBody>
                    <a:bodyPr/>
                    <a:lstStyle/>
                    <a:p>
                      <a:pPr>
                        <a:lnSpc>
                          <a:spcPct val="107000"/>
                        </a:lnSpc>
                      </a:pPr>
                      <a:r>
                        <a:rPr lang="en-IN" sz="1000" kern="100">
                          <a:effectLst/>
                        </a:rPr>
                        <a:t>DermaSensor</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DermaSensor Inc.</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Provides AI-powered skin cancer screening using a handheld device and smartphone app.</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769156650"/>
                  </a:ext>
                </a:extLst>
              </a:tr>
              <a:tr h="518434">
                <a:tc>
                  <a:txBody>
                    <a:bodyPr/>
                    <a:lstStyle/>
                    <a:p>
                      <a:pPr>
                        <a:lnSpc>
                          <a:spcPct val="107000"/>
                        </a:lnSpc>
                      </a:pPr>
                      <a:r>
                        <a:rPr lang="en-IN" sz="1000" kern="100">
                          <a:effectLst/>
                        </a:rPr>
                        <a:t>VisualDx</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Logical Images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Offers a comprehensive database of dermatological images and diagnostic support tools.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3068447012"/>
                  </a:ext>
                </a:extLst>
              </a:tr>
              <a:tr h="518434">
                <a:tc>
                  <a:txBody>
                    <a:bodyPr/>
                    <a:lstStyle/>
                    <a:p>
                      <a:pPr>
                        <a:lnSpc>
                          <a:spcPct val="107000"/>
                        </a:lnSpc>
                      </a:pPr>
                      <a:r>
                        <a:rPr lang="en-IN" sz="1000" kern="100">
                          <a:effectLst/>
                        </a:rPr>
                        <a:t>Miiskin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Miiskin Aps</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Facilitates tracking and monitoring of moles and skin changes for early detection of skin cancer.</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1807053409"/>
                  </a:ext>
                </a:extLst>
              </a:tr>
              <a:tr h="518434">
                <a:tc>
                  <a:txBody>
                    <a:bodyPr/>
                    <a:lstStyle/>
                    <a:p>
                      <a:pPr>
                        <a:lnSpc>
                          <a:spcPct val="107000"/>
                        </a:lnSpc>
                      </a:pPr>
                      <a:r>
                        <a:rPr lang="en-IN" sz="1000" kern="100">
                          <a:effectLst/>
                        </a:rPr>
                        <a:t>SkinVision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SkinVision BV</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Empowers users to monitor changes in moles and skin lesions for early detection of melanoma.</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2864022037"/>
                  </a:ext>
                </a:extLst>
              </a:tr>
              <a:tr h="518434">
                <a:tc>
                  <a:txBody>
                    <a:bodyPr/>
                    <a:lstStyle/>
                    <a:p>
                      <a:pPr>
                        <a:lnSpc>
                          <a:spcPct val="107000"/>
                        </a:lnSpc>
                      </a:pPr>
                      <a:r>
                        <a:rPr lang="en-IN" sz="1000" kern="100">
                          <a:effectLst/>
                        </a:rPr>
                        <a:t>DermEngine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MetaOptima Technology Inc.</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Offers dermatology imaging and analytics software for skin cancer detection and management.</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3823643116"/>
                  </a:ext>
                </a:extLst>
              </a:tr>
              <a:tr h="464099">
                <a:tc>
                  <a:txBody>
                    <a:bodyPr/>
                    <a:lstStyle/>
                    <a:p>
                      <a:pPr>
                        <a:lnSpc>
                          <a:spcPct val="107000"/>
                        </a:lnSpc>
                      </a:pPr>
                      <a:r>
                        <a:rPr lang="en-IN" sz="1000" kern="100">
                          <a:effectLst/>
                        </a:rPr>
                        <a:t>My SkinPal</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a:effectLst/>
                        </a:rPr>
                        <a:t>My SkinPal Pty Ltd</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tc>
                  <a:txBody>
                    <a:bodyPr/>
                    <a:lstStyle/>
                    <a:p>
                      <a:pPr>
                        <a:lnSpc>
                          <a:spcPct val="107000"/>
                        </a:lnSpc>
                      </a:pPr>
                      <a:r>
                        <a:rPr lang="en-IN" sz="1000" kern="100" dirty="0">
                          <a:effectLst/>
                        </a:rPr>
                        <a:t>Provides personalized skin analysis and risk assessment for various skin conditions.</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56" marR="9156" marT="9156" marB="9156" anchor="b"/>
                </a:tc>
                <a:extLst>
                  <a:ext uri="{0D108BD9-81ED-4DB2-BD59-A6C34878D82A}">
                    <a16:rowId xmlns:a16="http://schemas.microsoft.com/office/drawing/2014/main" val="2642883341"/>
                  </a:ext>
                </a:extLst>
              </a:tr>
            </a:tbl>
          </a:graphicData>
        </a:graphic>
      </p:graphicFrame>
      <p:sp>
        <p:nvSpPr>
          <p:cNvPr id="3" name="TextBox 2">
            <a:extLst>
              <a:ext uri="{FF2B5EF4-FFF2-40B4-BE49-F238E27FC236}">
                <a16:creationId xmlns:a16="http://schemas.microsoft.com/office/drawing/2014/main" id="{F1F4AB34-1F3D-4695-16CB-DE54176514B6}"/>
              </a:ext>
            </a:extLst>
          </p:cNvPr>
          <p:cNvSpPr txBox="1"/>
          <p:nvPr/>
        </p:nvSpPr>
        <p:spPr>
          <a:xfrm>
            <a:off x="357696" y="2009429"/>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5. Background</a:t>
            </a:r>
            <a:endParaRPr lang="en-IN" sz="2800" dirty="0"/>
          </a:p>
        </p:txBody>
      </p:sp>
      <p:pic>
        <p:nvPicPr>
          <p:cNvPr id="8"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314616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20EB47-4BF6-3E21-A838-72C0EC79CCFA}"/>
              </a:ext>
            </a:extLst>
          </p:cNvPr>
          <p:cNvSpPr/>
          <p:nvPr/>
        </p:nvSpPr>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E516E14-F3C8-E4B1-1118-6F6522379E0D}"/>
              </a:ext>
            </a:extLst>
          </p:cNvPr>
          <p:cNvSpPr/>
          <p:nvPr/>
        </p:nvSpPr>
        <p:spPr>
          <a:xfrm>
            <a:off x="6737684" y="837398"/>
            <a:ext cx="5198677" cy="461665"/>
          </a:xfrm>
          <a:prstGeom prst="rect">
            <a:avLst/>
          </a:prstGeom>
          <a:noFill/>
        </p:spPr>
        <p:txBody>
          <a:bodyPr wrap="square" lIns="91440" tIns="45720" rIns="91440" bIns="45720">
            <a:spAutoFit/>
          </a:bodyPr>
          <a:lstStyle/>
          <a:p>
            <a:pPr marL="12700" algn="ctr">
              <a:lnSpc>
                <a:spcPct val="100000"/>
              </a:lnSpc>
              <a:spcBef>
                <a:spcPts val="100"/>
              </a:spcBef>
            </a:pPr>
            <a:r>
              <a:rPr lang="en-US" sz="2400" dirty="0">
                <a:ln w="0">
                  <a:solidFill>
                    <a:srgbClr val="7030A0"/>
                  </a:solidFill>
                </a:ln>
                <a:effectLst>
                  <a:outerShdw blurRad="38100" dist="19050" dir="2700000" algn="tl" rotWithShape="0">
                    <a:schemeClr val="dk1">
                      <a:alpha val="40000"/>
                    </a:schemeClr>
                  </a:outerShdw>
                </a:effectLst>
              </a:rPr>
              <a:t>Human Skin Disease Detection Using </a:t>
            </a:r>
            <a:r>
              <a:rPr lang="en-US" sz="2400" dirty="0" smtClean="0">
                <a:ln w="0">
                  <a:solidFill>
                    <a:srgbClr val="7030A0"/>
                  </a:solidFill>
                </a:ln>
                <a:effectLst>
                  <a:outerShdw blurRad="38100" dist="19050" dir="2700000" algn="tl" rotWithShape="0">
                    <a:schemeClr val="dk1">
                      <a:alpha val="40000"/>
                    </a:schemeClr>
                  </a:outerShdw>
                </a:effectLst>
              </a:rPr>
              <a:t>AI</a:t>
            </a:r>
            <a:endParaRPr lang="en-US" sz="2400" dirty="0">
              <a:ln w="0">
                <a:solidFill>
                  <a:srgbClr val="7030A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F4AB34-1F3D-4695-16CB-DE54176514B6}"/>
              </a:ext>
            </a:extLst>
          </p:cNvPr>
          <p:cNvSpPr txBox="1"/>
          <p:nvPr/>
        </p:nvSpPr>
        <p:spPr>
          <a:xfrm>
            <a:off x="357696" y="2009429"/>
            <a:ext cx="9087488"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5. </a:t>
            </a:r>
            <a:r>
              <a:rPr lang="en-IN" sz="2800" dirty="0">
                <a:solidFill>
                  <a:schemeClr val="bg1"/>
                </a:solidFill>
                <a:latin typeface="Times New Roman" panose="02020603050405020304" pitchFamily="18" charset="0"/>
                <a:cs typeface="Times New Roman" panose="02020603050405020304" pitchFamily="18" charset="0"/>
              </a:rPr>
              <a:t>Methodology</a:t>
            </a:r>
            <a:endParaRPr lang="en-IN" sz="2800" dirty="0"/>
          </a:p>
        </p:txBody>
      </p:sp>
      <p:sp>
        <p:nvSpPr>
          <p:cNvPr id="8" name="TextBox 7">
            <a:extLst>
              <a:ext uri="{FF2B5EF4-FFF2-40B4-BE49-F238E27FC236}">
                <a16:creationId xmlns:a16="http://schemas.microsoft.com/office/drawing/2014/main" id="{D6B892E6-1BAC-B05E-D215-0587DF3DBD65}"/>
              </a:ext>
            </a:extLst>
          </p:cNvPr>
          <p:cNvSpPr txBox="1"/>
          <p:nvPr/>
        </p:nvSpPr>
        <p:spPr>
          <a:xfrm>
            <a:off x="802064" y="2725262"/>
            <a:ext cx="9835070" cy="1077218"/>
          </a:xfrm>
          <a:prstGeom prst="rect">
            <a:avLst/>
          </a:prstGeom>
          <a:noFill/>
        </p:spPr>
        <p:txBody>
          <a:bodyPr wrap="square">
            <a:spAutoFit/>
          </a:bodyPr>
          <a:lstStyle/>
          <a:p>
            <a:pPr marL="285750" indent="-285750">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For developing a Human Skin Disease Detection using AI-Based Mobile Application, a </a:t>
            </a:r>
            <a:r>
              <a:rPr lang="en-IN" sz="1600" b="1" dirty="0">
                <a:latin typeface="Times New Roman" panose="02020603050405020304" pitchFamily="18" charset="0"/>
                <a:cs typeface="Times New Roman" panose="02020603050405020304" pitchFamily="18" charset="0"/>
              </a:rPr>
              <a:t>quantitative approach </a:t>
            </a:r>
            <a:r>
              <a:rPr lang="en-IN" sz="1600" dirty="0">
                <a:latin typeface="Times New Roman" panose="02020603050405020304" pitchFamily="18" charset="0"/>
                <a:cs typeface="Times New Roman" panose="02020603050405020304" pitchFamily="18" charset="0"/>
              </a:rPr>
              <a:t>will primarily be used to evaluate the performance metrics of the AI model, such as </a:t>
            </a:r>
            <a:r>
              <a:rPr lang="en-IN" sz="1600" b="1" dirty="0">
                <a:latin typeface="Times New Roman" panose="02020603050405020304" pitchFamily="18" charset="0"/>
                <a:cs typeface="Times New Roman" panose="02020603050405020304" pitchFamily="18" charset="0"/>
              </a:rPr>
              <a:t>accuracy, sensitivity, and specificity, across diverse datasets.</a:t>
            </a:r>
            <a:r>
              <a:rPr lang="en-IN" sz="1600" dirty="0">
                <a:latin typeface="Times New Roman" panose="02020603050405020304" pitchFamily="18" charset="0"/>
                <a:cs typeface="Times New Roman" panose="02020603050405020304" pitchFamily="18" charset="0"/>
              </a:rPr>
              <a:t> This approach is essential for objectively measuring the diagnostic capabilities and reliability of the application in clinical scenarios.</a:t>
            </a:r>
          </a:p>
        </p:txBody>
      </p:sp>
      <p:sp>
        <p:nvSpPr>
          <p:cNvPr id="9" name="TextBox 8">
            <a:extLst>
              <a:ext uri="{FF2B5EF4-FFF2-40B4-BE49-F238E27FC236}">
                <a16:creationId xmlns:a16="http://schemas.microsoft.com/office/drawing/2014/main" id="{0540DE39-0972-7E97-0BD9-269611A49BB2}"/>
              </a:ext>
            </a:extLst>
          </p:cNvPr>
          <p:cNvSpPr txBox="1"/>
          <p:nvPr/>
        </p:nvSpPr>
        <p:spPr>
          <a:xfrm>
            <a:off x="802064" y="4914807"/>
            <a:ext cx="9835070" cy="1077218"/>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evaluate the AI-based skin disease detection app, I'll gather a diverse set of skin disease images, train the model, and test its accuracy, sensitivity (recall), and specificity against real cases. Using techniques like cross-validation, I'll ensure the model's robustness. The results, including true positives and negatives, false positives and negatives, and ROC curves, will guide decisions on deploying the app effectively in clinical settings.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399FFF-9945-4D24-9D6E-64ADB0A44178}"/>
              </a:ext>
            </a:extLst>
          </p:cNvPr>
          <p:cNvSpPr txBox="1"/>
          <p:nvPr/>
        </p:nvSpPr>
        <p:spPr>
          <a:xfrm>
            <a:off x="359624" y="4071648"/>
            <a:ext cx="10381682" cy="523220"/>
          </a:xfrm>
          <a:prstGeom prst="rect">
            <a:avLst/>
          </a:prstGeom>
          <a:noFill/>
        </p:spPr>
        <p:txBody>
          <a:bodyPr wrap="square">
            <a:spAutoFit/>
          </a:bodyPr>
          <a:lstStyle/>
          <a:p>
            <a:r>
              <a:rPr lang="en-IN" sz="2800" dirty="0">
                <a:solidFill>
                  <a:schemeClr val="bg1"/>
                </a:solidFill>
                <a:latin typeface="Times New Roman" panose="02020603050405020304" pitchFamily="18" charset="0"/>
                <a:cs typeface="Times New Roman" panose="02020603050405020304" pitchFamily="18" charset="0"/>
              </a:rPr>
              <a:t>How to evaluate performance .</a:t>
            </a:r>
          </a:p>
        </p:txBody>
      </p:sp>
      <p:pic>
        <p:nvPicPr>
          <p:cNvPr id="11" name="object 7">
            <a:extLst>
              <a:ext uri="{FF2B5EF4-FFF2-40B4-BE49-F238E27FC236}">
                <a16:creationId xmlns:a16="http://schemas.microsoft.com/office/drawing/2014/main" id="{59F96868-9A60-7F79-B027-4023028DC698}"/>
              </a:ext>
            </a:extLst>
          </p:cNvPr>
          <p:cNvPicPr/>
          <p:nvPr/>
        </p:nvPicPr>
        <p:blipFill>
          <a:blip r:embed="rId2" cstate="print"/>
          <a:stretch>
            <a:fillRect/>
          </a:stretch>
        </p:blipFill>
        <p:spPr>
          <a:xfrm>
            <a:off x="830521" y="344378"/>
            <a:ext cx="3554867" cy="1355693"/>
          </a:xfrm>
          <a:prstGeom prst="rect">
            <a:avLst/>
          </a:prstGeom>
        </p:spPr>
      </p:pic>
    </p:spTree>
    <p:extLst>
      <p:ext uri="{BB962C8B-B14F-4D97-AF65-F5344CB8AC3E}">
        <p14:creationId xmlns:p14="http://schemas.microsoft.com/office/powerpoint/2010/main" val="1045672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1950</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Dipti Patel</dc:creator>
  <cp:lastModifiedBy>ASUS</cp:lastModifiedBy>
  <cp:revision>6</cp:revision>
  <dcterms:created xsi:type="dcterms:W3CDTF">2024-07-20T03:55:47Z</dcterms:created>
  <dcterms:modified xsi:type="dcterms:W3CDTF">2025-05-22T14:06:23Z</dcterms:modified>
</cp:coreProperties>
</file>