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5" r:id="rId3"/>
    <p:sldId id="257" r:id="rId4"/>
    <p:sldId id="258" r:id="rId5"/>
    <p:sldId id="259" r:id="rId6"/>
    <p:sldId id="260" r:id="rId7"/>
    <p:sldId id="267" r:id="rId8"/>
    <p:sldId id="268" r:id="rId9"/>
    <p:sldId id="261" r:id="rId10"/>
    <p:sldId id="262" r:id="rId11"/>
    <p:sldId id="269" r:id="rId12"/>
    <p:sldId id="270"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29123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908F13-AE15-4FC2-BFF2-CF35EB256D0A}" type="datetimeFigureOut">
              <a:rPr lang="en-US" smtClean="0"/>
              <a:pPr/>
              <a:t>5/12/2022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16DEA0-9BEE-4A81-8853-AAABF4D9A8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08F13-AE15-4FC2-BFF2-CF35EB256D0A}"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08F13-AE15-4FC2-BFF2-CF35EB256D0A}"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08F13-AE15-4FC2-BFF2-CF35EB256D0A}"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908F13-AE15-4FC2-BFF2-CF35EB256D0A}"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908F13-AE15-4FC2-BFF2-CF35EB256D0A}"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908F13-AE15-4FC2-BFF2-CF35EB256D0A}"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908F13-AE15-4FC2-BFF2-CF35EB256D0A}" type="datetimeFigureOut">
              <a:rPr lang="en-US" smtClean="0"/>
              <a:pPr/>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08F13-AE15-4FC2-BFF2-CF35EB256D0A}" type="datetimeFigureOut">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908F13-AE15-4FC2-BFF2-CF35EB256D0A}"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908F13-AE15-4FC2-BFF2-CF35EB256D0A}"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16DEA0-9BEE-4A81-8853-AAABF4D9A8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908F13-AE15-4FC2-BFF2-CF35EB256D0A}" type="datetimeFigureOut">
              <a:rPr lang="en-US" smtClean="0"/>
              <a:pPr/>
              <a:t>5/12/2022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16DEA0-9BEE-4A81-8853-AAABF4D9A8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500042"/>
            <a:ext cx="6351450" cy="2643206"/>
          </a:xfrm>
        </p:spPr>
        <p:txBody>
          <a:bodyPr>
            <a:normAutofit fontScale="90000"/>
          </a:bodyPr>
          <a:lstStyle/>
          <a:p>
            <a:pPr algn="ctr"/>
            <a:r>
              <a:rPr lang="en-US" dirty="0" smtClean="0">
                <a:solidFill>
                  <a:schemeClr val="bg1"/>
                </a:solidFill>
              </a:rPr>
              <a:t>Project Presentation On</a:t>
            </a:r>
            <a:r>
              <a:rPr lang="en-US" dirty="0" smtClean="0"/>
              <a:t/>
            </a:r>
            <a:br>
              <a:rPr lang="en-US" dirty="0" smtClean="0"/>
            </a:br>
            <a:r>
              <a:rPr lang="en-US" dirty="0" smtClean="0"/>
              <a:t>HOSPITAL MANAGEMENT SYSTEM</a:t>
            </a:r>
            <a:endParaRPr lang="en-US" dirty="0"/>
          </a:p>
        </p:txBody>
      </p:sp>
      <p:sp>
        <p:nvSpPr>
          <p:cNvPr id="3" name="Subtitle 2"/>
          <p:cNvSpPr>
            <a:spLocks noGrp="1"/>
          </p:cNvSpPr>
          <p:nvPr>
            <p:ph type="subTitle" idx="1"/>
          </p:nvPr>
        </p:nvSpPr>
        <p:spPr>
          <a:xfrm>
            <a:off x="571472" y="3286124"/>
            <a:ext cx="7854696" cy="1752600"/>
          </a:xfrm>
        </p:spPr>
        <p:txBody>
          <a:bodyPr>
            <a:normAutofit fontScale="25000" lnSpcReduction="20000"/>
          </a:bodyPr>
          <a:lstStyle/>
          <a:p>
            <a:pPr algn="ctr"/>
            <a:r>
              <a:rPr lang="en-US" sz="7200" dirty="0" smtClean="0">
                <a:solidFill>
                  <a:schemeClr val="bg1"/>
                </a:solidFill>
              </a:rPr>
              <a:t>SUBMITTED BY:-</a:t>
            </a:r>
          </a:p>
          <a:p>
            <a:pPr algn="ctr"/>
            <a:endParaRPr lang="en-US" sz="7200" dirty="0" smtClean="0">
              <a:solidFill>
                <a:schemeClr val="bg1"/>
              </a:solidFill>
            </a:endParaRPr>
          </a:p>
          <a:p>
            <a:pPr algn="ctr"/>
            <a:endParaRPr lang="en-US" sz="7200" dirty="0" smtClean="0">
              <a:solidFill>
                <a:schemeClr val="bg1"/>
              </a:solidFill>
            </a:endParaRPr>
          </a:p>
          <a:p>
            <a:pPr algn="l"/>
            <a:r>
              <a:rPr lang="en-US" dirty="0" smtClean="0"/>
              <a:t>                                                   </a:t>
            </a:r>
          </a:p>
          <a:p>
            <a:pPr algn="ctr"/>
            <a:r>
              <a:rPr lang="en-US" sz="7200" b="1" dirty="0" smtClean="0">
                <a:solidFill>
                  <a:srgbClr val="FF0000"/>
                </a:solidFill>
              </a:rPr>
              <a:t> </a:t>
            </a:r>
            <a:r>
              <a:rPr lang="en-US" sz="7200" b="1" dirty="0" smtClean="0">
                <a:solidFill>
                  <a:srgbClr val="FF0000"/>
                </a:solidFill>
              </a:rPr>
              <a:t>DINESH </a:t>
            </a:r>
            <a:r>
              <a:rPr lang="en-US" sz="7200" b="1" dirty="0" smtClean="0">
                <a:solidFill>
                  <a:srgbClr val="FF0000"/>
                </a:solidFill>
              </a:rPr>
              <a:t>KUMAR       </a:t>
            </a:r>
            <a:endParaRPr lang="en-US" sz="7200" b="1" dirty="0" smtClean="0">
              <a:solidFill>
                <a:srgbClr val="FF0000"/>
              </a:solidFill>
            </a:endParaRPr>
          </a:p>
          <a:p>
            <a:pPr algn="ctr"/>
            <a:r>
              <a:rPr lang="en-US" sz="7200" b="1" dirty="0" smtClean="0">
                <a:solidFill>
                  <a:srgbClr val="FF0000"/>
                </a:solidFill>
              </a:rPr>
              <a:t> </a:t>
            </a:r>
            <a:r>
              <a:rPr lang="en-US" sz="7200" b="1" dirty="0" smtClean="0">
                <a:solidFill>
                  <a:srgbClr val="FF0000"/>
                </a:solidFill>
              </a:rPr>
              <a:t>DIPTI KUMARI       </a:t>
            </a:r>
            <a:endParaRPr lang="en-US" sz="7200" b="1" dirty="0" smtClean="0">
              <a:solidFill>
                <a:srgbClr val="FF0000"/>
              </a:solidFill>
            </a:endParaRPr>
          </a:p>
          <a:p>
            <a:pPr algn="ctr"/>
            <a:r>
              <a:rPr lang="en-US" sz="7200" b="1" dirty="0" smtClean="0">
                <a:solidFill>
                  <a:srgbClr val="FF0000"/>
                </a:solidFill>
              </a:rPr>
              <a:t>GOMATHI</a:t>
            </a:r>
            <a:r>
              <a:rPr lang="en-US" sz="5600" b="1" dirty="0" smtClean="0">
                <a:solidFill>
                  <a:srgbClr val="FF0000"/>
                </a:solidFill>
              </a:rPr>
              <a:t> </a:t>
            </a:r>
          </a:p>
          <a:p>
            <a:pPr algn="ctr"/>
            <a:r>
              <a:rPr lang="en-US" sz="7200" b="1" dirty="0" smtClean="0">
                <a:solidFill>
                  <a:srgbClr val="FF0000"/>
                </a:solidFill>
              </a:rPr>
              <a:t>MOHHAMAD IBRAHIM</a:t>
            </a:r>
            <a:r>
              <a:rPr lang="en-US" sz="7200" b="1" dirty="0" smtClean="0">
                <a:solidFill>
                  <a:srgbClr val="FF0000"/>
                </a:solidFill>
              </a:rPr>
              <a:t>                     </a:t>
            </a:r>
            <a:endParaRPr lang="en-US" sz="7200" b="1" dirty="0" smtClean="0">
              <a:solidFill>
                <a:srgbClr val="FF0000"/>
              </a:solidFill>
            </a:endParaRPr>
          </a:p>
          <a:p>
            <a:pPr algn="l"/>
            <a:endParaRPr lang="en-US" b="1" dirty="0" smtClean="0"/>
          </a:p>
          <a:p>
            <a:pPr algn="ctr"/>
            <a:endParaRPr lang="en-US" sz="4400" dirty="0" smtClean="0">
              <a:solidFill>
                <a:srgbClr val="660066"/>
              </a:solidFill>
            </a:endParaRPr>
          </a:p>
          <a:p>
            <a:pPr algn="ctr"/>
            <a:endParaRPr lang="en-US" sz="4400" dirty="0" smtClean="0">
              <a:solidFill>
                <a:srgbClr val="660066"/>
              </a:solidFill>
            </a:endParaRPr>
          </a:p>
          <a:p>
            <a:pPr algn="ctr"/>
            <a:endParaRPr lang="en-US" sz="4400" dirty="0" smtClean="0">
              <a:solidFill>
                <a:srgbClr val="660066"/>
              </a:solidFill>
            </a:endParaRPr>
          </a:p>
          <a:p>
            <a:pPr algn="ctr"/>
            <a:r>
              <a:rPr lang="en-US" sz="9600" dirty="0" smtClean="0">
                <a:solidFill>
                  <a:srgbClr val="660066"/>
                </a:solidFill>
              </a:rPr>
              <a:t>Under the Guidance of </a:t>
            </a:r>
            <a:r>
              <a:rPr lang="en-US" sz="9600" b="1" dirty="0" smtClean="0">
                <a:solidFill>
                  <a:srgbClr val="660066"/>
                </a:solidFill>
              </a:rPr>
              <a:t>POOJA MEHTA MA’AM</a:t>
            </a:r>
          </a:p>
          <a:p>
            <a:r>
              <a:rPr lang="en-US" sz="4400" dirty="0" smtClean="0">
                <a:solidFill>
                  <a:srgbClr val="660066"/>
                </a:solidFill>
              </a:rPr>
              <a:t/>
            </a:r>
            <a:br>
              <a:rPr lang="en-US" sz="4400" dirty="0" smtClean="0">
                <a:solidFill>
                  <a:srgbClr val="660066"/>
                </a:solidFill>
              </a:rPr>
            </a:br>
            <a:endParaRPr lang="en-US" sz="4400" dirty="0" smtClean="0">
              <a:solidFill>
                <a:srgbClr val="660066"/>
              </a:solidFill>
            </a:endParaRPr>
          </a:p>
          <a:p>
            <a:endParaRPr lang="en-US" dirty="0"/>
          </a:p>
        </p:txBody>
      </p:sp>
      <p:pic>
        <p:nvPicPr>
          <p:cNvPr id="6" name="Picture 5" descr="edubridge.jpg"/>
          <p:cNvPicPr>
            <a:picLocks noChangeAspect="1"/>
          </p:cNvPicPr>
          <p:nvPr/>
        </p:nvPicPr>
        <p:blipFill>
          <a:blip r:embed="rId2"/>
          <a:stretch>
            <a:fillRect/>
          </a:stretch>
        </p:blipFill>
        <p:spPr>
          <a:xfrm>
            <a:off x="0" y="0"/>
            <a:ext cx="2214546" cy="8572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solidFill>
                  <a:srgbClr val="FF0000"/>
                </a:solidFill>
              </a:rPr>
              <a:t>POJO Classes:- </a:t>
            </a:r>
          </a:p>
          <a:p>
            <a:r>
              <a:rPr lang="en-US" b="1" dirty="0" smtClean="0">
                <a:solidFill>
                  <a:srgbClr val="FF0000"/>
                </a:solidFill>
              </a:rPr>
              <a:t>                               </a:t>
            </a:r>
            <a:r>
              <a:rPr lang="en-US" dirty="0" smtClean="0"/>
              <a:t>The POJO class is an object class that encapsulates the Business logic. In an MVC architecture, the Controller interacts with the business logic, which contacts with POJO class to access the data. It is the working of the POJO class. How to use POJO class in a Java Program. The POJO class is created to use the objects in other Java Programs.</a:t>
            </a:r>
          </a:p>
          <a:p>
            <a:pPr>
              <a:buNone/>
            </a:pPr>
            <a:endParaRPr lang="en-US" dirty="0" smtClean="0"/>
          </a:p>
          <a:p>
            <a:r>
              <a:rPr lang="en-US" b="1" dirty="0" smtClean="0">
                <a:solidFill>
                  <a:srgbClr val="FF0000"/>
                </a:solidFill>
              </a:rPr>
              <a:t>Controller Classes:-  </a:t>
            </a:r>
          </a:p>
          <a:p>
            <a:r>
              <a:rPr lang="en-US" b="1" dirty="0" smtClean="0">
                <a:solidFill>
                  <a:srgbClr val="FF0000"/>
                </a:solidFill>
              </a:rPr>
              <a:t>                                       </a:t>
            </a:r>
            <a:r>
              <a:rPr lang="en-US" dirty="0" smtClean="0"/>
              <a:t>In Spring Boot, the controller class is responsible for processing incoming</a:t>
            </a:r>
            <a:r>
              <a:rPr lang="en-US" b="1" dirty="0" smtClean="0"/>
              <a:t> REST API requests, preparing a model, and returning the view to be rendered as a response</a:t>
            </a:r>
            <a:r>
              <a:rPr lang="en-US" dirty="0" smtClean="0"/>
              <a:t>. The controller classes in Spring are annotated either by the @Controller or the @</a:t>
            </a:r>
            <a:r>
              <a:rPr lang="en-US" dirty="0" err="1" smtClean="0"/>
              <a:t>RestController</a:t>
            </a:r>
            <a:r>
              <a:rPr lang="en-US" dirty="0" smtClean="0"/>
              <a:t> annotation.</a:t>
            </a:r>
          </a:p>
          <a:p>
            <a:r>
              <a:rPr lang="en-US" dirty="0" smtClean="0"/>
              <a:t/>
            </a:r>
            <a:br>
              <a:rPr lang="en-US" dirty="0" smtClean="0"/>
            </a:b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143000"/>
          </a:xfrm>
        </p:spPr>
        <p:txBody>
          <a:bodyPr>
            <a:normAutofit fontScale="90000"/>
          </a:bodyPr>
          <a:lstStyle/>
          <a:p>
            <a:r>
              <a:rPr lang="en-US" b="1" dirty="0" smtClean="0"/>
              <a:t>ENTITY-RELATIONSHIP DIAGRAM</a:t>
            </a:r>
            <a:endParaRPr lang="en-US" b="1" dirty="0"/>
          </a:p>
        </p:txBody>
      </p:sp>
      <p:pic>
        <p:nvPicPr>
          <p:cNvPr id="4" name="Content Placeholder 3" descr="EntityRelationshipDiagram.png"/>
          <p:cNvPicPr>
            <a:picLocks noGrp="1" noChangeAspect="1"/>
          </p:cNvPicPr>
          <p:nvPr>
            <p:ph idx="1"/>
          </p:nvPr>
        </p:nvPicPr>
        <p:blipFill>
          <a:blip r:embed="rId2"/>
          <a:stretch>
            <a:fillRect/>
          </a:stretch>
        </p:blipFill>
        <p:spPr>
          <a:xfrm>
            <a:off x="357158" y="1935163"/>
            <a:ext cx="8358246" cy="477998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a:t>
            </a:r>
            <a:endParaRPr lang="en-US" dirty="0"/>
          </a:p>
        </p:txBody>
      </p:sp>
      <p:pic>
        <p:nvPicPr>
          <p:cNvPr id="4" name="Content Placeholder 3" descr="Class Diagram.png"/>
          <p:cNvPicPr>
            <a:picLocks noGrp="1" noChangeAspect="1"/>
          </p:cNvPicPr>
          <p:nvPr>
            <p:ph idx="1"/>
          </p:nvPr>
        </p:nvPicPr>
        <p:blipFill>
          <a:blip r:embed="rId2"/>
          <a:stretch>
            <a:fillRect/>
          </a:stretch>
        </p:blipFill>
        <p:spPr>
          <a:xfrm>
            <a:off x="571472" y="1935163"/>
            <a:ext cx="7929618" cy="463710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idx="1"/>
          </p:nvPr>
        </p:nvSpPr>
        <p:spPr/>
        <p:txBody>
          <a:bodyPr/>
          <a:lstStyle/>
          <a:p>
            <a:r>
              <a:rPr lang="en-US" dirty="0" smtClean="0"/>
              <a:t>Since this is the “ Hospital Management System ” project so basically the project Hospital Management System (HMS) is for </a:t>
            </a:r>
            <a:r>
              <a:rPr lang="en-US" b="1" dirty="0" smtClean="0"/>
              <a:t>computerizing the working in a hospital</a:t>
            </a:r>
            <a:r>
              <a:rPr lang="en-US" dirty="0" smtClean="0"/>
              <a:t>. The software takes care of all the requirements of an average hospital and is capable to provide easy and effective storage of information related to patients that come up to the hospital.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THANK YOU</a:t>
            </a:r>
            <a:endParaRPr lang="en-US" dirty="0"/>
          </a:p>
        </p:txBody>
      </p:sp>
      <p:sp>
        <p:nvSpPr>
          <p:cNvPr id="2" name="Content Placeholder 1"/>
          <p:cNvSpPr>
            <a:spLocks noGrp="1"/>
          </p:cNvSpPr>
          <p:nvPr>
            <p:ph idx="1"/>
          </p:nvPr>
        </p:nvSpPr>
        <p:spPr/>
        <p:txBody>
          <a:bodyPr>
            <a:normAutofit/>
          </a:bodyPr>
          <a:lstStyle/>
          <a:p>
            <a:r>
              <a:rPr lang="en-US" dirty="0" smtClean="0"/>
              <a:t>A big thank to </a:t>
            </a:r>
            <a:r>
              <a:rPr lang="en-US" b="1" dirty="0" err="1" smtClean="0">
                <a:solidFill>
                  <a:schemeClr val="accent1">
                    <a:lumMod val="50000"/>
                  </a:schemeClr>
                </a:solidFill>
              </a:rPr>
              <a:t>Edubridge</a:t>
            </a:r>
            <a:r>
              <a:rPr lang="en-US" dirty="0" smtClean="0"/>
              <a:t> for providing us this course via which we got a lot of things to learn.</a:t>
            </a:r>
          </a:p>
          <a:p>
            <a:r>
              <a:rPr lang="en-US" dirty="0" smtClean="0"/>
              <a:t>A special thank to our trainer </a:t>
            </a:r>
            <a:r>
              <a:rPr lang="en-US" b="1" dirty="0" smtClean="0">
                <a:solidFill>
                  <a:srgbClr val="7030A0"/>
                </a:solidFill>
              </a:rPr>
              <a:t>POOJA MEHTA </a:t>
            </a:r>
            <a:r>
              <a:rPr lang="en-US" dirty="0" smtClean="0"/>
              <a:t>ma’am &amp; </a:t>
            </a:r>
            <a:r>
              <a:rPr lang="en-US" b="1" dirty="0" smtClean="0">
                <a:solidFill>
                  <a:srgbClr val="7030A0"/>
                </a:solidFill>
              </a:rPr>
              <a:t>SIPIKA SAINI </a:t>
            </a:r>
            <a:r>
              <a:rPr lang="en-US" dirty="0" smtClean="0"/>
              <a:t>ma’am for teaching us the course in such a way that it became very useful to us. </a:t>
            </a:r>
          </a:p>
          <a:p>
            <a:r>
              <a:rPr lang="en-US" dirty="0" smtClean="0"/>
              <a:t>Once again a special thank to </a:t>
            </a:r>
            <a:r>
              <a:rPr lang="en-US" b="1" dirty="0" smtClean="0">
                <a:solidFill>
                  <a:schemeClr val="accent6">
                    <a:lumMod val="50000"/>
                  </a:schemeClr>
                </a:solidFill>
              </a:rPr>
              <a:t>POOJA MEHTA</a:t>
            </a:r>
            <a:r>
              <a:rPr lang="en-US" b="1" dirty="0" smtClean="0">
                <a:solidFill>
                  <a:srgbClr val="FF0000"/>
                </a:solidFill>
              </a:rPr>
              <a:t> </a:t>
            </a:r>
            <a:r>
              <a:rPr lang="en-US" dirty="0" smtClean="0"/>
              <a:t>ma’am for helping us in our project by solving our errors , doubts and results.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a:t>
            </a:r>
            <a:endParaRPr lang="en-US" dirty="0"/>
          </a:p>
        </p:txBody>
      </p:sp>
      <p:sp>
        <p:nvSpPr>
          <p:cNvPr id="4" name="Subtitle 2"/>
          <p:cNvSpPr>
            <a:spLocks noGrp="1"/>
          </p:cNvSpPr>
          <p:nvPr>
            <p:ph type="subTitle" idx="1"/>
          </p:nvPr>
        </p:nvSpPr>
        <p:spPr>
          <a:xfrm>
            <a:off x="785786" y="3500438"/>
            <a:ext cx="7829422" cy="1101248"/>
          </a:xfrm>
        </p:spPr>
        <p:txBody>
          <a:bodyPr>
            <a:normAutofit fontScale="25000" lnSpcReduction="20000"/>
          </a:bodyPr>
          <a:lstStyle/>
          <a:p>
            <a:pPr algn="ctr"/>
            <a:r>
              <a:rPr lang="en-US" sz="9600" dirty="0" smtClean="0">
                <a:solidFill>
                  <a:schemeClr val="bg1">
                    <a:lumMod val="95000"/>
                    <a:lumOff val="5000"/>
                  </a:schemeClr>
                </a:solidFill>
              </a:rPr>
              <a:t> Hospital management system is a automated computer system that helps manage the information related to health and care in a hospital. They manage the data related to all departments of healthcare such as Login ,Patient, Doctor, Appointment.</a:t>
            </a:r>
          </a:p>
          <a:p>
            <a:r>
              <a:rPr lang="en-US" dirty="0" smtClean="0">
                <a:solidFill>
                  <a:schemeClr val="bg1">
                    <a:lumMod val="95000"/>
                    <a:lumOff val="5000"/>
                  </a:schemeClr>
                </a:solidFill>
              </a:rPr>
              <a:t/>
            </a:r>
            <a:br>
              <a:rPr lang="en-US" dirty="0" smtClean="0">
                <a:solidFill>
                  <a:schemeClr val="bg1">
                    <a:lumMod val="95000"/>
                    <a:lumOff val="5000"/>
                  </a:schemeClr>
                </a:solidFill>
              </a:rPr>
            </a:br>
            <a:endParaRPr lang="en-US" dirty="0" smtClean="0">
              <a:solidFill>
                <a:schemeClr val="bg1">
                  <a:lumMod val="95000"/>
                  <a:lumOff val="5000"/>
                </a:schemeClr>
              </a:solidFill>
            </a:endParaRPr>
          </a:p>
          <a:p>
            <a:pPr algn="ctr"/>
            <a:endParaRPr lang="en-US" dirty="0">
              <a:solidFill>
                <a:schemeClr val="bg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03348"/>
          </a:xfrm>
        </p:spPr>
        <p:txBody>
          <a:bodyPr>
            <a:normAutofit/>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The main objective of creating this application is to maintain the hospital system by adding login, patient , doctor as well as appointments. By this we can add , delete them as well. Hence this process is beneficial because  now-a-days everything has become digital.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main technologies which are being used in this project are:-</a:t>
            </a:r>
          </a:p>
          <a:p>
            <a:pPr>
              <a:buNone/>
            </a:pPr>
            <a:r>
              <a:rPr lang="en-US" b="1" dirty="0" smtClean="0">
                <a:solidFill>
                  <a:srgbClr val="FF0000"/>
                </a:solidFill>
              </a:rPr>
              <a:t>          JAVA:-  </a:t>
            </a:r>
            <a:r>
              <a:rPr lang="en-US" dirty="0" smtClean="0"/>
              <a:t>Java is a </a:t>
            </a:r>
            <a:r>
              <a:rPr lang="en-US" b="1" dirty="0" smtClean="0"/>
              <a:t>programming language</a:t>
            </a:r>
            <a:r>
              <a:rPr lang="en-US" dirty="0" smtClean="0"/>
              <a:t> and a </a:t>
            </a:r>
            <a:r>
              <a:rPr lang="en-US" b="1" dirty="0" smtClean="0"/>
              <a:t>platform</a:t>
            </a:r>
            <a:r>
              <a:rPr lang="en-US" dirty="0" smtClean="0"/>
              <a:t>. Java is a high level, robust, object-oriented and secure programming language.</a:t>
            </a:r>
            <a:endParaRPr lang="en-US" b="1" dirty="0" smtClean="0">
              <a:solidFill>
                <a:srgbClr val="FF0000"/>
              </a:solidFill>
            </a:endParaRPr>
          </a:p>
          <a:p>
            <a:pPr>
              <a:buNone/>
            </a:pPr>
            <a:r>
              <a:rPr lang="en-US" b="1" dirty="0" smtClean="0">
                <a:solidFill>
                  <a:srgbClr val="FF0000"/>
                </a:solidFill>
              </a:rPr>
              <a:t>          </a:t>
            </a:r>
          </a:p>
          <a:p>
            <a:pPr>
              <a:buNone/>
            </a:pPr>
            <a:r>
              <a:rPr lang="en-US" b="1" dirty="0" smtClean="0">
                <a:solidFill>
                  <a:srgbClr val="FF0000"/>
                </a:solidFill>
              </a:rPr>
              <a:t>         SPRING BOOT:-  </a:t>
            </a:r>
            <a:r>
              <a:rPr lang="en-US" dirty="0" smtClean="0"/>
              <a:t>Spring Boot is an open source Java-based framework used to create a micro Service.</a:t>
            </a:r>
            <a:endParaRPr lang="en-US" b="1" dirty="0" smtClean="0">
              <a:solidFill>
                <a:srgbClr val="FF0000"/>
              </a:solidFill>
            </a:endParaRPr>
          </a:p>
          <a:p>
            <a:pPr>
              <a:buNone/>
            </a:pPr>
            <a:r>
              <a:rPr lang="en-US" b="1" dirty="0" smtClean="0">
                <a:solidFill>
                  <a:srgbClr val="FF0000"/>
                </a:solidFill>
              </a:rPr>
              <a:t>          </a:t>
            </a:r>
          </a:p>
          <a:p>
            <a:pPr>
              <a:buNone/>
            </a:pPr>
            <a:r>
              <a:rPr lang="en-US" b="1" dirty="0" smtClean="0">
                <a:solidFill>
                  <a:srgbClr val="FF0000"/>
                </a:solidFill>
              </a:rPr>
              <a:t>         DATA JPA:-    </a:t>
            </a:r>
            <a:r>
              <a:rPr lang="en-US" dirty="0" smtClean="0"/>
              <a:t>Spring Data JPA, part of the larger Spring Data family, makes it easy to easily implement JPA based repositories.</a:t>
            </a:r>
          </a:p>
          <a:p>
            <a:pPr>
              <a:buNone/>
            </a:pPr>
            <a:endParaRPr lang="en-US" b="1" dirty="0" smtClean="0">
              <a:solidFill>
                <a:srgbClr val="FF0000"/>
              </a:solidFill>
            </a:endParaRPr>
          </a:p>
          <a:p>
            <a:pPr>
              <a:buNone/>
            </a:pPr>
            <a:r>
              <a:rPr lang="en-US" b="1" dirty="0" smtClean="0">
                <a:solidFill>
                  <a:srgbClr val="FF0000"/>
                </a:solidFill>
              </a:rPr>
              <a:t>          </a:t>
            </a:r>
          </a:p>
          <a:p>
            <a:r>
              <a:rPr lang="en-US" b="1" dirty="0" smtClean="0">
                <a:solidFill>
                  <a:srgbClr val="FF0000"/>
                </a:solidFill>
              </a:rPr>
              <a:t>         MYSQL:-    </a:t>
            </a:r>
            <a:r>
              <a:rPr lang="en-US" dirty="0" err="1" smtClean="0"/>
              <a:t>MySQL</a:t>
            </a:r>
            <a:r>
              <a:rPr lang="en-US" dirty="0" smtClean="0"/>
              <a:t> is a very popular open-source relational database management system (RDBMS).</a:t>
            </a:r>
          </a:p>
          <a:p>
            <a:r>
              <a:rPr lang="en-US" dirty="0" smtClean="0"/>
              <a:t/>
            </a:r>
            <a:br>
              <a:rPr lang="en-US" dirty="0" smtClean="0"/>
            </a:br>
            <a:endParaRPr lang="en-US" b="1" dirty="0" smtClean="0">
              <a:solidFill>
                <a:srgbClr val="FF0000"/>
              </a:solidFill>
            </a:endParaRPr>
          </a:p>
          <a:p>
            <a:pPr>
              <a:buNone/>
            </a:pPr>
            <a:r>
              <a:rPr lang="en-US" b="1" dirty="0" smtClean="0">
                <a:solidFill>
                  <a:srgbClr val="FF0000"/>
                </a:solidFill>
              </a:rPr>
              <a:t>          THYMELEAF:-   </a:t>
            </a:r>
            <a:r>
              <a:rPr lang="en-US" dirty="0" err="1" smtClean="0"/>
              <a:t>Thymeleaf</a:t>
            </a:r>
            <a:r>
              <a:rPr lang="en-US" dirty="0" smtClean="0"/>
              <a:t> is a Java-based library used to create a web application. It provides a good support for serving a HTML5 in web applications. </a:t>
            </a:r>
            <a:endParaRPr lang="en-US" b="1" dirty="0" smtClean="0">
              <a:solidFill>
                <a:srgbClr val="FF0000"/>
              </a:solidFill>
            </a:endParaRPr>
          </a:p>
          <a:p>
            <a:pPr>
              <a:buNone/>
            </a:pPr>
            <a:endParaRPr lang="en-US" b="1" dirty="0" smtClean="0">
              <a:solidFill>
                <a:srgbClr val="FF0000"/>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Software Requirement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3300" b="1" dirty="0" smtClean="0">
                <a:solidFill>
                  <a:srgbClr val="FF0000"/>
                </a:solidFill>
              </a:rPr>
              <a:t>Hardware Requirement</a:t>
            </a:r>
          </a:p>
          <a:p>
            <a:pPr>
              <a:buNone/>
            </a:pPr>
            <a:r>
              <a:rPr lang="en-US" dirty="0" smtClean="0"/>
              <a:t>Processor: Intel® Core™ i3-7200U CPU @2.50GHZ 2.71GHZ</a:t>
            </a:r>
          </a:p>
          <a:p>
            <a:pPr>
              <a:buNone/>
            </a:pPr>
            <a:r>
              <a:rPr lang="en-US" dirty="0" smtClean="0"/>
              <a:t>Main Memory: 4 GB RAM</a:t>
            </a:r>
          </a:p>
          <a:p>
            <a:pPr>
              <a:buNone/>
            </a:pPr>
            <a:r>
              <a:rPr lang="en-US" dirty="0" smtClean="0"/>
              <a:t>HDD: 1TB</a:t>
            </a:r>
          </a:p>
          <a:p>
            <a:pPr>
              <a:buNone/>
            </a:pPr>
            <a:r>
              <a:rPr lang="en-US" dirty="0" smtClean="0"/>
              <a:t>SSD: 256 GB</a:t>
            </a:r>
          </a:p>
          <a:p>
            <a:pPr>
              <a:buNone/>
            </a:pPr>
            <a:endParaRPr lang="en-US" dirty="0" smtClean="0"/>
          </a:p>
          <a:p>
            <a:pPr>
              <a:buNone/>
            </a:pPr>
            <a:endParaRPr lang="en-US" dirty="0" smtClean="0"/>
          </a:p>
          <a:p>
            <a:pPr>
              <a:buNone/>
            </a:pPr>
            <a:r>
              <a:rPr lang="en-US" sz="3300" b="1" dirty="0" smtClean="0">
                <a:solidFill>
                  <a:srgbClr val="FF0000"/>
                </a:solidFill>
              </a:rPr>
              <a:t>Software Requirement</a:t>
            </a:r>
          </a:p>
          <a:p>
            <a:pPr>
              <a:buNone/>
            </a:pPr>
            <a:r>
              <a:rPr lang="en-US" dirty="0" smtClean="0"/>
              <a:t>Operating System: WINDOWS 10 HOME</a:t>
            </a:r>
          </a:p>
          <a:p>
            <a:pPr>
              <a:buNone/>
            </a:pPr>
            <a:r>
              <a:rPr lang="en-US" dirty="0" smtClean="0"/>
              <a:t>Programming Language: Java (Spring Boot)</a:t>
            </a:r>
          </a:p>
          <a:p>
            <a:pPr>
              <a:buNone/>
            </a:pPr>
            <a:r>
              <a:rPr lang="en-US" dirty="0" smtClean="0"/>
              <a:t>Documentation: Ms </a:t>
            </a:r>
            <a:r>
              <a:rPr lang="en-US" dirty="0" err="1" smtClean="0"/>
              <a:t>Powerpoint</a:t>
            </a:r>
            <a:r>
              <a:rPr lang="en-US" dirty="0" smtClean="0"/>
              <a:t> Presentation</a:t>
            </a:r>
          </a:p>
          <a:p>
            <a:pPr>
              <a:buNone/>
            </a:pPr>
            <a:r>
              <a:rPr lang="en-US" dirty="0" smtClean="0"/>
              <a:t>Backup media: Solid state drive(SDD)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Annotations</a:t>
            </a:r>
            <a:endParaRPr lang="en-US" dirty="0"/>
          </a:p>
        </p:txBody>
      </p:sp>
      <p:sp>
        <p:nvSpPr>
          <p:cNvPr id="2" name="Content Placeholder 1"/>
          <p:cNvSpPr>
            <a:spLocks noGrp="1"/>
          </p:cNvSpPr>
          <p:nvPr>
            <p:ph idx="1"/>
          </p:nvPr>
        </p:nvSpPr>
        <p:spPr/>
        <p:txBody>
          <a:bodyPr>
            <a:normAutofit fontScale="62500" lnSpcReduction="20000"/>
          </a:bodyPr>
          <a:lstStyle/>
          <a:p>
            <a:r>
              <a:rPr lang="en-US" dirty="0" smtClean="0"/>
              <a:t>Annotations are the key components. Spring Boot annotations are simple and self-explanatory. There are a large number of annotations are implemented in Spring Core. But In Spring Boot most of the annotations are enhanced and combined in simpler ones to write fewer lines of code.</a:t>
            </a:r>
          </a:p>
          <a:p>
            <a:r>
              <a:rPr lang="en-US" dirty="0" smtClean="0"/>
              <a:t>Some of the annotations used in the projects are:-</a:t>
            </a:r>
          </a:p>
          <a:p>
            <a:pPr>
              <a:buNone/>
            </a:pPr>
            <a:r>
              <a:rPr lang="en-US" dirty="0" smtClean="0"/>
              <a:t>        </a:t>
            </a:r>
          </a:p>
          <a:p>
            <a:pPr>
              <a:buNone/>
            </a:pPr>
            <a:r>
              <a:rPr lang="en-US" b="1" dirty="0" smtClean="0">
                <a:solidFill>
                  <a:srgbClr val="FF0000"/>
                </a:solidFill>
              </a:rPr>
              <a:t>    @</a:t>
            </a:r>
            <a:r>
              <a:rPr lang="en-US" b="1" dirty="0" err="1" smtClean="0">
                <a:solidFill>
                  <a:srgbClr val="FF0000"/>
                </a:solidFill>
              </a:rPr>
              <a:t>SpringBootApplication</a:t>
            </a:r>
            <a:r>
              <a:rPr lang="en-US" dirty="0" smtClean="0"/>
              <a:t>:-</a:t>
            </a:r>
          </a:p>
          <a:p>
            <a:pPr>
              <a:buNone/>
            </a:pPr>
            <a:r>
              <a:rPr lang="en-US" dirty="0" smtClean="0"/>
              <a:t>                                                     @</a:t>
            </a:r>
            <a:r>
              <a:rPr lang="en-US" dirty="0" err="1" smtClean="0"/>
              <a:t>SpringBootApplication</a:t>
            </a:r>
            <a:r>
              <a:rPr lang="en-US" dirty="0" smtClean="0"/>
              <a:t> = @Configuration + @</a:t>
            </a:r>
            <a:r>
              <a:rPr lang="en-US" dirty="0" err="1" smtClean="0"/>
              <a:t>ComponentScan</a:t>
            </a:r>
            <a:r>
              <a:rPr lang="en-US" dirty="0" smtClean="0"/>
              <a:t> + @</a:t>
            </a:r>
            <a:r>
              <a:rPr lang="en-US" dirty="0" err="1" smtClean="0"/>
              <a:t>EnableAutoConfiguration</a:t>
            </a:r>
            <a:r>
              <a:rPr lang="en-US" dirty="0" smtClean="0"/>
              <a:t>. The @</a:t>
            </a:r>
            <a:r>
              <a:rPr lang="en-US" dirty="0" err="1" smtClean="0"/>
              <a:t>SpringBootApplication</a:t>
            </a:r>
            <a:r>
              <a:rPr lang="en-US" dirty="0" smtClean="0"/>
              <a:t> annotation is a combination of following three Spring annotations and provides the functionality of all three with just one line of code.</a:t>
            </a:r>
          </a:p>
          <a:p>
            <a:pPr>
              <a:buNone/>
            </a:pPr>
            <a:r>
              <a:rPr lang="en-US" dirty="0" smtClean="0"/>
              <a:t> </a:t>
            </a:r>
          </a:p>
          <a:p>
            <a:pPr>
              <a:buNone/>
            </a:pPr>
            <a:r>
              <a:rPr lang="en-US" dirty="0" smtClean="0"/>
              <a:t>     </a:t>
            </a:r>
            <a:r>
              <a:rPr lang="en-US" b="1" dirty="0" smtClean="0">
                <a:solidFill>
                  <a:srgbClr val="FF0000"/>
                </a:solidFill>
              </a:rPr>
              <a:t>@Controller:-</a:t>
            </a:r>
          </a:p>
          <a:p>
            <a:pPr>
              <a:buNone/>
            </a:pPr>
            <a:r>
              <a:rPr lang="en-US" b="1" dirty="0" smtClean="0">
                <a:solidFill>
                  <a:srgbClr val="FF0000"/>
                </a:solidFill>
              </a:rPr>
              <a:t>                                 </a:t>
            </a:r>
            <a:r>
              <a:rPr lang="en-US" dirty="0" smtClean="0"/>
              <a:t>@Controller annotation indicates that the</a:t>
            </a:r>
            <a:r>
              <a:rPr lang="en-US" b="1" dirty="0" smtClean="0"/>
              <a:t> annotated class is a controller</a:t>
            </a:r>
            <a:r>
              <a:rPr lang="en-US" dirty="0" smtClean="0"/>
              <a:t>.</a:t>
            </a:r>
          </a:p>
          <a:p>
            <a:pPr>
              <a:buNone/>
            </a:pPr>
            <a:r>
              <a:rPr lang="en-US" dirty="0" smtClean="0"/>
              <a:t> </a:t>
            </a:r>
          </a:p>
          <a:p>
            <a:pPr>
              <a:buNone/>
            </a:pPr>
            <a:r>
              <a:rPr lang="en-US" dirty="0" smtClean="0"/>
              <a:t>     </a:t>
            </a:r>
            <a:r>
              <a:rPr lang="en-US" b="1" dirty="0" smtClean="0">
                <a:solidFill>
                  <a:srgbClr val="FF0000"/>
                </a:solidFill>
              </a:rPr>
              <a:t>@</a:t>
            </a:r>
            <a:r>
              <a:rPr lang="en-US" b="1" dirty="0" err="1" smtClean="0">
                <a:solidFill>
                  <a:srgbClr val="FF0000"/>
                </a:solidFill>
              </a:rPr>
              <a:t>Autowired</a:t>
            </a:r>
            <a:r>
              <a:rPr lang="en-US" b="1" dirty="0" smtClean="0">
                <a:solidFill>
                  <a:srgbClr val="FF0000"/>
                </a:solidFill>
              </a:rPr>
              <a:t>:-</a:t>
            </a:r>
          </a:p>
          <a:p>
            <a:pPr>
              <a:buNone/>
            </a:pPr>
            <a:r>
              <a:rPr lang="en-US" b="1" dirty="0" smtClean="0">
                <a:solidFill>
                  <a:srgbClr val="FF0000"/>
                </a:solidFill>
              </a:rPr>
              <a:t>                                  </a:t>
            </a:r>
            <a:r>
              <a:rPr lang="en-US" dirty="0" smtClean="0"/>
              <a:t>In the spring boot, the @</a:t>
            </a:r>
            <a:r>
              <a:rPr lang="en-US" dirty="0" err="1" smtClean="0"/>
              <a:t>Autowired</a:t>
            </a:r>
            <a:r>
              <a:rPr lang="en-US" dirty="0" smtClean="0"/>
              <a:t> annotation is used in setter methods to inject the value of the class properties</a:t>
            </a:r>
            <a:endParaRPr lang="en-US"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solidFill>
                  <a:srgbClr val="7030A0"/>
                </a:solidFill>
              </a:rPr>
              <a:t> </a:t>
            </a:r>
            <a:r>
              <a:rPr lang="en-US" b="1" dirty="0" smtClean="0">
                <a:solidFill>
                  <a:srgbClr val="FF0000"/>
                </a:solidFill>
              </a:rPr>
              <a:t>@Entity:- </a:t>
            </a:r>
          </a:p>
          <a:p>
            <a:pPr>
              <a:buNone/>
            </a:pPr>
            <a:r>
              <a:rPr lang="en-US" dirty="0" smtClean="0"/>
              <a:t>                  The @Entity annotation</a:t>
            </a:r>
            <a:r>
              <a:rPr lang="en-US" b="1" dirty="0" smtClean="0"/>
              <a:t> specifies that the class is an entity and is mapped to a database table</a:t>
            </a:r>
            <a:r>
              <a:rPr lang="en-US" dirty="0" smtClean="0"/>
              <a:t>.</a:t>
            </a:r>
          </a:p>
          <a:p>
            <a:pPr>
              <a:buNone/>
            </a:pPr>
            <a:endParaRPr lang="en-US" dirty="0" smtClean="0"/>
          </a:p>
          <a:p>
            <a:pPr>
              <a:buNone/>
            </a:pPr>
            <a:r>
              <a:rPr lang="en-US" dirty="0" smtClean="0"/>
              <a:t> </a:t>
            </a:r>
            <a:r>
              <a:rPr lang="en-US" b="1" dirty="0" smtClean="0">
                <a:solidFill>
                  <a:srgbClr val="FF0000"/>
                </a:solidFill>
              </a:rPr>
              <a:t>@Id :-</a:t>
            </a:r>
          </a:p>
          <a:p>
            <a:pPr>
              <a:buNone/>
            </a:pPr>
            <a:r>
              <a:rPr lang="en-US" b="1" dirty="0" smtClean="0">
                <a:solidFill>
                  <a:srgbClr val="FF0000"/>
                </a:solidFill>
              </a:rPr>
              <a:t>                  </a:t>
            </a:r>
            <a:r>
              <a:rPr lang="en-US" dirty="0" smtClean="0"/>
              <a:t>The @Id annotation is inherited from </a:t>
            </a:r>
            <a:r>
              <a:rPr lang="en-US" b="1" i="1" dirty="0" err="1" smtClean="0"/>
              <a:t>javax.persistence.Id</a:t>
            </a:r>
            <a:r>
              <a:rPr lang="en-US" b="1" i="1" dirty="0" smtClean="0"/>
              <a:t>, </a:t>
            </a:r>
            <a:r>
              <a:rPr lang="en-US" dirty="0" smtClean="0"/>
              <a:t>indicating the member field below is the primary key of the current entity. </a:t>
            </a:r>
          </a:p>
          <a:p>
            <a:pPr>
              <a:buNone/>
            </a:pPr>
            <a:endParaRPr lang="en-US" b="1" dirty="0" smtClean="0">
              <a:solidFill>
                <a:srgbClr val="FF0000"/>
              </a:solidFill>
            </a:endParaRPr>
          </a:p>
          <a:p>
            <a:pPr>
              <a:buNone/>
            </a:pPr>
            <a:r>
              <a:rPr lang="en-US" dirty="0" smtClean="0"/>
              <a:t> </a:t>
            </a:r>
            <a:r>
              <a:rPr lang="en-US" b="1" dirty="0" smtClean="0">
                <a:solidFill>
                  <a:srgbClr val="FF0000"/>
                </a:solidFill>
              </a:rPr>
              <a:t>@Table ():-</a:t>
            </a:r>
          </a:p>
          <a:p>
            <a:pPr fontAlgn="base"/>
            <a:r>
              <a:rPr lang="en-US" b="1" dirty="0" smtClean="0">
                <a:solidFill>
                  <a:srgbClr val="FF0000"/>
                </a:solidFill>
              </a:rPr>
              <a:t>                   </a:t>
            </a:r>
            <a:r>
              <a:rPr lang="en-US" b="1" dirty="0" smtClean="0"/>
              <a:t>@Table(), the JPA annotation is used for adding the table name in the particular </a:t>
            </a:r>
            <a:r>
              <a:rPr lang="en-US" b="1" dirty="0" err="1" smtClean="0"/>
              <a:t>MySQL</a:t>
            </a:r>
            <a:r>
              <a:rPr lang="en-US" b="1" dirty="0" smtClean="0"/>
              <a:t> database. </a:t>
            </a:r>
            <a:endParaRPr lang="en-US" dirty="0" smtClean="0"/>
          </a:p>
          <a:p>
            <a:pPr>
              <a:buNone/>
            </a:pPr>
            <a:endParaRPr lang="en-US" b="1" dirty="0" smtClean="0">
              <a:solidFill>
                <a:srgbClr val="FF0000"/>
              </a:solidFill>
            </a:endParaRPr>
          </a:p>
          <a:p>
            <a:pPr>
              <a:buNone/>
            </a:pPr>
            <a:r>
              <a:rPr lang="en-US" b="1" dirty="0" smtClean="0">
                <a:solidFill>
                  <a:srgbClr val="FF0000"/>
                </a:solidFill>
              </a:rPr>
              <a:t>@</a:t>
            </a:r>
            <a:r>
              <a:rPr lang="en-US" b="1" dirty="0" err="1" smtClean="0">
                <a:solidFill>
                  <a:srgbClr val="FF0000"/>
                </a:solidFill>
              </a:rPr>
              <a:t>GeneratedValue</a:t>
            </a:r>
            <a:r>
              <a:rPr lang="en-US" b="1" dirty="0" smtClean="0">
                <a:solidFill>
                  <a:srgbClr val="FF0000"/>
                </a:solidFill>
              </a:rPr>
              <a:t> :-</a:t>
            </a:r>
          </a:p>
          <a:p>
            <a:pPr>
              <a:buNone/>
            </a:pPr>
            <a:r>
              <a:rPr lang="en-US" b="1" dirty="0" smtClean="0">
                <a:solidFill>
                  <a:srgbClr val="FF0000"/>
                </a:solidFill>
              </a:rPr>
              <a:t>                                       </a:t>
            </a:r>
            <a:r>
              <a:rPr lang="en-US" dirty="0" smtClean="0"/>
              <a:t>The @</a:t>
            </a:r>
            <a:r>
              <a:rPr lang="en-US" dirty="0" err="1" smtClean="0"/>
              <a:t>GeneratedValue</a:t>
            </a:r>
            <a:r>
              <a:rPr lang="en-US" dirty="0" smtClean="0"/>
              <a:t> annotation uses two parameters,</a:t>
            </a:r>
            <a:r>
              <a:rPr lang="en-US" b="1" dirty="0" smtClean="0"/>
              <a:t> strategy, and </a:t>
            </a:r>
            <a:r>
              <a:rPr lang="en-US" b="1" dirty="0" err="1" smtClean="0"/>
              <a:t>GenerationType</a:t>
            </a:r>
            <a:r>
              <a:rPr lang="en-US" dirty="0" smtClean="0"/>
              <a:t>.</a:t>
            </a:r>
            <a:r>
              <a:rPr lang="en-US" b="1" dirty="0" smtClean="0">
                <a:solidFill>
                  <a:srgbClr val="FF0000"/>
                </a:solidFill>
              </a:rPr>
              <a:t> </a:t>
            </a:r>
            <a:endParaRPr lang="en-US"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solidFill>
                  <a:srgbClr val="FF0000"/>
                </a:solidFill>
              </a:rPr>
              <a:t> @</a:t>
            </a:r>
            <a:r>
              <a:rPr lang="en-US" b="1" dirty="0" err="1" smtClean="0">
                <a:solidFill>
                  <a:srgbClr val="FF0000"/>
                </a:solidFill>
              </a:rPr>
              <a:t>GetMapping</a:t>
            </a:r>
            <a:r>
              <a:rPr lang="en-US" b="1" dirty="0" smtClean="0">
                <a:solidFill>
                  <a:srgbClr val="FF0000"/>
                </a:solidFill>
              </a:rPr>
              <a:t> :-</a:t>
            </a:r>
          </a:p>
          <a:p>
            <a:pPr>
              <a:buNone/>
            </a:pPr>
            <a:r>
              <a:rPr lang="en-US" b="1" dirty="0" smtClean="0">
                <a:solidFill>
                  <a:srgbClr val="FF0000"/>
                </a:solidFill>
              </a:rPr>
              <a:t>                                 </a:t>
            </a:r>
            <a:r>
              <a:rPr lang="en-US" dirty="0" smtClean="0"/>
              <a:t>@ </a:t>
            </a:r>
            <a:r>
              <a:rPr lang="en-US" dirty="0" err="1" smtClean="0"/>
              <a:t>GetMapping</a:t>
            </a:r>
            <a:r>
              <a:rPr lang="en-US" dirty="0" smtClean="0"/>
              <a:t> annotation</a:t>
            </a:r>
            <a:r>
              <a:rPr lang="en-US" b="1" dirty="0" smtClean="0"/>
              <a:t> maps HTTP GET requests onto specific handler methods</a:t>
            </a:r>
            <a:r>
              <a:rPr lang="en-US" dirty="0" smtClean="0"/>
              <a:t>. It acts as a shortcut for @</a:t>
            </a:r>
            <a:r>
              <a:rPr lang="en-US" dirty="0" err="1" smtClean="0"/>
              <a:t>RequestMapping</a:t>
            </a:r>
            <a:r>
              <a:rPr lang="en-US" dirty="0" smtClean="0"/>
              <a:t>(method = </a:t>
            </a:r>
            <a:r>
              <a:rPr lang="en-US" dirty="0" err="1" smtClean="0"/>
              <a:t>RequestMethod</a:t>
            </a:r>
            <a:r>
              <a:rPr lang="en-US" dirty="0" smtClean="0"/>
              <a:t>.</a:t>
            </a:r>
          </a:p>
          <a:p>
            <a:pPr>
              <a:buNone/>
            </a:pPr>
            <a:r>
              <a:rPr lang="en-US" b="1" dirty="0" smtClean="0">
                <a:solidFill>
                  <a:srgbClr val="FF0000"/>
                </a:solidFill>
              </a:rPr>
              <a:t> </a:t>
            </a:r>
          </a:p>
          <a:p>
            <a:pPr>
              <a:buNone/>
            </a:pPr>
            <a:r>
              <a:rPr lang="en-US" b="1" dirty="0" smtClean="0">
                <a:solidFill>
                  <a:srgbClr val="FF0000"/>
                </a:solidFill>
              </a:rPr>
              <a:t> @</a:t>
            </a:r>
            <a:r>
              <a:rPr lang="en-US" b="1" dirty="0" err="1" smtClean="0">
                <a:solidFill>
                  <a:srgbClr val="FF0000"/>
                </a:solidFill>
              </a:rPr>
              <a:t>RequestMapping</a:t>
            </a:r>
            <a:r>
              <a:rPr lang="en-US" b="1" dirty="0" smtClean="0">
                <a:solidFill>
                  <a:srgbClr val="FF0000"/>
                </a:solidFill>
              </a:rPr>
              <a:t> :-</a:t>
            </a:r>
          </a:p>
          <a:p>
            <a:pPr>
              <a:buNone/>
            </a:pPr>
            <a:r>
              <a:rPr lang="en-US" b="1" dirty="0" smtClean="0">
                <a:solidFill>
                  <a:srgbClr val="FF0000"/>
                </a:solidFill>
              </a:rPr>
              <a:t>                                         </a:t>
            </a:r>
            <a:r>
              <a:rPr lang="en-US" dirty="0" smtClean="0"/>
              <a:t>Request Mapping Annotation in Spring Boot @</a:t>
            </a:r>
            <a:r>
              <a:rPr lang="en-US" dirty="0" err="1" smtClean="0"/>
              <a:t>RequestMapping</a:t>
            </a:r>
            <a:r>
              <a:rPr lang="en-US" dirty="0" smtClean="0"/>
              <a:t> is a</a:t>
            </a:r>
            <a:r>
              <a:rPr lang="en-US" b="1" dirty="0" smtClean="0"/>
              <a:t> class level (also called type level) and method level annotation, it is used to process HTTP requests with specified URL patterns</a:t>
            </a:r>
            <a:r>
              <a:rPr lang="en-US" dirty="0" smtClean="0"/>
              <a:t>. </a:t>
            </a:r>
            <a:r>
              <a:rPr lang="en-US" b="1" dirty="0" smtClean="0">
                <a:solidFill>
                  <a:srgbClr val="FF0000"/>
                </a:solidFill>
              </a:rPr>
              <a:t> </a:t>
            </a:r>
          </a:p>
          <a:p>
            <a:pPr>
              <a:buNone/>
            </a:pPr>
            <a:r>
              <a:rPr lang="en-US" b="1" dirty="0" smtClean="0">
                <a:solidFill>
                  <a:srgbClr val="FF0000"/>
                </a:solidFill>
              </a:rPr>
              <a:t>                                           </a:t>
            </a:r>
          </a:p>
          <a:p>
            <a:pPr>
              <a:buNone/>
            </a:pPr>
            <a:r>
              <a:rPr lang="en-US" b="1" dirty="0" smtClean="0">
                <a:solidFill>
                  <a:srgbClr val="FF0000"/>
                </a:solidFill>
              </a:rPr>
              <a:t> @</a:t>
            </a:r>
            <a:r>
              <a:rPr lang="en-US" b="1" dirty="0" err="1" smtClean="0">
                <a:solidFill>
                  <a:srgbClr val="FF0000"/>
                </a:solidFill>
              </a:rPr>
              <a:t>PostMapping</a:t>
            </a:r>
            <a:r>
              <a:rPr lang="en-US" b="1" dirty="0" smtClean="0">
                <a:solidFill>
                  <a:srgbClr val="FF0000"/>
                </a:solidFill>
              </a:rPr>
              <a:t> </a:t>
            </a:r>
            <a:r>
              <a:rPr lang="en-US" dirty="0" smtClean="0"/>
              <a:t>:-</a:t>
            </a:r>
          </a:p>
          <a:p>
            <a:pPr>
              <a:buNone/>
            </a:pPr>
            <a:r>
              <a:rPr lang="en-US" dirty="0" smtClean="0"/>
              <a:t>                                  @</a:t>
            </a:r>
            <a:r>
              <a:rPr lang="en-US" dirty="0" err="1" smtClean="0"/>
              <a:t>PostMapping</a:t>
            </a:r>
            <a:r>
              <a:rPr lang="en-US" dirty="0" smtClean="0"/>
              <a:t> is a composed annotation that acts as a shortcut for</a:t>
            </a:r>
            <a:r>
              <a:rPr lang="en-US" b="1" dirty="0" smtClean="0"/>
              <a:t> @</a:t>
            </a:r>
            <a:r>
              <a:rPr lang="en-US" b="1" dirty="0" err="1" smtClean="0"/>
              <a:t>RequestMapping</a:t>
            </a:r>
            <a:r>
              <a:rPr lang="en-US" b="1" dirty="0" smtClean="0"/>
              <a:t> (method = RequestMethod.POST)</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Backend</a:t>
            </a:r>
            <a:endParaRPr lang="en-US" dirty="0"/>
          </a:p>
        </p:txBody>
      </p:sp>
      <p:sp>
        <p:nvSpPr>
          <p:cNvPr id="2" name="Content Placeholder 1"/>
          <p:cNvSpPr>
            <a:spLocks noGrp="1"/>
          </p:cNvSpPr>
          <p:nvPr>
            <p:ph idx="1"/>
          </p:nvPr>
        </p:nvSpPr>
        <p:spPr/>
        <p:txBody>
          <a:bodyPr>
            <a:normAutofit fontScale="85000" lnSpcReduction="20000"/>
          </a:bodyPr>
          <a:lstStyle/>
          <a:p>
            <a:r>
              <a:rPr lang="en-US" b="1" dirty="0" smtClean="0">
                <a:solidFill>
                  <a:srgbClr val="FF0000"/>
                </a:solidFill>
              </a:rPr>
              <a:t>Service:-</a:t>
            </a:r>
          </a:p>
          <a:p>
            <a:r>
              <a:rPr lang="en-US" b="1" dirty="0" smtClean="0">
                <a:solidFill>
                  <a:srgbClr val="FF0000"/>
                </a:solidFill>
              </a:rPr>
              <a:t>                   </a:t>
            </a:r>
            <a:r>
              <a:rPr lang="en-US" dirty="0" smtClean="0"/>
              <a:t>Spring boot service component is defined as a class file that includes the</a:t>
            </a:r>
            <a:r>
              <a:rPr lang="en-US" b="1" dirty="0" smtClean="0"/>
              <a:t> @Service annotation</a:t>
            </a:r>
            <a:r>
              <a:rPr lang="en-US" dirty="0" smtClean="0"/>
              <a:t> and allows developers to add business functionalities. The annotation is used with the classes that provide these business functionalities.</a:t>
            </a:r>
          </a:p>
          <a:p>
            <a:r>
              <a:rPr lang="en-US" dirty="0" smtClean="0"/>
              <a:t/>
            </a:r>
            <a:br>
              <a:rPr lang="en-US" dirty="0" smtClean="0"/>
            </a:br>
            <a:r>
              <a:rPr lang="en-US" b="1" dirty="0" smtClean="0">
                <a:solidFill>
                  <a:srgbClr val="FF0000"/>
                </a:solidFill>
              </a:rPr>
              <a:t>Repository:- </a:t>
            </a:r>
          </a:p>
          <a:p>
            <a:r>
              <a:rPr lang="en-US" b="1" dirty="0" smtClean="0">
                <a:solidFill>
                  <a:srgbClr val="FF0000"/>
                </a:solidFill>
              </a:rPr>
              <a:t>                         </a:t>
            </a:r>
            <a:r>
              <a:rPr lang="en-US" dirty="0" smtClean="0"/>
              <a:t>Spring is a popular Java application framework and Spring Boot is an evolution of Spring that helps create stand-alone, production-grade Spring based applications easily. @Repository is a Spring annotation that indicates that the decorated class is a repository.</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2302</TotalTime>
  <Words>525</Words>
  <Application>Microsoft Office PowerPoint</Application>
  <PresentationFormat>On-screen Show (4:3)</PresentationFormat>
  <Paragraphs>96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Project Presentation On HOSPITAL MANAGEMENT SYSTEM</vt:lpstr>
      <vt:lpstr>Introduction</vt:lpstr>
      <vt:lpstr>OBJECTIVE</vt:lpstr>
      <vt:lpstr>Technology Used </vt:lpstr>
      <vt:lpstr>Hardware Software Requirement</vt:lpstr>
      <vt:lpstr>Annotations</vt:lpstr>
      <vt:lpstr>Slide 7</vt:lpstr>
      <vt:lpstr>Slide 8</vt:lpstr>
      <vt:lpstr>About Backend</vt:lpstr>
      <vt:lpstr>Slide 10</vt:lpstr>
      <vt:lpstr>ENTITY-RELATIONSHIP DIAGRAM</vt:lpstr>
      <vt:lpstr>CLASS DIAGRAM</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Dell</dc:creator>
  <cp:lastModifiedBy>Dell</cp:lastModifiedBy>
  <cp:revision>70</cp:revision>
  <dcterms:created xsi:type="dcterms:W3CDTF">2022-05-06T10:08:54Z</dcterms:created>
  <dcterms:modified xsi:type="dcterms:W3CDTF">2022-05-12T01:08:30Z</dcterms:modified>
</cp:coreProperties>
</file>