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Comfortaa" panose="020B0604020202020204" charset="0"/>
      <p:regular r:id="rId34"/>
      <p:bold r:id="rId35"/>
    </p:embeddedFont>
    <p:embeddedFont>
      <p:font typeface="Nunito" pitchFamily="2"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2c318456f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2c318456f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2802b5022d_0_19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2802b5022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2802b5022d_0_19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2802b5022d_0_1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2802b5022d_0_19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2802b5022d_0_1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2802b5022d_0_19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2802b5022d_0_1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2802b5022d_0_19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2802b5022d_0_1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2802b5022d_0_19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2802b5022d_0_1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2802b5022d_0_19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2802b5022d_0_19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2802b5022d_0_19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2802b5022d_0_1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2802b5022d_0_26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2802b5022d_0_2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2802b5022d_0_16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2802b5022d_0_1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802b5022d_0_27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802b5022d_0_2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2bed6e2638_1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2bed6e2638_1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2bed6e2638_1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2bed6e2638_1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2802b5022d_0_2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2802b5022d_0_2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2802b5022d_0_2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2802b5022d_0_2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2802b5022d_0_27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2802b5022d_0_2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2802b5022d_0_27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2802b5022d_0_2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2c0cc71d9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2c0cc71d9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2802b5022d_0_27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2802b5022d_0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09fdae4def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09fdae4de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2802b5022d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802b5022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148629635b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148629635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2c572d916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2c572d91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2c0cc71d9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2c0cc71d9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802b5022d_0_16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802b5022d_0_1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2802b5022d_0_18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2802b5022d_0_1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9fdae4def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9fdae4def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2b722e7c8f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2b722e7c8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148629635b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148629635b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82200"/>
            <a:ext cx="8520600" cy="1345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000" b="1">
                <a:latin typeface="Nunito"/>
                <a:ea typeface="Nunito"/>
                <a:cs typeface="Nunito"/>
                <a:sym typeface="Nunito"/>
              </a:rPr>
              <a:t>CAPSTONE PROJECT - 1</a:t>
            </a:r>
            <a:endParaRPr sz="4000" b="1">
              <a:latin typeface="Nunito"/>
              <a:ea typeface="Nunito"/>
              <a:cs typeface="Nunito"/>
              <a:sym typeface="Nunito"/>
            </a:endParaRPr>
          </a:p>
        </p:txBody>
      </p:sp>
      <p:sp>
        <p:nvSpPr>
          <p:cNvPr id="55" name="Google Shape;55;p13"/>
          <p:cNvSpPr txBox="1">
            <a:spLocks noGrp="1"/>
          </p:cNvSpPr>
          <p:nvPr>
            <p:ph type="subTitle" idx="1"/>
          </p:nvPr>
        </p:nvSpPr>
        <p:spPr>
          <a:xfrm>
            <a:off x="382000" y="1680700"/>
            <a:ext cx="8520600" cy="32394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 sz="3459" b="1" dirty="0">
                <a:solidFill>
                  <a:srgbClr val="212121"/>
                </a:solidFill>
              </a:rPr>
              <a:t>EDA on AirBnb Bookings</a:t>
            </a:r>
            <a:endParaRPr sz="3459" b="1" dirty="0">
              <a:solidFill>
                <a:srgbClr val="212121"/>
              </a:solidFill>
            </a:endParaRPr>
          </a:p>
          <a:p>
            <a:pPr marL="0" lvl="0" indent="0" algn="ctr" rtl="0">
              <a:spcBef>
                <a:spcPts val="0"/>
              </a:spcBef>
              <a:spcAft>
                <a:spcPts val="0"/>
              </a:spcAft>
              <a:buNone/>
            </a:pPr>
            <a:endParaRPr dirty="0"/>
          </a:p>
          <a:p>
            <a:pPr marL="0" lvl="0" indent="0" algn="ctr" rtl="0">
              <a:spcBef>
                <a:spcPts val="0"/>
              </a:spcBef>
              <a:spcAft>
                <a:spcPts val="0"/>
              </a:spcAft>
              <a:buNone/>
            </a:pPr>
            <a:endParaRPr sz="3035" b="1" u="sng" dirty="0"/>
          </a:p>
          <a:p>
            <a:pPr marL="0" lvl="0" indent="0" algn="ctr" rtl="0">
              <a:spcBef>
                <a:spcPts val="0"/>
              </a:spcBef>
              <a:spcAft>
                <a:spcPts val="0"/>
              </a:spcAft>
              <a:buNone/>
            </a:pPr>
            <a:r>
              <a:rPr lang="en" sz="2800" b="1" dirty="0">
                <a:solidFill>
                  <a:srgbClr val="000000"/>
                </a:solidFill>
              </a:rPr>
              <a:t>Presented by </a:t>
            </a:r>
            <a:r>
              <a:rPr lang="en" sz="2800" dirty="0">
                <a:solidFill>
                  <a:srgbClr val="000000"/>
                </a:solidFill>
              </a:rPr>
              <a:t>:</a:t>
            </a:r>
            <a:r>
              <a:rPr lang="en" sz="2800" b="1" dirty="0">
                <a:solidFill>
                  <a:srgbClr val="000000"/>
                </a:solidFill>
              </a:rPr>
              <a:t> </a:t>
            </a:r>
            <a:r>
              <a:rPr lang="en" b="1" dirty="0">
                <a:solidFill>
                  <a:srgbClr val="000000"/>
                </a:solidFill>
              </a:rPr>
              <a:t>d</a:t>
            </a:r>
            <a:r>
              <a:rPr lang="en" sz="2800" b="1" dirty="0">
                <a:solidFill>
                  <a:srgbClr val="000000"/>
                </a:solidFill>
              </a:rPr>
              <a:t>ata_hacker</a:t>
            </a:r>
            <a:endParaRPr sz="2800" b="1" dirty="0">
              <a:solidFill>
                <a:srgbClr val="000000"/>
              </a:solidFill>
            </a:endParaRPr>
          </a:p>
          <a:p>
            <a:pPr marL="0" lvl="0" indent="0" algn="ctr" rtl="0">
              <a:spcBef>
                <a:spcPts val="0"/>
              </a:spcBef>
              <a:spcAft>
                <a:spcPts val="0"/>
              </a:spcAft>
              <a:buNone/>
            </a:pPr>
            <a:endParaRPr sz="2800" b="1" u="sng" dirty="0"/>
          </a:p>
          <a:p>
            <a:pPr marL="0" lvl="0" indent="0" algn="ctr" rtl="0">
              <a:spcBef>
                <a:spcPts val="0"/>
              </a:spcBef>
              <a:spcAft>
                <a:spcPts val="0"/>
              </a:spcAft>
              <a:buNone/>
            </a:pPr>
            <a:r>
              <a:rPr lang="en" dirty="0"/>
              <a:t>                                      </a:t>
            </a:r>
            <a:r>
              <a:rPr lang="en" b="1" dirty="0"/>
              <a:t> </a:t>
            </a:r>
            <a:r>
              <a:rPr lang="en" sz="2122" b="1" dirty="0"/>
              <a:t>  </a:t>
            </a:r>
            <a:r>
              <a:rPr lang="en" sz="2122" b="1" dirty="0">
                <a:latin typeface="Comfortaa"/>
                <a:ea typeface="Comfortaa"/>
                <a:cs typeface="Comfortaa"/>
                <a:sym typeface="Comfortaa"/>
              </a:rPr>
              <a:t>Diptiranjan Bal</a:t>
            </a:r>
            <a:endParaRPr sz="2122" b="1" dirty="0">
              <a:latin typeface="Comfortaa"/>
              <a:ea typeface="Comfortaa"/>
              <a:cs typeface="Comfortaa"/>
              <a:sym typeface="Comfortaa"/>
            </a:endParaRPr>
          </a:p>
          <a:p>
            <a:pPr marL="0" lvl="0" indent="0" algn="ctr" rtl="0">
              <a:spcBef>
                <a:spcPts val="0"/>
              </a:spcBef>
              <a:spcAft>
                <a:spcPts val="0"/>
              </a:spcAft>
              <a:buNone/>
            </a:pPr>
            <a:r>
              <a:rPr lang="en" sz="2122" b="1" dirty="0">
                <a:latin typeface="Comfortaa"/>
                <a:ea typeface="Comfortaa"/>
                <a:cs typeface="Comfortaa"/>
                <a:sym typeface="Comfortaa"/>
              </a:rPr>
              <a:t>                                               	           Rudra Prasad Sahoo</a:t>
            </a:r>
            <a:endParaRPr sz="2122" b="1" dirty="0">
              <a:latin typeface="Comfortaa"/>
              <a:ea typeface="Comfortaa"/>
              <a:cs typeface="Comfortaa"/>
              <a:sym typeface="Comfortaa"/>
            </a:endParaRPr>
          </a:p>
          <a:p>
            <a:pPr marL="0" lvl="0" indent="0" algn="ctr" rtl="0">
              <a:spcBef>
                <a:spcPts val="0"/>
              </a:spcBef>
              <a:spcAft>
                <a:spcPts val="0"/>
              </a:spcAft>
              <a:buNone/>
            </a:pPr>
            <a:r>
              <a:rPr lang="en" sz="2122" b="1" dirty="0">
                <a:latin typeface="Comfortaa"/>
                <a:ea typeface="Comfortaa"/>
                <a:cs typeface="Comfortaa"/>
                <a:sym typeface="Comfortaa"/>
              </a:rPr>
              <a:t>                                                  Pranay Bhuyan</a:t>
            </a:r>
            <a:endParaRPr sz="2122" b="1" dirty="0">
              <a:latin typeface="Comfortaa"/>
              <a:ea typeface="Comfortaa"/>
              <a:cs typeface="Comfortaa"/>
              <a:sym typeface="Comfortaa"/>
            </a:endParaRPr>
          </a:p>
        </p:txBody>
      </p:sp>
      <p:pic>
        <p:nvPicPr>
          <p:cNvPr id="56" name="Google Shape;56;p13"/>
          <p:cNvPicPr preferRelativeResize="0"/>
          <p:nvPr/>
        </p:nvPicPr>
        <p:blipFill>
          <a:blip r:embed="rId3">
            <a:alphaModFix/>
          </a:blip>
          <a:stretch>
            <a:fillRect/>
          </a:stretch>
        </p:blipFill>
        <p:spPr>
          <a:xfrm>
            <a:off x="6961875" y="101175"/>
            <a:ext cx="2100100" cy="444900"/>
          </a:xfrm>
          <a:prstGeom prst="rect">
            <a:avLst/>
          </a:prstGeom>
          <a:noFill/>
          <a:ln>
            <a:noFill/>
          </a:ln>
        </p:spPr>
      </p:pic>
      <p:pic>
        <p:nvPicPr>
          <p:cNvPr id="57" name="Google Shape;57;p13"/>
          <p:cNvPicPr preferRelativeResize="0"/>
          <p:nvPr/>
        </p:nvPicPr>
        <p:blipFill>
          <a:blip r:embed="rId4">
            <a:alphaModFix/>
          </a:blip>
          <a:stretch>
            <a:fillRect/>
          </a:stretch>
        </p:blipFill>
        <p:spPr>
          <a:xfrm>
            <a:off x="7370650" y="1618600"/>
            <a:ext cx="1264200" cy="632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152400" y="1745275"/>
            <a:ext cx="8839200" cy="3398234"/>
          </a:xfrm>
          <a:prstGeom prst="rect">
            <a:avLst/>
          </a:prstGeom>
          <a:noFill/>
          <a:ln>
            <a:noFill/>
          </a:ln>
        </p:spPr>
      </p:pic>
      <p:sp>
        <p:nvSpPr>
          <p:cNvPr id="115" name="Google Shape;115;p22"/>
          <p:cNvSpPr txBox="1"/>
          <p:nvPr/>
        </p:nvSpPr>
        <p:spPr>
          <a:xfrm>
            <a:off x="152400" y="0"/>
            <a:ext cx="8656200" cy="48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Times New Roman"/>
                <a:ea typeface="Times New Roman"/>
                <a:cs typeface="Times New Roman"/>
                <a:sym typeface="Times New Roman"/>
              </a:rPr>
              <a:t>Most Common Neighbourhood :</a:t>
            </a:r>
            <a:endParaRPr sz="3000">
              <a:latin typeface="Times New Roman"/>
              <a:ea typeface="Times New Roman"/>
              <a:cs typeface="Times New Roman"/>
              <a:sym typeface="Times New Roman"/>
            </a:endParaRPr>
          </a:p>
        </p:txBody>
      </p:sp>
      <p:sp>
        <p:nvSpPr>
          <p:cNvPr id="116" name="Google Shape;116;p22"/>
          <p:cNvSpPr txBox="1"/>
          <p:nvPr/>
        </p:nvSpPr>
        <p:spPr>
          <a:xfrm>
            <a:off x="152400" y="610075"/>
            <a:ext cx="8839200" cy="907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1100"/>
              </a:spcBef>
              <a:spcAft>
                <a:spcPts val="0"/>
              </a:spcAft>
              <a:buClr>
                <a:schemeClr val="dk1"/>
              </a:buClr>
              <a:buSzPts val="1600"/>
              <a:buChar char="●"/>
            </a:pPr>
            <a:r>
              <a:rPr lang="en" sz="1600" b="1">
                <a:solidFill>
                  <a:schemeClr val="dk1"/>
                </a:solidFill>
                <a:highlight>
                  <a:srgbClr val="FFFFFF"/>
                </a:highlight>
                <a:latin typeface="Times New Roman"/>
                <a:ea typeface="Times New Roman"/>
                <a:cs typeface="Times New Roman"/>
                <a:sym typeface="Times New Roman"/>
              </a:rPr>
              <a:t>Williamsburg and Bedford-Stuyvesant</a:t>
            </a:r>
            <a:r>
              <a:rPr lang="en" sz="1600">
                <a:solidFill>
                  <a:schemeClr val="dk1"/>
                </a:solidFill>
                <a:highlight>
                  <a:srgbClr val="FFFFFF"/>
                </a:highlight>
                <a:latin typeface="Times New Roman"/>
                <a:ea typeface="Times New Roman"/>
                <a:cs typeface="Times New Roman"/>
                <a:sym typeface="Times New Roman"/>
              </a:rPr>
              <a:t> are the two that are prefered comparatively high.</a:t>
            </a:r>
            <a:endParaRPr sz="1600">
              <a:solidFill>
                <a:schemeClr val="dk1"/>
              </a:solidFill>
              <a:highlight>
                <a:srgbClr val="FFFFFF"/>
              </a:highlight>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Commonly People prefer to stay at these neighbourhoods.</a:t>
            </a:r>
            <a:endParaRPr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612550" y="267400"/>
            <a:ext cx="7721700" cy="585300"/>
          </a:xfrm>
          <a:prstGeom prst="rect">
            <a:avLst/>
          </a:prstGeom>
        </p:spPr>
        <p:txBody>
          <a:bodyPr spcFirstLastPara="1" wrap="square" lIns="91425" tIns="91425" rIns="91425" bIns="91425" anchor="t" anchorCtr="0">
            <a:normAutofit/>
          </a:bodyPr>
          <a:lstStyle/>
          <a:p>
            <a:pPr marL="0" lvl="0" indent="0" algn="l" rtl="0">
              <a:lnSpc>
                <a:spcPct val="115000"/>
              </a:lnSpc>
              <a:spcBef>
                <a:spcPts val="700"/>
              </a:spcBef>
              <a:spcAft>
                <a:spcPts val="700"/>
              </a:spcAft>
              <a:buNone/>
            </a:pPr>
            <a:r>
              <a:rPr lang="en" sz="2600" b="1">
                <a:solidFill>
                  <a:srgbClr val="434343"/>
                </a:solidFill>
                <a:highlight>
                  <a:srgbClr val="FFFFFF"/>
                </a:highlight>
                <a:latin typeface="Times New Roman"/>
                <a:ea typeface="Times New Roman"/>
                <a:cs typeface="Times New Roman"/>
                <a:sym typeface="Times New Roman"/>
              </a:rPr>
              <a:t>Different Host and Areas they host :</a:t>
            </a:r>
            <a:endParaRPr sz="3900" b="1">
              <a:solidFill>
                <a:srgbClr val="434343"/>
              </a:solidFill>
              <a:latin typeface="Times New Roman"/>
              <a:ea typeface="Times New Roman"/>
              <a:cs typeface="Times New Roman"/>
              <a:sym typeface="Times New Roman"/>
            </a:endParaRPr>
          </a:p>
        </p:txBody>
      </p:sp>
      <p:sp>
        <p:nvSpPr>
          <p:cNvPr id="122" name="Google Shape;122;p23"/>
          <p:cNvSpPr txBox="1">
            <a:spLocks noGrp="1"/>
          </p:cNvSpPr>
          <p:nvPr>
            <p:ph type="body" idx="1"/>
          </p:nvPr>
        </p:nvSpPr>
        <p:spPr>
          <a:xfrm>
            <a:off x="498825" y="852700"/>
            <a:ext cx="8258400" cy="4243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212121"/>
              </a:buClr>
              <a:buSzPts val="1600"/>
              <a:buChar char="●"/>
            </a:pPr>
            <a:r>
              <a:rPr lang="en" sz="1600">
                <a:solidFill>
                  <a:srgbClr val="212121"/>
                </a:solidFill>
                <a:highlight>
                  <a:srgbClr val="FFFFFF"/>
                </a:highlight>
                <a:latin typeface="Times New Roman"/>
                <a:ea typeface="Times New Roman"/>
                <a:cs typeface="Times New Roman"/>
                <a:sym typeface="Times New Roman"/>
              </a:rPr>
              <a:t>Most number of listings are created by the host named </a:t>
            </a:r>
            <a:r>
              <a:rPr lang="en" sz="1600" b="1">
                <a:solidFill>
                  <a:srgbClr val="212121"/>
                </a:solidFill>
                <a:highlight>
                  <a:srgbClr val="FFFFFF"/>
                </a:highlight>
                <a:latin typeface="Times New Roman"/>
                <a:ea typeface="Times New Roman"/>
                <a:cs typeface="Times New Roman"/>
                <a:sym typeface="Times New Roman"/>
              </a:rPr>
              <a:t>Sonder (NYC) </a:t>
            </a:r>
            <a:r>
              <a:rPr lang="en" sz="1600">
                <a:solidFill>
                  <a:srgbClr val="212121"/>
                </a:solidFill>
                <a:highlight>
                  <a:srgbClr val="FFFFFF"/>
                </a:highlight>
                <a:latin typeface="Times New Roman"/>
                <a:ea typeface="Times New Roman"/>
                <a:cs typeface="Times New Roman"/>
                <a:sym typeface="Times New Roman"/>
              </a:rPr>
              <a:t>from </a:t>
            </a:r>
            <a:r>
              <a:rPr lang="en" sz="1600" b="1">
                <a:solidFill>
                  <a:srgbClr val="212121"/>
                </a:solidFill>
                <a:highlight>
                  <a:srgbClr val="FFFFFF"/>
                </a:highlight>
                <a:latin typeface="Times New Roman"/>
                <a:ea typeface="Times New Roman"/>
                <a:cs typeface="Times New Roman"/>
                <a:sym typeface="Times New Roman"/>
              </a:rPr>
              <a:t>Manhattan </a:t>
            </a:r>
            <a:r>
              <a:rPr lang="en" sz="1600">
                <a:solidFill>
                  <a:srgbClr val="212121"/>
                </a:solidFill>
                <a:highlight>
                  <a:srgbClr val="FFFFFF"/>
                </a:highlight>
                <a:latin typeface="Times New Roman"/>
                <a:ea typeface="Times New Roman"/>
                <a:cs typeface="Times New Roman"/>
                <a:sym typeface="Times New Roman"/>
              </a:rPr>
              <a:t>neighbourhood</a:t>
            </a:r>
            <a:r>
              <a:rPr lang="en" sz="1600" b="1">
                <a:solidFill>
                  <a:srgbClr val="212121"/>
                </a:solidFill>
                <a:highlight>
                  <a:srgbClr val="FFFFFF"/>
                </a:highlight>
                <a:latin typeface="Times New Roman"/>
                <a:ea typeface="Times New Roman"/>
                <a:cs typeface="Times New Roman"/>
                <a:sym typeface="Times New Roman"/>
              </a:rPr>
              <a:t> </a:t>
            </a:r>
            <a:r>
              <a:rPr lang="en" sz="1600">
                <a:solidFill>
                  <a:srgbClr val="212121"/>
                </a:solidFill>
                <a:highlight>
                  <a:srgbClr val="FFFFFF"/>
                </a:highlight>
                <a:latin typeface="Times New Roman"/>
                <a:ea typeface="Times New Roman"/>
                <a:cs typeface="Times New Roman"/>
                <a:sym typeface="Times New Roman"/>
              </a:rPr>
              <a:t>group</a:t>
            </a:r>
            <a:r>
              <a:rPr lang="en" sz="1600" b="1">
                <a:solidFill>
                  <a:srgbClr val="212121"/>
                </a:solidFill>
                <a:highlight>
                  <a:srgbClr val="FFFFFF"/>
                </a:highlight>
                <a:latin typeface="Times New Roman"/>
                <a:ea typeface="Times New Roman"/>
                <a:cs typeface="Times New Roman"/>
                <a:sym typeface="Times New Roman"/>
              </a:rPr>
              <a:t> </a:t>
            </a:r>
            <a:r>
              <a:rPr lang="en" sz="1600">
                <a:solidFill>
                  <a:srgbClr val="212121"/>
                </a:solidFill>
                <a:highlight>
                  <a:srgbClr val="FFFFFF"/>
                </a:highlight>
                <a:latin typeface="Times New Roman"/>
                <a:ea typeface="Times New Roman"/>
                <a:cs typeface="Times New Roman"/>
                <a:sym typeface="Times New Roman"/>
              </a:rPr>
              <a:t>followed by the host named</a:t>
            </a:r>
            <a:r>
              <a:rPr lang="en" sz="1600" b="1">
                <a:solidFill>
                  <a:srgbClr val="212121"/>
                </a:solidFill>
                <a:highlight>
                  <a:srgbClr val="FFFFFF"/>
                </a:highlight>
                <a:latin typeface="Times New Roman"/>
                <a:ea typeface="Times New Roman"/>
                <a:cs typeface="Times New Roman"/>
                <a:sym typeface="Times New Roman"/>
              </a:rPr>
              <a:t> Blueground</a:t>
            </a:r>
            <a:r>
              <a:rPr lang="en" sz="1600">
                <a:solidFill>
                  <a:srgbClr val="212121"/>
                </a:solidFill>
                <a:highlight>
                  <a:srgbClr val="FFFFFF"/>
                </a:highlight>
                <a:latin typeface="Times New Roman"/>
                <a:ea typeface="Times New Roman"/>
                <a:cs typeface="Times New Roman"/>
                <a:sym typeface="Times New Roman"/>
              </a:rPr>
              <a:t> from both </a:t>
            </a:r>
            <a:r>
              <a:rPr lang="en" sz="1600" b="1">
                <a:solidFill>
                  <a:srgbClr val="212121"/>
                </a:solidFill>
                <a:highlight>
                  <a:srgbClr val="FFFFFF"/>
                </a:highlight>
                <a:latin typeface="Times New Roman"/>
                <a:ea typeface="Times New Roman"/>
                <a:cs typeface="Times New Roman"/>
                <a:sym typeface="Times New Roman"/>
              </a:rPr>
              <a:t>Manhattan </a:t>
            </a:r>
            <a:r>
              <a:rPr lang="en" sz="1600">
                <a:solidFill>
                  <a:srgbClr val="212121"/>
                </a:solidFill>
                <a:highlight>
                  <a:srgbClr val="FFFFFF"/>
                </a:highlight>
                <a:latin typeface="Times New Roman"/>
                <a:ea typeface="Times New Roman"/>
                <a:cs typeface="Times New Roman"/>
                <a:sym typeface="Times New Roman"/>
              </a:rPr>
              <a:t>and </a:t>
            </a:r>
            <a:r>
              <a:rPr lang="en" sz="1600" b="1">
                <a:solidFill>
                  <a:srgbClr val="212121"/>
                </a:solidFill>
                <a:highlight>
                  <a:srgbClr val="FFFFFF"/>
                </a:highlight>
                <a:latin typeface="Times New Roman"/>
                <a:ea typeface="Times New Roman"/>
                <a:cs typeface="Times New Roman"/>
                <a:sym typeface="Times New Roman"/>
              </a:rPr>
              <a:t>Brooklyn </a:t>
            </a:r>
            <a:r>
              <a:rPr lang="en" sz="1600">
                <a:solidFill>
                  <a:srgbClr val="212121"/>
                </a:solidFill>
                <a:highlight>
                  <a:srgbClr val="FFFFFF"/>
                </a:highlight>
                <a:latin typeface="Times New Roman"/>
                <a:ea typeface="Times New Roman"/>
                <a:cs typeface="Times New Roman"/>
                <a:sym typeface="Times New Roman"/>
              </a:rPr>
              <a:t>neighbourhood groups.</a:t>
            </a:r>
            <a:endParaRPr sz="1600">
              <a:solidFill>
                <a:srgbClr val="212121"/>
              </a:solidFill>
              <a:highlight>
                <a:srgbClr val="FFFFFF"/>
              </a:highlight>
              <a:latin typeface="Times New Roman"/>
              <a:ea typeface="Times New Roman"/>
              <a:cs typeface="Times New Roman"/>
              <a:sym typeface="Times New Roman"/>
            </a:endParaRPr>
          </a:p>
          <a:p>
            <a:pPr marL="457200" lvl="0" indent="0" algn="l" rtl="0">
              <a:spcBef>
                <a:spcPts val="1200"/>
              </a:spcBef>
              <a:spcAft>
                <a:spcPts val="1200"/>
              </a:spcAft>
              <a:buNone/>
            </a:pPr>
            <a:endParaRPr sz="1600">
              <a:solidFill>
                <a:srgbClr val="212121"/>
              </a:solidFill>
              <a:highlight>
                <a:srgbClr val="FFFFFF"/>
              </a:highlight>
              <a:latin typeface="Times New Roman"/>
              <a:ea typeface="Times New Roman"/>
              <a:cs typeface="Times New Roman"/>
              <a:sym typeface="Times New Roman"/>
            </a:endParaRPr>
          </a:p>
        </p:txBody>
      </p:sp>
      <p:pic>
        <p:nvPicPr>
          <p:cNvPr id="123" name="Google Shape;123;p23"/>
          <p:cNvPicPr preferRelativeResize="0"/>
          <p:nvPr/>
        </p:nvPicPr>
        <p:blipFill>
          <a:blip r:embed="rId3">
            <a:alphaModFix/>
          </a:blip>
          <a:stretch>
            <a:fillRect/>
          </a:stretch>
        </p:blipFill>
        <p:spPr>
          <a:xfrm>
            <a:off x="612550" y="1802075"/>
            <a:ext cx="8135925" cy="3052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610625" y="168375"/>
            <a:ext cx="7711500" cy="575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3166" b="1">
                <a:solidFill>
                  <a:srgbClr val="434343"/>
                </a:solidFill>
                <a:highlight>
                  <a:srgbClr val="FFFFFF"/>
                </a:highlight>
                <a:latin typeface="Times New Roman"/>
                <a:ea typeface="Times New Roman"/>
                <a:cs typeface="Times New Roman"/>
                <a:sym typeface="Times New Roman"/>
              </a:rPr>
              <a:t>Busiest Host and why ?</a:t>
            </a:r>
            <a:endParaRPr sz="3166"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p>
        </p:txBody>
      </p:sp>
      <p:sp>
        <p:nvSpPr>
          <p:cNvPr id="129" name="Google Shape;129;p24"/>
          <p:cNvSpPr txBox="1">
            <a:spLocks noGrp="1"/>
          </p:cNvSpPr>
          <p:nvPr>
            <p:ph type="body" idx="1"/>
          </p:nvPr>
        </p:nvSpPr>
        <p:spPr>
          <a:xfrm>
            <a:off x="560925" y="743475"/>
            <a:ext cx="8300100" cy="4077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b="1">
                <a:latin typeface="Times New Roman"/>
                <a:ea typeface="Times New Roman"/>
                <a:cs typeface="Times New Roman"/>
                <a:sym typeface="Times New Roman"/>
              </a:rPr>
              <a:t>Top 15 busiest hosts</a:t>
            </a:r>
            <a:r>
              <a:rPr lang="en" sz="1500">
                <a:latin typeface="Times New Roman"/>
                <a:ea typeface="Times New Roman"/>
                <a:cs typeface="Times New Roman"/>
                <a:sym typeface="Times New Roman"/>
              </a:rPr>
              <a:t> on AirBnb NYC on the basis of the </a:t>
            </a:r>
            <a:r>
              <a:rPr lang="en" sz="1500" b="1">
                <a:latin typeface="Times New Roman"/>
                <a:ea typeface="Times New Roman"/>
                <a:cs typeface="Times New Roman"/>
                <a:sym typeface="Times New Roman"/>
              </a:rPr>
              <a:t>number of reviews</a:t>
            </a:r>
            <a:r>
              <a:rPr lang="en"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marL="457200" lvl="0" indent="-323850" algn="l" rtl="0">
              <a:spcBef>
                <a:spcPts val="0"/>
              </a:spcBef>
              <a:spcAft>
                <a:spcPts val="0"/>
              </a:spcAft>
              <a:buSzPts val="1500"/>
              <a:buChar char="●"/>
            </a:pPr>
            <a:r>
              <a:rPr lang="en" sz="1500" b="1">
                <a:latin typeface="Times New Roman"/>
                <a:ea typeface="Times New Roman"/>
                <a:cs typeface="Times New Roman"/>
                <a:sym typeface="Times New Roman"/>
              </a:rPr>
              <a:t>Michael</a:t>
            </a:r>
            <a:r>
              <a:rPr lang="en" sz="1500">
                <a:latin typeface="Times New Roman"/>
                <a:ea typeface="Times New Roman"/>
                <a:cs typeface="Times New Roman"/>
                <a:sym typeface="Times New Roman"/>
              </a:rPr>
              <a:t> is the busiest host with the max number of reviews, followed by </a:t>
            </a:r>
            <a:r>
              <a:rPr lang="en" sz="1500" b="1">
                <a:latin typeface="Times New Roman"/>
                <a:ea typeface="Times New Roman"/>
                <a:cs typeface="Times New Roman"/>
                <a:sym typeface="Times New Roman"/>
              </a:rPr>
              <a:t>David, John, Jason, Alex.</a:t>
            </a:r>
            <a:endParaRPr sz="1500" b="1">
              <a:latin typeface="Times New Roman"/>
              <a:ea typeface="Times New Roman"/>
              <a:cs typeface="Times New Roman"/>
              <a:sym typeface="Times New Roman"/>
            </a:endParaRPr>
          </a:p>
          <a:p>
            <a:pPr marL="457200" lvl="0" indent="-323850" algn="l" rtl="0">
              <a:spcBef>
                <a:spcPts val="0"/>
              </a:spcBef>
              <a:spcAft>
                <a:spcPts val="0"/>
              </a:spcAft>
              <a:buSzPts val="1500"/>
              <a:buChar char="●"/>
            </a:pPr>
            <a:r>
              <a:rPr lang="en" sz="1500">
                <a:latin typeface="Times New Roman"/>
                <a:ea typeface="Times New Roman"/>
                <a:cs typeface="Times New Roman"/>
                <a:sym typeface="Times New Roman"/>
              </a:rPr>
              <a:t>It also has been observed that most of the busiest hosts </a:t>
            </a:r>
            <a:r>
              <a:rPr lang="en" sz="1500" b="1">
                <a:latin typeface="Times New Roman"/>
                <a:ea typeface="Times New Roman"/>
                <a:cs typeface="Times New Roman"/>
                <a:sym typeface="Times New Roman"/>
              </a:rPr>
              <a:t>deals</a:t>
            </a:r>
            <a:r>
              <a:rPr lang="en" sz="1500">
                <a:latin typeface="Times New Roman"/>
                <a:ea typeface="Times New Roman"/>
                <a:cs typeface="Times New Roman"/>
                <a:sym typeface="Times New Roman"/>
              </a:rPr>
              <a:t> with </a:t>
            </a:r>
            <a:r>
              <a:rPr lang="en" sz="1500" b="1">
                <a:latin typeface="Times New Roman"/>
                <a:ea typeface="Times New Roman"/>
                <a:cs typeface="Times New Roman"/>
                <a:sym typeface="Times New Roman"/>
              </a:rPr>
              <a:t>Private rooms and  Entire Home/apt</a:t>
            </a:r>
            <a:r>
              <a:rPr lang="en"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
        <p:nvSpPr>
          <p:cNvPr id="130" name="Google Shape;130;p24"/>
          <p:cNvSpPr txBox="1"/>
          <p:nvPr/>
        </p:nvSpPr>
        <p:spPr>
          <a:xfrm>
            <a:off x="9074875" y="2483750"/>
            <a:ext cx="91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31" name="Google Shape;131;p24"/>
          <p:cNvPicPr preferRelativeResize="0"/>
          <p:nvPr/>
        </p:nvPicPr>
        <p:blipFill>
          <a:blip r:embed="rId3">
            <a:alphaModFix/>
          </a:blip>
          <a:stretch>
            <a:fillRect/>
          </a:stretch>
        </p:blipFill>
        <p:spPr>
          <a:xfrm>
            <a:off x="337125" y="2173900"/>
            <a:ext cx="8523901" cy="2838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540225" y="241675"/>
            <a:ext cx="8402400" cy="640200"/>
          </a:xfrm>
          <a:prstGeom prst="rect">
            <a:avLst/>
          </a:prstGeom>
        </p:spPr>
        <p:txBody>
          <a:bodyPr spcFirstLastPara="1" wrap="square" lIns="91425" tIns="91425" rIns="91425" bIns="91425" anchor="t" anchorCtr="0">
            <a:noAutofit/>
          </a:bodyPr>
          <a:lstStyle/>
          <a:p>
            <a:pPr marL="0" lvl="0" indent="0" algn="l" rtl="0">
              <a:lnSpc>
                <a:spcPct val="115000"/>
              </a:lnSpc>
              <a:spcBef>
                <a:spcPts val="700"/>
              </a:spcBef>
              <a:spcAft>
                <a:spcPts val="0"/>
              </a:spcAft>
              <a:buNone/>
            </a:pPr>
            <a:r>
              <a:rPr lang="en" sz="2500" b="1">
                <a:solidFill>
                  <a:srgbClr val="434343"/>
                </a:solidFill>
                <a:highlight>
                  <a:srgbClr val="FFFFFF"/>
                </a:highlight>
                <a:latin typeface="Times New Roman"/>
                <a:ea typeface="Times New Roman"/>
                <a:cs typeface="Times New Roman"/>
                <a:sym typeface="Times New Roman"/>
              </a:rPr>
              <a:t>Density of different types of rooms across the map</a:t>
            </a:r>
            <a:r>
              <a:rPr lang="en" sz="2500" b="1">
                <a:solidFill>
                  <a:srgbClr val="212121"/>
                </a:solidFill>
                <a:highlight>
                  <a:srgbClr val="FFFFFF"/>
                </a:highlight>
                <a:latin typeface="Times New Roman"/>
                <a:ea typeface="Times New Roman"/>
                <a:cs typeface="Times New Roman"/>
                <a:sym typeface="Times New Roman"/>
              </a:rPr>
              <a:t> :</a:t>
            </a:r>
            <a:endParaRPr sz="2500" b="1">
              <a:solidFill>
                <a:srgbClr val="212121"/>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None/>
            </a:pPr>
            <a:endParaRPr sz="2500">
              <a:solidFill>
                <a:srgbClr val="212121"/>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sz="2500">
              <a:latin typeface="Times New Roman"/>
              <a:ea typeface="Times New Roman"/>
              <a:cs typeface="Times New Roman"/>
              <a:sym typeface="Times New Roman"/>
            </a:endParaRPr>
          </a:p>
        </p:txBody>
      </p:sp>
      <p:sp>
        <p:nvSpPr>
          <p:cNvPr id="137" name="Google Shape;137;p25"/>
          <p:cNvSpPr txBox="1">
            <a:spLocks noGrp="1"/>
          </p:cNvSpPr>
          <p:nvPr>
            <p:ph type="body" idx="1"/>
          </p:nvPr>
        </p:nvSpPr>
        <p:spPr>
          <a:xfrm>
            <a:off x="609775" y="881875"/>
            <a:ext cx="8199300" cy="41520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b="1">
                <a:latin typeface="Times New Roman"/>
                <a:ea typeface="Times New Roman"/>
                <a:cs typeface="Times New Roman"/>
                <a:sym typeface="Times New Roman"/>
              </a:rPr>
              <a:t>Private rooms</a:t>
            </a:r>
            <a:r>
              <a:rPr lang="en" sz="1500">
                <a:latin typeface="Times New Roman"/>
                <a:ea typeface="Times New Roman"/>
                <a:cs typeface="Times New Roman"/>
                <a:sym typeface="Times New Roman"/>
              </a:rPr>
              <a:t> and </a:t>
            </a:r>
            <a:r>
              <a:rPr lang="en" sz="1500" b="1">
                <a:latin typeface="Times New Roman"/>
                <a:ea typeface="Times New Roman"/>
                <a:cs typeface="Times New Roman"/>
                <a:sym typeface="Times New Roman"/>
              </a:rPr>
              <a:t>Entire home/apartments</a:t>
            </a:r>
            <a:r>
              <a:rPr lang="en" sz="1500">
                <a:latin typeface="Times New Roman"/>
                <a:ea typeface="Times New Roman"/>
                <a:cs typeface="Times New Roman"/>
                <a:sym typeface="Times New Roman"/>
              </a:rPr>
              <a:t> room types are more densely spread across the map of New york city.</a:t>
            </a:r>
            <a:endParaRPr sz="1500">
              <a:latin typeface="Times New Roman"/>
              <a:ea typeface="Times New Roman"/>
              <a:cs typeface="Times New Roman"/>
              <a:sym typeface="Times New Roman"/>
            </a:endParaRPr>
          </a:p>
        </p:txBody>
      </p:sp>
      <p:pic>
        <p:nvPicPr>
          <p:cNvPr id="138" name="Google Shape;138;p25"/>
          <p:cNvPicPr preferRelativeResize="0"/>
          <p:nvPr/>
        </p:nvPicPr>
        <p:blipFill>
          <a:blip r:embed="rId3">
            <a:alphaModFix/>
          </a:blip>
          <a:stretch>
            <a:fillRect/>
          </a:stretch>
        </p:blipFill>
        <p:spPr>
          <a:xfrm>
            <a:off x="767900" y="1581100"/>
            <a:ext cx="8092999" cy="3392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654075" y="81100"/>
            <a:ext cx="7896300" cy="595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3022" b="1">
                <a:solidFill>
                  <a:srgbClr val="434343"/>
                </a:solidFill>
                <a:highlight>
                  <a:srgbClr val="FFFFFF"/>
                </a:highlight>
                <a:latin typeface="Times New Roman"/>
                <a:ea typeface="Times New Roman"/>
                <a:cs typeface="Times New Roman"/>
                <a:sym typeface="Times New Roman"/>
              </a:rPr>
              <a:t>Which host gives AirBnb the most revenue ? :</a:t>
            </a:r>
            <a:endParaRPr sz="3022"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p>
        </p:txBody>
      </p:sp>
      <p:sp>
        <p:nvSpPr>
          <p:cNvPr id="144" name="Google Shape;144;p26"/>
          <p:cNvSpPr txBox="1">
            <a:spLocks noGrp="1"/>
          </p:cNvSpPr>
          <p:nvPr>
            <p:ph type="body" idx="1"/>
          </p:nvPr>
        </p:nvSpPr>
        <p:spPr>
          <a:xfrm>
            <a:off x="726500" y="676900"/>
            <a:ext cx="7952700" cy="4112100"/>
          </a:xfrm>
          <a:prstGeom prst="rect">
            <a:avLst/>
          </a:prstGeom>
        </p:spPr>
        <p:txBody>
          <a:bodyPr spcFirstLastPara="1" wrap="square" lIns="91425" tIns="91425" rIns="91425" bIns="91425" anchor="t" anchorCtr="0">
            <a:normAutofit/>
          </a:bodyPr>
          <a:lstStyle/>
          <a:p>
            <a:pPr marL="457200" lvl="0" indent="-323850" algn="just" rtl="0">
              <a:spcBef>
                <a:spcPts val="0"/>
              </a:spcBef>
              <a:spcAft>
                <a:spcPts val="0"/>
              </a:spcAft>
              <a:buSzPts val="1500"/>
              <a:buChar char="●"/>
            </a:pPr>
            <a:r>
              <a:rPr lang="en" sz="1500">
                <a:latin typeface="Times New Roman"/>
                <a:ea typeface="Times New Roman"/>
                <a:cs typeface="Times New Roman"/>
                <a:sym typeface="Times New Roman"/>
              </a:rPr>
              <a:t>We can see that the host named </a:t>
            </a:r>
            <a:r>
              <a:rPr lang="en" sz="1500" b="1">
                <a:latin typeface="Times New Roman"/>
                <a:ea typeface="Times New Roman"/>
                <a:cs typeface="Times New Roman"/>
                <a:sym typeface="Times New Roman"/>
              </a:rPr>
              <a:t>Blueground</a:t>
            </a:r>
            <a:r>
              <a:rPr lang="en" sz="1500">
                <a:latin typeface="Times New Roman"/>
                <a:ea typeface="Times New Roman"/>
                <a:cs typeface="Times New Roman"/>
                <a:sym typeface="Times New Roman"/>
              </a:rPr>
              <a:t> is leading in the list with most revenue generated around $ 2.2 million followed by </a:t>
            </a:r>
            <a:r>
              <a:rPr lang="en" sz="1500" b="1">
                <a:latin typeface="Times New Roman"/>
                <a:ea typeface="Times New Roman"/>
                <a:cs typeface="Times New Roman"/>
                <a:sym typeface="Times New Roman"/>
              </a:rPr>
              <a:t>Jenny, Kara, Amy, Katherine</a:t>
            </a:r>
            <a:r>
              <a:rPr lang="en" sz="1500">
                <a:latin typeface="Times New Roman"/>
                <a:ea typeface="Times New Roman"/>
                <a:cs typeface="Times New Roman"/>
                <a:sym typeface="Times New Roman"/>
              </a:rPr>
              <a:t> and others.</a:t>
            </a:r>
            <a:endParaRPr sz="1500">
              <a:latin typeface="Times New Roman"/>
              <a:ea typeface="Times New Roman"/>
              <a:cs typeface="Times New Roman"/>
              <a:sym typeface="Times New Roman"/>
            </a:endParaRPr>
          </a:p>
        </p:txBody>
      </p:sp>
      <p:pic>
        <p:nvPicPr>
          <p:cNvPr id="145" name="Google Shape;145;p26"/>
          <p:cNvPicPr preferRelativeResize="0"/>
          <p:nvPr/>
        </p:nvPicPr>
        <p:blipFill>
          <a:blip r:embed="rId3">
            <a:alphaModFix/>
          </a:blip>
          <a:stretch>
            <a:fillRect/>
          </a:stretch>
        </p:blipFill>
        <p:spPr>
          <a:xfrm>
            <a:off x="550575" y="1359875"/>
            <a:ext cx="8128725" cy="3548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633375" y="194975"/>
            <a:ext cx="7999800" cy="8649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2650" b="1">
                <a:solidFill>
                  <a:srgbClr val="434343"/>
                </a:solidFill>
                <a:highlight>
                  <a:srgbClr val="FFFFFF"/>
                </a:highlight>
                <a:latin typeface="Times New Roman"/>
                <a:ea typeface="Times New Roman"/>
                <a:cs typeface="Times New Roman"/>
                <a:sym typeface="Times New Roman"/>
              </a:rPr>
              <a:t>Most number of reviews given by people of different neighbourhood groups</a:t>
            </a:r>
            <a:endParaRPr sz="2650"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solidFill>
                <a:srgbClr val="434343"/>
              </a:solidFill>
              <a:latin typeface="Times New Roman"/>
              <a:ea typeface="Times New Roman"/>
              <a:cs typeface="Times New Roman"/>
              <a:sym typeface="Times New Roman"/>
            </a:endParaRPr>
          </a:p>
        </p:txBody>
      </p:sp>
      <p:sp>
        <p:nvSpPr>
          <p:cNvPr id="151" name="Google Shape;151;p27"/>
          <p:cNvSpPr txBox="1">
            <a:spLocks noGrp="1"/>
          </p:cNvSpPr>
          <p:nvPr>
            <p:ph type="body" idx="1"/>
          </p:nvPr>
        </p:nvSpPr>
        <p:spPr>
          <a:xfrm>
            <a:off x="633625" y="1246025"/>
            <a:ext cx="7999800" cy="38085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b="1">
                <a:latin typeface="Times New Roman"/>
                <a:ea typeface="Times New Roman"/>
                <a:cs typeface="Times New Roman"/>
                <a:sym typeface="Times New Roman"/>
              </a:rPr>
              <a:t>Brooklyn and Manhattan</a:t>
            </a:r>
            <a:r>
              <a:rPr lang="en" sz="1500">
                <a:latin typeface="Times New Roman"/>
                <a:ea typeface="Times New Roman"/>
                <a:cs typeface="Times New Roman"/>
                <a:sym typeface="Times New Roman"/>
              </a:rPr>
              <a:t> are the neighbourhood groups that gets the most reviews.</a:t>
            </a:r>
            <a:endParaRPr sz="1500">
              <a:latin typeface="Times New Roman"/>
              <a:ea typeface="Times New Roman"/>
              <a:cs typeface="Times New Roman"/>
              <a:sym typeface="Times New Roman"/>
            </a:endParaRPr>
          </a:p>
          <a:p>
            <a:pPr marL="457200" lvl="0" indent="-323850" algn="l" rtl="0">
              <a:spcBef>
                <a:spcPts val="0"/>
              </a:spcBef>
              <a:spcAft>
                <a:spcPts val="0"/>
              </a:spcAft>
              <a:buSzPts val="1500"/>
              <a:buChar char="●"/>
            </a:pPr>
            <a:r>
              <a:rPr lang="en" sz="1500" b="1">
                <a:latin typeface="Times New Roman"/>
                <a:ea typeface="Times New Roman"/>
                <a:cs typeface="Times New Roman"/>
                <a:sym typeface="Times New Roman"/>
              </a:rPr>
              <a:t>Queens, Bronx and Staten island</a:t>
            </a:r>
            <a:r>
              <a:rPr lang="en" sz="1500">
                <a:latin typeface="Times New Roman"/>
                <a:ea typeface="Times New Roman"/>
                <a:cs typeface="Times New Roman"/>
                <a:sym typeface="Times New Roman"/>
              </a:rPr>
              <a:t> gets less reviews comparatively.</a:t>
            </a:r>
            <a:endParaRPr sz="1500">
              <a:latin typeface="Times New Roman"/>
              <a:ea typeface="Times New Roman"/>
              <a:cs typeface="Times New Roman"/>
              <a:sym typeface="Times New Roman"/>
            </a:endParaRPr>
          </a:p>
        </p:txBody>
      </p:sp>
      <p:pic>
        <p:nvPicPr>
          <p:cNvPr id="152" name="Google Shape;152;p27"/>
          <p:cNvPicPr preferRelativeResize="0"/>
          <p:nvPr/>
        </p:nvPicPr>
        <p:blipFill>
          <a:blip r:embed="rId3">
            <a:alphaModFix/>
          </a:blip>
          <a:stretch>
            <a:fillRect/>
          </a:stretch>
        </p:blipFill>
        <p:spPr>
          <a:xfrm>
            <a:off x="840900" y="1980825"/>
            <a:ext cx="7584775" cy="3073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591975" y="184625"/>
            <a:ext cx="7742400" cy="761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2722" b="1">
                <a:solidFill>
                  <a:srgbClr val="434343"/>
                </a:solidFill>
                <a:highlight>
                  <a:srgbClr val="FFFFFF"/>
                </a:highlight>
                <a:latin typeface="Times New Roman"/>
                <a:ea typeface="Times New Roman"/>
                <a:cs typeface="Times New Roman"/>
                <a:sym typeface="Times New Roman"/>
              </a:rPr>
              <a:t>Which are the most preferred room types with respect to Neighbourhood Group ?</a:t>
            </a:r>
            <a:endParaRPr sz="2722"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latin typeface="Times New Roman"/>
              <a:ea typeface="Times New Roman"/>
              <a:cs typeface="Times New Roman"/>
              <a:sym typeface="Times New Roman"/>
            </a:endParaRPr>
          </a:p>
        </p:txBody>
      </p:sp>
      <p:sp>
        <p:nvSpPr>
          <p:cNvPr id="158" name="Google Shape;158;p28"/>
          <p:cNvSpPr txBox="1">
            <a:spLocks noGrp="1"/>
          </p:cNvSpPr>
          <p:nvPr>
            <p:ph type="body" idx="1"/>
          </p:nvPr>
        </p:nvSpPr>
        <p:spPr>
          <a:xfrm>
            <a:off x="207925" y="1229075"/>
            <a:ext cx="3067500" cy="3840900"/>
          </a:xfrm>
          <a:prstGeom prst="rect">
            <a:avLst/>
          </a:prstGeom>
        </p:spPr>
        <p:txBody>
          <a:bodyPr spcFirstLastPara="1" wrap="square" lIns="91425" tIns="91425" rIns="91425" bIns="91425" anchor="t" anchorCtr="0">
            <a:noAutofit/>
          </a:bodyPr>
          <a:lstStyle/>
          <a:p>
            <a:pPr marL="457200" lvl="0" indent="-323850" algn="just" rtl="0">
              <a:lnSpc>
                <a:spcPct val="105000"/>
              </a:lnSpc>
              <a:spcBef>
                <a:spcPts val="0"/>
              </a:spcBef>
              <a:spcAft>
                <a:spcPts val="0"/>
              </a:spcAft>
              <a:buClr>
                <a:schemeClr val="dk1"/>
              </a:buClr>
              <a:buSzPts val="1500"/>
              <a:buChar char="●"/>
            </a:pPr>
            <a:r>
              <a:rPr lang="en" sz="1500" b="1">
                <a:solidFill>
                  <a:schemeClr val="dk1"/>
                </a:solidFill>
                <a:latin typeface="Times New Roman"/>
                <a:ea typeface="Times New Roman"/>
                <a:cs typeface="Times New Roman"/>
                <a:sym typeface="Times New Roman"/>
              </a:rPr>
              <a:t>Manhattan </a:t>
            </a:r>
            <a:r>
              <a:rPr lang="en" sz="1500">
                <a:solidFill>
                  <a:schemeClr val="dk1"/>
                </a:solidFill>
                <a:latin typeface="Times New Roman"/>
                <a:ea typeface="Times New Roman"/>
                <a:cs typeface="Times New Roman"/>
                <a:sym typeface="Times New Roman"/>
              </a:rPr>
              <a:t>is the neighbourhood group where the e</a:t>
            </a:r>
            <a:r>
              <a:rPr lang="en" sz="1500" b="1">
                <a:solidFill>
                  <a:schemeClr val="dk1"/>
                </a:solidFill>
                <a:latin typeface="Times New Roman"/>
                <a:ea typeface="Times New Roman"/>
                <a:cs typeface="Times New Roman"/>
                <a:sym typeface="Times New Roman"/>
              </a:rPr>
              <a:t>ntire home/apt</a:t>
            </a:r>
            <a:r>
              <a:rPr lang="en" sz="1500">
                <a:solidFill>
                  <a:schemeClr val="dk1"/>
                </a:solidFill>
                <a:latin typeface="Times New Roman"/>
                <a:ea typeface="Times New Roman"/>
                <a:cs typeface="Times New Roman"/>
                <a:sym typeface="Times New Roman"/>
              </a:rPr>
              <a:t> has been booked mostly.</a:t>
            </a:r>
            <a:endParaRPr sz="1500">
              <a:solidFill>
                <a:schemeClr val="dk1"/>
              </a:solidFill>
              <a:latin typeface="Times New Roman"/>
              <a:ea typeface="Times New Roman"/>
              <a:cs typeface="Times New Roman"/>
              <a:sym typeface="Times New Roman"/>
            </a:endParaRPr>
          </a:p>
          <a:p>
            <a:pPr marL="457200" lvl="0" indent="-323850" algn="just" rtl="0">
              <a:lnSpc>
                <a:spcPct val="105000"/>
              </a:lnSpc>
              <a:spcBef>
                <a:spcPts val="0"/>
              </a:spcBef>
              <a:spcAft>
                <a:spcPts val="0"/>
              </a:spcAft>
              <a:buClr>
                <a:schemeClr val="dk1"/>
              </a:buClr>
              <a:buSzPts val="1500"/>
              <a:buChar char="●"/>
            </a:pPr>
            <a:r>
              <a:rPr lang="en" sz="1500">
                <a:solidFill>
                  <a:schemeClr val="dk1"/>
                </a:solidFill>
                <a:latin typeface="Times New Roman"/>
                <a:ea typeface="Times New Roman"/>
                <a:cs typeface="Times New Roman"/>
                <a:sym typeface="Times New Roman"/>
              </a:rPr>
              <a:t>As for </a:t>
            </a:r>
            <a:r>
              <a:rPr lang="en" sz="1500" b="1">
                <a:solidFill>
                  <a:schemeClr val="dk1"/>
                </a:solidFill>
                <a:latin typeface="Times New Roman"/>
                <a:ea typeface="Times New Roman"/>
                <a:cs typeface="Times New Roman"/>
                <a:sym typeface="Times New Roman"/>
              </a:rPr>
              <a:t>Brooklyn</a:t>
            </a:r>
            <a:r>
              <a:rPr lang="en" sz="1500">
                <a:solidFill>
                  <a:schemeClr val="dk1"/>
                </a:solidFill>
                <a:latin typeface="Times New Roman"/>
                <a:ea typeface="Times New Roman"/>
                <a:cs typeface="Times New Roman"/>
                <a:sym typeface="Times New Roman"/>
              </a:rPr>
              <a:t>, </a:t>
            </a:r>
            <a:r>
              <a:rPr lang="en" sz="1500" b="1">
                <a:solidFill>
                  <a:schemeClr val="dk1"/>
                </a:solidFill>
                <a:latin typeface="Times New Roman"/>
                <a:ea typeface="Times New Roman"/>
                <a:cs typeface="Times New Roman"/>
                <a:sym typeface="Times New Roman"/>
              </a:rPr>
              <a:t>Private rooms</a:t>
            </a:r>
            <a:r>
              <a:rPr lang="en" sz="1500">
                <a:solidFill>
                  <a:schemeClr val="dk1"/>
                </a:solidFill>
                <a:latin typeface="Times New Roman"/>
                <a:ea typeface="Times New Roman"/>
                <a:cs typeface="Times New Roman"/>
                <a:sym typeface="Times New Roman"/>
              </a:rPr>
              <a:t> have been preferred the most.</a:t>
            </a:r>
            <a:endParaRPr sz="1500">
              <a:solidFill>
                <a:schemeClr val="dk1"/>
              </a:solidFill>
              <a:latin typeface="Times New Roman"/>
              <a:ea typeface="Times New Roman"/>
              <a:cs typeface="Times New Roman"/>
              <a:sym typeface="Times New Roman"/>
            </a:endParaRPr>
          </a:p>
          <a:p>
            <a:pPr marL="457200" lvl="0" indent="-323850" algn="just" rtl="0">
              <a:lnSpc>
                <a:spcPct val="105000"/>
              </a:lnSpc>
              <a:spcBef>
                <a:spcPts val="0"/>
              </a:spcBef>
              <a:spcAft>
                <a:spcPts val="0"/>
              </a:spcAft>
              <a:buClr>
                <a:schemeClr val="dk1"/>
              </a:buClr>
              <a:buSzPts val="1500"/>
              <a:buFont typeface="Roboto"/>
              <a:buChar char="●"/>
            </a:pPr>
            <a:r>
              <a:rPr lang="en" sz="1500">
                <a:solidFill>
                  <a:schemeClr val="dk1"/>
                </a:solidFill>
                <a:highlight>
                  <a:srgbClr val="FFFFFF"/>
                </a:highlight>
                <a:latin typeface="Times New Roman"/>
                <a:ea typeface="Times New Roman"/>
                <a:cs typeface="Times New Roman"/>
                <a:sym typeface="Times New Roman"/>
              </a:rPr>
              <a:t>In </a:t>
            </a:r>
            <a:r>
              <a:rPr lang="en" sz="1500" b="1">
                <a:solidFill>
                  <a:schemeClr val="dk1"/>
                </a:solidFill>
                <a:highlight>
                  <a:srgbClr val="FFFFFF"/>
                </a:highlight>
                <a:latin typeface="Times New Roman"/>
                <a:ea typeface="Times New Roman"/>
                <a:cs typeface="Times New Roman"/>
                <a:sym typeface="Times New Roman"/>
              </a:rPr>
              <a:t>Staten Island</a:t>
            </a:r>
            <a:r>
              <a:rPr lang="en" sz="1500">
                <a:solidFill>
                  <a:schemeClr val="dk1"/>
                </a:solidFill>
                <a:highlight>
                  <a:srgbClr val="FFFFFF"/>
                </a:highlight>
                <a:latin typeface="Times New Roman"/>
                <a:ea typeface="Times New Roman"/>
                <a:cs typeface="Times New Roman"/>
                <a:sym typeface="Times New Roman"/>
              </a:rPr>
              <a:t>, people like to live in </a:t>
            </a:r>
            <a:r>
              <a:rPr lang="en" sz="1500" b="1">
                <a:solidFill>
                  <a:schemeClr val="dk1"/>
                </a:solidFill>
                <a:highlight>
                  <a:srgbClr val="FFFFFF"/>
                </a:highlight>
                <a:latin typeface="Times New Roman"/>
                <a:ea typeface="Times New Roman"/>
                <a:cs typeface="Times New Roman"/>
                <a:sym typeface="Times New Roman"/>
              </a:rPr>
              <a:t>Entire home/apt</a:t>
            </a:r>
            <a:r>
              <a:rPr lang="en" sz="1500">
                <a:solidFill>
                  <a:schemeClr val="dk1"/>
                </a:solidFill>
                <a:highlight>
                  <a:srgbClr val="FFFFFF"/>
                </a:highlight>
                <a:latin typeface="Times New Roman"/>
                <a:ea typeface="Times New Roman"/>
                <a:cs typeface="Times New Roman"/>
                <a:sym typeface="Times New Roman"/>
              </a:rPr>
              <a:t> and </a:t>
            </a:r>
            <a:r>
              <a:rPr lang="en" sz="1500" b="1">
                <a:solidFill>
                  <a:schemeClr val="dk1"/>
                </a:solidFill>
                <a:highlight>
                  <a:srgbClr val="FFFFFF"/>
                </a:highlight>
                <a:latin typeface="Times New Roman"/>
                <a:ea typeface="Times New Roman"/>
                <a:cs typeface="Times New Roman"/>
                <a:sym typeface="Times New Roman"/>
              </a:rPr>
              <a:t>Private room</a:t>
            </a:r>
            <a:r>
              <a:rPr lang="en" sz="1500">
                <a:solidFill>
                  <a:schemeClr val="dk1"/>
                </a:solidFill>
                <a:highlight>
                  <a:srgbClr val="FFFFFF"/>
                </a:highlight>
                <a:latin typeface="Times New Roman"/>
                <a:ea typeface="Times New Roman"/>
                <a:cs typeface="Times New Roman"/>
                <a:sym typeface="Times New Roman"/>
              </a:rPr>
              <a:t>. But people barely prefer </a:t>
            </a:r>
            <a:r>
              <a:rPr lang="en" sz="1500" b="1">
                <a:solidFill>
                  <a:schemeClr val="dk1"/>
                </a:solidFill>
                <a:highlight>
                  <a:srgbClr val="FFFFFF"/>
                </a:highlight>
                <a:latin typeface="Times New Roman"/>
                <a:ea typeface="Times New Roman"/>
                <a:cs typeface="Times New Roman"/>
                <a:sym typeface="Times New Roman"/>
              </a:rPr>
              <a:t>Shared room.</a:t>
            </a:r>
            <a:endParaRPr sz="1500" b="1">
              <a:solidFill>
                <a:schemeClr val="dk1"/>
              </a:solidFill>
              <a:highlight>
                <a:srgbClr val="FFFFFF"/>
              </a:highlight>
              <a:latin typeface="Times New Roman"/>
              <a:ea typeface="Times New Roman"/>
              <a:cs typeface="Times New Roman"/>
              <a:sym typeface="Times New Roman"/>
            </a:endParaRPr>
          </a:p>
          <a:p>
            <a:pPr marL="457200" lvl="0" indent="-323850" algn="just" rtl="0">
              <a:lnSpc>
                <a:spcPct val="105000"/>
              </a:lnSpc>
              <a:spcBef>
                <a:spcPts val="0"/>
              </a:spcBef>
              <a:spcAft>
                <a:spcPts val="0"/>
              </a:spcAft>
              <a:buClr>
                <a:schemeClr val="dk1"/>
              </a:buClr>
              <a:buSzPts val="1500"/>
              <a:buChar char="●"/>
            </a:pPr>
            <a:r>
              <a:rPr lang="en" sz="1500">
                <a:solidFill>
                  <a:schemeClr val="dk1"/>
                </a:solidFill>
                <a:highlight>
                  <a:srgbClr val="FFFFFF"/>
                </a:highlight>
                <a:latin typeface="Times New Roman"/>
                <a:ea typeface="Times New Roman"/>
                <a:cs typeface="Times New Roman"/>
                <a:sym typeface="Times New Roman"/>
              </a:rPr>
              <a:t>Concluded that most of the people prefer </a:t>
            </a:r>
            <a:r>
              <a:rPr lang="en" sz="1500" b="1">
                <a:solidFill>
                  <a:schemeClr val="dk1"/>
                </a:solidFill>
                <a:highlight>
                  <a:srgbClr val="FFFFFF"/>
                </a:highlight>
                <a:latin typeface="Times New Roman"/>
                <a:ea typeface="Times New Roman"/>
                <a:cs typeface="Times New Roman"/>
                <a:sym typeface="Times New Roman"/>
              </a:rPr>
              <a:t>Entire home/apt</a:t>
            </a:r>
            <a:r>
              <a:rPr lang="en" sz="1500">
                <a:solidFill>
                  <a:schemeClr val="dk1"/>
                </a:solidFill>
                <a:highlight>
                  <a:srgbClr val="FFFFFF"/>
                </a:highlight>
                <a:latin typeface="Times New Roman"/>
                <a:ea typeface="Times New Roman"/>
                <a:cs typeface="Times New Roman"/>
                <a:sym typeface="Times New Roman"/>
              </a:rPr>
              <a:t> and </a:t>
            </a:r>
            <a:r>
              <a:rPr lang="en" sz="1500" b="1">
                <a:solidFill>
                  <a:schemeClr val="dk1"/>
                </a:solidFill>
                <a:highlight>
                  <a:srgbClr val="FFFFFF"/>
                </a:highlight>
                <a:latin typeface="Times New Roman"/>
                <a:ea typeface="Times New Roman"/>
                <a:cs typeface="Times New Roman"/>
                <a:sym typeface="Times New Roman"/>
              </a:rPr>
              <a:t>Private rooms</a:t>
            </a:r>
            <a:r>
              <a:rPr lang="en" sz="1500">
                <a:solidFill>
                  <a:schemeClr val="dk1"/>
                </a:solidFill>
                <a:highlight>
                  <a:srgbClr val="FFFFFF"/>
                </a:highlight>
                <a:latin typeface="Times New Roman"/>
                <a:ea typeface="Times New Roman"/>
                <a:cs typeface="Times New Roman"/>
                <a:sym typeface="Times New Roman"/>
              </a:rPr>
              <a:t> compared to </a:t>
            </a:r>
            <a:r>
              <a:rPr lang="en" sz="1500" b="1">
                <a:solidFill>
                  <a:schemeClr val="dk1"/>
                </a:solidFill>
                <a:highlight>
                  <a:srgbClr val="FFFFFF"/>
                </a:highlight>
                <a:latin typeface="Times New Roman"/>
                <a:ea typeface="Times New Roman"/>
                <a:cs typeface="Times New Roman"/>
                <a:sym typeface="Times New Roman"/>
              </a:rPr>
              <a:t>shared room</a:t>
            </a:r>
            <a:r>
              <a:rPr lang="en" sz="1500">
                <a:solidFill>
                  <a:schemeClr val="dk1"/>
                </a:solidFill>
                <a:highlight>
                  <a:srgbClr val="FFFFFF"/>
                </a:highlight>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p:txBody>
      </p:sp>
      <p:pic>
        <p:nvPicPr>
          <p:cNvPr id="159" name="Google Shape;159;p28"/>
          <p:cNvPicPr preferRelativeResize="0"/>
          <p:nvPr/>
        </p:nvPicPr>
        <p:blipFill>
          <a:blip r:embed="rId3">
            <a:alphaModFix/>
          </a:blip>
          <a:stretch>
            <a:fillRect/>
          </a:stretch>
        </p:blipFill>
        <p:spPr>
          <a:xfrm>
            <a:off x="3324075" y="1254875"/>
            <a:ext cx="5640300" cy="3789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557600" y="286375"/>
            <a:ext cx="7329300" cy="5796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2911" b="1">
                <a:solidFill>
                  <a:srgbClr val="434343"/>
                </a:solidFill>
                <a:highlight>
                  <a:srgbClr val="FFFFFF"/>
                </a:highlight>
                <a:latin typeface="Times New Roman"/>
                <a:ea typeface="Times New Roman"/>
                <a:cs typeface="Times New Roman"/>
                <a:sym typeface="Times New Roman"/>
              </a:rPr>
              <a:t>Number of reviews with respect to room type :</a:t>
            </a:r>
            <a:endParaRPr sz="2911"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latin typeface="Times New Roman"/>
              <a:ea typeface="Times New Roman"/>
              <a:cs typeface="Times New Roman"/>
              <a:sym typeface="Times New Roman"/>
            </a:endParaRPr>
          </a:p>
        </p:txBody>
      </p:sp>
      <p:sp>
        <p:nvSpPr>
          <p:cNvPr id="165" name="Google Shape;165;p29"/>
          <p:cNvSpPr txBox="1">
            <a:spLocks noGrp="1"/>
          </p:cNvSpPr>
          <p:nvPr>
            <p:ph type="body" idx="1"/>
          </p:nvPr>
        </p:nvSpPr>
        <p:spPr>
          <a:xfrm>
            <a:off x="287175" y="1230824"/>
            <a:ext cx="2915400" cy="3858600"/>
          </a:xfrm>
          <a:prstGeom prst="rect">
            <a:avLst/>
          </a:prstGeom>
        </p:spPr>
        <p:txBody>
          <a:bodyPr spcFirstLastPara="1" wrap="square" lIns="91425" tIns="91425" rIns="91425" bIns="91425" anchor="t" anchorCtr="0">
            <a:noAutofit/>
          </a:bodyPr>
          <a:lstStyle/>
          <a:p>
            <a:pPr marL="457200" lvl="0" indent="-330200" algn="just" rtl="0">
              <a:lnSpc>
                <a:spcPct val="105000"/>
              </a:lnSpc>
              <a:spcBef>
                <a:spcPts val="0"/>
              </a:spcBef>
              <a:spcAft>
                <a:spcPts val="0"/>
              </a:spcAft>
              <a:buSzPts val="1600"/>
              <a:buChar char="●"/>
            </a:pPr>
            <a:r>
              <a:rPr lang="en" sz="1600">
                <a:latin typeface="Times New Roman"/>
                <a:ea typeface="Times New Roman"/>
                <a:cs typeface="Times New Roman"/>
                <a:sym typeface="Times New Roman"/>
              </a:rPr>
              <a:t>This </a:t>
            </a:r>
            <a:r>
              <a:rPr lang="en" sz="1600" b="1">
                <a:latin typeface="Times New Roman"/>
                <a:ea typeface="Times New Roman"/>
                <a:cs typeface="Times New Roman"/>
                <a:sym typeface="Times New Roman"/>
              </a:rPr>
              <a:t>pie chart</a:t>
            </a:r>
            <a:r>
              <a:rPr lang="en" sz="1600">
                <a:latin typeface="Times New Roman"/>
                <a:ea typeface="Times New Roman"/>
                <a:cs typeface="Times New Roman"/>
                <a:sym typeface="Times New Roman"/>
              </a:rPr>
              <a:t> represents the percentage of </a:t>
            </a:r>
            <a:r>
              <a:rPr lang="en" sz="1600" b="1">
                <a:latin typeface="Times New Roman"/>
                <a:ea typeface="Times New Roman"/>
                <a:cs typeface="Times New Roman"/>
                <a:sym typeface="Times New Roman"/>
              </a:rPr>
              <a:t>number of reviews</a:t>
            </a:r>
            <a:r>
              <a:rPr lang="en" sz="1600">
                <a:latin typeface="Times New Roman"/>
                <a:ea typeface="Times New Roman"/>
                <a:cs typeface="Times New Roman"/>
                <a:sym typeface="Times New Roman"/>
              </a:rPr>
              <a:t> w.r.t the </a:t>
            </a:r>
            <a:r>
              <a:rPr lang="en" sz="1600" b="1">
                <a:latin typeface="Times New Roman"/>
                <a:ea typeface="Times New Roman"/>
                <a:cs typeface="Times New Roman"/>
                <a:sym typeface="Times New Roman"/>
              </a:rPr>
              <a:t>room type</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marL="457200" lvl="0" indent="-330200" algn="just" rtl="0">
              <a:lnSpc>
                <a:spcPct val="105000"/>
              </a:lnSpc>
              <a:spcBef>
                <a:spcPts val="0"/>
              </a:spcBef>
              <a:spcAft>
                <a:spcPts val="0"/>
              </a:spcAft>
              <a:buSzPts val="1600"/>
              <a:buChar char="●"/>
            </a:pPr>
            <a:r>
              <a:rPr lang="en" sz="1600">
                <a:latin typeface="Times New Roman"/>
                <a:ea typeface="Times New Roman"/>
                <a:cs typeface="Times New Roman"/>
                <a:sym typeface="Times New Roman"/>
              </a:rPr>
              <a:t>The majority of the reviews are given for the </a:t>
            </a:r>
            <a:r>
              <a:rPr lang="en" sz="1600" b="1">
                <a:latin typeface="Times New Roman"/>
                <a:ea typeface="Times New Roman"/>
                <a:cs typeface="Times New Roman"/>
                <a:sym typeface="Times New Roman"/>
              </a:rPr>
              <a:t>Entire Home/Apt</a:t>
            </a:r>
            <a:r>
              <a:rPr lang="en" sz="1600">
                <a:latin typeface="Times New Roman"/>
                <a:ea typeface="Times New Roman"/>
                <a:cs typeface="Times New Roman"/>
                <a:sym typeface="Times New Roman"/>
              </a:rPr>
              <a:t> type of rooms with 51 %, while 47.3% of the reviews are given for </a:t>
            </a:r>
            <a:r>
              <a:rPr lang="en" sz="1600" b="1">
                <a:latin typeface="Times New Roman"/>
                <a:ea typeface="Times New Roman"/>
                <a:cs typeface="Times New Roman"/>
                <a:sym typeface="Times New Roman"/>
              </a:rPr>
              <a:t>Private rooms</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marL="457200" lvl="0" indent="-330200" algn="just" rtl="0">
              <a:lnSpc>
                <a:spcPct val="105000"/>
              </a:lnSpc>
              <a:spcBef>
                <a:spcPts val="0"/>
              </a:spcBef>
              <a:spcAft>
                <a:spcPts val="0"/>
              </a:spcAft>
              <a:buSzPts val="1600"/>
              <a:buChar char="●"/>
            </a:pPr>
            <a:r>
              <a:rPr lang="en" sz="1600" b="1">
                <a:latin typeface="Times New Roman"/>
                <a:ea typeface="Times New Roman"/>
                <a:cs typeface="Times New Roman"/>
                <a:sym typeface="Times New Roman"/>
              </a:rPr>
              <a:t>Shared rooms</a:t>
            </a:r>
            <a:r>
              <a:rPr lang="en" sz="1600">
                <a:latin typeface="Times New Roman"/>
                <a:ea typeface="Times New Roman"/>
                <a:cs typeface="Times New Roman"/>
                <a:sym typeface="Times New Roman"/>
              </a:rPr>
              <a:t> get the least reviews with only 1.7% of the total reviews.</a:t>
            </a:r>
            <a:endParaRPr sz="1600">
              <a:latin typeface="Times New Roman"/>
              <a:ea typeface="Times New Roman"/>
              <a:cs typeface="Times New Roman"/>
              <a:sym typeface="Times New Roman"/>
            </a:endParaRPr>
          </a:p>
        </p:txBody>
      </p:sp>
      <p:pic>
        <p:nvPicPr>
          <p:cNvPr id="166" name="Google Shape;166;p29"/>
          <p:cNvPicPr preferRelativeResize="0"/>
          <p:nvPr/>
        </p:nvPicPr>
        <p:blipFill>
          <a:blip r:embed="rId3">
            <a:alphaModFix/>
          </a:blip>
          <a:stretch>
            <a:fillRect/>
          </a:stretch>
        </p:blipFill>
        <p:spPr>
          <a:xfrm>
            <a:off x="3624250" y="1176725"/>
            <a:ext cx="5350474" cy="3966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576675" y="281100"/>
            <a:ext cx="7704300" cy="575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2933" b="1">
                <a:solidFill>
                  <a:srgbClr val="434343"/>
                </a:solidFill>
                <a:highlight>
                  <a:srgbClr val="FFFFFF"/>
                </a:highlight>
                <a:latin typeface="Times New Roman"/>
                <a:ea typeface="Times New Roman"/>
                <a:cs typeface="Times New Roman"/>
                <a:sym typeface="Times New Roman"/>
              </a:rPr>
              <a:t>How price influence people ?</a:t>
            </a:r>
            <a:endParaRPr sz="2933"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latin typeface="Times New Roman"/>
              <a:ea typeface="Times New Roman"/>
              <a:cs typeface="Times New Roman"/>
              <a:sym typeface="Times New Roman"/>
            </a:endParaRPr>
          </a:p>
        </p:txBody>
      </p:sp>
      <p:sp>
        <p:nvSpPr>
          <p:cNvPr id="172" name="Google Shape;172;p30"/>
          <p:cNvSpPr txBox="1">
            <a:spLocks noGrp="1"/>
          </p:cNvSpPr>
          <p:nvPr>
            <p:ph type="body" idx="1"/>
          </p:nvPr>
        </p:nvSpPr>
        <p:spPr>
          <a:xfrm>
            <a:off x="674750" y="1018350"/>
            <a:ext cx="7798200" cy="4577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We have analysed that price is one of the most important factor in influencing people to go for a booking and the review after that.</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Most of the people have preferred a low price room i.e below 1000$.</a:t>
            </a:r>
            <a:endParaRPr sz="1600">
              <a:latin typeface="Times New Roman"/>
              <a:ea typeface="Times New Roman"/>
              <a:cs typeface="Times New Roman"/>
              <a:sym typeface="Times New Roman"/>
            </a:endParaRPr>
          </a:p>
        </p:txBody>
      </p:sp>
      <p:pic>
        <p:nvPicPr>
          <p:cNvPr id="173" name="Google Shape;173;p30"/>
          <p:cNvPicPr preferRelativeResize="0"/>
          <p:nvPr/>
        </p:nvPicPr>
        <p:blipFill>
          <a:blip r:embed="rId3">
            <a:alphaModFix/>
          </a:blip>
          <a:stretch>
            <a:fillRect/>
          </a:stretch>
        </p:blipFill>
        <p:spPr>
          <a:xfrm>
            <a:off x="721750" y="2063600"/>
            <a:ext cx="7704199" cy="2942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456000" y="145200"/>
            <a:ext cx="8232000" cy="929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2650" b="1">
                <a:solidFill>
                  <a:srgbClr val="434343"/>
                </a:solidFill>
                <a:highlight>
                  <a:srgbClr val="FFFFFF"/>
                </a:highlight>
                <a:latin typeface="Times New Roman"/>
                <a:ea typeface="Times New Roman"/>
                <a:cs typeface="Times New Roman"/>
                <a:sym typeface="Times New Roman"/>
              </a:rPr>
              <a:t>Revenue generated by the room category (Cheap, affordable, expensive, luxurious) :</a:t>
            </a:r>
            <a:endParaRPr sz="2650" b="1">
              <a:solidFill>
                <a:srgbClr val="434343"/>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None/>
            </a:pPr>
            <a:endParaRPr>
              <a:latin typeface="Times New Roman"/>
              <a:ea typeface="Times New Roman"/>
              <a:cs typeface="Times New Roman"/>
              <a:sym typeface="Times New Roman"/>
            </a:endParaRPr>
          </a:p>
          <a:p>
            <a:pPr marL="0" lvl="0" indent="0" algn="l" rtl="0">
              <a:lnSpc>
                <a:spcPct val="115000"/>
              </a:lnSpc>
              <a:spcBef>
                <a:spcPts val="700"/>
              </a:spcBef>
              <a:spcAft>
                <a:spcPts val="0"/>
              </a:spcAft>
              <a:buNone/>
            </a:pPr>
            <a:endParaRPr sz="1500">
              <a:solidFill>
                <a:srgbClr val="212121"/>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latin typeface="Times New Roman"/>
              <a:ea typeface="Times New Roman"/>
              <a:cs typeface="Times New Roman"/>
              <a:sym typeface="Times New Roman"/>
            </a:endParaRPr>
          </a:p>
        </p:txBody>
      </p:sp>
      <p:sp>
        <p:nvSpPr>
          <p:cNvPr id="179" name="Google Shape;179;p31"/>
          <p:cNvSpPr txBox="1">
            <a:spLocks noGrp="1"/>
          </p:cNvSpPr>
          <p:nvPr>
            <p:ph type="body" idx="1"/>
          </p:nvPr>
        </p:nvSpPr>
        <p:spPr>
          <a:xfrm>
            <a:off x="179050" y="1074600"/>
            <a:ext cx="2682900" cy="3474000"/>
          </a:xfrm>
          <a:prstGeom prst="rect">
            <a:avLst/>
          </a:prstGeom>
        </p:spPr>
        <p:txBody>
          <a:bodyPr spcFirstLastPara="1" wrap="square" lIns="91425" tIns="91425" rIns="91425" bIns="91425" anchor="t" anchorCtr="0">
            <a:noAutofit/>
          </a:bodyPr>
          <a:lstStyle/>
          <a:p>
            <a:pPr marL="457200" lvl="0" indent="-323850" algn="just" rtl="0">
              <a:spcBef>
                <a:spcPts val="0"/>
              </a:spcBef>
              <a:spcAft>
                <a:spcPts val="0"/>
              </a:spcAft>
              <a:buSzPts val="1500"/>
              <a:buFont typeface="Times New Roman"/>
              <a:buChar char="●"/>
            </a:pPr>
            <a:r>
              <a:rPr lang="en" sz="1500">
                <a:latin typeface="Times New Roman"/>
                <a:ea typeface="Times New Roman"/>
                <a:cs typeface="Times New Roman"/>
                <a:sym typeface="Times New Roman"/>
              </a:rPr>
              <a:t>Differentiated the room category on the basis of their prices and derived which category is generating the most reviews.</a:t>
            </a:r>
            <a:endParaRPr sz="1500">
              <a:latin typeface="Times New Roman"/>
              <a:ea typeface="Times New Roman"/>
              <a:cs typeface="Times New Roman"/>
              <a:sym typeface="Times New Roman"/>
            </a:endParaRPr>
          </a:p>
          <a:p>
            <a:pPr marL="457200" lvl="0" indent="-323850" algn="just" rtl="0">
              <a:spcBef>
                <a:spcPts val="0"/>
              </a:spcBef>
              <a:spcAft>
                <a:spcPts val="0"/>
              </a:spcAft>
              <a:buSzPts val="1500"/>
              <a:buChar char="●"/>
            </a:pPr>
            <a:r>
              <a:rPr lang="en" sz="1500" b="1">
                <a:latin typeface="Times New Roman"/>
                <a:ea typeface="Times New Roman"/>
                <a:cs typeface="Times New Roman"/>
                <a:sym typeface="Times New Roman"/>
              </a:rPr>
              <a:t>Cheap rooms</a:t>
            </a:r>
            <a:r>
              <a:rPr lang="en" sz="1500">
                <a:latin typeface="Times New Roman"/>
                <a:ea typeface="Times New Roman"/>
                <a:cs typeface="Times New Roman"/>
                <a:sym typeface="Times New Roman"/>
              </a:rPr>
              <a:t> have generated the most revenue while</a:t>
            </a:r>
            <a:r>
              <a:rPr lang="en" sz="1500" b="1">
                <a:latin typeface="Times New Roman"/>
                <a:ea typeface="Times New Roman"/>
                <a:cs typeface="Times New Roman"/>
                <a:sym typeface="Times New Roman"/>
              </a:rPr>
              <a:t> Expensive rooms</a:t>
            </a:r>
            <a:r>
              <a:rPr lang="en" sz="1500">
                <a:latin typeface="Times New Roman"/>
                <a:ea typeface="Times New Roman"/>
                <a:cs typeface="Times New Roman"/>
                <a:sym typeface="Times New Roman"/>
              </a:rPr>
              <a:t> have generated the least.</a:t>
            </a:r>
            <a:endParaRPr sz="1500">
              <a:latin typeface="Times New Roman"/>
              <a:ea typeface="Times New Roman"/>
              <a:cs typeface="Times New Roman"/>
              <a:sym typeface="Times New Roman"/>
            </a:endParaRPr>
          </a:p>
          <a:p>
            <a:pPr marL="457200" lvl="0" indent="-323850" algn="just" rtl="0">
              <a:spcBef>
                <a:spcPts val="0"/>
              </a:spcBef>
              <a:spcAft>
                <a:spcPts val="0"/>
              </a:spcAft>
              <a:buSzPts val="1500"/>
              <a:buChar char="●"/>
            </a:pPr>
            <a:r>
              <a:rPr lang="en" sz="1500" b="1">
                <a:latin typeface="Times New Roman"/>
                <a:ea typeface="Times New Roman"/>
                <a:cs typeface="Times New Roman"/>
                <a:sym typeface="Times New Roman"/>
              </a:rPr>
              <a:t>Cheap</a:t>
            </a:r>
            <a:r>
              <a:rPr lang="en" sz="1500">
                <a:latin typeface="Times New Roman"/>
                <a:ea typeface="Times New Roman"/>
                <a:cs typeface="Times New Roman"/>
                <a:sym typeface="Times New Roman"/>
              </a:rPr>
              <a:t>- &lt; $200</a:t>
            </a:r>
            <a:endParaRPr sz="1500">
              <a:latin typeface="Times New Roman"/>
              <a:ea typeface="Times New Roman"/>
              <a:cs typeface="Times New Roman"/>
              <a:sym typeface="Times New Roman"/>
            </a:endParaRPr>
          </a:p>
          <a:p>
            <a:pPr marL="457200" lvl="0" indent="-323850" algn="just" rtl="0">
              <a:spcBef>
                <a:spcPts val="0"/>
              </a:spcBef>
              <a:spcAft>
                <a:spcPts val="0"/>
              </a:spcAft>
              <a:buSzPts val="1500"/>
              <a:buChar char="●"/>
            </a:pPr>
            <a:r>
              <a:rPr lang="en" sz="1500" b="1">
                <a:latin typeface="Times New Roman"/>
                <a:ea typeface="Times New Roman"/>
                <a:cs typeface="Times New Roman"/>
                <a:sym typeface="Times New Roman"/>
              </a:rPr>
              <a:t>Affordable</a:t>
            </a:r>
            <a:r>
              <a:rPr lang="en" sz="1500">
                <a:latin typeface="Times New Roman"/>
                <a:ea typeface="Times New Roman"/>
                <a:cs typeface="Times New Roman"/>
                <a:sym typeface="Times New Roman"/>
              </a:rPr>
              <a:t>- $(200-500)</a:t>
            </a:r>
            <a:endParaRPr sz="1500">
              <a:latin typeface="Times New Roman"/>
              <a:ea typeface="Times New Roman"/>
              <a:cs typeface="Times New Roman"/>
              <a:sym typeface="Times New Roman"/>
            </a:endParaRPr>
          </a:p>
          <a:p>
            <a:pPr marL="457200" lvl="0" indent="-323850" algn="just" rtl="0">
              <a:spcBef>
                <a:spcPts val="0"/>
              </a:spcBef>
              <a:spcAft>
                <a:spcPts val="0"/>
              </a:spcAft>
              <a:buSzPts val="1500"/>
              <a:buChar char="●"/>
            </a:pPr>
            <a:r>
              <a:rPr lang="en" sz="1500" b="1">
                <a:latin typeface="Times New Roman"/>
                <a:ea typeface="Times New Roman"/>
                <a:cs typeface="Times New Roman"/>
                <a:sym typeface="Times New Roman"/>
              </a:rPr>
              <a:t>Expensive</a:t>
            </a:r>
            <a:r>
              <a:rPr lang="en" sz="1500">
                <a:latin typeface="Times New Roman"/>
                <a:ea typeface="Times New Roman"/>
                <a:cs typeface="Times New Roman"/>
                <a:sym typeface="Times New Roman"/>
              </a:rPr>
              <a:t>- $(500-1000)</a:t>
            </a:r>
            <a:endParaRPr sz="1500">
              <a:latin typeface="Times New Roman"/>
              <a:ea typeface="Times New Roman"/>
              <a:cs typeface="Times New Roman"/>
              <a:sym typeface="Times New Roman"/>
            </a:endParaRPr>
          </a:p>
          <a:p>
            <a:pPr marL="457200" lvl="0" indent="-323850" algn="just" rtl="0">
              <a:spcBef>
                <a:spcPts val="0"/>
              </a:spcBef>
              <a:spcAft>
                <a:spcPts val="0"/>
              </a:spcAft>
              <a:buSzPts val="1500"/>
              <a:buChar char="●"/>
            </a:pPr>
            <a:r>
              <a:rPr lang="en" sz="1500" b="1">
                <a:latin typeface="Times New Roman"/>
                <a:ea typeface="Times New Roman"/>
                <a:cs typeface="Times New Roman"/>
                <a:sym typeface="Times New Roman"/>
              </a:rPr>
              <a:t>Luxurious-</a:t>
            </a:r>
            <a:r>
              <a:rPr lang="en" sz="1500">
                <a:latin typeface="Times New Roman"/>
                <a:ea typeface="Times New Roman"/>
                <a:cs typeface="Times New Roman"/>
                <a:sym typeface="Times New Roman"/>
              </a:rPr>
              <a:t> &gt; $1000</a:t>
            </a:r>
            <a:endParaRPr sz="1500">
              <a:latin typeface="Times New Roman"/>
              <a:ea typeface="Times New Roman"/>
              <a:cs typeface="Times New Roman"/>
              <a:sym typeface="Times New Roman"/>
            </a:endParaRPr>
          </a:p>
          <a:p>
            <a:pPr marL="0" lvl="0" indent="0" algn="l" rtl="0">
              <a:spcBef>
                <a:spcPts val="1200"/>
              </a:spcBef>
              <a:spcAft>
                <a:spcPts val="1200"/>
              </a:spcAft>
              <a:buNone/>
            </a:pPr>
            <a:endParaRPr sz="1500">
              <a:latin typeface="Times New Roman"/>
              <a:ea typeface="Times New Roman"/>
              <a:cs typeface="Times New Roman"/>
              <a:sym typeface="Times New Roman"/>
            </a:endParaRPr>
          </a:p>
        </p:txBody>
      </p:sp>
      <p:pic>
        <p:nvPicPr>
          <p:cNvPr id="180" name="Google Shape;180;p31"/>
          <p:cNvPicPr preferRelativeResize="0"/>
          <p:nvPr/>
        </p:nvPicPr>
        <p:blipFill rotWithShape="1">
          <a:blip r:embed="rId3">
            <a:alphaModFix/>
          </a:blip>
          <a:srcRect r="-2859"/>
          <a:stretch/>
        </p:blipFill>
        <p:spPr>
          <a:xfrm>
            <a:off x="3079575" y="1324875"/>
            <a:ext cx="5788574" cy="370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77825" y="482550"/>
            <a:ext cx="789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00" b="1">
                <a:latin typeface="Times New Roman"/>
                <a:ea typeface="Times New Roman"/>
                <a:cs typeface="Times New Roman"/>
                <a:sym typeface="Times New Roman"/>
              </a:rPr>
              <a:t>About AirBnb :	</a:t>
            </a:r>
            <a:r>
              <a:rPr lang="en" sz="3000" b="1">
                <a:latin typeface="Nunito"/>
                <a:ea typeface="Nunito"/>
                <a:cs typeface="Nunito"/>
                <a:sym typeface="Nunito"/>
              </a:rPr>
              <a:t>										</a:t>
            </a:r>
            <a:endParaRPr sz="3000" b="1">
              <a:latin typeface="Nunito"/>
              <a:ea typeface="Nunito"/>
              <a:cs typeface="Nunito"/>
              <a:sym typeface="Nunito"/>
            </a:endParaRPr>
          </a:p>
        </p:txBody>
      </p:sp>
      <p:sp>
        <p:nvSpPr>
          <p:cNvPr id="63" name="Google Shape;63;p14"/>
          <p:cNvSpPr txBox="1">
            <a:spLocks noGrp="1"/>
          </p:cNvSpPr>
          <p:nvPr>
            <p:ph type="body" idx="1"/>
          </p:nvPr>
        </p:nvSpPr>
        <p:spPr>
          <a:xfrm>
            <a:off x="946125" y="1287675"/>
            <a:ext cx="7534200" cy="3125400"/>
          </a:xfrm>
          <a:prstGeom prst="rect">
            <a:avLst/>
          </a:prstGeom>
        </p:spPr>
        <p:txBody>
          <a:bodyPr spcFirstLastPara="1" wrap="square" lIns="91425" tIns="91425" rIns="91425" bIns="91425" anchor="t" anchorCtr="0">
            <a:noAutofit/>
          </a:bodyPr>
          <a:lstStyle/>
          <a:p>
            <a:pPr marL="0" lvl="0" indent="0" algn="just" rtl="0">
              <a:spcBef>
                <a:spcPts val="700"/>
              </a:spcBef>
              <a:spcAft>
                <a:spcPts val="0"/>
              </a:spcAft>
              <a:buNone/>
            </a:pPr>
            <a:r>
              <a:rPr lang="en" sz="2000">
                <a:solidFill>
                  <a:srgbClr val="212121"/>
                </a:solidFill>
                <a:highlight>
                  <a:srgbClr val="FFFFFF"/>
                </a:highlight>
                <a:latin typeface="Times New Roman"/>
                <a:ea typeface="Times New Roman"/>
                <a:cs typeface="Times New Roman"/>
                <a:sym typeface="Times New Roman"/>
              </a:rPr>
              <a:t>AirBnb Inc. is an American San Francisco based company founded in 2008 by Brian Chesky, Nathan Blecharczyk and Joe Gebbia, operating on online Marketplace for short-term homestays and experiences. It is a worldwide recognized company for its user-friendly services. Guests and Hosts have used Airbnb to expand on travelling possibility and rental homes to present an unique and personalized way of experiencing the World.</a:t>
            </a:r>
            <a:endParaRPr sz="2000">
              <a:solidFill>
                <a:srgbClr val="212121"/>
              </a:solidFill>
              <a:highlight>
                <a:srgbClr val="FFFFFF"/>
              </a:highlight>
              <a:latin typeface="Times New Roman"/>
              <a:ea typeface="Times New Roman"/>
              <a:cs typeface="Times New Roman"/>
              <a:sym typeface="Times New Roman"/>
            </a:endParaRPr>
          </a:p>
          <a:p>
            <a:pPr marL="0" lvl="0" indent="0" algn="l" rtl="0">
              <a:spcBef>
                <a:spcPts val="700"/>
              </a:spcBef>
              <a:spcAft>
                <a:spcPts val="1200"/>
              </a:spcAft>
              <a:buNone/>
            </a:pPr>
            <a:endParaRPr sz="1800"/>
          </a:p>
        </p:txBody>
      </p:sp>
      <p:pic>
        <p:nvPicPr>
          <p:cNvPr id="64" name="Google Shape;64;p14"/>
          <p:cNvPicPr preferRelativeResize="0"/>
          <p:nvPr/>
        </p:nvPicPr>
        <p:blipFill>
          <a:blip r:embed="rId3">
            <a:alphaModFix/>
          </a:blip>
          <a:stretch>
            <a:fillRect/>
          </a:stretch>
        </p:blipFill>
        <p:spPr>
          <a:xfrm>
            <a:off x="7458935" y="445024"/>
            <a:ext cx="1132940" cy="647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708925" y="252750"/>
            <a:ext cx="7653300" cy="944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2650" b="1">
                <a:solidFill>
                  <a:srgbClr val="434343"/>
                </a:solidFill>
                <a:highlight>
                  <a:srgbClr val="FFFFFF"/>
                </a:highlight>
                <a:latin typeface="Times New Roman"/>
                <a:ea typeface="Times New Roman"/>
                <a:cs typeface="Times New Roman"/>
                <a:sym typeface="Times New Roman"/>
              </a:rPr>
              <a:t>Locations of different categories of rooms (Cheap, affordable, expensive, luxurious) over the map :</a:t>
            </a:r>
            <a:endParaRPr sz="2650"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latin typeface="Times New Roman"/>
              <a:ea typeface="Times New Roman"/>
              <a:cs typeface="Times New Roman"/>
              <a:sym typeface="Times New Roman"/>
            </a:endParaRPr>
          </a:p>
        </p:txBody>
      </p:sp>
      <p:sp>
        <p:nvSpPr>
          <p:cNvPr id="186" name="Google Shape;186;p32"/>
          <p:cNvSpPr txBox="1">
            <a:spLocks noGrp="1"/>
          </p:cNvSpPr>
          <p:nvPr>
            <p:ph type="body" idx="1"/>
          </p:nvPr>
        </p:nvSpPr>
        <p:spPr>
          <a:xfrm>
            <a:off x="745350" y="4329225"/>
            <a:ext cx="7491000" cy="1044900"/>
          </a:xfrm>
          <a:prstGeom prst="rect">
            <a:avLst/>
          </a:prstGeom>
        </p:spPr>
        <p:txBody>
          <a:bodyPr spcFirstLastPara="1" wrap="square" lIns="91425" tIns="91425" rIns="91425" bIns="91425" anchor="t" anchorCtr="0">
            <a:normAutofit/>
          </a:bodyPr>
          <a:lstStyle/>
          <a:p>
            <a:pPr marL="457200" lvl="0" indent="-336550" algn="l" rtl="0">
              <a:spcBef>
                <a:spcPts val="600"/>
              </a:spcBef>
              <a:spcAft>
                <a:spcPts val="0"/>
              </a:spcAft>
              <a:buClr>
                <a:srgbClr val="212121"/>
              </a:buClr>
              <a:buSzPts val="1700"/>
              <a:buFont typeface="Roboto"/>
              <a:buChar char="●"/>
            </a:pPr>
            <a:r>
              <a:rPr lang="en" sz="1700">
                <a:solidFill>
                  <a:srgbClr val="212121"/>
                </a:solidFill>
                <a:highlight>
                  <a:srgbClr val="FFFFFF"/>
                </a:highlight>
                <a:latin typeface="Times New Roman"/>
                <a:ea typeface="Times New Roman"/>
                <a:cs typeface="Times New Roman"/>
                <a:sym typeface="Times New Roman"/>
              </a:rPr>
              <a:t>The number of </a:t>
            </a:r>
            <a:r>
              <a:rPr lang="en" sz="1700" b="1">
                <a:solidFill>
                  <a:srgbClr val="212121"/>
                </a:solidFill>
                <a:highlight>
                  <a:srgbClr val="FFFFFF"/>
                </a:highlight>
                <a:latin typeface="Times New Roman"/>
                <a:ea typeface="Times New Roman"/>
                <a:cs typeface="Times New Roman"/>
                <a:sym typeface="Times New Roman"/>
              </a:rPr>
              <a:t>Cheap</a:t>
            </a:r>
            <a:r>
              <a:rPr lang="en" sz="1700">
                <a:solidFill>
                  <a:srgbClr val="212121"/>
                </a:solidFill>
                <a:highlight>
                  <a:srgbClr val="FFFFFF"/>
                </a:highlight>
                <a:latin typeface="Times New Roman"/>
                <a:ea typeface="Times New Roman"/>
                <a:cs typeface="Times New Roman"/>
                <a:sym typeface="Times New Roman"/>
              </a:rPr>
              <a:t> rooms are more in </a:t>
            </a:r>
            <a:r>
              <a:rPr lang="en" sz="1700" b="1">
                <a:solidFill>
                  <a:srgbClr val="212121"/>
                </a:solidFill>
                <a:highlight>
                  <a:srgbClr val="FFFFFF"/>
                </a:highlight>
                <a:latin typeface="Times New Roman"/>
                <a:ea typeface="Times New Roman"/>
                <a:cs typeface="Times New Roman"/>
                <a:sym typeface="Times New Roman"/>
              </a:rPr>
              <a:t>Brooklyn</a:t>
            </a:r>
            <a:r>
              <a:rPr lang="en" sz="1700">
                <a:solidFill>
                  <a:srgbClr val="212121"/>
                </a:solidFill>
                <a:highlight>
                  <a:srgbClr val="FFFFFF"/>
                </a:highlight>
                <a:latin typeface="Times New Roman"/>
                <a:ea typeface="Times New Roman"/>
                <a:cs typeface="Times New Roman"/>
                <a:sym typeface="Times New Roman"/>
              </a:rPr>
              <a:t> compared to others.</a:t>
            </a:r>
            <a:endParaRPr sz="1700">
              <a:latin typeface="Times New Roman"/>
              <a:ea typeface="Times New Roman"/>
              <a:cs typeface="Times New Roman"/>
              <a:sym typeface="Times New Roman"/>
            </a:endParaRPr>
          </a:p>
        </p:txBody>
      </p:sp>
      <p:pic>
        <p:nvPicPr>
          <p:cNvPr id="187" name="Google Shape;187;p32"/>
          <p:cNvPicPr preferRelativeResize="0"/>
          <p:nvPr/>
        </p:nvPicPr>
        <p:blipFill>
          <a:blip r:embed="rId3">
            <a:alphaModFix/>
          </a:blip>
          <a:stretch>
            <a:fillRect/>
          </a:stretch>
        </p:blipFill>
        <p:spPr>
          <a:xfrm>
            <a:off x="745350" y="1197462"/>
            <a:ext cx="7653299" cy="3131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3"/>
          <p:cNvPicPr preferRelativeResize="0"/>
          <p:nvPr/>
        </p:nvPicPr>
        <p:blipFill>
          <a:blip r:embed="rId3">
            <a:alphaModFix/>
          </a:blip>
          <a:stretch>
            <a:fillRect/>
          </a:stretch>
        </p:blipFill>
        <p:spPr>
          <a:xfrm>
            <a:off x="581625" y="759725"/>
            <a:ext cx="8103326" cy="2775275"/>
          </a:xfrm>
          <a:prstGeom prst="rect">
            <a:avLst/>
          </a:prstGeom>
          <a:noFill/>
          <a:ln>
            <a:noFill/>
          </a:ln>
        </p:spPr>
      </p:pic>
      <p:sp>
        <p:nvSpPr>
          <p:cNvPr id="193" name="Google Shape;193;p33"/>
          <p:cNvSpPr txBox="1"/>
          <p:nvPr/>
        </p:nvSpPr>
        <p:spPr>
          <a:xfrm>
            <a:off x="581625" y="3710750"/>
            <a:ext cx="8047200" cy="4617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600"/>
              </a:spcBef>
              <a:spcAft>
                <a:spcPts val="0"/>
              </a:spcAft>
              <a:buClr>
                <a:schemeClr val="accent2"/>
              </a:buClr>
              <a:buSzPts val="1800"/>
              <a:buFont typeface="Roboto"/>
              <a:buChar char="●"/>
            </a:pPr>
            <a:r>
              <a:rPr lang="en" sz="1800">
                <a:solidFill>
                  <a:schemeClr val="accent2"/>
                </a:solidFill>
                <a:highlight>
                  <a:schemeClr val="lt1"/>
                </a:highlight>
                <a:latin typeface="Times New Roman"/>
                <a:ea typeface="Times New Roman"/>
                <a:cs typeface="Times New Roman"/>
                <a:sym typeface="Times New Roman"/>
              </a:rPr>
              <a:t>The number of </a:t>
            </a:r>
            <a:r>
              <a:rPr lang="en" sz="1800" b="1">
                <a:solidFill>
                  <a:schemeClr val="accent2"/>
                </a:solidFill>
                <a:highlight>
                  <a:schemeClr val="lt1"/>
                </a:highlight>
                <a:latin typeface="Times New Roman"/>
                <a:ea typeface="Times New Roman"/>
                <a:cs typeface="Times New Roman"/>
                <a:sym typeface="Times New Roman"/>
              </a:rPr>
              <a:t>Affordable</a:t>
            </a:r>
            <a:r>
              <a:rPr lang="en" sz="1800">
                <a:solidFill>
                  <a:schemeClr val="accent2"/>
                </a:solidFill>
                <a:highlight>
                  <a:schemeClr val="lt1"/>
                </a:highlight>
                <a:latin typeface="Times New Roman"/>
                <a:ea typeface="Times New Roman"/>
                <a:cs typeface="Times New Roman"/>
                <a:sym typeface="Times New Roman"/>
              </a:rPr>
              <a:t> rooms are more in </a:t>
            </a:r>
            <a:r>
              <a:rPr lang="en" sz="1800" b="1">
                <a:solidFill>
                  <a:schemeClr val="accent2"/>
                </a:solidFill>
                <a:highlight>
                  <a:schemeClr val="lt1"/>
                </a:highlight>
                <a:latin typeface="Times New Roman"/>
                <a:ea typeface="Times New Roman"/>
                <a:cs typeface="Times New Roman"/>
                <a:sym typeface="Times New Roman"/>
              </a:rPr>
              <a:t>Manhattan</a:t>
            </a:r>
            <a:r>
              <a:rPr lang="en" sz="1800">
                <a:solidFill>
                  <a:schemeClr val="accent2"/>
                </a:solidFill>
                <a:highlight>
                  <a:schemeClr val="lt1"/>
                </a:highlight>
                <a:latin typeface="Times New Roman"/>
                <a:ea typeface="Times New Roman"/>
                <a:cs typeface="Times New Roman"/>
                <a:sym typeface="Times New Roman"/>
              </a:rPr>
              <a:t> compared to others.</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34"/>
          <p:cNvPicPr preferRelativeResize="0"/>
          <p:nvPr/>
        </p:nvPicPr>
        <p:blipFill>
          <a:blip r:embed="rId3">
            <a:alphaModFix/>
          </a:blip>
          <a:stretch>
            <a:fillRect/>
          </a:stretch>
        </p:blipFill>
        <p:spPr>
          <a:xfrm>
            <a:off x="152400" y="352000"/>
            <a:ext cx="6133801" cy="2032600"/>
          </a:xfrm>
          <a:prstGeom prst="rect">
            <a:avLst/>
          </a:prstGeom>
          <a:noFill/>
          <a:ln>
            <a:noFill/>
          </a:ln>
        </p:spPr>
      </p:pic>
      <p:pic>
        <p:nvPicPr>
          <p:cNvPr id="199" name="Google Shape;199;p34"/>
          <p:cNvPicPr preferRelativeResize="0"/>
          <p:nvPr/>
        </p:nvPicPr>
        <p:blipFill>
          <a:blip r:embed="rId4">
            <a:alphaModFix/>
          </a:blip>
          <a:stretch>
            <a:fillRect/>
          </a:stretch>
        </p:blipFill>
        <p:spPr>
          <a:xfrm>
            <a:off x="152400" y="2537000"/>
            <a:ext cx="6133801" cy="2165275"/>
          </a:xfrm>
          <a:prstGeom prst="rect">
            <a:avLst/>
          </a:prstGeom>
          <a:noFill/>
          <a:ln>
            <a:noFill/>
          </a:ln>
        </p:spPr>
      </p:pic>
      <p:sp>
        <p:nvSpPr>
          <p:cNvPr id="200" name="Google Shape;200;p34"/>
          <p:cNvSpPr txBox="1"/>
          <p:nvPr/>
        </p:nvSpPr>
        <p:spPr>
          <a:xfrm>
            <a:off x="6382150" y="417750"/>
            <a:ext cx="2600400" cy="3010800"/>
          </a:xfrm>
          <a:prstGeom prst="rect">
            <a:avLst/>
          </a:prstGeom>
          <a:noFill/>
          <a:ln>
            <a:noFill/>
          </a:ln>
        </p:spPr>
        <p:txBody>
          <a:bodyPr spcFirstLastPara="1" wrap="square" lIns="91425" tIns="91425" rIns="91425" bIns="91425" anchor="t" anchorCtr="0">
            <a:spAutoFit/>
          </a:bodyPr>
          <a:lstStyle/>
          <a:p>
            <a:pPr marL="457200" lvl="0" indent="-342900" algn="just" rtl="0">
              <a:lnSpc>
                <a:spcPct val="115000"/>
              </a:lnSpc>
              <a:spcBef>
                <a:spcPts val="600"/>
              </a:spcBef>
              <a:spcAft>
                <a:spcPts val="0"/>
              </a:spcAft>
              <a:buClr>
                <a:schemeClr val="accent2"/>
              </a:buClr>
              <a:buSzPts val="1800"/>
              <a:buFont typeface="Roboto"/>
              <a:buChar char="●"/>
            </a:pPr>
            <a:r>
              <a:rPr lang="en" sz="1800">
                <a:solidFill>
                  <a:schemeClr val="accent2"/>
                </a:solidFill>
                <a:highlight>
                  <a:schemeClr val="lt1"/>
                </a:highlight>
                <a:latin typeface="Times New Roman"/>
                <a:ea typeface="Times New Roman"/>
                <a:cs typeface="Times New Roman"/>
                <a:sym typeface="Times New Roman"/>
              </a:rPr>
              <a:t>The number of </a:t>
            </a:r>
            <a:r>
              <a:rPr lang="en" sz="1800" b="1">
                <a:solidFill>
                  <a:schemeClr val="accent2"/>
                </a:solidFill>
                <a:highlight>
                  <a:schemeClr val="lt1"/>
                </a:highlight>
                <a:latin typeface="Times New Roman"/>
                <a:ea typeface="Times New Roman"/>
                <a:cs typeface="Times New Roman"/>
                <a:sym typeface="Times New Roman"/>
              </a:rPr>
              <a:t>Expensive</a:t>
            </a:r>
            <a:r>
              <a:rPr lang="en" sz="1800">
                <a:solidFill>
                  <a:schemeClr val="accent2"/>
                </a:solidFill>
                <a:highlight>
                  <a:schemeClr val="lt1"/>
                </a:highlight>
                <a:latin typeface="Times New Roman"/>
                <a:ea typeface="Times New Roman"/>
                <a:cs typeface="Times New Roman"/>
                <a:sym typeface="Times New Roman"/>
              </a:rPr>
              <a:t> rooms are more in </a:t>
            </a:r>
            <a:r>
              <a:rPr lang="en" sz="1800" b="1">
                <a:solidFill>
                  <a:schemeClr val="accent2"/>
                </a:solidFill>
                <a:highlight>
                  <a:schemeClr val="lt1"/>
                </a:highlight>
                <a:latin typeface="Times New Roman"/>
                <a:ea typeface="Times New Roman"/>
                <a:cs typeface="Times New Roman"/>
                <a:sym typeface="Times New Roman"/>
              </a:rPr>
              <a:t>Manhattan</a:t>
            </a:r>
            <a:r>
              <a:rPr lang="en" sz="1800">
                <a:solidFill>
                  <a:schemeClr val="accent2"/>
                </a:solidFill>
                <a:highlight>
                  <a:schemeClr val="lt1"/>
                </a:highlight>
                <a:latin typeface="Times New Roman"/>
                <a:ea typeface="Times New Roman"/>
                <a:cs typeface="Times New Roman"/>
                <a:sym typeface="Times New Roman"/>
              </a:rPr>
              <a:t> compared to others.</a:t>
            </a:r>
            <a:endParaRPr sz="1800">
              <a:solidFill>
                <a:schemeClr val="accent2"/>
              </a:solidFill>
              <a:highlight>
                <a:schemeClr val="lt1"/>
              </a:highlight>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chemeClr val="accent2"/>
              </a:buClr>
              <a:buSzPts val="1800"/>
              <a:buFont typeface="Roboto"/>
              <a:buChar char="●"/>
            </a:pPr>
            <a:r>
              <a:rPr lang="en" sz="1800">
                <a:solidFill>
                  <a:schemeClr val="accent2"/>
                </a:solidFill>
                <a:highlight>
                  <a:schemeClr val="lt1"/>
                </a:highlight>
                <a:latin typeface="Times New Roman"/>
                <a:ea typeface="Times New Roman"/>
                <a:cs typeface="Times New Roman"/>
                <a:sym typeface="Times New Roman"/>
              </a:rPr>
              <a:t>The number of </a:t>
            </a:r>
            <a:r>
              <a:rPr lang="en" sz="1800" b="1">
                <a:solidFill>
                  <a:schemeClr val="accent2"/>
                </a:solidFill>
                <a:highlight>
                  <a:schemeClr val="lt1"/>
                </a:highlight>
                <a:latin typeface="Times New Roman"/>
                <a:ea typeface="Times New Roman"/>
                <a:cs typeface="Times New Roman"/>
                <a:sym typeface="Times New Roman"/>
              </a:rPr>
              <a:t>Luxurious</a:t>
            </a:r>
            <a:r>
              <a:rPr lang="en" sz="1800">
                <a:solidFill>
                  <a:schemeClr val="accent2"/>
                </a:solidFill>
                <a:highlight>
                  <a:schemeClr val="lt1"/>
                </a:highlight>
                <a:latin typeface="Times New Roman"/>
                <a:ea typeface="Times New Roman"/>
                <a:cs typeface="Times New Roman"/>
                <a:sym typeface="Times New Roman"/>
              </a:rPr>
              <a:t> rooms are more in </a:t>
            </a:r>
            <a:r>
              <a:rPr lang="en" sz="1800" b="1">
                <a:solidFill>
                  <a:schemeClr val="accent2"/>
                </a:solidFill>
                <a:highlight>
                  <a:schemeClr val="lt1"/>
                </a:highlight>
                <a:latin typeface="Times New Roman"/>
                <a:ea typeface="Times New Roman"/>
                <a:cs typeface="Times New Roman"/>
                <a:sym typeface="Times New Roman"/>
              </a:rPr>
              <a:t>Manhattan</a:t>
            </a:r>
            <a:r>
              <a:rPr lang="en" sz="1800">
                <a:solidFill>
                  <a:schemeClr val="accent2"/>
                </a:solidFill>
                <a:highlight>
                  <a:schemeClr val="lt1"/>
                </a:highlight>
                <a:latin typeface="Times New Roman"/>
                <a:ea typeface="Times New Roman"/>
                <a:cs typeface="Times New Roman"/>
                <a:sym typeface="Times New Roman"/>
              </a:rPr>
              <a:t> compared to others.</a:t>
            </a:r>
            <a:endParaRPr sz="20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570900" y="63500"/>
            <a:ext cx="8002200" cy="6450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2711" b="1">
                <a:solidFill>
                  <a:srgbClr val="434343"/>
                </a:solidFill>
                <a:highlight>
                  <a:srgbClr val="FFFFFF"/>
                </a:highlight>
                <a:latin typeface="Times New Roman"/>
                <a:ea typeface="Times New Roman"/>
                <a:cs typeface="Times New Roman"/>
                <a:sym typeface="Times New Roman"/>
              </a:rPr>
              <a:t>Noticeable difference of Traffic among different areas</a:t>
            </a:r>
            <a:endParaRPr sz="2711"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latin typeface="Times New Roman"/>
              <a:ea typeface="Times New Roman"/>
              <a:cs typeface="Times New Roman"/>
              <a:sym typeface="Times New Roman"/>
            </a:endParaRPr>
          </a:p>
        </p:txBody>
      </p:sp>
      <p:sp>
        <p:nvSpPr>
          <p:cNvPr id="206" name="Google Shape;206;p35"/>
          <p:cNvSpPr txBox="1">
            <a:spLocks noGrp="1"/>
          </p:cNvSpPr>
          <p:nvPr>
            <p:ph type="body" idx="1"/>
          </p:nvPr>
        </p:nvSpPr>
        <p:spPr>
          <a:xfrm>
            <a:off x="667050" y="622150"/>
            <a:ext cx="8147700" cy="2541600"/>
          </a:xfrm>
          <a:prstGeom prst="rect">
            <a:avLst/>
          </a:prstGeom>
        </p:spPr>
        <p:txBody>
          <a:bodyPr spcFirstLastPara="1" wrap="square" lIns="91425" tIns="91425" rIns="91425" bIns="91425" anchor="t" anchorCtr="0">
            <a:normAutofit/>
          </a:bodyPr>
          <a:lstStyle/>
          <a:p>
            <a:pPr marL="457200" lvl="0" indent="-323850" algn="l" rtl="0">
              <a:spcBef>
                <a:spcPts val="600"/>
              </a:spcBef>
              <a:spcAft>
                <a:spcPts val="0"/>
              </a:spcAft>
              <a:buClr>
                <a:srgbClr val="212121"/>
              </a:buClr>
              <a:buSzPts val="1500"/>
              <a:buFont typeface="Roboto"/>
              <a:buChar char="●"/>
            </a:pPr>
            <a:r>
              <a:rPr lang="en" sz="1500">
                <a:solidFill>
                  <a:srgbClr val="212121"/>
                </a:solidFill>
                <a:highlight>
                  <a:srgbClr val="FFFFFF"/>
                </a:highlight>
                <a:latin typeface="Times New Roman"/>
                <a:ea typeface="Times New Roman"/>
                <a:cs typeface="Times New Roman"/>
                <a:sym typeface="Times New Roman"/>
              </a:rPr>
              <a:t>People in </a:t>
            </a:r>
            <a:r>
              <a:rPr lang="en" sz="1500" b="1">
                <a:solidFill>
                  <a:srgbClr val="212121"/>
                </a:solidFill>
                <a:highlight>
                  <a:srgbClr val="FFFFFF"/>
                </a:highlight>
                <a:latin typeface="Times New Roman"/>
                <a:ea typeface="Times New Roman"/>
                <a:cs typeface="Times New Roman"/>
                <a:sym typeface="Times New Roman"/>
              </a:rPr>
              <a:t>Manhattan and Brooklyn</a:t>
            </a:r>
            <a:r>
              <a:rPr lang="en" sz="1500">
                <a:solidFill>
                  <a:srgbClr val="212121"/>
                </a:solidFill>
                <a:highlight>
                  <a:srgbClr val="FFFFFF"/>
                </a:highlight>
                <a:latin typeface="Times New Roman"/>
                <a:ea typeface="Times New Roman"/>
                <a:cs typeface="Times New Roman"/>
                <a:sym typeface="Times New Roman"/>
              </a:rPr>
              <a:t> like to stay </a:t>
            </a:r>
            <a:r>
              <a:rPr lang="en" sz="1500">
                <a:solidFill>
                  <a:srgbClr val="212121"/>
                </a:solidFill>
                <a:highlight>
                  <a:schemeClr val="lt1"/>
                </a:highlight>
                <a:latin typeface="Times New Roman"/>
                <a:ea typeface="Times New Roman"/>
                <a:cs typeface="Times New Roman"/>
                <a:sym typeface="Times New Roman"/>
              </a:rPr>
              <a:t>longer</a:t>
            </a:r>
            <a:r>
              <a:rPr lang="en" sz="1500">
                <a:solidFill>
                  <a:srgbClr val="212121"/>
                </a:solidFill>
                <a:highlight>
                  <a:srgbClr val="FFFFFF"/>
                </a:highlight>
                <a:latin typeface="Times New Roman"/>
                <a:ea typeface="Times New Roman"/>
                <a:cs typeface="Times New Roman"/>
                <a:sym typeface="Times New Roman"/>
              </a:rPr>
              <a:t> in </a:t>
            </a:r>
            <a:r>
              <a:rPr lang="en" sz="1500" b="1">
                <a:solidFill>
                  <a:srgbClr val="212121"/>
                </a:solidFill>
                <a:highlight>
                  <a:srgbClr val="FFFFFF"/>
                </a:highlight>
                <a:latin typeface="Times New Roman"/>
                <a:ea typeface="Times New Roman"/>
                <a:cs typeface="Times New Roman"/>
                <a:sym typeface="Times New Roman"/>
              </a:rPr>
              <a:t>Entire home/apt</a:t>
            </a:r>
            <a:r>
              <a:rPr lang="en" sz="1500">
                <a:solidFill>
                  <a:srgbClr val="212121"/>
                </a:solidFill>
                <a:highlight>
                  <a:srgbClr val="FFFFFF"/>
                </a:highlight>
                <a:latin typeface="Times New Roman"/>
                <a:ea typeface="Times New Roman"/>
                <a:cs typeface="Times New Roman"/>
                <a:sym typeface="Times New Roman"/>
              </a:rPr>
              <a:t> as compared to </a:t>
            </a:r>
            <a:r>
              <a:rPr lang="en" sz="1500" b="1">
                <a:solidFill>
                  <a:srgbClr val="212121"/>
                </a:solidFill>
                <a:highlight>
                  <a:srgbClr val="FFFFFF"/>
                </a:highlight>
                <a:latin typeface="Times New Roman"/>
                <a:ea typeface="Times New Roman"/>
                <a:cs typeface="Times New Roman"/>
                <a:sym typeface="Times New Roman"/>
              </a:rPr>
              <a:t>Private rooms</a:t>
            </a:r>
            <a:r>
              <a:rPr lang="en" sz="1500">
                <a:solidFill>
                  <a:srgbClr val="212121"/>
                </a:solidFill>
                <a:highlight>
                  <a:srgbClr val="FFFFFF"/>
                </a:highlight>
                <a:latin typeface="Times New Roman"/>
                <a:ea typeface="Times New Roman"/>
                <a:cs typeface="Times New Roman"/>
                <a:sym typeface="Times New Roman"/>
              </a:rPr>
              <a:t>.</a:t>
            </a:r>
            <a:endParaRPr sz="1500">
              <a:solidFill>
                <a:srgbClr val="212121"/>
              </a:solidFill>
              <a:highlight>
                <a:srgbClr val="FFFFFF"/>
              </a:highlight>
              <a:latin typeface="Times New Roman"/>
              <a:ea typeface="Times New Roman"/>
              <a:cs typeface="Times New Roman"/>
              <a:sym typeface="Times New Roman"/>
            </a:endParaRPr>
          </a:p>
          <a:p>
            <a:pPr marL="457200" lvl="0" indent="-323850" algn="l" rtl="0">
              <a:spcBef>
                <a:spcPts val="0"/>
              </a:spcBef>
              <a:spcAft>
                <a:spcPts val="0"/>
              </a:spcAft>
              <a:buClr>
                <a:srgbClr val="212121"/>
              </a:buClr>
              <a:buSzPts val="1500"/>
              <a:buFont typeface="Roboto"/>
              <a:buChar char="●"/>
            </a:pPr>
            <a:r>
              <a:rPr lang="en" sz="1500">
                <a:solidFill>
                  <a:srgbClr val="212121"/>
                </a:solidFill>
                <a:highlight>
                  <a:srgbClr val="FFFFFF"/>
                </a:highlight>
                <a:latin typeface="Times New Roman"/>
                <a:ea typeface="Times New Roman"/>
                <a:cs typeface="Times New Roman"/>
                <a:sym typeface="Times New Roman"/>
              </a:rPr>
              <a:t>People in </a:t>
            </a:r>
            <a:r>
              <a:rPr lang="en" sz="1500" b="1">
                <a:solidFill>
                  <a:srgbClr val="212121"/>
                </a:solidFill>
                <a:highlight>
                  <a:srgbClr val="FFFFFF"/>
                </a:highlight>
                <a:latin typeface="Times New Roman"/>
                <a:ea typeface="Times New Roman"/>
                <a:cs typeface="Times New Roman"/>
                <a:sym typeface="Times New Roman"/>
              </a:rPr>
              <a:t>Queens</a:t>
            </a:r>
            <a:r>
              <a:rPr lang="en" sz="1500">
                <a:solidFill>
                  <a:srgbClr val="212121"/>
                </a:solidFill>
                <a:highlight>
                  <a:srgbClr val="FFFFFF"/>
                </a:highlight>
                <a:latin typeface="Times New Roman"/>
                <a:ea typeface="Times New Roman"/>
                <a:cs typeface="Times New Roman"/>
                <a:sym typeface="Times New Roman"/>
              </a:rPr>
              <a:t> prefer to stay in </a:t>
            </a:r>
            <a:r>
              <a:rPr lang="en" sz="1500" b="1">
                <a:solidFill>
                  <a:srgbClr val="212121"/>
                </a:solidFill>
                <a:highlight>
                  <a:srgbClr val="FFFFFF"/>
                </a:highlight>
                <a:latin typeface="Times New Roman"/>
                <a:ea typeface="Times New Roman"/>
                <a:cs typeface="Times New Roman"/>
                <a:sym typeface="Times New Roman"/>
              </a:rPr>
              <a:t>Private rooms</a:t>
            </a:r>
            <a:r>
              <a:rPr lang="en" sz="1500">
                <a:solidFill>
                  <a:srgbClr val="212121"/>
                </a:solidFill>
                <a:highlight>
                  <a:srgbClr val="FFFFFF"/>
                </a:highlight>
                <a:latin typeface="Times New Roman"/>
                <a:ea typeface="Times New Roman"/>
                <a:cs typeface="Times New Roman"/>
                <a:sym typeface="Times New Roman"/>
              </a:rPr>
              <a:t> as compared to </a:t>
            </a:r>
            <a:r>
              <a:rPr lang="en" sz="1500" b="1">
                <a:solidFill>
                  <a:srgbClr val="212121"/>
                </a:solidFill>
                <a:highlight>
                  <a:srgbClr val="FFFFFF"/>
                </a:highlight>
                <a:latin typeface="Times New Roman"/>
                <a:ea typeface="Times New Roman"/>
                <a:cs typeface="Times New Roman"/>
                <a:sym typeface="Times New Roman"/>
              </a:rPr>
              <a:t>Entire home/apt</a:t>
            </a:r>
            <a:r>
              <a:rPr lang="en" sz="1500">
                <a:solidFill>
                  <a:srgbClr val="212121"/>
                </a:solidFill>
                <a:highlight>
                  <a:srgbClr val="FFFFFF"/>
                </a:highlight>
                <a:latin typeface="Times New Roman"/>
                <a:ea typeface="Times New Roman"/>
                <a:cs typeface="Times New Roman"/>
                <a:sym typeface="Times New Roman"/>
              </a:rPr>
              <a:t>.</a:t>
            </a:r>
            <a:endParaRPr sz="1500">
              <a:solidFill>
                <a:srgbClr val="212121"/>
              </a:solidFill>
              <a:highlight>
                <a:srgbClr val="FFFFFF"/>
              </a:highlight>
              <a:latin typeface="Times New Roman"/>
              <a:ea typeface="Times New Roman"/>
              <a:cs typeface="Times New Roman"/>
              <a:sym typeface="Times New Roman"/>
            </a:endParaRPr>
          </a:p>
          <a:p>
            <a:pPr marL="457200" lvl="0" indent="-323850" algn="l" rtl="0">
              <a:spcBef>
                <a:spcPts val="0"/>
              </a:spcBef>
              <a:spcAft>
                <a:spcPts val="0"/>
              </a:spcAft>
              <a:buClr>
                <a:srgbClr val="212121"/>
              </a:buClr>
              <a:buSzPts val="1500"/>
              <a:buFont typeface="Roboto"/>
              <a:buChar char="●"/>
            </a:pPr>
            <a:r>
              <a:rPr lang="en" sz="1500">
                <a:solidFill>
                  <a:srgbClr val="212121"/>
                </a:solidFill>
                <a:highlight>
                  <a:srgbClr val="FFFFFF"/>
                </a:highlight>
                <a:latin typeface="Times New Roman"/>
                <a:ea typeface="Times New Roman"/>
                <a:cs typeface="Times New Roman"/>
                <a:sym typeface="Times New Roman"/>
              </a:rPr>
              <a:t>In each Neighbourhood group </a:t>
            </a:r>
            <a:r>
              <a:rPr lang="en" sz="1500" b="1">
                <a:solidFill>
                  <a:srgbClr val="212121"/>
                </a:solidFill>
                <a:highlight>
                  <a:srgbClr val="FFFFFF"/>
                </a:highlight>
                <a:latin typeface="Times New Roman"/>
                <a:ea typeface="Times New Roman"/>
                <a:cs typeface="Times New Roman"/>
                <a:sym typeface="Times New Roman"/>
              </a:rPr>
              <a:t>Shared rooms</a:t>
            </a:r>
            <a:r>
              <a:rPr lang="en" sz="1500">
                <a:solidFill>
                  <a:srgbClr val="212121"/>
                </a:solidFill>
                <a:highlight>
                  <a:srgbClr val="FFFFFF"/>
                </a:highlight>
                <a:latin typeface="Times New Roman"/>
                <a:ea typeface="Times New Roman"/>
                <a:cs typeface="Times New Roman"/>
                <a:sym typeface="Times New Roman"/>
              </a:rPr>
              <a:t> are least prefered to stay.</a:t>
            </a:r>
            <a:endParaRPr sz="1500">
              <a:latin typeface="Times New Roman"/>
              <a:ea typeface="Times New Roman"/>
              <a:cs typeface="Times New Roman"/>
              <a:sym typeface="Times New Roman"/>
            </a:endParaRPr>
          </a:p>
        </p:txBody>
      </p:sp>
      <p:pic>
        <p:nvPicPr>
          <p:cNvPr id="207" name="Google Shape;207;p35"/>
          <p:cNvPicPr preferRelativeResize="0"/>
          <p:nvPr/>
        </p:nvPicPr>
        <p:blipFill>
          <a:blip r:embed="rId3">
            <a:alphaModFix/>
          </a:blip>
          <a:stretch>
            <a:fillRect/>
          </a:stretch>
        </p:blipFill>
        <p:spPr>
          <a:xfrm>
            <a:off x="786500" y="1912575"/>
            <a:ext cx="7908799" cy="3230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txBox="1">
            <a:spLocks noGrp="1"/>
          </p:cNvSpPr>
          <p:nvPr>
            <p:ph type="title"/>
          </p:nvPr>
        </p:nvSpPr>
        <p:spPr>
          <a:xfrm>
            <a:off x="581625" y="97075"/>
            <a:ext cx="7752600" cy="898500"/>
          </a:xfrm>
          <a:prstGeom prst="rect">
            <a:avLst/>
          </a:prstGeom>
        </p:spPr>
        <p:txBody>
          <a:bodyPr spcFirstLastPara="1" wrap="square" lIns="91425" tIns="91425" rIns="91425" bIns="91425" anchor="t" anchorCtr="0">
            <a:noAutofit/>
          </a:bodyPr>
          <a:lstStyle/>
          <a:p>
            <a:pPr marL="0" lvl="0" indent="0" algn="l" rtl="0">
              <a:lnSpc>
                <a:spcPct val="115000"/>
              </a:lnSpc>
              <a:spcBef>
                <a:spcPts val="700"/>
              </a:spcBef>
              <a:spcAft>
                <a:spcPts val="0"/>
              </a:spcAft>
              <a:buSzPts val="990"/>
              <a:buNone/>
            </a:pPr>
            <a:r>
              <a:rPr lang="en" sz="2565" b="1">
                <a:solidFill>
                  <a:srgbClr val="434343"/>
                </a:solidFill>
                <a:highlight>
                  <a:srgbClr val="FFFFFF"/>
                </a:highlight>
                <a:latin typeface="Times New Roman"/>
                <a:ea typeface="Times New Roman"/>
                <a:cs typeface="Times New Roman"/>
                <a:sym typeface="Times New Roman"/>
              </a:rPr>
              <a:t>Percentage of the times people reviewed a hotel/apt in different Neighbourhood Group :</a:t>
            </a:r>
            <a:endParaRPr sz="2565"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SzPts val="990"/>
              <a:buNone/>
            </a:pPr>
            <a:endParaRPr sz="2420">
              <a:latin typeface="Times New Roman"/>
              <a:ea typeface="Times New Roman"/>
              <a:cs typeface="Times New Roman"/>
              <a:sym typeface="Times New Roman"/>
            </a:endParaRPr>
          </a:p>
        </p:txBody>
      </p:sp>
      <p:sp>
        <p:nvSpPr>
          <p:cNvPr id="213" name="Google Shape;213;p36"/>
          <p:cNvSpPr txBox="1">
            <a:spLocks noGrp="1"/>
          </p:cNvSpPr>
          <p:nvPr>
            <p:ph type="body" idx="1"/>
          </p:nvPr>
        </p:nvSpPr>
        <p:spPr>
          <a:xfrm>
            <a:off x="767900" y="1150575"/>
            <a:ext cx="7566600" cy="3381000"/>
          </a:xfrm>
          <a:prstGeom prst="rect">
            <a:avLst/>
          </a:prstGeom>
        </p:spPr>
        <p:txBody>
          <a:bodyPr spcFirstLastPara="1" wrap="square" lIns="91425" tIns="91425" rIns="91425" bIns="91425" anchor="t" anchorCtr="0">
            <a:normAutofit/>
          </a:bodyPr>
          <a:lstStyle/>
          <a:p>
            <a:pPr marL="457200" lvl="0" indent="-323850" algn="l" rtl="0">
              <a:spcBef>
                <a:spcPts val="600"/>
              </a:spcBef>
              <a:spcAft>
                <a:spcPts val="0"/>
              </a:spcAft>
              <a:buClr>
                <a:srgbClr val="212121"/>
              </a:buClr>
              <a:buSzPts val="1500"/>
              <a:buFont typeface="Roboto"/>
              <a:buChar char="●"/>
            </a:pPr>
            <a:r>
              <a:rPr lang="en" sz="1500">
                <a:solidFill>
                  <a:srgbClr val="212121"/>
                </a:solidFill>
                <a:highlight>
                  <a:srgbClr val="FFFFFF"/>
                </a:highlight>
                <a:latin typeface="Times New Roman"/>
                <a:ea typeface="Times New Roman"/>
                <a:cs typeface="Times New Roman"/>
                <a:sym typeface="Times New Roman"/>
              </a:rPr>
              <a:t>In </a:t>
            </a:r>
            <a:r>
              <a:rPr lang="en" sz="1500" b="1">
                <a:solidFill>
                  <a:srgbClr val="212121"/>
                </a:solidFill>
                <a:highlight>
                  <a:srgbClr val="FFFFFF"/>
                </a:highlight>
                <a:latin typeface="Times New Roman"/>
                <a:ea typeface="Times New Roman"/>
                <a:cs typeface="Times New Roman"/>
                <a:sym typeface="Times New Roman"/>
              </a:rPr>
              <a:t>Manhattan</a:t>
            </a:r>
            <a:r>
              <a:rPr lang="en" sz="1500">
                <a:solidFill>
                  <a:srgbClr val="212121"/>
                </a:solidFill>
                <a:highlight>
                  <a:srgbClr val="FFFFFF"/>
                </a:highlight>
                <a:latin typeface="Times New Roman"/>
                <a:ea typeface="Times New Roman"/>
                <a:cs typeface="Times New Roman"/>
                <a:sym typeface="Times New Roman"/>
              </a:rPr>
              <a:t> percentage of people, who are </a:t>
            </a:r>
            <a:r>
              <a:rPr lang="en" sz="1500" b="1">
                <a:solidFill>
                  <a:srgbClr val="212121"/>
                </a:solidFill>
                <a:highlight>
                  <a:srgbClr val="FFFFFF"/>
                </a:highlight>
                <a:latin typeface="Times New Roman"/>
                <a:ea typeface="Times New Roman"/>
                <a:cs typeface="Times New Roman"/>
                <a:sym typeface="Times New Roman"/>
              </a:rPr>
              <a:t>not reviewing</a:t>
            </a:r>
            <a:r>
              <a:rPr lang="en" sz="1500">
                <a:solidFill>
                  <a:srgbClr val="212121"/>
                </a:solidFill>
                <a:highlight>
                  <a:srgbClr val="FFFFFF"/>
                </a:highlight>
                <a:latin typeface="Times New Roman"/>
                <a:ea typeface="Times New Roman"/>
                <a:cs typeface="Times New Roman"/>
                <a:sym typeface="Times New Roman"/>
              </a:rPr>
              <a:t> the rooms are </a:t>
            </a:r>
            <a:r>
              <a:rPr lang="en" sz="1500" b="1">
                <a:solidFill>
                  <a:srgbClr val="212121"/>
                </a:solidFill>
                <a:highlight>
                  <a:srgbClr val="FFFFFF"/>
                </a:highlight>
                <a:latin typeface="Times New Roman"/>
                <a:ea typeface="Times New Roman"/>
                <a:cs typeface="Times New Roman"/>
                <a:sym typeface="Times New Roman"/>
              </a:rPr>
              <a:t>more </a:t>
            </a:r>
            <a:r>
              <a:rPr lang="en" sz="1500">
                <a:solidFill>
                  <a:srgbClr val="212121"/>
                </a:solidFill>
                <a:highlight>
                  <a:srgbClr val="FFFFFF"/>
                </a:highlight>
                <a:latin typeface="Times New Roman"/>
                <a:ea typeface="Times New Roman"/>
                <a:cs typeface="Times New Roman"/>
                <a:sym typeface="Times New Roman"/>
              </a:rPr>
              <a:t>compared to others.</a:t>
            </a:r>
            <a:endParaRPr sz="1500">
              <a:solidFill>
                <a:srgbClr val="212121"/>
              </a:solidFill>
              <a:highlight>
                <a:srgbClr val="FFFFFF"/>
              </a:highlight>
              <a:latin typeface="Times New Roman"/>
              <a:ea typeface="Times New Roman"/>
              <a:cs typeface="Times New Roman"/>
              <a:sym typeface="Times New Roman"/>
            </a:endParaRPr>
          </a:p>
          <a:p>
            <a:pPr marL="457200" lvl="0" indent="-323850" algn="l" rtl="0">
              <a:spcBef>
                <a:spcPts val="0"/>
              </a:spcBef>
              <a:spcAft>
                <a:spcPts val="0"/>
              </a:spcAft>
              <a:buClr>
                <a:srgbClr val="212121"/>
              </a:buClr>
              <a:buSzPts val="1500"/>
              <a:buFont typeface="Roboto"/>
              <a:buChar char="●"/>
            </a:pPr>
            <a:r>
              <a:rPr lang="en" sz="1500">
                <a:solidFill>
                  <a:srgbClr val="212121"/>
                </a:solidFill>
                <a:highlight>
                  <a:srgbClr val="FFFFFF"/>
                </a:highlight>
                <a:latin typeface="Times New Roman"/>
                <a:ea typeface="Times New Roman"/>
                <a:cs typeface="Times New Roman"/>
                <a:sym typeface="Times New Roman"/>
              </a:rPr>
              <a:t>In </a:t>
            </a:r>
            <a:r>
              <a:rPr lang="en" sz="1500" b="1">
                <a:solidFill>
                  <a:srgbClr val="212121"/>
                </a:solidFill>
                <a:highlight>
                  <a:srgbClr val="FFFFFF"/>
                </a:highlight>
                <a:latin typeface="Times New Roman"/>
                <a:ea typeface="Times New Roman"/>
                <a:cs typeface="Times New Roman"/>
                <a:sym typeface="Times New Roman"/>
              </a:rPr>
              <a:t>Staten Island</a:t>
            </a:r>
            <a:r>
              <a:rPr lang="en" sz="1500">
                <a:solidFill>
                  <a:srgbClr val="212121"/>
                </a:solidFill>
                <a:highlight>
                  <a:srgbClr val="FFFFFF"/>
                </a:highlight>
                <a:latin typeface="Times New Roman"/>
                <a:ea typeface="Times New Roman"/>
                <a:cs typeface="Times New Roman"/>
                <a:sym typeface="Times New Roman"/>
              </a:rPr>
              <a:t> the percentage of people have </a:t>
            </a:r>
            <a:r>
              <a:rPr lang="en" sz="1500" b="1">
                <a:solidFill>
                  <a:srgbClr val="212121"/>
                </a:solidFill>
                <a:highlight>
                  <a:srgbClr val="FFFFFF"/>
                </a:highlight>
                <a:latin typeface="Times New Roman"/>
                <a:ea typeface="Times New Roman"/>
                <a:cs typeface="Times New Roman"/>
                <a:sym typeface="Times New Roman"/>
              </a:rPr>
              <a:t>reviewed</a:t>
            </a:r>
            <a:r>
              <a:rPr lang="en" sz="1500">
                <a:solidFill>
                  <a:srgbClr val="212121"/>
                </a:solidFill>
                <a:highlight>
                  <a:srgbClr val="FFFFFF"/>
                </a:highlight>
                <a:latin typeface="Times New Roman"/>
                <a:ea typeface="Times New Roman"/>
                <a:cs typeface="Times New Roman"/>
                <a:sym typeface="Times New Roman"/>
              </a:rPr>
              <a:t> the rooms the </a:t>
            </a:r>
            <a:r>
              <a:rPr lang="en" sz="1500" b="1">
                <a:solidFill>
                  <a:srgbClr val="212121"/>
                </a:solidFill>
                <a:highlight>
                  <a:srgbClr val="FFFFFF"/>
                </a:highlight>
                <a:latin typeface="Times New Roman"/>
                <a:ea typeface="Times New Roman"/>
                <a:cs typeface="Times New Roman"/>
                <a:sym typeface="Times New Roman"/>
              </a:rPr>
              <a:t>most.</a:t>
            </a:r>
            <a:endParaRPr sz="1500" b="1">
              <a:latin typeface="Times New Roman"/>
              <a:ea typeface="Times New Roman"/>
              <a:cs typeface="Times New Roman"/>
              <a:sym typeface="Times New Roman"/>
            </a:endParaRPr>
          </a:p>
        </p:txBody>
      </p:sp>
      <p:pic>
        <p:nvPicPr>
          <p:cNvPr id="214" name="Google Shape;214;p36"/>
          <p:cNvPicPr preferRelativeResize="0"/>
          <p:nvPr/>
        </p:nvPicPr>
        <p:blipFill>
          <a:blip r:embed="rId3">
            <a:alphaModFix/>
          </a:blip>
          <a:stretch>
            <a:fillRect/>
          </a:stretch>
        </p:blipFill>
        <p:spPr>
          <a:xfrm>
            <a:off x="536350" y="2121200"/>
            <a:ext cx="7797875" cy="2974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207600" y="257525"/>
            <a:ext cx="7244400" cy="9993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2933" b="1">
                <a:solidFill>
                  <a:srgbClr val="434343"/>
                </a:solidFill>
                <a:highlight>
                  <a:srgbClr val="FFFFFF"/>
                </a:highlight>
                <a:latin typeface="Times New Roman"/>
                <a:ea typeface="Times New Roman"/>
                <a:cs typeface="Times New Roman"/>
                <a:sym typeface="Times New Roman"/>
              </a:rPr>
              <a:t>Average availability of nights for different "Neighbourhood Group" :</a:t>
            </a:r>
            <a:endParaRPr sz="2933"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latin typeface="Times New Roman"/>
              <a:ea typeface="Times New Roman"/>
              <a:cs typeface="Times New Roman"/>
              <a:sym typeface="Times New Roman"/>
            </a:endParaRPr>
          </a:p>
        </p:txBody>
      </p:sp>
      <p:sp>
        <p:nvSpPr>
          <p:cNvPr id="220" name="Google Shape;220;p37"/>
          <p:cNvSpPr txBox="1">
            <a:spLocks noGrp="1"/>
          </p:cNvSpPr>
          <p:nvPr>
            <p:ph type="body" idx="1"/>
          </p:nvPr>
        </p:nvSpPr>
        <p:spPr>
          <a:xfrm>
            <a:off x="207600" y="1432775"/>
            <a:ext cx="2779500" cy="3057600"/>
          </a:xfrm>
          <a:prstGeom prst="rect">
            <a:avLst/>
          </a:prstGeom>
        </p:spPr>
        <p:txBody>
          <a:bodyPr spcFirstLastPara="1" wrap="square" lIns="91425" tIns="91425" rIns="91425" bIns="91425" anchor="t" anchorCtr="0">
            <a:noAutofit/>
          </a:bodyPr>
          <a:lstStyle/>
          <a:p>
            <a:pPr marL="457200" lvl="0" indent="-338455" algn="just" rtl="0">
              <a:lnSpc>
                <a:spcPct val="95000"/>
              </a:lnSpc>
              <a:spcBef>
                <a:spcPts val="0"/>
              </a:spcBef>
              <a:spcAft>
                <a:spcPts val="0"/>
              </a:spcAft>
              <a:buSzPts val="1730"/>
              <a:buChar char="●"/>
            </a:pPr>
            <a:r>
              <a:rPr lang="en" sz="1729">
                <a:latin typeface="Times New Roman"/>
                <a:ea typeface="Times New Roman"/>
                <a:cs typeface="Times New Roman"/>
                <a:sym typeface="Times New Roman"/>
              </a:rPr>
              <a:t>The Bar  plot shows the </a:t>
            </a:r>
            <a:r>
              <a:rPr lang="en" sz="1729" b="1">
                <a:latin typeface="Times New Roman"/>
                <a:ea typeface="Times New Roman"/>
                <a:cs typeface="Times New Roman"/>
                <a:sym typeface="Times New Roman"/>
              </a:rPr>
              <a:t>availability of rooms </a:t>
            </a:r>
            <a:r>
              <a:rPr lang="en" sz="1729">
                <a:latin typeface="Times New Roman"/>
                <a:ea typeface="Times New Roman"/>
                <a:cs typeface="Times New Roman"/>
                <a:sym typeface="Times New Roman"/>
              </a:rPr>
              <a:t>with respect to the </a:t>
            </a:r>
            <a:r>
              <a:rPr lang="en" sz="1729" b="1">
                <a:latin typeface="Times New Roman"/>
                <a:ea typeface="Times New Roman"/>
                <a:cs typeface="Times New Roman"/>
                <a:sym typeface="Times New Roman"/>
              </a:rPr>
              <a:t>neighbourhood group</a:t>
            </a:r>
            <a:r>
              <a:rPr lang="en" sz="1729">
                <a:latin typeface="Times New Roman"/>
                <a:ea typeface="Times New Roman"/>
                <a:cs typeface="Times New Roman"/>
                <a:sym typeface="Times New Roman"/>
              </a:rPr>
              <a:t>.</a:t>
            </a:r>
            <a:endParaRPr sz="1729">
              <a:latin typeface="Times New Roman"/>
              <a:ea typeface="Times New Roman"/>
              <a:cs typeface="Times New Roman"/>
              <a:sym typeface="Times New Roman"/>
            </a:endParaRPr>
          </a:p>
          <a:p>
            <a:pPr marL="457200" lvl="0" indent="-338455" algn="just" rtl="0">
              <a:lnSpc>
                <a:spcPct val="95000"/>
              </a:lnSpc>
              <a:spcBef>
                <a:spcPts val="0"/>
              </a:spcBef>
              <a:spcAft>
                <a:spcPts val="0"/>
              </a:spcAft>
              <a:buSzPts val="1730"/>
              <a:buChar char="●"/>
            </a:pPr>
            <a:r>
              <a:rPr lang="en" sz="1729" b="1">
                <a:latin typeface="Times New Roman"/>
                <a:ea typeface="Times New Roman"/>
                <a:cs typeface="Times New Roman"/>
                <a:sym typeface="Times New Roman"/>
              </a:rPr>
              <a:t>Staten Island</a:t>
            </a:r>
            <a:r>
              <a:rPr lang="en" sz="1729">
                <a:latin typeface="Times New Roman"/>
                <a:ea typeface="Times New Roman"/>
                <a:cs typeface="Times New Roman"/>
                <a:sym typeface="Times New Roman"/>
              </a:rPr>
              <a:t> have the </a:t>
            </a:r>
            <a:r>
              <a:rPr lang="en" sz="1729" b="1">
                <a:latin typeface="Times New Roman"/>
                <a:ea typeface="Times New Roman"/>
                <a:cs typeface="Times New Roman"/>
                <a:sym typeface="Times New Roman"/>
              </a:rPr>
              <a:t>highest</a:t>
            </a:r>
            <a:r>
              <a:rPr lang="en" sz="1729">
                <a:latin typeface="Times New Roman"/>
                <a:ea typeface="Times New Roman"/>
                <a:cs typeface="Times New Roman"/>
                <a:sym typeface="Times New Roman"/>
              </a:rPr>
              <a:t> availability followed by </a:t>
            </a:r>
            <a:r>
              <a:rPr lang="en" sz="1729" b="1">
                <a:latin typeface="Times New Roman"/>
                <a:ea typeface="Times New Roman"/>
                <a:cs typeface="Times New Roman"/>
                <a:sym typeface="Times New Roman"/>
              </a:rPr>
              <a:t>Bronx</a:t>
            </a:r>
            <a:r>
              <a:rPr lang="en" sz="1729">
                <a:latin typeface="Times New Roman"/>
                <a:ea typeface="Times New Roman"/>
                <a:cs typeface="Times New Roman"/>
                <a:sym typeface="Times New Roman"/>
              </a:rPr>
              <a:t>.</a:t>
            </a:r>
            <a:endParaRPr sz="1729">
              <a:latin typeface="Times New Roman"/>
              <a:ea typeface="Times New Roman"/>
              <a:cs typeface="Times New Roman"/>
              <a:sym typeface="Times New Roman"/>
            </a:endParaRPr>
          </a:p>
          <a:p>
            <a:pPr marL="457200" lvl="0" indent="-338455" algn="just" rtl="0">
              <a:lnSpc>
                <a:spcPct val="95000"/>
              </a:lnSpc>
              <a:spcBef>
                <a:spcPts val="0"/>
              </a:spcBef>
              <a:spcAft>
                <a:spcPts val="0"/>
              </a:spcAft>
              <a:buSzPts val="1730"/>
              <a:buChar char="●"/>
            </a:pPr>
            <a:r>
              <a:rPr lang="en" sz="1729" b="1">
                <a:latin typeface="Times New Roman"/>
                <a:ea typeface="Times New Roman"/>
                <a:cs typeface="Times New Roman"/>
                <a:sym typeface="Times New Roman"/>
              </a:rPr>
              <a:t>Brooklyn</a:t>
            </a:r>
            <a:r>
              <a:rPr lang="en" sz="1729">
                <a:latin typeface="Times New Roman"/>
                <a:ea typeface="Times New Roman"/>
                <a:cs typeface="Times New Roman"/>
                <a:sym typeface="Times New Roman"/>
              </a:rPr>
              <a:t> has the </a:t>
            </a:r>
            <a:r>
              <a:rPr lang="en" sz="1729" b="1">
                <a:latin typeface="Times New Roman"/>
                <a:ea typeface="Times New Roman"/>
                <a:cs typeface="Times New Roman"/>
                <a:sym typeface="Times New Roman"/>
              </a:rPr>
              <a:t>least</a:t>
            </a:r>
            <a:r>
              <a:rPr lang="en" sz="1729">
                <a:latin typeface="Times New Roman"/>
                <a:ea typeface="Times New Roman"/>
                <a:cs typeface="Times New Roman"/>
                <a:sym typeface="Times New Roman"/>
              </a:rPr>
              <a:t> availability. That means it is the busiest neighbourhood group in NYC.</a:t>
            </a:r>
            <a:endParaRPr sz="1729">
              <a:latin typeface="Times New Roman"/>
              <a:ea typeface="Times New Roman"/>
              <a:cs typeface="Times New Roman"/>
              <a:sym typeface="Times New Roman"/>
            </a:endParaRPr>
          </a:p>
        </p:txBody>
      </p:sp>
      <p:pic>
        <p:nvPicPr>
          <p:cNvPr id="221" name="Google Shape;221;p37"/>
          <p:cNvPicPr preferRelativeResize="0"/>
          <p:nvPr/>
        </p:nvPicPr>
        <p:blipFill>
          <a:blip r:embed="rId3">
            <a:alphaModFix/>
          </a:blip>
          <a:stretch>
            <a:fillRect/>
          </a:stretch>
        </p:blipFill>
        <p:spPr>
          <a:xfrm>
            <a:off x="3427600" y="1432775"/>
            <a:ext cx="4958601" cy="3579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8"/>
          <p:cNvSpPr txBox="1">
            <a:spLocks noGrp="1"/>
          </p:cNvSpPr>
          <p:nvPr>
            <p:ph type="title"/>
          </p:nvPr>
        </p:nvSpPr>
        <p:spPr>
          <a:xfrm>
            <a:off x="387575" y="257525"/>
            <a:ext cx="7968300" cy="923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2933" b="1">
                <a:solidFill>
                  <a:srgbClr val="434343"/>
                </a:solidFill>
                <a:highlight>
                  <a:srgbClr val="FFFFFF"/>
                </a:highlight>
                <a:latin typeface="Times New Roman"/>
                <a:ea typeface="Times New Roman"/>
                <a:cs typeface="Times New Roman"/>
                <a:sym typeface="Times New Roman"/>
              </a:rPr>
              <a:t>Correlation between different columns present in our data set :</a:t>
            </a:r>
            <a:endParaRPr sz="2933"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latin typeface="Times New Roman"/>
              <a:ea typeface="Times New Roman"/>
              <a:cs typeface="Times New Roman"/>
              <a:sym typeface="Times New Roman"/>
            </a:endParaRPr>
          </a:p>
        </p:txBody>
      </p:sp>
      <p:sp>
        <p:nvSpPr>
          <p:cNvPr id="227" name="Google Shape;227;p38"/>
          <p:cNvSpPr txBox="1">
            <a:spLocks noGrp="1"/>
          </p:cNvSpPr>
          <p:nvPr>
            <p:ph type="body" idx="1"/>
          </p:nvPr>
        </p:nvSpPr>
        <p:spPr>
          <a:xfrm>
            <a:off x="102425" y="1570725"/>
            <a:ext cx="2702700" cy="3277800"/>
          </a:xfrm>
          <a:prstGeom prst="rect">
            <a:avLst/>
          </a:prstGeom>
        </p:spPr>
        <p:txBody>
          <a:bodyPr spcFirstLastPara="1" wrap="square" lIns="91425" tIns="91425" rIns="91425" bIns="91425" anchor="t" anchorCtr="0">
            <a:normAutofit/>
          </a:bodyPr>
          <a:lstStyle/>
          <a:p>
            <a:pPr marL="457200" lvl="0" indent="-336550" algn="just" rtl="0">
              <a:spcBef>
                <a:spcPts val="0"/>
              </a:spcBef>
              <a:spcAft>
                <a:spcPts val="0"/>
              </a:spcAft>
              <a:buSzPts val="1700"/>
              <a:buFont typeface="Times New Roman"/>
              <a:buChar char="●"/>
            </a:pPr>
            <a:r>
              <a:rPr lang="en" sz="1700">
                <a:latin typeface="Times New Roman"/>
                <a:ea typeface="Times New Roman"/>
                <a:cs typeface="Times New Roman"/>
                <a:sym typeface="Times New Roman"/>
              </a:rPr>
              <a:t>From the correlation map we can conclude that there is a </a:t>
            </a:r>
            <a:r>
              <a:rPr lang="en" sz="1700" b="1">
                <a:latin typeface="Times New Roman"/>
                <a:ea typeface="Times New Roman"/>
                <a:cs typeface="Times New Roman"/>
                <a:sym typeface="Times New Roman"/>
              </a:rPr>
              <a:t>weak relation</a:t>
            </a:r>
            <a:r>
              <a:rPr lang="en" sz="1700">
                <a:latin typeface="Times New Roman"/>
                <a:ea typeface="Times New Roman"/>
                <a:cs typeface="Times New Roman"/>
                <a:sym typeface="Times New Roman"/>
              </a:rPr>
              <a:t> between all the columns </a:t>
            </a:r>
            <a:r>
              <a:rPr lang="en" sz="1700" i="1">
                <a:latin typeface="Times New Roman"/>
                <a:ea typeface="Times New Roman"/>
                <a:cs typeface="Times New Roman"/>
                <a:sym typeface="Times New Roman"/>
              </a:rPr>
              <a:t>except</a:t>
            </a:r>
            <a:r>
              <a:rPr lang="en" sz="1700">
                <a:latin typeface="Times New Roman"/>
                <a:ea typeface="Times New Roman"/>
                <a:cs typeface="Times New Roman"/>
                <a:sym typeface="Times New Roman"/>
              </a:rPr>
              <a:t> </a:t>
            </a:r>
            <a:r>
              <a:rPr lang="en" sz="1700" b="1">
                <a:latin typeface="Times New Roman"/>
                <a:ea typeface="Times New Roman"/>
                <a:cs typeface="Times New Roman"/>
                <a:sym typeface="Times New Roman"/>
              </a:rPr>
              <a:t>‘reviews_per_month’</a:t>
            </a:r>
            <a:r>
              <a:rPr lang="en" sz="1700">
                <a:latin typeface="Times New Roman"/>
                <a:ea typeface="Times New Roman"/>
                <a:cs typeface="Times New Roman"/>
                <a:sym typeface="Times New Roman"/>
              </a:rPr>
              <a:t> and ‘</a:t>
            </a:r>
            <a:r>
              <a:rPr lang="en" sz="1700" b="1">
                <a:latin typeface="Times New Roman"/>
                <a:ea typeface="Times New Roman"/>
                <a:cs typeface="Times New Roman"/>
                <a:sym typeface="Times New Roman"/>
              </a:rPr>
              <a:t>number_of_reviews’</a:t>
            </a:r>
            <a:r>
              <a:rPr lang="en"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p:txBody>
      </p:sp>
      <p:pic>
        <p:nvPicPr>
          <p:cNvPr id="228" name="Google Shape;228;p38"/>
          <p:cNvPicPr preferRelativeResize="0"/>
          <p:nvPr/>
        </p:nvPicPr>
        <p:blipFill>
          <a:blip r:embed="rId3">
            <a:alphaModFix/>
          </a:blip>
          <a:stretch>
            <a:fillRect/>
          </a:stretch>
        </p:blipFill>
        <p:spPr>
          <a:xfrm>
            <a:off x="3092650" y="1253675"/>
            <a:ext cx="5537350" cy="41450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title"/>
          </p:nvPr>
        </p:nvSpPr>
        <p:spPr>
          <a:xfrm>
            <a:off x="311700" y="236025"/>
            <a:ext cx="8520600" cy="58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latin typeface="Times New Roman"/>
                <a:ea typeface="Times New Roman"/>
                <a:cs typeface="Times New Roman"/>
                <a:sym typeface="Times New Roman"/>
              </a:rPr>
              <a:t>Challenges we faced :</a:t>
            </a:r>
            <a:endParaRPr sz="3020" b="1">
              <a:latin typeface="Times New Roman"/>
              <a:ea typeface="Times New Roman"/>
              <a:cs typeface="Times New Roman"/>
              <a:sym typeface="Times New Roman"/>
            </a:endParaRPr>
          </a:p>
        </p:txBody>
      </p:sp>
      <p:sp>
        <p:nvSpPr>
          <p:cNvPr id="234" name="Google Shape;234;p39"/>
          <p:cNvSpPr txBox="1">
            <a:spLocks noGrp="1"/>
          </p:cNvSpPr>
          <p:nvPr>
            <p:ph type="body" idx="1"/>
          </p:nvPr>
        </p:nvSpPr>
        <p:spPr>
          <a:xfrm>
            <a:off x="311700" y="1152475"/>
            <a:ext cx="8520600" cy="37461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Understanding some Columns present in the Dataset.</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Handling the Null values present in the Dataset.</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Handling some exceptions present in the Data.</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Doing some further inspections to get the answer for the questions arose from insights. </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Deciding appropriate plots to represent the observations.</a:t>
            </a:r>
            <a:endParaRPr sz="2000">
              <a:solidFill>
                <a:srgbClr val="000000"/>
              </a:solidFill>
              <a:latin typeface="Times New Roman"/>
              <a:ea typeface="Times New Roman"/>
              <a:cs typeface="Times New Roman"/>
              <a:sym typeface="Times New Roman"/>
            </a:endParaRPr>
          </a:p>
          <a:p>
            <a:pPr marL="457200" lvl="0" indent="0" algn="l" rtl="0">
              <a:spcBef>
                <a:spcPts val="1200"/>
              </a:spcBef>
              <a:spcAft>
                <a:spcPts val="1200"/>
              </a:spcAft>
              <a:buNone/>
            </a:pPr>
            <a:endParaRPr>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xfrm>
            <a:off x="560925" y="182575"/>
            <a:ext cx="7030500" cy="71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434343"/>
                </a:solidFill>
                <a:latin typeface="Times New Roman"/>
                <a:ea typeface="Times New Roman"/>
                <a:cs typeface="Times New Roman"/>
                <a:sym typeface="Times New Roman"/>
              </a:rPr>
              <a:t>CONCLUSION :</a:t>
            </a:r>
            <a:endParaRPr sz="3000" b="1">
              <a:solidFill>
                <a:srgbClr val="434343"/>
              </a:solidFill>
              <a:latin typeface="Times New Roman"/>
              <a:ea typeface="Times New Roman"/>
              <a:cs typeface="Times New Roman"/>
              <a:sym typeface="Times New Roman"/>
            </a:endParaRPr>
          </a:p>
        </p:txBody>
      </p:sp>
      <p:sp>
        <p:nvSpPr>
          <p:cNvPr id="240" name="Google Shape;240;p40"/>
          <p:cNvSpPr txBox="1">
            <a:spLocks noGrp="1"/>
          </p:cNvSpPr>
          <p:nvPr>
            <p:ph type="body" idx="1"/>
          </p:nvPr>
        </p:nvSpPr>
        <p:spPr>
          <a:xfrm>
            <a:off x="560925" y="1119675"/>
            <a:ext cx="8061900" cy="37485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Sonder(NYC) and Blueground are the hosts with most number of listings on AirBnb NYC.</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Manhattan is the neighbourhood group which is most focused by the hosts.</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Private rooms and Entire home/apt have a higher demand and hence hosts who deals with them are comparatively busier.</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Blueground is the host who has generated the most revenue.</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Brooklyn and Manhattan are the neighbourhood groups with most reviews i.e most of the bookings are made for these two groups.</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People have preferred to stay in rooms with low prices and hence cheap rooms have generated the most revenue.</a:t>
            </a: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1"/>
          <p:cNvSpPr txBox="1">
            <a:spLocks noGrp="1"/>
          </p:cNvSpPr>
          <p:nvPr>
            <p:ph type="title"/>
          </p:nvPr>
        </p:nvSpPr>
        <p:spPr>
          <a:xfrm>
            <a:off x="358725" y="72450"/>
            <a:ext cx="8520600" cy="149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6" name="Google Shape;246;p41"/>
          <p:cNvSpPr txBox="1">
            <a:spLocks noGrp="1"/>
          </p:cNvSpPr>
          <p:nvPr>
            <p:ph type="body" idx="1"/>
          </p:nvPr>
        </p:nvSpPr>
        <p:spPr>
          <a:xfrm>
            <a:off x="405675" y="356000"/>
            <a:ext cx="8426700" cy="3924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212121"/>
              </a:buClr>
              <a:buSzPts val="1800"/>
              <a:buFont typeface="Times New Roman"/>
              <a:buChar char="●"/>
            </a:pPr>
            <a:r>
              <a:rPr lang="en">
                <a:solidFill>
                  <a:srgbClr val="212121"/>
                </a:solidFill>
                <a:latin typeface="Times New Roman"/>
                <a:ea typeface="Times New Roman"/>
                <a:cs typeface="Times New Roman"/>
                <a:sym typeface="Times New Roman"/>
              </a:rPr>
              <a:t>The cost of living is higher in Manhattan as compared to other neighbourhood groups.</a:t>
            </a:r>
            <a:endParaRPr>
              <a:solidFill>
                <a:srgbClr val="212121"/>
              </a:solidFill>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solidFill>
                  <a:schemeClr val="accent2"/>
                </a:solidFill>
                <a:highlight>
                  <a:srgbClr val="FFFFFF"/>
                </a:highlight>
                <a:latin typeface="Times New Roman"/>
                <a:ea typeface="Times New Roman"/>
                <a:cs typeface="Times New Roman"/>
                <a:sym typeface="Times New Roman"/>
              </a:rPr>
              <a:t> Private room and Entire home/apt are the two most preferred room type in New York and also generate significantly more revenue. So AirBnb should prioritize these room type.</a:t>
            </a:r>
            <a:endParaRPr>
              <a:solidFill>
                <a:schemeClr val="accent2"/>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solidFill>
                  <a:schemeClr val="accent2"/>
                </a:solidFill>
                <a:highlight>
                  <a:srgbClr val="FFFFFF"/>
                </a:highlight>
                <a:latin typeface="Times New Roman"/>
                <a:ea typeface="Times New Roman"/>
                <a:cs typeface="Times New Roman"/>
                <a:sym typeface="Times New Roman"/>
              </a:rPr>
              <a:t>The people who prefer to stay in Entire home/apt are going to stay a bit longer in that particular Neighbourhood.</a:t>
            </a:r>
            <a:endParaRPr>
              <a:solidFill>
                <a:schemeClr val="accent2"/>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solidFill>
                  <a:schemeClr val="accent2"/>
                </a:solidFill>
                <a:highlight>
                  <a:srgbClr val="FFFFFF"/>
                </a:highlight>
                <a:latin typeface="Times New Roman"/>
                <a:ea typeface="Times New Roman"/>
                <a:cs typeface="Times New Roman"/>
                <a:sym typeface="Times New Roman"/>
              </a:rPr>
              <a:t>Around 80 % of the people are reviewing the rooms they have stayed. AirBnb should encourage people to review more in order to know the customer satisfaction.</a:t>
            </a:r>
            <a:endParaRPr>
              <a:solidFill>
                <a:schemeClr val="accent2"/>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solidFill>
                  <a:schemeClr val="accent2"/>
                </a:solidFill>
                <a:highlight>
                  <a:srgbClr val="FFFFFF"/>
                </a:highlight>
                <a:latin typeface="Times New Roman"/>
                <a:ea typeface="Times New Roman"/>
                <a:cs typeface="Times New Roman"/>
                <a:sym typeface="Times New Roman"/>
              </a:rPr>
              <a:t>If a person or Family is a casual visitor or has an urgency to book a room, Staten Island is the perfect place for that as the average availability of rooms is high.</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784500" y="593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00" b="1">
                <a:latin typeface="Times New Roman"/>
                <a:ea typeface="Times New Roman"/>
                <a:cs typeface="Times New Roman"/>
                <a:sym typeface="Times New Roman"/>
              </a:rPr>
              <a:t>Problem statement :</a:t>
            </a:r>
            <a:endParaRPr sz="3000" b="1">
              <a:latin typeface="Times New Roman"/>
              <a:ea typeface="Times New Roman"/>
              <a:cs typeface="Times New Roman"/>
              <a:sym typeface="Times New Roman"/>
            </a:endParaRPr>
          </a:p>
        </p:txBody>
      </p:sp>
      <p:sp>
        <p:nvSpPr>
          <p:cNvPr id="70" name="Google Shape;70;p15"/>
          <p:cNvSpPr txBox="1">
            <a:spLocks noGrp="1"/>
          </p:cNvSpPr>
          <p:nvPr>
            <p:ph type="body" idx="1"/>
          </p:nvPr>
        </p:nvSpPr>
        <p:spPr>
          <a:xfrm>
            <a:off x="847100" y="1475750"/>
            <a:ext cx="7496400" cy="27942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0"/>
              </a:spcAft>
              <a:buNone/>
            </a:pPr>
            <a:r>
              <a:rPr lang="en" sz="2000">
                <a:solidFill>
                  <a:srgbClr val="000000"/>
                </a:solidFill>
                <a:latin typeface="Times New Roman"/>
                <a:ea typeface="Times New Roman"/>
                <a:cs typeface="Times New Roman"/>
                <a:sym typeface="Times New Roman"/>
              </a:rPr>
              <a:t>To perform Exploratory Data Analysis (EDA) on the AirBnb Bookings Analysis  in order to understand the bookings of various properties, their hosts, customer interest, Revenue generated etc. and to help AirBnb to know its weak points and to improve those keys for the future growth of the Company.</a:t>
            </a:r>
            <a:endParaRPr sz="200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1200"/>
              </a:spcAft>
              <a:buNone/>
            </a:pPr>
            <a:r>
              <a:rPr lang="en" sz="800">
                <a:latin typeface="Times New Roman"/>
                <a:ea typeface="Times New Roman"/>
                <a:cs typeface="Times New Roman"/>
                <a:sym typeface="Times New Roman"/>
              </a:rPr>
              <a:t> </a:t>
            </a:r>
            <a:endParaRPr sz="8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2"/>
          <p:cNvSpPr txBox="1"/>
          <p:nvPr/>
        </p:nvSpPr>
        <p:spPr>
          <a:xfrm>
            <a:off x="399075" y="0"/>
            <a:ext cx="8482500" cy="6147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2800" b="1">
                <a:solidFill>
                  <a:schemeClr val="dk1"/>
                </a:solidFill>
                <a:highlight>
                  <a:srgbClr val="FFFFFE"/>
                </a:highlight>
                <a:latin typeface="Times New Roman"/>
                <a:ea typeface="Times New Roman"/>
                <a:cs typeface="Times New Roman"/>
                <a:sym typeface="Times New Roman"/>
              </a:rPr>
              <a:t>IMPROVEMENTS TO BE MADE :</a:t>
            </a:r>
            <a:endParaRPr sz="2800" b="1">
              <a:solidFill>
                <a:schemeClr val="dk1"/>
              </a:solidFill>
              <a:highlight>
                <a:srgbClr val="FFFFFE"/>
              </a:highlight>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p:txBody>
      </p:sp>
      <p:sp>
        <p:nvSpPr>
          <p:cNvPr id="252" name="Google Shape;252;p42"/>
          <p:cNvSpPr txBox="1"/>
          <p:nvPr/>
        </p:nvSpPr>
        <p:spPr>
          <a:xfrm>
            <a:off x="195125" y="552675"/>
            <a:ext cx="8686500" cy="4475700"/>
          </a:xfrm>
          <a:prstGeom prst="rect">
            <a:avLst/>
          </a:prstGeom>
          <a:noFill/>
          <a:ln>
            <a:noFill/>
          </a:ln>
        </p:spPr>
        <p:txBody>
          <a:bodyPr spcFirstLastPara="1" wrap="square" lIns="91425" tIns="91425" rIns="91425" bIns="91425" anchor="t" anchorCtr="0">
            <a:noAutofit/>
          </a:bodyPr>
          <a:lstStyle/>
          <a:p>
            <a:pPr marL="457200" lvl="0" indent="-327025" algn="just" rtl="0">
              <a:lnSpc>
                <a:spcPct val="135714"/>
              </a:lnSpc>
              <a:spcBef>
                <a:spcPts val="0"/>
              </a:spcBef>
              <a:spcAft>
                <a:spcPts val="0"/>
              </a:spcAft>
              <a:buClr>
                <a:schemeClr val="dk1"/>
              </a:buClr>
              <a:buSzPts val="1550"/>
              <a:buFont typeface="Times New Roman"/>
              <a:buChar char="●"/>
            </a:pPr>
            <a:r>
              <a:rPr lang="en" sz="1550">
                <a:solidFill>
                  <a:schemeClr val="dk1"/>
                </a:solidFill>
                <a:highlight>
                  <a:srgbClr val="FFFFFE"/>
                </a:highlight>
                <a:latin typeface="Times New Roman"/>
                <a:ea typeface="Times New Roman"/>
                <a:cs typeface="Times New Roman"/>
                <a:sym typeface="Times New Roman"/>
              </a:rPr>
              <a:t>AirBnb should give extra support to those hosts who are tend to be busiest and host who generate significant amount of revenue. AirBnb should also encourage other hosts to improve their facility and service so that more and more customer would get attracted to their property as well.</a:t>
            </a:r>
            <a:endParaRPr sz="1550">
              <a:solidFill>
                <a:schemeClr val="dk1"/>
              </a:solidFill>
              <a:highlight>
                <a:srgbClr val="FFFFFE"/>
              </a:highlight>
              <a:latin typeface="Times New Roman"/>
              <a:ea typeface="Times New Roman"/>
              <a:cs typeface="Times New Roman"/>
              <a:sym typeface="Times New Roman"/>
            </a:endParaRPr>
          </a:p>
          <a:p>
            <a:pPr marL="457200" lvl="0" indent="-327025" algn="just" rtl="0">
              <a:lnSpc>
                <a:spcPct val="135714"/>
              </a:lnSpc>
              <a:spcBef>
                <a:spcPts val="0"/>
              </a:spcBef>
              <a:spcAft>
                <a:spcPts val="0"/>
              </a:spcAft>
              <a:buClr>
                <a:schemeClr val="dk1"/>
              </a:buClr>
              <a:buSzPts val="1550"/>
              <a:buFont typeface="Times New Roman"/>
              <a:buChar char="●"/>
            </a:pPr>
            <a:r>
              <a:rPr lang="en" sz="1550">
                <a:solidFill>
                  <a:schemeClr val="dk1"/>
                </a:solidFill>
                <a:highlight>
                  <a:srgbClr val="FFFFFE"/>
                </a:highlight>
                <a:latin typeface="Times New Roman"/>
                <a:ea typeface="Times New Roman"/>
                <a:cs typeface="Times New Roman"/>
                <a:sym typeface="Times New Roman"/>
              </a:rPr>
              <a:t>As of now Manhattan and Brooklyn are mostly liked by people because these two places are peak attraction of New York. Yet we can’t neglect other cities. So AirBnb should collaborate with hosts to improve facilities and add some fancy ideas in the rooms so that people will get attracted towards the rooms of other cities as well.</a:t>
            </a:r>
            <a:endParaRPr sz="1550">
              <a:solidFill>
                <a:schemeClr val="dk1"/>
              </a:solidFill>
              <a:highlight>
                <a:srgbClr val="FFFFFE"/>
              </a:highlight>
              <a:latin typeface="Times New Roman"/>
              <a:ea typeface="Times New Roman"/>
              <a:cs typeface="Times New Roman"/>
              <a:sym typeface="Times New Roman"/>
            </a:endParaRPr>
          </a:p>
          <a:p>
            <a:pPr marL="457200" lvl="0" indent="-327025" algn="just" rtl="0">
              <a:lnSpc>
                <a:spcPct val="135714"/>
              </a:lnSpc>
              <a:spcBef>
                <a:spcPts val="0"/>
              </a:spcBef>
              <a:spcAft>
                <a:spcPts val="0"/>
              </a:spcAft>
              <a:buClr>
                <a:schemeClr val="dk1"/>
              </a:buClr>
              <a:buSzPts val="1550"/>
              <a:buFont typeface="Times New Roman"/>
              <a:buChar char="●"/>
            </a:pPr>
            <a:r>
              <a:rPr lang="en" sz="1550">
                <a:solidFill>
                  <a:schemeClr val="dk1"/>
                </a:solidFill>
                <a:highlight>
                  <a:srgbClr val="FFFFFE"/>
                </a:highlight>
                <a:latin typeface="Times New Roman"/>
                <a:ea typeface="Times New Roman"/>
                <a:cs typeface="Times New Roman"/>
                <a:sym typeface="Times New Roman"/>
              </a:rPr>
              <a:t>From lots of analysis we saw that Shared rooms are least preferred. So AirBnb should analyse the reason behind it and make improvements so that both host and company should get more profit.</a:t>
            </a:r>
            <a:endParaRPr sz="1550">
              <a:solidFill>
                <a:schemeClr val="dk1"/>
              </a:solidFill>
              <a:highlight>
                <a:srgbClr val="FFFFFE"/>
              </a:highlight>
              <a:latin typeface="Times New Roman"/>
              <a:ea typeface="Times New Roman"/>
              <a:cs typeface="Times New Roman"/>
              <a:sym typeface="Times New Roman"/>
            </a:endParaRPr>
          </a:p>
          <a:p>
            <a:pPr marL="457200" lvl="0" indent="-327025" algn="just" rtl="0">
              <a:lnSpc>
                <a:spcPct val="135714"/>
              </a:lnSpc>
              <a:spcBef>
                <a:spcPts val="0"/>
              </a:spcBef>
              <a:spcAft>
                <a:spcPts val="0"/>
              </a:spcAft>
              <a:buClr>
                <a:schemeClr val="dk1"/>
              </a:buClr>
              <a:buSzPts val="1550"/>
              <a:buFont typeface="Times New Roman"/>
              <a:buChar char="●"/>
            </a:pPr>
            <a:r>
              <a:rPr lang="en" sz="1550">
                <a:solidFill>
                  <a:schemeClr val="dk1"/>
                </a:solidFill>
                <a:highlight>
                  <a:srgbClr val="FFFFFE"/>
                </a:highlight>
                <a:latin typeface="Times New Roman"/>
                <a:ea typeface="Times New Roman"/>
                <a:cs typeface="Times New Roman"/>
                <a:sym typeface="Times New Roman"/>
              </a:rPr>
              <a:t>We saw that cheap rooms are mostly preferred. So AirBnb should reduce the margin of the price(not too much) so that more people could afford the rooms which will ultimately increase the profit.</a:t>
            </a:r>
            <a:endParaRPr sz="1550">
              <a:solidFill>
                <a:schemeClr val="dk1"/>
              </a:solidFill>
              <a:highlight>
                <a:srgbClr val="FFFFFE"/>
              </a:highlight>
              <a:latin typeface="Times New Roman"/>
              <a:ea typeface="Times New Roman"/>
              <a:cs typeface="Times New Roman"/>
              <a:sym typeface="Times New Roman"/>
            </a:endParaRPr>
          </a:p>
          <a:p>
            <a:pPr marL="457200" lvl="0" indent="-327025" algn="just" rtl="0">
              <a:lnSpc>
                <a:spcPct val="135714"/>
              </a:lnSpc>
              <a:spcBef>
                <a:spcPts val="0"/>
              </a:spcBef>
              <a:spcAft>
                <a:spcPts val="0"/>
              </a:spcAft>
              <a:buClr>
                <a:schemeClr val="dk1"/>
              </a:buClr>
              <a:buSzPts val="1550"/>
              <a:buFont typeface="Times New Roman"/>
              <a:buChar char="●"/>
            </a:pPr>
            <a:r>
              <a:rPr lang="en" sz="1550">
                <a:solidFill>
                  <a:schemeClr val="dk1"/>
                </a:solidFill>
                <a:highlight>
                  <a:srgbClr val="FFFFFE"/>
                </a:highlight>
                <a:latin typeface="Times New Roman"/>
                <a:ea typeface="Times New Roman"/>
                <a:cs typeface="Times New Roman"/>
                <a:sym typeface="Times New Roman"/>
              </a:rPr>
              <a:t>Reviews are the most important aspect of increasing the business. As of now there is no particular kind of review (good or bad) in our data set. So we suggest AirBnb to monitor the real time reviews so that it can bring some revolution in their service.</a:t>
            </a:r>
            <a:endParaRPr sz="1550">
              <a:solidFill>
                <a:schemeClr val="dk1"/>
              </a:solidFill>
              <a:highlight>
                <a:srgbClr val="FFFFFE"/>
              </a:highlight>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43"/>
          <p:cNvPicPr preferRelativeResize="0"/>
          <p:nvPr/>
        </p:nvPicPr>
        <p:blipFill>
          <a:blip r:embed="rId3">
            <a:alphaModFix/>
          </a:blip>
          <a:stretch>
            <a:fillRect/>
          </a:stretch>
        </p:blipFill>
        <p:spPr>
          <a:xfrm>
            <a:off x="-1" y="0"/>
            <a:ext cx="7365673" cy="4603549"/>
          </a:xfrm>
          <a:prstGeom prst="rect">
            <a:avLst/>
          </a:prstGeom>
          <a:noFill/>
          <a:ln>
            <a:noFill/>
          </a:ln>
        </p:spPr>
      </p:pic>
      <p:sp>
        <p:nvSpPr>
          <p:cNvPr id="258" name="Google Shape;258;p43"/>
          <p:cNvSpPr txBox="1"/>
          <p:nvPr/>
        </p:nvSpPr>
        <p:spPr>
          <a:xfrm>
            <a:off x="5815950" y="4350825"/>
            <a:ext cx="3335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rgbClr val="741B47"/>
                </a:solidFill>
                <a:latin typeface="Times New Roman"/>
                <a:ea typeface="Times New Roman"/>
                <a:cs typeface="Times New Roman"/>
                <a:sym typeface="Times New Roman"/>
              </a:rPr>
              <a:t>Team data_hacker</a:t>
            </a:r>
            <a:endParaRPr sz="3000">
              <a:solidFill>
                <a:srgbClr val="741B47"/>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111250"/>
            <a:ext cx="8520600" cy="2208900"/>
          </a:xfrm>
          <a:prstGeom prst="rect">
            <a:avLst/>
          </a:prstGeom>
        </p:spPr>
        <p:txBody>
          <a:bodyPr spcFirstLastPara="1" wrap="square" lIns="91425" tIns="91425" rIns="91425" bIns="91425" anchor="t" anchorCtr="0">
            <a:normAutofit fontScale="90000"/>
          </a:bodyPr>
          <a:lstStyle/>
          <a:p>
            <a:pPr marL="0" lvl="0" indent="0" algn="just" rtl="0">
              <a:spcBef>
                <a:spcPts val="0"/>
              </a:spcBef>
              <a:spcAft>
                <a:spcPts val="0"/>
              </a:spcAft>
              <a:buNone/>
            </a:pPr>
            <a:r>
              <a:rPr lang="en" sz="3353" b="1">
                <a:latin typeface="Times New Roman"/>
                <a:ea typeface="Times New Roman"/>
                <a:cs typeface="Times New Roman"/>
                <a:sym typeface="Times New Roman"/>
              </a:rPr>
              <a:t>Data Summary :</a:t>
            </a:r>
            <a:endParaRPr sz="3353" b="1">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solidFill>
                <a:schemeClr val="accent2"/>
              </a:solidFill>
              <a:highlight>
                <a:schemeClr val="lt1"/>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800">
                <a:solidFill>
                  <a:schemeClr val="accent2"/>
                </a:solidFill>
                <a:highlight>
                  <a:schemeClr val="lt1"/>
                </a:highlight>
                <a:latin typeface="Times New Roman"/>
                <a:ea typeface="Times New Roman"/>
                <a:cs typeface="Times New Roman"/>
                <a:sym typeface="Times New Roman"/>
              </a:rPr>
              <a:t>The dataset consists of observations of bookings done in New york city (NYC) till 2019.</a:t>
            </a:r>
            <a:endParaRPr sz="1800">
              <a:solidFill>
                <a:schemeClr val="accent2"/>
              </a:solidFill>
              <a:highlight>
                <a:schemeClr val="lt1"/>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800">
                <a:solidFill>
                  <a:schemeClr val="accent2"/>
                </a:solidFill>
                <a:highlight>
                  <a:schemeClr val="lt1"/>
                </a:highlight>
                <a:latin typeface="Times New Roman"/>
                <a:ea typeface="Times New Roman"/>
                <a:cs typeface="Times New Roman"/>
                <a:sym typeface="Times New Roman"/>
              </a:rPr>
              <a:t>Shape of the dataset : (48895, 16) </a:t>
            </a:r>
            <a:endParaRPr sz="1800">
              <a:solidFill>
                <a:schemeClr val="accent2"/>
              </a:solidFill>
              <a:highlight>
                <a:schemeClr val="lt1"/>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2466" b="1" u="sng">
                <a:solidFill>
                  <a:schemeClr val="accent2"/>
                </a:solidFill>
                <a:highlight>
                  <a:schemeClr val="lt1"/>
                </a:highlight>
              </a:rPr>
              <a:t>Columns Present in the Dataset :</a:t>
            </a:r>
            <a:endParaRPr sz="1800">
              <a:solidFill>
                <a:schemeClr val="accent2"/>
              </a:solidFill>
              <a:highlight>
                <a:schemeClr val="lt1"/>
              </a:highlight>
            </a:endParaRPr>
          </a:p>
          <a:p>
            <a:pPr marL="0" lvl="0" indent="0" algn="l" rtl="0">
              <a:lnSpc>
                <a:spcPct val="115000"/>
              </a:lnSpc>
              <a:spcBef>
                <a:spcPts val="1200"/>
              </a:spcBef>
              <a:spcAft>
                <a:spcPts val="1200"/>
              </a:spcAft>
              <a:buNone/>
            </a:pPr>
            <a:endParaRPr sz="1800">
              <a:solidFill>
                <a:schemeClr val="accent2"/>
              </a:solidFill>
              <a:highlight>
                <a:schemeClr val="lt1"/>
              </a:highlight>
            </a:endParaRPr>
          </a:p>
        </p:txBody>
      </p:sp>
      <p:sp>
        <p:nvSpPr>
          <p:cNvPr id="76" name="Google Shape;76;p16"/>
          <p:cNvSpPr txBox="1">
            <a:spLocks noGrp="1"/>
          </p:cNvSpPr>
          <p:nvPr>
            <p:ph type="body" idx="1"/>
          </p:nvPr>
        </p:nvSpPr>
        <p:spPr>
          <a:xfrm>
            <a:off x="311700" y="2320150"/>
            <a:ext cx="3999900" cy="2628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Times New Roman"/>
              <a:buAutoNum type="arabicPeriod"/>
            </a:pPr>
            <a:r>
              <a:rPr lang="en" sz="1800">
                <a:solidFill>
                  <a:srgbClr val="000000"/>
                </a:solidFill>
                <a:latin typeface="Times New Roman"/>
                <a:ea typeface="Times New Roman"/>
                <a:cs typeface="Times New Roman"/>
                <a:sym typeface="Times New Roman"/>
              </a:rPr>
              <a:t>Id</a:t>
            </a:r>
            <a:endParaRPr sz="18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212121"/>
              </a:buClr>
              <a:buSzPts val="1400"/>
              <a:buFont typeface="Times New Roman"/>
              <a:buAutoNum type="arabicPeriod"/>
            </a:pPr>
            <a:r>
              <a:rPr lang="en" sz="1800">
                <a:solidFill>
                  <a:srgbClr val="212121"/>
                </a:solidFill>
                <a:highlight>
                  <a:schemeClr val="lt1"/>
                </a:highlight>
                <a:latin typeface="Times New Roman"/>
                <a:ea typeface="Times New Roman"/>
                <a:cs typeface="Times New Roman"/>
                <a:sym typeface="Times New Roman"/>
              </a:rPr>
              <a:t>name</a:t>
            </a:r>
            <a:endParaRPr sz="1800">
              <a:solidFill>
                <a:srgbClr val="212121"/>
              </a:solidFill>
              <a:highlight>
                <a:schemeClr val="lt1"/>
              </a:highlight>
              <a:latin typeface="Times New Roman"/>
              <a:ea typeface="Times New Roman"/>
              <a:cs typeface="Times New Roman"/>
              <a:sym typeface="Times New Roman"/>
            </a:endParaRPr>
          </a:p>
          <a:p>
            <a:pPr marL="457200" lvl="0" indent="-317500" algn="l" rtl="0">
              <a:spcBef>
                <a:spcPts val="0"/>
              </a:spcBef>
              <a:spcAft>
                <a:spcPts val="0"/>
              </a:spcAft>
              <a:buClr>
                <a:schemeClr val="accent2"/>
              </a:buClr>
              <a:buSzPts val="1400"/>
              <a:buFont typeface="Times New Roman"/>
              <a:buAutoNum type="arabicPeriod"/>
            </a:pPr>
            <a:r>
              <a:rPr lang="en" sz="1800">
                <a:solidFill>
                  <a:schemeClr val="accent2"/>
                </a:solidFill>
                <a:highlight>
                  <a:schemeClr val="lt1"/>
                </a:highlight>
                <a:latin typeface="Times New Roman"/>
                <a:ea typeface="Times New Roman"/>
                <a:cs typeface="Times New Roman"/>
                <a:sym typeface="Times New Roman"/>
              </a:rPr>
              <a:t>host_id</a:t>
            </a:r>
            <a:endParaRPr sz="1800">
              <a:solidFill>
                <a:schemeClr val="accent2"/>
              </a:solidFill>
              <a:highlight>
                <a:schemeClr val="lt1"/>
              </a:highlight>
              <a:latin typeface="Times New Roman"/>
              <a:ea typeface="Times New Roman"/>
              <a:cs typeface="Times New Roman"/>
              <a:sym typeface="Times New Roman"/>
            </a:endParaRPr>
          </a:p>
          <a:p>
            <a:pPr marL="457200" lvl="0" indent="-317500" algn="l" rtl="0">
              <a:spcBef>
                <a:spcPts val="0"/>
              </a:spcBef>
              <a:spcAft>
                <a:spcPts val="0"/>
              </a:spcAft>
              <a:buClr>
                <a:schemeClr val="accent2"/>
              </a:buClr>
              <a:buSzPts val="1400"/>
              <a:buFont typeface="Times New Roman"/>
              <a:buAutoNum type="arabicPeriod"/>
            </a:pPr>
            <a:r>
              <a:rPr lang="en" sz="1800">
                <a:solidFill>
                  <a:schemeClr val="accent2"/>
                </a:solidFill>
                <a:highlight>
                  <a:schemeClr val="lt1"/>
                </a:highlight>
                <a:latin typeface="Times New Roman"/>
                <a:ea typeface="Times New Roman"/>
                <a:cs typeface="Times New Roman"/>
                <a:sym typeface="Times New Roman"/>
              </a:rPr>
              <a:t>host_name</a:t>
            </a:r>
            <a:endParaRPr sz="1800">
              <a:solidFill>
                <a:schemeClr val="accent2"/>
              </a:solidFill>
              <a:highlight>
                <a:schemeClr val="lt1"/>
              </a:highlight>
              <a:latin typeface="Times New Roman"/>
              <a:ea typeface="Times New Roman"/>
              <a:cs typeface="Times New Roman"/>
              <a:sym typeface="Times New Roman"/>
            </a:endParaRPr>
          </a:p>
          <a:p>
            <a:pPr marL="457200" lvl="0" indent="-317500" algn="l" rtl="0">
              <a:spcBef>
                <a:spcPts val="0"/>
              </a:spcBef>
              <a:spcAft>
                <a:spcPts val="0"/>
              </a:spcAft>
              <a:buClr>
                <a:schemeClr val="accent2"/>
              </a:buClr>
              <a:buSzPts val="1400"/>
              <a:buFont typeface="Times New Roman"/>
              <a:buAutoNum type="arabicPeriod"/>
            </a:pPr>
            <a:r>
              <a:rPr lang="en" sz="1800">
                <a:solidFill>
                  <a:schemeClr val="accent2"/>
                </a:solidFill>
                <a:highlight>
                  <a:schemeClr val="lt1"/>
                </a:highlight>
                <a:latin typeface="Times New Roman"/>
                <a:ea typeface="Times New Roman"/>
                <a:cs typeface="Times New Roman"/>
                <a:sym typeface="Times New Roman"/>
              </a:rPr>
              <a:t>neighbourhood_group</a:t>
            </a:r>
            <a:endParaRPr sz="1800">
              <a:solidFill>
                <a:schemeClr val="accent2"/>
              </a:solidFill>
              <a:highlight>
                <a:schemeClr val="lt1"/>
              </a:highlight>
              <a:latin typeface="Times New Roman"/>
              <a:ea typeface="Times New Roman"/>
              <a:cs typeface="Times New Roman"/>
              <a:sym typeface="Times New Roman"/>
            </a:endParaRPr>
          </a:p>
          <a:p>
            <a:pPr marL="457200" lvl="0" indent="-317500" algn="l" rtl="0">
              <a:spcBef>
                <a:spcPts val="0"/>
              </a:spcBef>
              <a:spcAft>
                <a:spcPts val="0"/>
              </a:spcAft>
              <a:buClr>
                <a:schemeClr val="accent2"/>
              </a:buClr>
              <a:buSzPts val="1400"/>
              <a:buFont typeface="Times New Roman"/>
              <a:buAutoNum type="arabicPeriod"/>
            </a:pPr>
            <a:r>
              <a:rPr lang="en" sz="1800">
                <a:solidFill>
                  <a:schemeClr val="accent2"/>
                </a:solidFill>
                <a:highlight>
                  <a:schemeClr val="lt1"/>
                </a:highlight>
                <a:latin typeface="Times New Roman"/>
                <a:ea typeface="Times New Roman"/>
                <a:cs typeface="Times New Roman"/>
                <a:sym typeface="Times New Roman"/>
              </a:rPr>
              <a:t>neighbourhood</a:t>
            </a:r>
            <a:endParaRPr sz="1800">
              <a:solidFill>
                <a:schemeClr val="accent2"/>
              </a:solidFill>
              <a:highlight>
                <a:schemeClr val="lt1"/>
              </a:highlight>
              <a:latin typeface="Times New Roman"/>
              <a:ea typeface="Times New Roman"/>
              <a:cs typeface="Times New Roman"/>
              <a:sym typeface="Times New Roman"/>
            </a:endParaRPr>
          </a:p>
          <a:p>
            <a:pPr marL="457200" lvl="0" indent="-317500" algn="l" rtl="0">
              <a:spcBef>
                <a:spcPts val="0"/>
              </a:spcBef>
              <a:spcAft>
                <a:spcPts val="0"/>
              </a:spcAft>
              <a:buClr>
                <a:schemeClr val="accent2"/>
              </a:buClr>
              <a:buSzPts val="1400"/>
              <a:buFont typeface="Times New Roman"/>
              <a:buAutoNum type="arabicPeriod"/>
            </a:pPr>
            <a:r>
              <a:rPr lang="en" sz="1800">
                <a:solidFill>
                  <a:schemeClr val="accent2"/>
                </a:solidFill>
                <a:highlight>
                  <a:schemeClr val="lt1"/>
                </a:highlight>
                <a:latin typeface="Times New Roman"/>
                <a:ea typeface="Times New Roman"/>
                <a:cs typeface="Times New Roman"/>
                <a:sym typeface="Times New Roman"/>
              </a:rPr>
              <a:t>latitude</a:t>
            </a:r>
            <a:endParaRPr sz="1800">
              <a:solidFill>
                <a:schemeClr val="accent2"/>
              </a:solidFill>
              <a:highlight>
                <a:schemeClr val="lt1"/>
              </a:highlight>
              <a:latin typeface="Times New Roman"/>
              <a:ea typeface="Times New Roman"/>
              <a:cs typeface="Times New Roman"/>
              <a:sym typeface="Times New Roman"/>
            </a:endParaRPr>
          </a:p>
          <a:p>
            <a:pPr marL="457200" lvl="0" indent="-317500" algn="l" rtl="0">
              <a:spcBef>
                <a:spcPts val="0"/>
              </a:spcBef>
              <a:spcAft>
                <a:spcPts val="0"/>
              </a:spcAft>
              <a:buClr>
                <a:schemeClr val="accent2"/>
              </a:buClr>
              <a:buSzPts val="1400"/>
              <a:buFont typeface="Times New Roman"/>
              <a:buAutoNum type="arabicPeriod"/>
            </a:pPr>
            <a:r>
              <a:rPr lang="en" sz="1800">
                <a:solidFill>
                  <a:schemeClr val="accent2"/>
                </a:solidFill>
                <a:highlight>
                  <a:schemeClr val="lt1"/>
                </a:highlight>
                <a:latin typeface="Times New Roman"/>
                <a:ea typeface="Times New Roman"/>
                <a:cs typeface="Times New Roman"/>
                <a:sym typeface="Times New Roman"/>
              </a:rPr>
              <a:t>longitude</a:t>
            </a:r>
            <a:endParaRPr sz="1800">
              <a:solidFill>
                <a:schemeClr val="accent2"/>
              </a:solidFill>
              <a:highlight>
                <a:schemeClr val="lt1"/>
              </a:highlight>
              <a:latin typeface="Times New Roman"/>
              <a:ea typeface="Times New Roman"/>
              <a:cs typeface="Times New Roman"/>
              <a:sym typeface="Times New Roman"/>
            </a:endParaRPr>
          </a:p>
        </p:txBody>
      </p:sp>
      <p:sp>
        <p:nvSpPr>
          <p:cNvPr id="77" name="Google Shape;77;p16"/>
          <p:cNvSpPr txBox="1">
            <a:spLocks noGrp="1"/>
          </p:cNvSpPr>
          <p:nvPr>
            <p:ph type="body" idx="2"/>
          </p:nvPr>
        </p:nvSpPr>
        <p:spPr>
          <a:xfrm>
            <a:off x="4572000" y="2320025"/>
            <a:ext cx="4260300" cy="2628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Times New Roman"/>
              <a:buAutoNum type="arabicPeriod" startAt="9"/>
            </a:pPr>
            <a:r>
              <a:rPr lang="en" sz="1800">
                <a:solidFill>
                  <a:srgbClr val="000000"/>
                </a:solidFill>
                <a:latin typeface="Times New Roman"/>
                <a:ea typeface="Times New Roman"/>
                <a:cs typeface="Times New Roman"/>
                <a:sym typeface="Times New Roman"/>
              </a:rPr>
              <a:t>room_type</a:t>
            </a:r>
            <a:endParaRPr sz="18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AutoNum type="arabicPeriod" startAt="9"/>
            </a:pPr>
            <a:r>
              <a:rPr lang="en" sz="1800">
                <a:solidFill>
                  <a:srgbClr val="000000"/>
                </a:solidFill>
                <a:latin typeface="Times New Roman"/>
                <a:ea typeface="Times New Roman"/>
                <a:cs typeface="Times New Roman"/>
                <a:sym typeface="Times New Roman"/>
              </a:rPr>
              <a:t>price</a:t>
            </a:r>
            <a:endParaRPr sz="18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AutoNum type="arabicPeriod" startAt="9"/>
            </a:pPr>
            <a:r>
              <a:rPr lang="en" sz="1800">
                <a:solidFill>
                  <a:srgbClr val="000000"/>
                </a:solidFill>
                <a:latin typeface="Times New Roman"/>
                <a:ea typeface="Times New Roman"/>
                <a:cs typeface="Times New Roman"/>
                <a:sym typeface="Times New Roman"/>
              </a:rPr>
              <a:t>minimum_nights</a:t>
            </a:r>
            <a:endParaRPr sz="18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AutoNum type="arabicPeriod" startAt="9"/>
            </a:pPr>
            <a:r>
              <a:rPr lang="en" sz="1800">
                <a:solidFill>
                  <a:srgbClr val="000000"/>
                </a:solidFill>
                <a:latin typeface="Times New Roman"/>
                <a:ea typeface="Times New Roman"/>
                <a:cs typeface="Times New Roman"/>
                <a:sym typeface="Times New Roman"/>
              </a:rPr>
              <a:t>number_of _reviews</a:t>
            </a:r>
            <a:endParaRPr sz="18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AutoNum type="arabicPeriod" startAt="9"/>
            </a:pPr>
            <a:r>
              <a:rPr lang="en" sz="1800">
                <a:solidFill>
                  <a:srgbClr val="000000"/>
                </a:solidFill>
                <a:latin typeface="Times New Roman"/>
                <a:ea typeface="Times New Roman"/>
                <a:cs typeface="Times New Roman"/>
                <a:sym typeface="Times New Roman"/>
              </a:rPr>
              <a:t>last_review</a:t>
            </a:r>
            <a:endParaRPr sz="18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AutoNum type="arabicPeriod" startAt="9"/>
            </a:pPr>
            <a:r>
              <a:rPr lang="en" sz="1800">
                <a:solidFill>
                  <a:srgbClr val="000000"/>
                </a:solidFill>
                <a:latin typeface="Times New Roman"/>
                <a:ea typeface="Times New Roman"/>
                <a:cs typeface="Times New Roman"/>
                <a:sym typeface="Times New Roman"/>
              </a:rPr>
              <a:t>reviews _per_month</a:t>
            </a:r>
            <a:endParaRPr sz="18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AutoNum type="arabicPeriod" startAt="9"/>
            </a:pPr>
            <a:r>
              <a:rPr lang="en" sz="1800">
                <a:solidFill>
                  <a:srgbClr val="000000"/>
                </a:solidFill>
                <a:latin typeface="Times New Roman"/>
                <a:ea typeface="Times New Roman"/>
                <a:cs typeface="Times New Roman"/>
                <a:sym typeface="Times New Roman"/>
              </a:rPr>
              <a:t>calculated_host_listings_count</a:t>
            </a:r>
            <a:endParaRPr sz="18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AutoNum type="arabicPeriod" startAt="9"/>
            </a:pPr>
            <a:r>
              <a:rPr lang="en" sz="1800">
                <a:solidFill>
                  <a:srgbClr val="000000"/>
                </a:solidFill>
                <a:latin typeface="Times New Roman"/>
                <a:ea typeface="Times New Roman"/>
                <a:cs typeface="Times New Roman"/>
                <a:sym typeface="Times New Roman"/>
              </a:rPr>
              <a:t>availability_365</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457425" y="445025"/>
            <a:ext cx="83748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3000" b="1">
                <a:latin typeface="Times New Roman"/>
                <a:ea typeface="Times New Roman"/>
                <a:cs typeface="Times New Roman"/>
                <a:sym typeface="Times New Roman"/>
              </a:rPr>
              <a:t>Agenda (Page 01) :</a:t>
            </a:r>
            <a:endParaRPr sz="3000"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519525" y="1308125"/>
            <a:ext cx="8010300" cy="38355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Clr>
                <a:srgbClr val="212121"/>
              </a:buClr>
              <a:buSzPts val="1700"/>
              <a:buFont typeface="Times New Roman"/>
              <a:buAutoNum type="arabicPeriod"/>
            </a:pPr>
            <a:r>
              <a:rPr lang="en" sz="1700">
                <a:solidFill>
                  <a:srgbClr val="212121"/>
                </a:solidFill>
                <a:highlight>
                  <a:srgbClr val="FFFFFF"/>
                </a:highlight>
                <a:latin typeface="Times New Roman"/>
                <a:ea typeface="Times New Roman"/>
                <a:cs typeface="Times New Roman"/>
                <a:sym typeface="Times New Roman"/>
              </a:rPr>
              <a:t>Different Host and Areas they host.</a:t>
            </a:r>
            <a:endParaRPr sz="1700">
              <a:solidFill>
                <a:srgbClr val="212121"/>
              </a:solidFill>
              <a:highlight>
                <a:srgbClr val="FFFFFF"/>
              </a:highlight>
              <a:latin typeface="Times New Roman"/>
              <a:ea typeface="Times New Roman"/>
              <a:cs typeface="Times New Roman"/>
              <a:sym typeface="Times New Roman"/>
            </a:endParaRPr>
          </a:p>
          <a:p>
            <a:pPr marL="457200" lvl="0" indent="-336550" algn="l" rtl="0">
              <a:spcBef>
                <a:spcPts val="0"/>
              </a:spcBef>
              <a:spcAft>
                <a:spcPts val="0"/>
              </a:spcAft>
              <a:buClr>
                <a:srgbClr val="212121"/>
              </a:buClr>
              <a:buSzPts val="1700"/>
              <a:buFont typeface="Times New Roman"/>
              <a:buAutoNum type="arabicPeriod"/>
            </a:pPr>
            <a:r>
              <a:rPr lang="en" sz="1700">
                <a:solidFill>
                  <a:srgbClr val="212121"/>
                </a:solidFill>
                <a:highlight>
                  <a:srgbClr val="FFFFFF"/>
                </a:highlight>
                <a:latin typeface="Times New Roman"/>
                <a:ea typeface="Times New Roman"/>
                <a:cs typeface="Times New Roman"/>
                <a:sym typeface="Times New Roman"/>
              </a:rPr>
              <a:t>Busiest Host and why ?</a:t>
            </a:r>
            <a:endParaRPr sz="1700">
              <a:solidFill>
                <a:srgbClr val="212121"/>
              </a:solidFill>
              <a:highlight>
                <a:srgbClr val="FFFFFF"/>
              </a:highlight>
              <a:latin typeface="Times New Roman"/>
              <a:ea typeface="Times New Roman"/>
              <a:cs typeface="Times New Roman"/>
              <a:sym typeface="Times New Roman"/>
            </a:endParaRPr>
          </a:p>
          <a:p>
            <a:pPr marL="457200" lvl="0" indent="-336550" algn="l" rtl="0">
              <a:spcBef>
                <a:spcPts val="0"/>
              </a:spcBef>
              <a:spcAft>
                <a:spcPts val="0"/>
              </a:spcAft>
              <a:buClr>
                <a:srgbClr val="212121"/>
              </a:buClr>
              <a:buSzPts val="1700"/>
              <a:buFont typeface="Times New Roman"/>
              <a:buAutoNum type="arabicPeriod"/>
            </a:pPr>
            <a:r>
              <a:rPr lang="en" sz="1700">
                <a:solidFill>
                  <a:srgbClr val="212121"/>
                </a:solidFill>
                <a:highlight>
                  <a:srgbClr val="FFFFFF"/>
                </a:highlight>
                <a:latin typeface="Times New Roman"/>
                <a:ea typeface="Times New Roman"/>
                <a:cs typeface="Times New Roman"/>
                <a:sym typeface="Times New Roman"/>
              </a:rPr>
              <a:t>Areas Top 5 busiest hosts are hosting.</a:t>
            </a:r>
            <a:endParaRPr sz="1700">
              <a:solidFill>
                <a:srgbClr val="212121"/>
              </a:solidFill>
              <a:highlight>
                <a:srgbClr val="FFFFFF"/>
              </a:highlight>
              <a:latin typeface="Times New Roman"/>
              <a:ea typeface="Times New Roman"/>
              <a:cs typeface="Times New Roman"/>
              <a:sym typeface="Times New Roman"/>
            </a:endParaRPr>
          </a:p>
          <a:p>
            <a:pPr marL="457200" lvl="0" indent="-336550" algn="l" rtl="0">
              <a:spcBef>
                <a:spcPts val="0"/>
              </a:spcBef>
              <a:spcAft>
                <a:spcPts val="0"/>
              </a:spcAft>
              <a:buClr>
                <a:srgbClr val="212121"/>
              </a:buClr>
              <a:buSzPts val="1700"/>
              <a:buFont typeface="Times New Roman"/>
              <a:buAutoNum type="arabicPeriod"/>
            </a:pPr>
            <a:r>
              <a:rPr lang="en" sz="1700">
                <a:solidFill>
                  <a:srgbClr val="212121"/>
                </a:solidFill>
                <a:highlight>
                  <a:srgbClr val="FFFFFF"/>
                </a:highlight>
                <a:latin typeface="Times New Roman"/>
                <a:ea typeface="Times New Roman"/>
                <a:cs typeface="Times New Roman"/>
                <a:sym typeface="Times New Roman"/>
              </a:rPr>
              <a:t>Which host gives AirBnb the most revenue ?</a:t>
            </a:r>
            <a:endParaRPr sz="1700">
              <a:solidFill>
                <a:srgbClr val="212121"/>
              </a:solidFill>
              <a:highlight>
                <a:srgbClr val="FFFFFF"/>
              </a:highlight>
              <a:latin typeface="Times New Roman"/>
              <a:ea typeface="Times New Roman"/>
              <a:cs typeface="Times New Roman"/>
              <a:sym typeface="Times New Roman"/>
            </a:endParaRPr>
          </a:p>
          <a:p>
            <a:pPr marL="457200" lvl="0" indent="-336550" algn="l" rtl="0">
              <a:spcBef>
                <a:spcPts val="0"/>
              </a:spcBef>
              <a:spcAft>
                <a:spcPts val="0"/>
              </a:spcAft>
              <a:buClr>
                <a:srgbClr val="212121"/>
              </a:buClr>
              <a:buSzPts val="1700"/>
              <a:buFont typeface="Times New Roman"/>
              <a:buAutoNum type="arabicPeriod"/>
            </a:pPr>
            <a:r>
              <a:rPr lang="en" sz="1700">
                <a:solidFill>
                  <a:srgbClr val="212121"/>
                </a:solidFill>
                <a:highlight>
                  <a:srgbClr val="FFFFFF"/>
                </a:highlight>
                <a:latin typeface="Times New Roman"/>
                <a:ea typeface="Times New Roman"/>
                <a:cs typeface="Times New Roman"/>
                <a:sym typeface="Times New Roman"/>
              </a:rPr>
              <a:t>Most number of reviews given by people of different neighbourhood groups.</a:t>
            </a:r>
            <a:endParaRPr sz="1700">
              <a:solidFill>
                <a:srgbClr val="212121"/>
              </a:solidFill>
              <a:highlight>
                <a:srgbClr val="FFFFFF"/>
              </a:highlight>
              <a:latin typeface="Times New Roman"/>
              <a:ea typeface="Times New Roman"/>
              <a:cs typeface="Times New Roman"/>
              <a:sym typeface="Times New Roman"/>
            </a:endParaRPr>
          </a:p>
          <a:p>
            <a:pPr marL="457200" lvl="0" indent="-336550" algn="l" rtl="0">
              <a:spcBef>
                <a:spcPts val="0"/>
              </a:spcBef>
              <a:spcAft>
                <a:spcPts val="0"/>
              </a:spcAft>
              <a:buClr>
                <a:srgbClr val="212121"/>
              </a:buClr>
              <a:buSzPts val="1700"/>
              <a:buFont typeface="Times New Roman"/>
              <a:buAutoNum type="arabicPeriod"/>
            </a:pPr>
            <a:r>
              <a:rPr lang="en" sz="1700">
                <a:solidFill>
                  <a:srgbClr val="212121"/>
                </a:solidFill>
                <a:highlight>
                  <a:srgbClr val="FFFFFF"/>
                </a:highlight>
                <a:latin typeface="Times New Roman"/>
                <a:ea typeface="Times New Roman"/>
                <a:cs typeface="Times New Roman"/>
                <a:sym typeface="Times New Roman"/>
              </a:rPr>
              <a:t>Which are the most preferred room types with respect to Neighbourhood Group ?</a:t>
            </a:r>
            <a:endParaRPr sz="1700">
              <a:solidFill>
                <a:srgbClr val="212121"/>
              </a:solidFill>
              <a:highlight>
                <a:srgbClr val="FFFFFF"/>
              </a:highlight>
              <a:latin typeface="Times New Roman"/>
              <a:ea typeface="Times New Roman"/>
              <a:cs typeface="Times New Roman"/>
              <a:sym typeface="Times New Roman"/>
            </a:endParaRPr>
          </a:p>
          <a:p>
            <a:pPr marL="457200" lvl="0" indent="-336550" algn="l" rtl="0">
              <a:spcBef>
                <a:spcPts val="0"/>
              </a:spcBef>
              <a:spcAft>
                <a:spcPts val="0"/>
              </a:spcAft>
              <a:buClr>
                <a:srgbClr val="212121"/>
              </a:buClr>
              <a:buSzPts val="1700"/>
              <a:buFont typeface="Times New Roman"/>
              <a:buAutoNum type="arabicPeriod"/>
            </a:pPr>
            <a:r>
              <a:rPr lang="en" sz="1700">
                <a:solidFill>
                  <a:srgbClr val="212121"/>
                </a:solidFill>
                <a:highlight>
                  <a:srgbClr val="FFFFFF"/>
                </a:highlight>
                <a:latin typeface="Times New Roman"/>
                <a:ea typeface="Times New Roman"/>
                <a:cs typeface="Times New Roman"/>
                <a:sym typeface="Times New Roman"/>
              </a:rPr>
              <a:t>Revenue generated by different room type(Entire home/apt, Private room, Shared room) in each Neighbourhood Group.</a:t>
            </a:r>
            <a:endParaRPr sz="1700">
              <a:solidFill>
                <a:srgbClr val="212121"/>
              </a:solidFill>
              <a:highlight>
                <a:srgbClr val="FFFFFF"/>
              </a:highlight>
              <a:latin typeface="Times New Roman"/>
              <a:ea typeface="Times New Roman"/>
              <a:cs typeface="Times New Roman"/>
              <a:sym typeface="Times New Roman"/>
            </a:endParaRPr>
          </a:p>
          <a:p>
            <a:pPr marL="457200" lvl="0" indent="-336550" algn="l" rtl="0">
              <a:spcBef>
                <a:spcPts val="0"/>
              </a:spcBef>
              <a:spcAft>
                <a:spcPts val="0"/>
              </a:spcAft>
              <a:buClr>
                <a:srgbClr val="212121"/>
              </a:buClr>
              <a:buSzPts val="1700"/>
              <a:buFont typeface="Times New Roman"/>
              <a:buAutoNum type="arabicPeriod"/>
            </a:pPr>
            <a:r>
              <a:rPr lang="en" sz="1700">
                <a:solidFill>
                  <a:srgbClr val="212121"/>
                </a:solidFill>
                <a:highlight>
                  <a:srgbClr val="FFFFFF"/>
                </a:highlight>
                <a:latin typeface="Times New Roman"/>
                <a:ea typeface="Times New Roman"/>
                <a:cs typeface="Times New Roman"/>
                <a:sym typeface="Times New Roman"/>
              </a:rPr>
              <a:t>Density of different types of rooms across the map.</a:t>
            </a:r>
            <a:endParaRPr sz="1700">
              <a:solidFill>
                <a:srgbClr val="212121"/>
              </a:solidFill>
              <a:highlight>
                <a:srgbClr val="FFFFFF"/>
              </a:highlight>
              <a:latin typeface="Times New Roman"/>
              <a:ea typeface="Times New Roman"/>
              <a:cs typeface="Times New Roman"/>
              <a:sym typeface="Times New Roman"/>
            </a:endParaRPr>
          </a:p>
          <a:p>
            <a:pPr marL="457200" lvl="0" indent="-336550" algn="l" rtl="0">
              <a:spcBef>
                <a:spcPts val="0"/>
              </a:spcBef>
              <a:spcAft>
                <a:spcPts val="0"/>
              </a:spcAft>
              <a:buClr>
                <a:srgbClr val="212121"/>
              </a:buClr>
              <a:buSzPts val="1700"/>
              <a:buFont typeface="Times New Roman"/>
              <a:buAutoNum type="arabicPeriod"/>
            </a:pPr>
            <a:r>
              <a:rPr lang="en" sz="1700">
                <a:solidFill>
                  <a:srgbClr val="212121"/>
                </a:solidFill>
                <a:highlight>
                  <a:srgbClr val="FFFFFF"/>
                </a:highlight>
                <a:latin typeface="Times New Roman"/>
                <a:ea typeface="Times New Roman"/>
                <a:cs typeface="Times New Roman"/>
                <a:sym typeface="Times New Roman"/>
              </a:rPr>
              <a:t>Number of reviews with respect to room type.</a:t>
            </a:r>
            <a:endParaRPr sz="1700">
              <a:solidFill>
                <a:srgbClr val="21212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200">
              <a:solidFill>
                <a:srgbClr val="212121"/>
              </a:solidFill>
              <a:highlight>
                <a:srgbClr val="FFFFFF"/>
              </a:highlight>
              <a:latin typeface="Roboto"/>
              <a:ea typeface="Roboto"/>
              <a:cs typeface="Roboto"/>
              <a:sym typeface="Roboto"/>
            </a:endParaRPr>
          </a:p>
          <a:p>
            <a:pPr marL="457200" lvl="0" indent="0" algn="l" rtl="0">
              <a:spcBef>
                <a:spcPts val="1200"/>
              </a:spcBef>
              <a:spcAft>
                <a:spcPts val="1200"/>
              </a:spcAft>
              <a:buNone/>
            </a:pPr>
            <a:endParaRPr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467775" y="467075"/>
            <a:ext cx="6914400" cy="89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1">
                <a:latin typeface="Times New Roman"/>
                <a:ea typeface="Times New Roman"/>
                <a:cs typeface="Times New Roman"/>
                <a:sym typeface="Times New Roman"/>
              </a:rPr>
              <a:t>Agenda (Page 02) :</a:t>
            </a:r>
            <a:endParaRPr sz="3000" b="1">
              <a:latin typeface="Times New Roman"/>
              <a:ea typeface="Times New Roman"/>
              <a:cs typeface="Times New Roman"/>
              <a:sym typeface="Times New Roman"/>
            </a:endParaRPr>
          </a:p>
        </p:txBody>
      </p:sp>
      <p:sp>
        <p:nvSpPr>
          <p:cNvPr id="89" name="Google Shape;89;p18"/>
          <p:cNvSpPr txBox="1"/>
          <p:nvPr/>
        </p:nvSpPr>
        <p:spPr>
          <a:xfrm>
            <a:off x="581625" y="1256375"/>
            <a:ext cx="7958400" cy="3455700"/>
          </a:xfrm>
          <a:prstGeom prst="rect">
            <a:avLst/>
          </a:prstGeom>
          <a:noFill/>
          <a:ln>
            <a:noFill/>
          </a:ln>
        </p:spPr>
        <p:txBody>
          <a:bodyPr spcFirstLastPara="1" wrap="square" lIns="91425" tIns="91425" rIns="91425" bIns="91425" anchor="t" anchorCtr="0">
            <a:spAutoFit/>
          </a:bodyPr>
          <a:lstStyle/>
          <a:p>
            <a:pPr marL="457200" lvl="0" indent="-336550" algn="just" rtl="0">
              <a:lnSpc>
                <a:spcPct val="115000"/>
              </a:lnSpc>
              <a:spcBef>
                <a:spcPts val="600"/>
              </a:spcBef>
              <a:spcAft>
                <a:spcPts val="0"/>
              </a:spcAft>
              <a:buClr>
                <a:srgbClr val="212121"/>
              </a:buClr>
              <a:buSzPts val="1700"/>
              <a:buFont typeface="Times New Roman"/>
              <a:buAutoNum type="arabicPeriod" startAt="10"/>
            </a:pPr>
            <a:r>
              <a:rPr lang="en" sz="1700">
                <a:solidFill>
                  <a:srgbClr val="212121"/>
                </a:solidFill>
                <a:highlight>
                  <a:srgbClr val="FFFFFF"/>
                </a:highlight>
                <a:latin typeface="Times New Roman"/>
                <a:ea typeface="Times New Roman"/>
                <a:cs typeface="Times New Roman"/>
                <a:sym typeface="Times New Roman"/>
              </a:rPr>
              <a:t>How price influence people ?</a:t>
            </a:r>
            <a:endParaRPr sz="1700">
              <a:solidFill>
                <a:srgbClr val="212121"/>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0"/>
              </a:spcBef>
              <a:spcAft>
                <a:spcPts val="0"/>
              </a:spcAft>
              <a:buClr>
                <a:srgbClr val="212121"/>
              </a:buClr>
              <a:buSzPts val="1700"/>
              <a:buFont typeface="Times New Roman"/>
              <a:buAutoNum type="arabicPeriod" startAt="10"/>
            </a:pPr>
            <a:r>
              <a:rPr lang="en" sz="1700">
                <a:solidFill>
                  <a:srgbClr val="212121"/>
                </a:solidFill>
                <a:highlight>
                  <a:srgbClr val="FFFFFF"/>
                </a:highlight>
                <a:latin typeface="Times New Roman"/>
                <a:ea typeface="Times New Roman"/>
                <a:cs typeface="Times New Roman"/>
                <a:sym typeface="Times New Roman"/>
              </a:rPr>
              <a:t>Observing bookings in different Neighbourhood Groups by using the price we got from Quartiles from Univariate analysis of Price.</a:t>
            </a:r>
            <a:endParaRPr sz="1700">
              <a:solidFill>
                <a:srgbClr val="212121"/>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0"/>
              </a:spcBef>
              <a:spcAft>
                <a:spcPts val="0"/>
              </a:spcAft>
              <a:buClr>
                <a:srgbClr val="212121"/>
              </a:buClr>
              <a:buSzPts val="1700"/>
              <a:buFont typeface="Times New Roman"/>
              <a:buAutoNum type="arabicPeriod" startAt="10"/>
            </a:pPr>
            <a:r>
              <a:rPr lang="en" sz="1700">
                <a:solidFill>
                  <a:srgbClr val="212121"/>
                </a:solidFill>
                <a:highlight>
                  <a:srgbClr val="FFFFFF"/>
                </a:highlight>
                <a:latin typeface="Times New Roman"/>
                <a:ea typeface="Times New Roman"/>
                <a:cs typeface="Times New Roman"/>
                <a:sym typeface="Times New Roman"/>
              </a:rPr>
              <a:t>Revenue generated by the room category(Cheap, affordable, expensive, luxurious).</a:t>
            </a:r>
            <a:endParaRPr sz="1700">
              <a:solidFill>
                <a:srgbClr val="212121"/>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0"/>
              </a:spcBef>
              <a:spcAft>
                <a:spcPts val="0"/>
              </a:spcAft>
              <a:buClr>
                <a:srgbClr val="212121"/>
              </a:buClr>
              <a:buSzPts val="1700"/>
              <a:buFont typeface="Times New Roman"/>
              <a:buAutoNum type="arabicPeriod" startAt="10"/>
            </a:pPr>
            <a:r>
              <a:rPr lang="en" sz="1700">
                <a:solidFill>
                  <a:srgbClr val="212121"/>
                </a:solidFill>
                <a:highlight>
                  <a:srgbClr val="FFFFFF"/>
                </a:highlight>
                <a:latin typeface="Times New Roman"/>
                <a:ea typeface="Times New Roman"/>
                <a:cs typeface="Times New Roman"/>
                <a:sym typeface="Times New Roman"/>
              </a:rPr>
              <a:t>Locations of different categories of rooms(Cheap, affordable, expensive, luxurious) over the map.</a:t>
            </a:r>
            <a:endParaRPr sz="1700">
              <a:solidFill>
                <a:srgbClr val="212121"/>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0"/>
              </a:spcBef>
              <a:spcAft>
                <a:spcPts val="0"/>
              </a:spcAft>
              <a:buClr>
                <a:srgbClr val="212121"/>
              </a:buClr>
              <a:buSzPts val="1700"/>
              <a:buFont typeface="Times New Roman"/>
              <a:buAutoNum type="arabicPeriod" startAt="10"/>
            </a:pPr>
            <a:r>
              <a:rPr lang="en" sz="1700">
                <a:solidFill>
                  <a:srgbClr val="212121"/>
                </a:solidFill>
                <a:highlight>
                  <a:srgbClr val="FFFFFF"/>
                </a:highlight>
                <a:latin typeface="Times New Roman"/>
                <a:ea typeface="Times New Roman"/>
                <a:cs typeface="Times New Roman"/>
                <a:sym typeface="Times New Roman"/>
              </a:rPr>
              <a:t>Noticeable difference of Traffic among different areas.</a:t>
            </a:r>
            <a:endParaRPr sz="1700">
              <a:solidFill>
                <a:srgbClr val="212121"/>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0"/>
              </a:spcBef>
              <a:spcAft>
                <a:spcPts val="0"/>
              </a:spcAft>
              <a:buClr>
                <a:srgbClr val="212121"/>
              </a:buClr>
              <a:buSzPts val="1700"/>
              <a:buFont typeface="Times New Roman"/>
              <a:buAutoNum type="arabicPeriod" startAt="10"/>
            </a:pPr>
            <a:r>
              <a:rPr lang="en" sz="1700">
                <a:solidFill>
                  <a:srgbClr val="212121"/>
                </a:solidFill>
                <a:highlight>
                  <a:srgbClr val="FFFFFF"/>
                </a:highlight>
                <a:latin typeface="Times New Roman"/>
                <a:ea typeface="Times New Roman"/>
                <a:cs typeface="Times New Roman"/>
                <a:sym typeface="Times New Roman"/>
              </a:rPr>
              <a:t>Percentage of the times people reviewed a hotel/apt in different Neighbourhood Group.</a:t>
            </a:r>
            <a:endParaRPr sz="1700">
              <a:solidFill>
                <a:srgbClr val="212121"/>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0"/>
              </a:spcBef>
              <a:spcAft>
                <a:spcPts val="0"/>
              </a:spcAft>
              <a:buClr>
                <a:srgbClr val="212121"/>
              </a:buClr>
              <a:buSzPts val="1700"/>
              <a:buFont typeface="Times New Roman"/>
              <a:buAutoNum type="arabicPeriod" startAt="10"/>
            </a:pPr>
            <a:r>
              <a:rPr lang="en" sz="1700">
                <a:solidFill>
                  <a:srgbClr val="212121"/>
                </a:solidFill>
                <a:highlight>
                  <a:srgbClr val="FFFFFF"/>
                </a:highlight>
                <a:latin typeface="Times New Roman"/>
                <a:ea typeface="Times New Roman"/>
                <a:cs typeface="Times New Roman"/>
                <a:sym typeface="Times New Roman"/>
              </a:rPr>
              <a:t>Average availability of nights for different "Neighbourhood Group".</a:t>
            </a:r>
            <a:endParaRPr sz="1700">
              <a:solidFill>
                <a:srgbClr val="212121"/>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0"/>
              </a:spcBef>
              <a:spcAft>
                <a:spcPts val="0"/>
              </a:spcAft>
              <a:buClr>
                <a:srgbClr val="212121"/>
              </a:buClr>
              <a:buSzPts val="1700"/>
              <a:buFont typeface="Times New Roman"/>
              <a:buAutoNum type="arabicPeriod" startAt="10"/>
            </a:pPr>
            <a:r>
              <a:rPr lang="en" sz="1700">
                <a:solidFill>
                  <a:srgbClr val="212121"/>
                </a:solidFill>
                <a:highlight>
                  <a:srgbClr val="FFFFFF"/>
                </a:highlight>
                <a:latin typeface="Times New Roman"/>
                <a:ea typeface="Times New Roman"/>
                <a:cs typeface="Times New Roman"/>
                <a:sym typeface="Times New Roman"/>
              </a:rPr>
              <a:t>Correlation between different columns present in our data set.</a:t>
            </a:r>
            <a:endParaRPr sz="1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p:nvPr/>
        </p:nvSpPr>
        <p:spPr>
          <a:xfrm>
            <a:off x="0" y="73175"/>
            <a:ext cx="2703300" cy="120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latin typeface="Times New Roman"/>
                <a:ea typeface="Times New Roman"/>
                <a:cs typeface="Times New Roman"/>
                <a:sym typeface="Times New Roman"/>
              </a:rPr>
              <a:t>Map of New york city :</a:t>
            </a:r>
            <a:endParaRPr sz="2600" b="1">
              <a:latin typeface="Times New Roman"/>
              <a:ea typeface="Times New Roman"/>
              <a:cs typeface="Times New Roman"/>
              <a:sym typeface="Times New Roman"/>
            </a:endParaRPr>
          </a:p>
        </p:txBody>
      </p:sp>
      <p:pic>
        <p:nvPicPr>
          <p:cNvPr id="95" name="Google Shape;95;p19"/>
          <p:cNvPicPr preferRelativeResize="0"/>
          <p:nvPr/>
        </p:nvPicPr>
        <p:blipFill>
          <a:blip r:embed="rId3">
            <a:alphaModFix/>
          </a:blip>
          <a:stretch>
            <a:fillRect/>
          </a:stretch>
        </p:blipFill>
        <p:spPr>
          <a:xfrm>
            <a:off x="2865350" y="73175"/>
            <a:ext cx="6184724" cy="498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p:nvPr/>
        </p:nvSpPr>
        <p:spPr>
          <a:xfrm>
            <a:off x="350225" y="371125"/>
            <a:ext cx="88077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latin typeface="Times New Roman"/>
                <a:ea typeface="Times New Roman"/>
                <a:cs typeface="Times New Roman"/>
                <a:sym typeface="Times New Roman"/>
              </a:rPr>
              <a:t>Bookings in Neighbourhood Group :</a:t>
            </a:r>
            <a:endParaRPr sz="2800" b="1">
              <a:latin typeface="Times New Roman"/>
              <a:ea typeface="Times New Roman"/>
              <a:cs typeface="Times New Roman"/>
              <a:sym typeface="Times New Roman"/>
            </a:endParaRPr>
          </a:p>
        </p:txBody>
      </p:sp>
      <p:pic>
        <p:nvPicPr>
          <p:cNvPr id="101" name="Google Shape;101;p20"/>
          <p:cNvPicPr preferRelativeResize="0"/>
          <p:nvPr/>
        </p:nvPicPr>
        <p:blipFill>
          <a:blip r:embed="rId3">
            <a:alphaModFix/>
          </a:blip>
          <a:stretch>
            <a:fillRect/>
          </a:stretch>
        </p:blipFill>
        <p:spPr>
          <a:xfrm>
            <a:off x="3950825" y="1029630"/>
            <a:ext cx="5207124" cy="3809070"/>
          </a:xfrm>
          <a:prstGeom prst="rect">
            <a:avLst/>
          </a:prstGeom>
          <a:noFill/>
          <a:ln>
            <a:noFill/>
          </a:ln>
        </p:spPr>
      </p:pic>
      <p:sp>
        <p:nvSpPr>
          <p:cNvPr id="102" name="Google Shape;102;p20"/>
          <p:cNvSpPr txBox="1"/>
          <p:nvPr/>
        </p:nvSpPr>
        <p:spPr>
          <a:xfrm>
            <a:off x="350225" y="1374750"/>
            <a:ext cx="3600600" cy="21012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sz="1800" b="1">
                <a:latin typeface="Times New Roman"/>
                <a:ea typeface="Times New Roman"/>
                <a:cs typeface="Times New Roman"/>
                <a:sym typeface="Times New Roman"/>
              </a:rPr>
              <a:t>Manhattan</a:t>
            </a:r>
            <a:r>
              <a:rPr lang="en" sz="1800">
                <a:latin typeface="Times New Roman"/>
                <a:ea typeface="Times New Roman"/>
                <a:cs typeface="Times New Roman"/>
                <a:sym typeface="Times New Roman"/>
              </a:rPr>
              <a:t> and </a:t>
            </a:r>
            <a:r>
              <a:rPr lang="en" sz="1800" b="1">
                <a:latin typeface="Times New Roman"/>
                <a:ea typeface="Times New Roman"/>
                <a:cs typeface="Times New Roman"/>
                <a:sym typeface="Times New Roman"/>
              </a:rPr>
              <a:t>Brooklyn</a:t>
            </a:r>
            <a:r>
              <a:rPr lang="en" sz="1800">
                <a:latin typeface="Times New Roman"/>
                <a:ea typeface="Times New Roman"/>
                <a:cs typeface="Times New Roman"/>
                <a:sym typeface="Times New Roman"/>
              </a:rPr>
              <a:t> have the First and Second highest hotel/room bookings among the Neighbourhood Group respectively.</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657050" y="1736800"/>
            <a:ext cx="7521950" cy="3037800"/>
          </a:xfrm>
          <a:prstGeom prst="rect">
            <a:avLst/>
          </a:prstGeom>
          <a:noFill/>
          <a:ln>
            <a:noFill/>
          </a:ln>
        </p:spPr>
      </p:pic>
      <p:sp>
        <p:nvSpPr>
          <p:cNvPr id="108" name="Google Shape;108;p21"/>
          <p:cNvSpPr txBox="1"/>
          <p:nvPr/>
        </p:nvSpPr>
        <p:spPr>
          <a:xfrm>
            <a:off x="516325" y="413975"/>
            <a:ext cx="7138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chemeClr val="dk1"/>
                </a:solidFill>
                <a:latin typeface="Times New Roman"/>
                <a:ea typeface="Times New Roman"/>
                <a:cs typeface="Times New Roman"/>
                <a:sym typeface="Times New Roman"/>
              </a:rPr>
              <a:t>Count of  </a:t>
            </a:r>
            <a:r>
              <a:rPr lang="en" sz="2400" b="1">
                <a:latin typeface="Times New Roman"/>
                <a:ea typeface="Times New Roman"/>
                <a:cs typeface="Times New Roman"/>
                <a:sym typeface="Times New Roman"/>
              </a:rPr>
              <a:t>Different Types of  Room :</a:t>
            </a:r>
            <a:endParaRPr sz="2400" b="1">
              <a:latin typeface="Times New Roman"/>
              <a:ea typeface="Times New Roman"/>
              <a:cs typeface="Times New Roman"/>
              <a:sym typeface="Times New Roman"/>
            </a:endParaRPr>
          </a:p>
        </p:txBody>
      </p:sp>
      <p:sp>
        <p:nvSpPr>
          <p:cNvPr id="109" name="Google Shape;109;p21"/>
          <p:cNvSpPr txBox="1"/>
          <p:nvPr/>
        </p:nvSpPr>
        <p:spPr>
          <a:xfrm>
            <a:off x="609850" y="1157600"/>
            <a:ext cx="7138800" cy="431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In the New York city the Entire Home / Apt is the most prevailing room type.</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1833</Words>
  <Application>Microsoft Office PowerPoint</Application>
  <PresentationFormat>On-screen Show (16:9)</PresentationFormat>
  <Paragraphs>138</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Comfortaa</vt:lpstr>
      <vt:lpstr>Nunito</vt:lpstr>
      <vt:lpstr>Roboto</vt:lpstr>
      <vt:lpstr>Arial</vt:lpstr>
      <vt:lpstr>Times New Roman</vt:lpstr>
      <vt:lpstr>Simple Light</vt:lpstr>
      <vt:lpstr>CAPSTONE PROJECT - 1</vt:lpstr>
      <vt:lpstr>About AirBnb :           </vt:lpstr>
      <vt:lpstr>Problem statement :</vt:lpstr>
      <vt:lpstr>Data Summary :  The dataset consists of observations of bookings done in New york city (NYC) till 2019. Shape of the dataset : (48895, 16)  Columns Present in the Dataset : </vt:lpstr>
      <vt:lpstr>Agenda (Page 01) :</vt:lpstr>
      <vt:lpstr>Agenda (Page 02) :</vt:lpstr>
      <vt:lpstr>PowerPoint Presentation</vt:lpstr>
      <vt:lpstr>PowerPoint Presentation</vt:lpstr>
      <vt:lpstr>PowerPoint Presentation</vt:lpstr>
      <vt:lpstr>PowerPoint Presentation</vt:lpstr>
      <vt:lpstr>Different Host and Areas they host :</vt:lpstr>
      <vt:lpstr>Busiest Host and why ? </vt:lpstr>
      <vt:lpstr>Density of different types of rooms across the map :  </vt:lpstr>
      <vt:lpstr>Which host gives AirBnb the most revenue ? : </vt:lpstr>
      <vt:lpstr>Most number of reviews given by people of different neighbourhood groups </vt:lpstr>
      <vt:lpstr>Which are the most preferred room types with respect to Neighbourhood Group ? </vt:lpstr>
      <vt:lpstr>Number of reviews with respect to room type : </vt:lpstr>
      <vt:lpstr>How price influence people ? </vt:lpstr>
      <vt:lpstr>Revenue generated by the room category (Cheap, affordable, expensive, luxurious) :   </vt:lpstr>
      <vt:lpstr>Locations of different categories of rooms (Cheap, affordable, expensive, luxurious) over the map : </vt:lpstr>
      <vt:lpstr>PowerPoint Presentation</vt:lpstr>
      <vt:lpstr>PowerPoint Presentation</vt:lpstr>
      <vt:lpstr>Noticeable difference of Traffic among different areas </vt:lpstr>
      <vt:lpstr>Percentage of the times people reviewed a hotel/apt in different Neighbourhood Group : </vt:lpstr>
      <vt:lpstr>Average availability of nights for different "Neighbourhood Group" : </vt:lpstr>
      <vt:lpstr>Correlation between different columns present in our data set : </vt:lpstr>
      <vt:lpstr>Challenges we faced :</vt:lpstr>
      <vt:lpstr>CONCLUSION :</vt:lpstr>
      <vt:lpst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dc:title>
  <cp:lastModifiedBy>Diptiranjan Bal</cp:lastModifiedBy>
  <cp:revision>1</cp:revision>
  <dcterms:modified xsi:type="dcterms:W3CDTF">2023-04-15T08:43:20Z</dcterms:modified>
</cp:coreProperties>
</file>