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Lora"/>
      <p:regular r:id="rId20"/>
      <p:bold r:id="rId21"/>
      <p:italic r:id="rId22"/>
      <p:boldItalic r:id="rId23"/>
    </p:embeddedFont>
    <p:embeddedFont>
      <p:font typeface="Lustria"/>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KtF3TSIqsO+O8Q7KNUtSMx+PH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ora-regular.fntdata"/><Relationship Id="rId22" Type="http://schemas.openxmlformats.org/officeDocument/2006/relationships/font" Target="fonts/Lora-italic.fntdata"/><Relationship Id="rId21" Type="http://schemas.openxmlformats.org/officeDocument/2006/relationships/font" Target="fonts/Lora-bold.fntdata"/><Relationship Id="rId24" Type="http://schemas.openxmlformats.org/officeDocument/2006/relationships/font" Target="fonts/Lustria-regular.fntdata"/><Relationship Id="rId23" Type="http://schemas.openxmlformats.org/officeDocument/2006/relationships/font" Target="fonts/Lor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7c55a1f5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1c7c55a1f5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7c55a1f57_1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c7c55a1f57_1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7c55a1f57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c7c55a1f57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7c55a1f57_1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1c7c55a1f57_1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7c55a1f57_1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c7c55a1f57_1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7d3de7ae8_2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127d3de7ae8_2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127d3de7ae8_2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60ac2536c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1c60ac2536c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60ac2536c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1c60ac2536c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7c0560d7e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127c0560d7e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27c0560d7e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c6b2b6f4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1cc6b2b6f4f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1cc6b2b6f4f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c6b2b6f4f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1cc6b2b6f4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drive.google.com/file/d/1ytNKPjHhJlWBIFTotY9-XCwo_9Yy-I6v/view"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hyperlink" Target="http://drive.google.com/file/d/1Im4IsGWDfOHVtYIE7PMUi3y8JGtd9dcm/view"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hyperlink" Target="http://drive.google.com/file/d/1_4CWw8oa_prGD4hh-DB1j4vrj3bRTavR/view" TargetMode="External"/><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hyperlink" Target="http://drive.google.com/file/d/1z0BovE4VbgyZNs3LWfUUf-4URfDATnJT/view" TargetMode="External"/><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hyperlink" Target="http://drive.google.com/file/d/1H_Fy998uRG_XAQDNIjcjkdQv98LWLZnA/view" TargetMode="External"/><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hyperlink" Target="http://drive.google.com/file/d/12_f9_dIHOVUabtX2xa4c9uwDELGsNEf5/view" TargetMode="External"/><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hyperlink" Target="http://drive.google.com/file/d/1voxjKXpZZwoX0D__8uOEjrXGw0bpVWlX/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drive.google.com/file/d/1fyvfVKo8njWA5x5BXTd36W5GWNYlscir/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hyperlink" Target="http://drive.google.com/file/d/1MnlVqbgl_4tv-RxKR8hi-kL5Q1QcK4rx/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drive.google.com/file/d/1zO3Ea4jz5dJX5JhD4aQIElzRWMWEWJDX/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hyperlink" Target="http://drive.google.com/file/d/1OY2D-2wwlzEdYeTgSlukPl-q3DCtaAoX/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hyperlink" Target="http://drive.google.com/file/d/1TQt0tlevfYPdxvdgBGxrmTxyb7KhiFu7/view"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hyperlink" Target="http://drive.google.com/file/d/1zKT0yczTIwHZd8nixg7hOpbvQCn6zoBf/view"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hyperlink" Target="http://drive.google.com/file/d/1lpYLzvUAISKIrlWE1HWwYn8OuDOb8q1k/view"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drive.google.com/file/d/13mVqHaNFnhM-QmKKXSbEhvFB8jsVJfA7/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898500" y="2096200"/>
            <a:ext cx="10395000" cy="1497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b="1" lang="en-US" sz="3700">
                <a:solidFill>
                  <a:srgbClr val="1F3864"/>
                </a:solidFill>
                <a:latin typeface="Lora"/>
                <a:ea typeface="Lora"/>
                <a:cs typeface="Lora"/>
                <a:sym typeface="Lora"/>
              </a:rPr>
              <a:t>Red Blood Cell Abnormality Detection Under Federated Environment Using Deep Learning</a:t>
            </a:r>
            <a:endParaRPr b="1" sz="3600">
              <a:solidFill>
                <a:srgbClr val="1F3864"/>
              </a:solidFill>
              <a:latin typeface="Lora"/>
              <a:ea typeface="Lora"/>
              <a:cs typeface="Lora"/>
              <a:sym typeface="Lora"/>
            </a:endParaRPr>
          </a:p>
        </p:txBody>
      </p:sp>
      <p:sp>
        <p:nvSpPr>
          <p:cNvPr id="90" name="Google Shape;90;p1"/>
          <p:cNvSpPr txBox="1"/>
          <p:nvPr>
            <p:ph idx="1" type="subTitle"/>
          </p:nvPr>
        </p:nvSpPr>
        <p:spPr>
          <a:xfrm>
            <a:off x="1524000" y="4649423"/>
            <a:ext cx="9144000" cy="1496843"/>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1000"/>
              </a:spcBef>
              <a:spcAft>
                <a:spcPts val="0"/>
              </a:spcAft>
              <a:buClr>
                <a:schemeClr val="dk1"/>
              </a:buClr>
              <a:buSzPts val="1800"/>
              <a:buNone/>
            </a:pPr>
            <a:r>
              <a:rPr b="1" i="1" lang="en-US" sz="1800">
                <a:latin typeface="Lora"/>
                <a:ea typeface="Lora"/>
                <a:cs typeface="Lora"/>
                <a:sym typeface="Lora"/>
              </a:rPr>
              <a:t>Group Members &amp; ID</a:t>
            </a:r>
            <a:endParaRPr b="1" i="1" sz="1800">
              <a:latin typeface="Lora"/>
              <a:ea typeface="Lora"/>
              <a:cs typeface="Lora"/>
              <a:sym typeface="Lora"/>
            </a:endParaRPr>
          </a:p>
          <a:p>
            <a:pPr indent="0" lvl="0" marL="0" rtl="0" algn="r">
              <a:lnSpc>
                <a:spcPct val="90000"/>
              </a:lnSpc>
              <a:spcBef>
                <a:spcPts val="1000"/>
              </a:spcBef>
              <a:spcAft>
                <a:spcPts val="0"/>
              </a:spcAft>
              <a:buClr>
                <a:schemeClr val="dk1"/>
              </a:buClr>
              <a:buSzPts val="1800"/>
              <a:buNone/>
            </a:pPr>
            <a:r>
              <a:rPr lang="en-US" sz="1800">
                <a:latin typeface="Lora"/>
                <a:ea typeface="Lora"/>
                <a:cs typeface="Lora"/>
                <a:sym typeface="Lora"/>
              </a:rPr>
              <a:t>Shakib Mahmud Dipto </a:t>
            </a:r>
            <a:r>
              <a:rPr b="1" lang="en-US" sz="1800">
                <a:latin typeface="Lora"/>
                <a:ea typeface="Lora"/>
                <a:cs typeface="Lora"/>
                <a:sym typeface="Lora"/>
              </a:rPr>
              <a:t>[22166030] </a:t>
            </a:r>
            <a:endParaRPr sz="1800">
              <a:latin typeface="Lora"/>
              <a:ea typeface="Lora"/>
              <a:cs typeface="Lora"/>
              <a:sym typeface="Lora"/>
            </a:endParaRPr>
          </a:p>
          <a:p>
            <a:pPr indent="0" lvl="0" marL="457200" rtl="0" algn="r">
              <a:lnSpc>
                <a:spcPct val="90000"/>
              </a:lnSpc>
              <a:spcBef>
                <a:spcPts val="1000"/>
              </a:spcBef>
              <a:spcAft>
                <a:spcPts val="0"/>
              </a:spcAft>
              <a:buClr>
                <a:schemeClr val="dk1"/>
              </a:buClr>
              <a:buSzPts val="1800"/>
              <a:buNone/>
            </a:pPr>
            <a:r>
              <a:rPr lang="en-US" sz="1800">
                <a:solidFill>
                  <a:srgbClr val="050505"/>
                </a:solidFill>
                <a:highlight>
                  <a:schemeClr val="lt1"/>
                </a:highlight>
                <a:latin typeface="Lora"/>
                <a:ea typeface="Lora"/>
                <a:cs typeface="Lora"/>
                <a:sym typeface="Lora"/>
              </a:rPr>
              <a:t>Nadia Tasnim Mim</a:t>
            </a:r>
            <a:r>
              <a:rPr lang="en-US" sz="1800">
                <a:solidFill>
                  <a:srgbClr val="050505"/>
                </a:solidFill>
                <a:highlight>
                  <a:srgbClr val="E4E6EB"/>
                </a:highlight>
                <a:latin typeface="Lora"/>
                <a:ea typeface="Lora"/>
                <a:cs typeface="Lora"/>
                <a:sym typeface="Lora"/>
              </a:rPr>
              <a:t> </a:t>
            </a:r>
            <a:r>
              <a:rPr b="1" lang="en-US" sz="1800">
                <a:latin typeface="Lora"/>
                <a:ea typeface="Lora"/>
                <a:cs typeface="Lora"/>
                <a:sym typeface="Lora"/>
              </a:rPr>
              <a:t>[22366021]</a:t>
            </a:r>
            <a:endParaRPr b="1" sz="1800">
              <a:latin typeface="Lora"/>
              <a:ea typeface="Lora"/>
              <a:cs typeface="Lora"/>
              <a:sym typeface="Lora"/>
            </a:endParaRPr>
          </a:p>
          <a:p>
            <a:pPr indent="0" lvl="0" marL="0" rtl="0" algn="r">
              <a:lnSpc>
                <a:spcPct val="90000"/>
              </a:lnSpc>
              <a:spcBef>
                <a:spcPts val="1000"/>
              </a:spcBef>
              <a:spcAft>
                <a:spcPts val="0"/>
              </a:spcAft>
              <a:buClr>
                <a:schemeClr val="dk1"/>
              </a:buClr>
              <a:buSzPts val="1800"/>
              <a:buNone/>
            </a:pPr>
            <a:r>
              <a:t/>
            </a:r>
            <a:endParaRPr sz="1800">
              <a:latin typeface="Lora"/>
              <a:ea typeface="Lora"/>
              <a:cs typeface="Lora"/>
              <a:sym typeface="Lora"/>
            </a:endParaRPr>
          </a:p>
        </p:txBody>
      </p:sp>
      <p:sp>
        <p:nvSpPr>
          <p:cNvPr id="91" name="Google Shape;91;p1"/>
          <p:cNvSpPr txBox="1"/>
          <p:nvPr/>
        </p:nvSpPr>
        <p:spPr>
          <a:xfrm>
            <a:off x="1199211" y="768680"/>
            <a:ext cx="97287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Lora"/>
                <a:ea typeface="Lora"/>
                <a:cs typeface="Lora"/>
                <a:sym typeface="Lora"/>
              </a:rPr>
              <a:t>CSE707: Distributed Computing Systems</a:t>
            </a:r>
            <a:endParaRPr b="0" i="0" sz="1400" u="none" cap="none" strike="noStrike">
              <a:solidFill>
                <a:srgbClr val="000000"/>
              </a:solidFill>
              <a:latin typeface="Lora"/>
              <a:ea typeface="Lora"/>
              <a:cs typeface="Lora"/>
              <a:sym typeface="Lora"/>
            </a:endParaRPr>
          </a:p>
        </p:txBody>
      </p:sp>
      <p:sp>
        <p:nvSpPr>
          <p:cNvPr id="92" name="Google Shape;92;p1"/>
          <p:cNvSpPr txBox="1"/>
          <p:nvPr/>
        </p:nvSpPr>
        <p:spPr>
          <a:xfrm>
            <a:off x="1524000" y="5051601"/>
            <a:ext cx="19350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Lora"/>
                <a:ea typeface="Lora"/>
                <a:cs typeface="Lora"/>
                <a:sym typeface="Lora"/>
              </a:rPr>
              <a:t>Group-5</a:t>
            </a:r>
            <a:endParaRPr b="0" i="0" sz="1200" u="none" cap="none" strike="noStrike">
              <a:solidFill>
                <a:srgbClr val="000000"/>
              </a:solidFill>
              <a:latin typeface="Lora"/>
              <a:ea typeface="Lora"/>
              <a:cs typeface="Lora"/>
              <a:sym typeface="Lora"/>
            </a:endParaRPr>
          </a:p>
        </p:txBody>
      </p:sp>
      <p:cxnSp>
        <p:nvCxnSpPr>
          <p:cNvPr id="93" name="Google Shape;93;p1"/>
          <p:cNvCxnSpPr/>
          <p:nvPr/>
        </p:nvCxnSpPr>
        <p:spPr>
          <a:xfrm>
            <a:off x="1199213" y="4354714"/>
            <a:ext cx="9728617" cy="0"/>
          </a:xfrm>
          <a:prstGeom prst="straightConnector1">
            <a:avLst/>
          </a:prstGeom>
          <a:noFill/>
          <a:ln cap="flat" cmpd="sng" w="28575">
            <a:solidFill>
              <a:srgbClr val="BF9000"/>
            </a:solidFill>
            <a:prstDash val="solid"/>
            <a:miter lim="800000"/>
            <a:headEnd len="sm" w="sm" type="none"/>
            <a:tailEnd len="sm" w="sm" type="none"/>
          </a:ln>
        </p:spPr>
      </p:cxnSp>
      <p:cxnSp>
        <p:nvCxnSpPr>
          <p:cNvPr id="94" name="Google Shape;94;p1"/>
          <p:cNvCxnSpPr/>
          <p:nvPr/>
        </p:nvCxnSpPr>
        <p:spPr>
          <a:xfrm>
            <a:off x="1231690" y="1507686"/>
            <a:ext cx="9728617" cy="0"/>
          </a:xfrm>
          <a:prstGeom prst="straightConnector1">
            <a:avLst/>
          </a:prstGeom>
          <a:noFill/>
          <a:ln cap="flat" cmpd="sng" w="28575">
            <a:solidFill>
              <a:srgbClr val="BF9000"/>
            </a:solidFill>
            <a:prstDash val="solid"/>
            <a:miter lim="800000"/>
            <a:headEnd len="sm" w="sm" type="none"/>
            <a:tailEnd len="sm" w="sm" type="none"/>
          </a:ln>
        </p:spPr>
      </p:cxnSp>
      <p:cxnSp>
        <p:nvCxnSpPr>
          <p:cNvPr id="95" name="Google Shape;95;p1"/>
          <p:cNvCxnSpPr/>
          <p:nvPr/>
        </p:nvCxnSpPr>
        <p:spPr>
          <a:xfrm>
            <a:off x="6096000" y="4554245"/>
            <a:ext cx="0" cy="1695635"/>
          </a:xfrm>
          <a:prstGeom prst="straightConnector1">
            <a:avLst/>
          </a:prstGeom>
          <a:noFill/>
          <a:ln cap="flat" cmpd="sng" w="28575">
            <a:solidFill>
              <a:srgbClr val="BF9000"/>
            </a:solidFill>
            <a:prstDash val="dashDot"/>
            <a:miter lim="800000"/>
            <a:headEnd len="sm" w="sm" type="none"/>
            <a:tailEnd len="sm" w="sm" type="none"/>
          </a:ln>
        </p:spPr>
      </p:cxnSp>
      <p:pic>
        <p:nvPicPr>
          <p:cNvPr descr="See the source image" id="96" name="Google Shape;96;p1"/>
          <p:cNvPicPr preferRelativeResize="0"/>
          <p:nvPr/>
        </p:nvPicPr>
        <p:blipFill rotWithShape="1">
          <a:blip r:embed="rId3">
            <a:alphaModFix/>
          </a:blip>
          <a:srcRect b="0" l="0" r="0" t="0"/>
          <a:stretch/>
        </p:blipFill>
        <p:spPr>
          <a:xfrm>
            <a:off x="10762217" y="132445"/>
            <a:ext cx="1183165" cy="1085657"/>
          </a:xfrm>
          <a:prstGeom prst="rect">
            <a:avLst/>
          </a:prstGeom>
          <a:noFill/>
          <a:ln>
            <a:noFill/>
          </a:ln>
        </p:spPr>
      </p:pic>
      <p:pic>
        <p:nvPicPr>
          <p:cNvPr id="97" name="Google Shape;97;p1" title="pres1-707.mp3">
            <a:hlinkClick r:id="rId4"/>
          </p:cNvPr>
          <p:cNvPicPr preferRelativeResize="0"/>
          <p:nvPr/>
        </p:nvPicPr>
        <p:blipFill>
          <a:blip r:embed="rId5">
            <a:alphaModFix/>
          </a:blip>
          <a:stretch>
            <a:fillRect/>
          </a:stretch>
        </p:blipFill>
        <p:spPr>
          <a:xfrm>
            <a:off x="11488175" y="5792675"/>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c7c55a1f57_1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Results: DL Models</a:t>
            </a:r>
            <a:endParaRPr sz="4000">
              <a:latin typeface="Lora"/>
              <a:ea typeface="Lora"/>
              <a:cs typeface="Lora"/>
              <a:sym typeface="Lora"/>
            </a:endParaRPr>
          </a:p>
        </p:txBody>
      </p:sp>
      <p:pic>
        <p:nvPicPr>
          <p:cNvPr descr="See the source image" id="178" name="Google Shape;178;g1c7c55a1f57_1_1"/>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pic>
        <p:nvPicPr>
          <p:cNvPr id="179" name="Google Shape;179;g1c7c55a1f57_1_1"/>
          <p:cNvPicPr preferRelativeResize="0"/>
          <p:nvPr/>
        </p:nvPicPr>
        <p:blipFill>
          <a:blip r:embed="rId4">
            <a:alphaModFix/>
          </a:blip>
          <a:stretch>
            <a:fillRect/>
          </a:stretch>
        </p:blipFill>
        <p:spPr>
          <a:xfrm>
            <a:off x="2794413" y="1690825"/>
            <a:ext cx="6603174" cy="5169975"/>
          </a:xfrm>
          <a:prstGeom prst="rect">
            <a:avLst/>
          </a:prstGeom>
          <a:noFill/>
          <a:ln>
            <a:noFill/>
          </a:ln>
        </p:spPr>
      </p:pic>
      <p:pic>
        <p:nvPicPr>
          <p:cNvPr id="180" name="Google Shape;180;g1c7c55a1f57_1_1" title="Studio_Project (5).mp3">
            <a:hlinkClick r:id="rId5"/>
          </p:cNvPr>
          <p:cNvPicPr preferRelativeResize="0"/>
          <p:nvPr/>
        </p:nvPicPr>
        <p:blipFill>
          <a:blip r:embed="rId6">
            <a:alphaModFix/>
          </a:blip>
          <a:stretch>
            <a:fillRect/>
          </a:stretch>
        </p:blipFill>
        <p:spPr>
          <a:xfrm>
            <a:off x="11488175" y="6220800"/>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c7c55a1f57_1_2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Results: DL Models</a:t>
            </a:r>
            <a:endParaRPr sz="4000">
              <a:latin typeface="Lora"/>
              <a:ea typeface="Lora"/>
              <a:cs typeface="Lora"/>
              <a:sym typeface="Lora"/>
            </a:endParaRPr>
          </a:p>
        </p:txBody>
      </p:sp>
      <p:pic>
        <p:nvPicPr>
          <p:cNvPr descr="See the source image" id="186" name="Google Shape;186;g1c7c55a1f57_1_237"/>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pic>
        <p:nvPicPr>
          <p:cNvPr id="187" name="Google Shape;187;g1c7c55a1f57_1_237"/>
          <p:cNvPicPr preferRelativeResize="0"/>
          <p:nvPr/>
        </p:nvPicPr>
        <p:blipFill>
          <a:blip r:embed="rId4">
            <a:alphaModFix/>
          </a:blip>
          <a:stretch>
            <a:fillRect/>
          </a:stretch>
        </p:blipFill>
        <p:spPr>
          <a:xfrm>
            <a:off x="2064425" y="1868875"/>
            <a:ext cx="8063149" cy="4862376"/>
          </a:xfrm>
          <a:prstGeom prst="rect">
            <a:avLst/>
          </a:prstGeom>
          <a:noFill/>
          <a:ln>
            <a:noFill/>
          </a:ln>
        </p:spPr>
      </p:pic>
      <p:pic>
        <p:nvPicPr>
          <p:cNvPr id="188" name="Google Shape;188;g1c7c55a1f57_1_237" title="Studio_Project (6).mp3">
            <a:hlinkClick r:id="rId5"/>
          </p:cNvPr>
          <p:cNvPicPr preferRelativeResize="0"/>
          <p:nvPr/>
        </p:nvPicPr>
        <p:blipFill>
          <a:blip r:embed="rId6">
            <a:alphaModFix/>
          </a:blip>
          <a:stretch>
            <a:fillRect/>
          </a:stretch>
        </p:blipFill>
        <p:spPr>
          <a:xfrm>
            <a:off x="11353800" y="620800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c7c55a1f57_1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Results: Federated Learning</a:t>
            </a:r>
            <a:endParaRPr sz="4000">
              <a:latin typeface="Lora"/>
              <a:ea typeface="Lora"/>
              <a:cs typeface="Lora"/>
              <a:sym typeface="Lora"/>
            </a:endParaRPr>
          </a:p>
        </p:txBody>
      </p:sp>
      <p:pic>
        <p:nvPicPr>
          <p:cNvPr descr="See the source image" id="194" name="Google Shape;194;g1c7c55a1f57_1_23"/>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pic>
        <p:nvPicPr>
          <p:cNvPr id="195" name="Google Shape;195;g1c7c55a1f57_1_23"/>
          <p:cNvPicPr preferRelativeResize="0"/>
          <p:nvPr/>
        </p:nvPicPr>
        <p:blipFill>
          <a:blip r:embed="rId4">
            <a:alphaModFix/>
          </a:blip>
          <a:stretch>
            <a:fillRect/>
          </a:stretch>
        </p:blipFill>
        <p:spPr>
          <a:xfrm>
            <a:off x="477588" y="1843225"/>
            <a:ext cx="11236835" cy="4339224"/>
          </a:xfrm>
          <a:prstGeom prst="rect">
            <a:avLst/>
          </a:prstGeom>
          <a:noFill/>
          <a:ln>
            <a:noFill/>
          </a:ln>
        </p:spPr>
      </p:pic>
      <p:pic>
        <p:nvPicPr>
          <p:cNvPr id="196" name="Google Shape;196;g1c7c55a1f57_1_23" title="Studio_Project (7).mp3">
            <a:hlinkClick r:id="rId5"/>
          </p:cNvPr>
          <p:cNvPicPr preferRelativeResize="0"/>
          <p:nvPr/>
        </p:nvPicPr>
        <p:blipFill>
          <a:blip r:embed="rId6">
            <a:alphaModFix/>
          </a:blip>
          <a:stretch>
            <a:fillRect/>
          </a:stretch>
        </p:blipFill>
        <p:spPr>
          <a:xfrm>
            <a:off x="11574625" y="6270774"/>
            <a:ext cx="370751" cy="370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c7c55a1f57_1_2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Results: Federated Learning</a:t>
            </a:r>
            <a:endParaRPr sz="4000">
              <a:latin typeface="Lora"/>
              <a:ea typeface="Lora"/>
              <a:cs typeface="Lora"/>
              <a:sym typeface="Lora"/>
            </a:endParaRPr>
          </a:p>
        </p:txBody>
      </p:sp>
      <p:pic>
        <p:nvPicPr>
          <p:cNvPr descr="See the source image" id="202" name="Google Shape;202;g1c7c55a1f57_1_256"/>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pic>
        <p:nvPicPr>
          <p:cNvPr id="203" name="Google Shape;203;g1c7c55a1f57_1_256"/>
          <p:cNvPicPr preferRelativeResize="0"/>
          <p:nvPr/>
        </p:nvPicPr>
        <p:blipFill>
          <a:blip r:embed="rId4">
            <a:alphaModFix/>
          </a:blip>
          <a:stretch>
            <a:fillRect/>
          </a:stretch>
        </p:blipFill>
        <p:spPr>
          <a:xfrm>
            <a:off x="2495550" y="1836800"/>
            <a:ext cx="7200900" cy="4533900"/>
          </a:xfrm>
          <a:prstGeom prst="rect">
            <a:avLst/>
          </a:prstGeom>
          <a:noFill/>
          <a:ln>
            <a:noFill/>
          </a:ln>
        </p:spPr>
      </p:pic>
      <p:pic>
        <p:nvPicPr>
          <p:cNvPr id="204" name="Google Shape;204;g1c7c55a1f57_1_256" title="Studio_Project (8).mp3">
            <a:hlinkClick r:id="rId5"/>
          </p:cNvPr>
          <p:cNvPicPr preferRelativeResize="0"/>
          <p:nvPr/>
        </p:nvPicPr>
        <p:blipFill>
          <a:blip r:embed="rId6">
            <a:alphaModFix/>
          </a:blip>
          <a:stretch>
            <a:fillRect/>
          </a:stretch>
        </p:blipFill>
        <p:spPr>
          <a:xfrm>
            <a:off x="11488175" y="6188775"/>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c7c55a1f57_1_2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Results: </a:t>
            </a:r>
            <a:r>
              <a:rPr b="1" lang="en-US" sz="4000">
                <a:solidFill>
                  <a:srgbClr val="1F3864"/>
                </a:solidFill>
                <a:latin typeface="Lora"/>
                <a:ea typeface="Lora"/>
                <a:cs typeface="Lora"/>
                <a:sym typeface="Lora"/>
              </a:rPr>
              <a:t>Comparison Against Literature</a:t>
            </a:r>
            <a:endParaRPr sz="4000">
              <a:latin typeface="Lora"/>
              <a:ea typeface="Lora"/>
              <a:cs typeface="Lora"/>
              <a:sym typeface="Lora"/>
            </a:endParaRPr>
          </a:p>
        </p:txBody>
      </p:sp>
      <p:pic>
        <p:nvPicPr>
          <p:cNvPr descr="See the source image" id="210" name="Google Shape;210;g1c7c55a1f57_1_247"/>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pic>
        <p:nvPicPr>
          <p:cNvPr id="211" name="Google Shape;211;g1c7c55a1f57_1_247"/>
          <p:cNvPicPr preferRelativeResize="0"/>
          <p:nvPr/>
        </p:nvPicPr>
        <p:blipFill>
          <a:blip r:embed="rId4">
            <a:alphaModFix/>
          </a:blip>
          <a:stretch>
            <a:fillRect/>
          </a:stretch>
        </p:blipFill>
        <p:spPr>
          <a:xfrm>
            <a:off x="540075" y="1965000"/>
            <a:ext cx="11111854" cy="4275149"/>
          </a:xfrm>
          <a:prstGeom prst="rect">
            <a:avLst/>
          </a:prstGeom>
          <a:noFill/>
          <a:ln>
            <a:noFill/>
          </a:ln>
        </p:spPr>
      </p:pic>
      <p:pic>
        <p:nvPicPr>
          <p:cNvPr id="212" name="Google Shape;212;g1c7c55a1f57_1_247" title="Studio_Project (9).mp3">
            <a:hlinkClick r:id="rId5"/>
          </p:cNvPr>
          <p:cNvPicPr preferRelativeResize="0"/>
          <p:nvPr/>
        </p:nvPicPr>
        <p:blipFill>
          <a:blip r:embed="rId6">
            <a:alphaModFix/>
          </a:blip>
          <a:stretch>
            <a:fillRect/>
          </a:stretch>
        </p:blipFill>
        <p:spPr>
          <a:xfrm>
            <a:off x="11632325" y="6443824"/>
            <a:ext cx="313051" cy="313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27d3de7ae8_2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000">
                <a:solidFill>
                  <a:srgbClr val="1F3864"/>
                </a:solidFill>
                <a:latin typeface="Lora"/>
                <a:ea typeface="Lora"/>
                <a:cs typeface="Lora"/>
                <a:sym typeface="Lora"/>
              </a:rPr>
              <a:t>Conclusion</a:t>
            </a:r>
            <a:endParaRPr sz="4000"/>
          </a:p>
        </p:txBody>
      </p:sp>
      <p:sp>
        <p:nvSpPr>
          <p:cNvPr id="219" name="Google Shape;219;g127d3de7ae8_2_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400">
                <a:latin typeface="Lora"/>
                <a:ea typeface="Lora"/>
                <a:cs typeface="Lora"/>
                <a:sym typeface="Lora"/>
              </a:rPr>
              <a:t>This study denotes that the FL technique can protect the client’s data and detect RBC abnormalities from RBC images in contrast to the traditional deep learning approach while consistently maintaining the accuracy of the classification</a:t>
            </a:r>
            <a:endParaRPr sz="2400">
              <a:latin typeface="Lora"/>
              <a:ea typeface="Lora"/>
              <a:cs typeface="Lora"/>
              <a:sym typeface="Lora"/>
            </a:endParaRPr>
          </a:p>
        </p:txBody>
      </p:sp>
      <p:pic>
        <p:nvPicPr>
          <p:cNvPr descr="See the source image" id="220" name="Google Shape;220;g127d3de7ae8_2_32"/>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pic>
        <p:nvPicPr>
          <p:cNvPr id="221" name="Google Shape;221;g127d3de7ae8_2_32" title="Studio_Project (11).mp3">
            <a:hlinkClick r:id="rId4"/>
          </p:cNvPr>
          <p:cNvPicPr preferRelativeResize="0"/>
          <p:nvPr/>
        </p:nvPicPr>
        <p:blipFill>
          <a:blip r:embed="rId5">
            <a:alphaModFix/>
          </a:blip>
          <a:stretch>
            <a:fillRect/>
          </a:stretch>
        </p:blipFill>
        <p:spPr>
          <a:xfrm>
            <a:off x="11569000" y="6354875"/>
            <a:ext cx="376375" cy="37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Introduction </a:t>
            </a:r>
            <a:endParaRPr sz="4000">
              <a:latin typeface="Lora"/>
              <a:ea typeface="Lora"/>
              <a:cs typeface="Lora"/>
              <a:sym typeface="Lora"/>
            </a:endParaRPr>
          </a:p>
        </p:txBody>
      </p:sp>
      <p:pic>
        <p:nvPicPr>
          <p:cNvPr descr="See the source image" id="103" name="Google Shape;103;p2"/>
          <p:cNvPicPr preferRelativeResize="0"/>
          <p:nvPr/>
        </p:nvPicPr>
        <p:blipFill rotWithShape="1">
          <a:blip r:embed="rId3">
            <a:alphaModFix/>
          </a:blip>
          <a:srcRect b="0" l="0" r="0" t="0"/>
          <a:stretch/>
        </p:blipFill>
        <p:spPr>
          <a:xfrm>
            <a:off x="10762217" y="132445"/>
            <a:ext cx="1183165" cy="1085657"/>
          </a:xfrm>
          <a:prstGeom prst="rect">
            <a:avLst/>
          </a:prstGeom>
          <a:noFill/>
          <a:ln>
            <a:noFill/>
          </a:ln>
        </p:spPr>
      </p:pic>
      <p:sp>
        <p:nvSpPr>
          <p:cNvPr id="104" name="Google Shape;104;p2"/>
          <p:cNvSpPr txBox="1"/>
          <p:nvPr>
            <p:ph type="title"/>
          </p:nvPr>
        </p:nvSpPr>
        <p:spPr>
          <a:xfrm>
            <a:off x="1005500" y="1550500"/>
            <a:ext cx="10792200" cy="4621800"/>
          </a:xfrm>
          <a:prstGeom prst="rect">
            <a:avLst/>
          </a:prstGeom>
          <a:noFill/>
          <a:ln>
            <a:noFill/>
          </a:ln>
        </p:spPr>
        <p:txBody>
          <a:bodyPr anchorCtr="0" anchor="ctr" bIns="45700" lIns="91425" spcFirstLastPara="1" rIns="91425" wrap="square" tIns="45700">
            <a:normAutofit/>
          </a:bodyPr>
          <a:lstStyle/>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In medical case scenarios, it is important to keep patient information confidential [1].</a:t>
            </a:r>
            <a:endParaRPr sz="2600">
              <a:latin typeface="Lora"/>
              <a:ea typeface="Lora"/>
              <a:cs typeface="Lora"/>
              <a:sym typeface="Lora"/>
            </a:endParaRPr>
          </a:p>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The use of federated environments in medical cases can help in increasing the screening process by building powerful models [2].</a:t>
            </a:r>
            <a:endParaRPr sz="2600">
              <a:latin typeface="Lora"/>
              <a:ea typeface="Lora"/>
              <a:cs typeface="Lora"/>
              <a:sym typeface="Lora"/>
            </a:endParaRPr>
          </a:p>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Deep learning models help us to increase the accuracy of our research [3].</a:t>
            </a:r>
            <a:endParaRPr sz="2600">
              <a:latin typeface="Lora"/>
              <a:ea typeface="Lora"/>
              <a:cs typeface="Lora"/>
              <a:sym typeface="Lora"/>
            </a:endParaRPr>
          </a:p>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Deep learning models have been used for red blood cell abnormality detection in serious hematological disorders [4].</a:t>
            </a:r>
            <a:endParaRPr i="1" sz="1400">
              <a:solidFill>
                <a:srgbClr val="1F3864"/>
              </a:solidFill>
              <a:latin typeface="Lora"/>
              <a:ea typeface="Lora"/>
              <a:cs typeface="Lora"/>
              <a:sym typeface="Lora"/>
            </a:endParaRPr>
          </a:p>
        </p:txBody>
      </p:sp>
      <p:pic>
        <p:nvPicPr>
          <p:cNvPr id="105" name="Google Shape;105;p2" title="pres2-707.mp3">
            <a:hlinkClick r:id="rId4"/>
          </p:cNvPr>
          <p:cNvPicPr preferRelativeResize="0"/>
          <p:nvPr/>
        </p:nvPicPr>
        <p:blipFill>
          <a:blip r:embed="rId5">
            <a:alphaModFix/>
          </a:blip>
          <a:stretch>
            <a:fillRect/>
          </a:stretch>
        </p:blipFill>
        <p:spPr>
          <a:xfrm>
            <a:off x="11416800" y="5791400"/>
            <a:ext cx="380900" cy="38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c60ac2536c_1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Introduction </a:t>
            </a:r>
            <a:endParaRPr sz="4000">
              <a:latin typeface="Lora"/>
              <a:ea typeface="Lora"/>
              <a:cs typeface="Lora"/>
              <a:sym typeface="Lora"/>
            </a:endParaRPr>
          </a:p>
        </p:txBody>
      </p:sp>
      <p:sp>
        <p:nvSpPr>
          <p:cNvPr id="111" name="Google Shape;111;g1c60ac2536c_1_6"/>
          <p:cNvSpPr txBox="1"/>
          <p:nvPr/>
        </p:nvSpPr>
        <p:spPr>
          <a:xfrm>
            <a:off x="11674137" y="6334842"/>
            <a:ext cx="27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pic>
        <p:nvPicPr>
          <p:cNvPr descr="See the source image" id="112" name="Google Shape;112;g1c60ac2536c_1_6"/>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sp>
        <p:nvSpPr>
          <p:cNvPr id="113" name="Google Shape;113;g1c60ac2536c_1_6"/>
          <p:cNvSpPr txBox="1"/>
          <p:nvPr>
            <p:ph type="title"/>
          </p:nvPr>
        </p:nvSpPr>
        <p:spPr>
          <a:xfrm>
            <a:off x="1005500" y="1550500"/>
            <a:ext cx="10792200" cy="4621800"/>
          </a:xfrm>
          <a:prstGeom prst="rect">
            <a:avLst/>
          </a:prstGeom>
          <a:noFill/>
          <a:ln>
            <a:noFill/>
          </a:ln>
        </p:spPr>
        <p:txBody>
          <a:bodyPr anchorCtr="0" anchor="ctr" bIns="45700" lIns="91425" spcFirstLastPara="1" rIns="91425" wrap="square" tIns="45700">
            <a:normAutofit/>
          </a:bodyPr>
          <a:lstStyle/>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Federated Learning system ensure the privacy of data.</a:t>
            </a:r>
            <a:r>
              <a:rPr lang="en-US" sz="2600">
                <a:latin typeface="Lora"/>
                <a:ea typeface="Lora"/>
                <a:cs typeface="Lora"/>
                <a:sym typeface="Lora"/>
              </a:rPr>
              <a:t> [5].</a:t>
            </a:r>
            <a:endParaRPr sz="2600">
              <a:latin typeface="Lora"/>
              <a:ea typeface="Lora"/>
              <a:cs typeface="Lora"/>
              <a:sym typeface="Lora"/>
            </a:endParaRPr>
          </a:p>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T</a:t>
            </a:r>
            <a:r>
              <a:rPr lang="en-US" sz="2600">
                <a:latin typeface="Lora"/>
                <a:ea typeface="Lora"/>
                <a:cs typeface="Lora"/>
                <a:sym typeface="Lora"/>
              </a:rPr>
              <a:t>he use of FLA has been proven to be helpful in the detection of possible invasion</a:t>
            </a:r>
            <a:r>
              <a:rPr lang="en-US" sz="2600">
                <a:latin typeface="Lora"/>
                <a:ea typeface="Lora"/>
                <a:cs typeface="Lora"/>
                <a:sym typeface="Lora"/>
              </a:rPr>
              <a:t> in MCPS[6].</a:t>
            </a:r>
            <a:endParaRPr sz="2600">
              <a:latin typeface="Lora"/>
              <a:ea typeface="Lora"/>
              <a:cs typeface="Lora"/>
              <a:sym typeface="Lora"/>
            </a:endParaRPr>
          </a:p>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Federated Learning system has been used in intrusion detection system to provide security [7]</a:t>
            </a:r>
            <a:r>
              <a:rPr lang="en-US" sz="2600">
                <a:latin typeface="Lora"/>
                <a:ea typeface="Lora"/>
                <a:cs typeface="Lora"/>
                <a:sym typeface="Lora"/>
              </a:rPr>
              <a:t>.</a:t>
            </a:r>
            <a:endParaRPr sz="2600">
              <a:latin typeface="Lora"/>
              <a:ea typeface="Lora"/>
              <a:cs typeface="Lora"/>
              <a:sym typeface="Lora"/>
            </a:endParaRPr>
          </a:p>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Red blood cell abnormalities can be an early sign of clinical deterioration of health in serious medical cases [8]</a:t>
            </a:r>
            <a:r>
              <a:rPr lang="en-US" sz="2600">
                <a:latin typeface="Lora"/>
                <a:ea typeface="Lora"/>
                <a:cs typeface="Lora"/>
                <a:sym typeface="Lora"/>
              </a:rPr>
              <a:t>.</a:t>
            </a:r>
            <a:endParaRPr sz="2600">
              <a:latin typeface="Lora"/>
              <a:ea typeface="Lora"/>
              <a:cs typeface="Lora"/>
              <a:sym typeface="Lora"/>
            </a:endParaRPr>
          </a:p>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Use of deep learning to diagnose blood cells can aid in identifying various blood-related diseases [9].</a:t>
            </a:r>
            <a:endParaRPr sz="2600">
              <a:latin typeface="Lora"/>
              <a:ea typeface="Lora"/>
              <a:cs typeface="Lora"/>
              <a:sym typeface="Lora"/>
            </a:endParaRPr>
          </a:p>
        </p:txBody>
      </p:sp>
      <p:pic>
        <p:nvPicPr>
          <p:cNvPr id="114" name="Google Shape;114;g1c60ac2536c_1_6" title="pres-3-707.mp3">
            <a:hlinkClick r:id="rId4"/>
          </p:cNvPr>
          <p:cNvPicPr preferRelativeResize="0"/>
          <p:nvPr/>
        </p:nvPicPr>
        <p:blipFill>
          <a:blip r:embed="rId5">
            <a:alphaModFix/>
          </a:blip>
          <a:stretch>
            <a:fillRect/>
          </a:stretch>
        </p:blipFill>
        <p:spPr>
          <a:xfrm>
            <a:off x="11621675" y="6298300"/>
            <a:ext cx="380900" cy="38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c60ac2536c_1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Introduction </a:t>
            </a:r>
            <a:endParaRPr sz="4000">
              <a:latin typeface="Lora"/>
              <a:ea typeface="Lora"/>
              <a:cs typeface="Lora"/>
              <a:sym typeface="Lora"/>
            </a:endParaRPr>
          </a:p>
        </p:txBody>
      </p:sp>
      <p:sp>
        <p:nvSpPr>
          <p:cNvPr id="120" name="Google Shape;120;g1c60ac2536c_1_19"/>
          <p:cNvSpPr txBox="1"/>
          <p:nvPr/>
        </p:nvSpPr>
        <p:spPr>
          <a:xfrm>
            <a:off x="11674137" y="6334842"/>
            <a:ext cx="27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pic>
        <p:nvPicPr>
          <p:cNvPr descr="See the source image" id="121" name="Google Shape;121;g1c60ac2536c_1_19"/>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sp>
        <p:nvSpPr>
          <p:cNvPr id="122" name="Google Shape;122;g1c60ac2536c_1_19"/>
          <p:cNvSpPr txBox="1"/>
          <p:nvPr>
            <p:ph type="title"/>
          </p:nvPr>
        </p:nvSpPr>
        <p:spPr>
          <a:xfrm>
            <a:off x="1005500" y="1550500"/>
            <a:ext cx="10792200" cy="4621800"/>
          </a:xfrm>
          <a:prstGeom prst="rect">
            <a:avLst/>
          </a:prstGeom>
          <a:noFill/>
          <a:ln>
            <a:noFill/>
          </a:ln>
        </p:spPr>
        <p:txBody>
          <a:bodyPr anchorCtr="0" anchor="ctr" bIns="45700" lIns="91425" spcFirstLastPara="1" rIns="91425" wrap="square" tIns="45700">
            <a:normAutofit/>
          </a:bodyPr>
          <a:lstStyle/>
          <a:p>
            <a:pPr indent="-393700" lvl="0" marL="457200" rtl="0" algn="l">
              <a:lnSpc>
                <a:spcPct val="115000"/>
              </a:lnSpc>
              <a:spcBef>
                <a:spcPts val="0"/>
              </a:spcBef>
              <a:spcAft>
                <a:spcPts val="0"/>
              </a:spcAft>
              <a:buSzPts val="2600"/>
              <a:buFont typeface="Lora"/>
              <a:buChar char="●"/>
            </a:pPr>
            <a:r>
              <a:rPr lang="en-US" sz="2600">
                <a:latin typeface="Lora"/>
                <a:ea typeface="Lora"/>
                <a:cs typeface="Lora"/>
                <a:sym typeface="Lora"/>
              </a:rPr>
              <a:t>In this study, </a:t>
            </a:r>
            <a:r>
              <a:rPr lang="en-US" sz="2600">
                <a:latin typeface="Lora"/>
                <a:ea typeface="Lora"/>
                <a:cs typeface="Lora"/>
                <a:sym typeface="Lora"/>
              </a:rPr>
              <a:t>Federated</a:t>
            </a:r>
            <a:r>
              <a:rPr lang="en-US" sz="2600">
                <a:latin typeface="Lora"/>
                <a:ea typeface="Lora"/>
                <a:cs typeface="Lora"/>
                <a:sym typeface="Lora"/>
              </a:rPr>
              <a:t> Learning (FL) method was used to classify RBC anomalies from RBC images.</a:t>
            </a:r>
            <a:endParaRPr sz="2600">
              <a:latin typeface="Lora"/>
              <a:ea typeface="Lora"/>
              <a:cs typeface="Lora"/>
              <a:sym typeface="Lora"/>
            </a:endParaRPr>
          </a:p>
          <a:p>
            <a:pPr indent="-393700" lvl="1" marL="914400" rtl="0" algn="l">
              <a:lnSpc>
                <a:spcPct val="115000"/>
              </a:lnSpc>
              <a:spcBef>
                <a:spcPts val="0"/>
              </a:spcBef>
              <a:spcAft>
                <a:spcPts val="0"/>
              </a:spcAft>
              <a:buSzPts val="2600"/>
              <a:buFont typeface="Lora"/>
              <a:buChar char="○"/>
            </a:pPr>
            <a:r>
              <a:rPr lang="en-US" sz="2600">
                <a:latin typeface="Lora"/>
                <a:ea typeface="Lora"/>
                <a:cs typeface="Lora"/>
                <a:sym typeface="Lora"/>
              </a:rPr>
              <a:t>No </a:t>
            </a:r>
            <a:r>
              <a:rPr lang="en-US" sz="2600">
                <a:latin typeface="Lora"/>
                <a:ea typeface="Lora"/>
                <a:cs typeface="Lora"/>
                <a:sym typeface="Lora"/>
              </a:rPr>
              <a:t>client</a:t>
            </a:r>
            <a:r>
              <a:rPr lang="en-US" sz="2600">
                <a:latin typeface="Lora"/>
                <a:ea typeface="Lora"/>
                <a:cs typeface="Lora"/>
                <a:sym typeface="Lora"/>
              </a:rPr>
              <a:t> </a:t>
            </a:r>
            <a:r>
              <a:rPr lang="en-US" sz="2600">
                <a:latin typeface="Lora"/>
                <a:ea typeface="Lora"/>
                <a:cs typeface="Lora"/>
                <a:sym typeface="Lora"/>
              </a:rPr>
              <a:t>information</a:t>
            </a:r>
            <a:r>
              <a:rPr lang="en-US" sz="2600">
                <a:latin typeface="Lora"/>
                <a:ea typeface="Lora"/>
                <a:cs typeface="Lora"/>
                <a:sym typeface="Lora"/>
              </a:rPr>
              <a:t> was shared with the FL method.</a:t>
            </a:r>
            <a:endParaRPr sz="2600">
              <a:latin typeface="Lora"/>
              <a:ea typeface="Lora"/>
              <a:cs typeface="Lora"/>
              <a:sym typeface="Lora"/>
            </a:endParaRPr>
          </a:p>
          <a:p>
            <a:pPr indent="-393700" lvl="1" marL="914400" rtl="0" algn="l">
              <a:lnSpc>
                <a:spcPct val="115000"/>
              </a:lnSpc>
              <a:spcBef>
                <a:spcPts val="0"/>
              </a:spcBef>
              <a:spcAft>
                <a:spcPts val="0"/>
              </a:spcAft>
              <a:buSzPts val="2600"/>
              <a:buFont typeface="Lora"/>
              <a:buChar char="○"/>
            </a:pPr>
            <a:r>
              <a:rPr lang="en-US" sz="2600">
                <a:latin typeface="Lora"/>
                <a:ea typeface="Lora"/>
                <a:cs typeface="Lora"/>
                <a:sym typeface="Lora"/>
              </a:rPr>
              <a:t>The best performing Deep Learning (DL) model was </a:t>
            </a:r>
            <a:r>
              <a:rPr lang="en-US" sz="2600">
                <a:latin typeface="Lora"/>
                <a:ea typeface="Lora"/>
                <a:cs typeface="Lora"/>
                <a:sym typeface="Lora"/>
              </a:rPr>
              <a:t>selected</a:t>
            </a:r>
            <a:r>
              <a:rPr lang="en-US" sz="2600">
                <a:latin typeface="Lora"/>
                <a:ea typeface="Lora"/>
                <a:cs typeface="Lora"/>
                <a:sym typeface="Lora"/>
              </a:rPr>
              <a:t>.</a:t>
            </a:r>
            <a:endParaRPr sz="2600">
              <a:latin typeface="Lora"/>
              <a:ea typeface="Lora"/>
              <a:cs typeface="Lora"/>
              <a:sym typeface="Lora"/>
            </a:endParaRPr>
          </a:p>
          <a:p>
            <a:pPr indent="-393700" lvl="1" marL="914400" rtl="0" algn="l">
              <a:lnSpc>
                <a:spcPct val="115000"/>
              </a:lnSpc>
              <a:spcBef>
                <a:spcPts val="0"/>
              </a:spcBef>
              <a:spcAft>
                <a:spcPts val="0"/>
              </a:spcAft>
              <a:buSzPts val="2600"/>
              <a:buFont typeface="Lora"/>
              <a:buChar char="○"/>
            </a:pPr>
            <a:r>
              <a:rPr lang="en-US" sz="2600">
                <a:latin typeface="Lora"/>
                <a:ea typeface="Lora"/>
                <a:cs typeface="Lora"/>
                <a:sym typeface="Lora"/>
              </a:rPr>
              <a:t>The FL </a:t>
            </a:r>
            <a:r>
              <a:rPr lang="en-US" sz="2600">
                <a:latin typeface="Lora"/>
                <a:ea typeface="Lora"/>
                <a:cs typeface="Lora"/>
                <a:sym typeface="Lora"/>
              </a:rPr>
              <a:t>method was trained using the weights from local model</a:t>
            </a:r>
            <a:r>
              <a:rPr lang="en-US" sz="2600">
                <a:latin typeface="Lora"/>
                <a:ea typeface="Lora"/>
                <a:cs typeface="Lora"/>
                <a:sym typeface="Lora"/>
              </a:rPr>
              <a:t>.</a:t>
            </a:r>
            <a:endParaRPr sz="2600">
              <a:latin typeface="Lora"/>
              <a:ea typeface="Lora"/>
              <a:cs typeface="Lora"/>
              <a:sym typeface="Lora"/>
            </a:endParaRPr>
          </a:p>
          <a:p>
            <a:pPr indent="-393700" lvl="1" marL="914400" rtl="0" algn="l">
              <a:lnSpc>
                <a:spcPct val="115000"/>
              </a:lnSpc>
              <a:spcBef>
                <a:spcPts val="0"/>
              </a:spcBef>
              <a:spcAft>
                <a:spcPts val="0"/>
              </a:spcAft>
              <a:buSzPts val="2600"/>
              <a:buFont typeface="Lora"/>
              <a:buChar char="○"/>
            </a:pPr>
            <a:r>
              <a:rPr lang="en-US" sz="2600">
                <a:latin typeface="Lora"/>
                <a:ea typeface="Lora"/>
                <a:cs typeface="Lora"/>
                <a:sym typeface="Lora"/>
              </a:rPr>
              <a:t>Comparison of the accuracy rate </a:t>
            </a:r>
            <a:r>
              <a:rPr lang="en-US" sz="2600">
                <a:latin typeface="Lora"/>
                <a:ea typeface="Lora"/>
                <a:cs typeface="Lora"/>
                <a:sym typeface="Lora"/>
              </a:rPr>
              <a:t>between</a:t>
            </a:r>
            <a:r>
              <a:rPr lang="en-US" sz="2600">
                <a:latin typeface="Lora"/>
                <a:ea typeface="Lora"/>
                <a:cs typeface="Lora"/>
                <a:sym typeface="Lora"/>
              </a:rPr>
              <a:t> the FL model and DL model.</a:t>
            </a:r>
            <a:endParaRPr sz="2600">
              <a:latin typeface="Lora"/>
              <a:ea typeface="Lora"/>
              <a:cs typeface="Lora"/>
              <a:sym typeface="Lora"/>
            </a:endParaRPr>
          </a:p>
        </p:txBody>
      </p:sp>
      <p:pic>
        <p:nvPicPr>
          <p:cNvPr id="123" name="Google Shape;123;g1c60ac2536c_1_19" title="pres-4-707.mp3">
            <a:hlinkClick r:id="rId4"/>
          </p:cNvPr>
          <p:cNvPicPr preferRelativeResize="0"/>
          <p:nvPr/>
        </p:nvPicPr>
        <p:blipFill>
          <a:blip r:embed="rId5">
            <a:alphaModFix/>
          </a:blip>
          <a:stretch>
            <a:fillRect/>
          </a:stretch>
        </p:blipFill>
        <p:spPr>
          <a:xfrm>
            <a:off x="11416800" y="6022150"/>
            <a:ext cx="380900" cy="38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27c0560d7e_3_0"/>
          <p:cNvSpPr txBox="1"/>
          <p:nvPr>
            <p:ph type="ctrTitle"/>
          </p:nvPr>
        </p:nvSpPr>
        <p:spPr>
          <a:xfrm>
            <a:off x="309375" y="249225"/>
            <a:ext cx="10452900" cy="199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Methodology </a:t>
            </a:r>
            <a:endParaRPr sz="4000">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b="1" lang="en-US" sz="2500">
                <a:latin typeface="Lora"/>
                <a:ea typeface="Lora"/>
                <a:cs typeface="Lora"/>
                <a:sym typeface="Lora"/>
              </a:rPr>
              <a:t>(Identification of best performing DL model)</a:t>
            </a:r>
            <a:endParaRPr b="1" sz="2500">
              <a:latin typeface="Lora"/>
              <a:ea typeface="Lora"/>
              <a:cs typeface="Lora"/>
              <a:sym typeface="Lora"/>
            </a:endParaRPr>
          </a:p>
          <a:p>
            <a:pPr indent="0" lvl="0" marL="0" rtl="0" algn="ctr">
              <a:lnSpc>
                <a:spcPct val="90000"/>
              </a:lnSpc>
              <a:spcBef>
                <a:spcPts val="0"/>
              </a:spcBef>
              <a:spcAft>
                <a:spcPts val="0"/>
              </a:spcAft>
              <a:buSzPts val="6000"/>
              <a:buNone/>
            </a:pPr>
            <a:r>
              <a:t/>
            </a:r>
            <a:endParaRPr/>
          </a:p>
        </p:txBody>
      </p:sp>
      <p:pic>
        <p:nvPicPr>
          <p:cNvPr descr="See the source image" id="130" name="Google Shape;130;g127c0560d7e_3_0"/>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sp>
        <p:nvSpPr>
          <p:cNvPr id="131" name="Google Shape;131;g127c0560d7e_3_0"/>
          <p:cNvSpPr txBox="1"/>
          <p:nvPr/>
        </p:nvSpPr>
        <p:spPr>
          <a:xfrm>
            <a:off x="11674137" y="6334842"/>
            <a:ext cx="27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g127c0560d7e_3_0"/>
          <p:cNvPicPr preferRelativeResize="0"/>
          <p:nvPr/>
        </p:nvPicPr>
        <p:blipFill rotWithShape="1">
          <a:blip r:embed="rId4">
            <a:alphaModFix/>
          </a:blip>
          <a:srcRect b="0" l="0" r="0" t="0"/>
          <a:stretch/>
        </p:blipFill>
        <p:spPr>
          <a:xfrm>
            <a:off x="3209254" y="1976050"/>
            <a:ext cx="5773503" cy="4666600"/>
          </a:xfrm>
          <a:prstGeom prst="rect">
            <a:avLst/>
          </a:prstGeom>
          <a:noFill/>
          <a:ln>
            <a:noFill/>
          </a:ln>
        </p:spPr>
      </p:pic>
      <p:pic>
        <p:nvPicPr>
          <p:cNvPr id="133" name="Google Shape;133;g127c0560d7e_3_0" title="Studio_Project.mp3">
            <a:hlinkClick r:id="rId5"/>
          </p:cNvPr>
          <p:cNvPicPr preferRelativeResize="0"/>
          <p:nvPr/>
        </p:nvPicPr>
        <p:blipFill>
          <a:blip r:embed="rId6">
            <a:alphaModFix/>
          </a:blip>
          <a:stretch>
            <a:fillRect/>
          </a:stretch>
        </p:blipFill>
        <p:spPr>
          <a:xfrm>
            <a:off x="11488175" y="6029425"/>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cc6b2b6f4f_0_2"/>
          <p:cNvSpPr txBox="1"/>
          <p:nvPr>
            <p:ph type="ctrTitle"/>
          </p:nvPr>
        </p:nvSpPr>
        <p:spPr>
          <a:xfrm>
            <a:off x="309375" y="249225"/>
            <a:ext cx="10292700" cy="199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Methodology </a:t>
            </a:r>
            <a:endParaRPr sz="4000">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b="1" lang="en-US" sz="2500">
                <a:latin typeface="Lora"/>
                <a:ea typeface="Lora"/>
                <a:cs typeface="Lora"/>
                <a:sym typeface="Lora"/>
              </a:rPr>
              <a:t>(RBC Abnormality Classification Under FL environment)</a:t>
            </a:r>
            <a:endParaRPr b="1" sz="2500">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t/>
            </a:r>
            <a:endParaRPr b="1" sz="2500">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t/>
            </a:r>
            <a:endParaRPr b="1" sz="2500">
              <a:latin typeface="Lora"/>
              <a:ea typeface="Lora"/>
              <a:cs typeface="Lora"/>
              <a:sym typeface="Lora"/>
            </a:endParaRPr>
          </a:p>
        </p:txBody>
      </p:sp>
      <p:pic>
        <p:nvPicPr>
          <p:cNvPr descr="See the source image" id="140" name="Google Shape;140;g1cc6b2b6f4f_0_2"/>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sp>
        <p:nvSpPr>
          <p:cNvPr id="141" name="Google Shape;141;g1cc6b2b6f4f_0_2"/>
          <p:cNvSpPr txBox="1"/>
          <p:nvPr/>
        </p:nvSpPr>
        <p:spPr>
          <a:xfrm>
            <a:off x="11674137" y="6334842"/>
            <a:ext cx="27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2" name="Google Shape;142;g1cc6b2b6f4f_0_2"/>
          <p:cNvPicPr preferRelativeResize="0"/>
          <p:nvPr/>
        </p:nvPicPr>
        <p:blipFill rotWithShape="1">
          <a:blip r:embed="rId4">
            <a:alphaModFix/>
          </a:blip>
          <a:srcRect b="0" l="0" r="0" t="0"/>
          <a:stretch/>
        </p:blipFill>
        <p:spPr>
          <a:xfrm>
            <a:off x="1590066" y="1985150"/>
            <a:ext cx="9011875" cy="4349698"/>
          </a:xfrm>
          <a:prstGeom prst="rect">
            <a:avLst/>
          </a:prstGeom>
          <a:noFill/>
          <a:ln>
            <a:noFill/>
          </a:ln>
        </p:spPr>
      </p:pic>
      <p:pic>
        <p:nvPicPr>
          <p:cNvPr id="143" name="Google Shape;143;g1cc6b2b6f4f_0_2" title="Studio_Project (1).mp3">
            <a:hlinkClick r:id="rId5"/>
          </p:cNvPr>
          <p:cNvPicPr preferRelativeResize="0"/>
          <p:nvPr/>
        </p:nvPicPr>
        <p:blipFill>
          <a:blip r:embed="rId6">
            <a:alphaModFix/>
          </a:blip>
          <a:stretch>
            <a:fillRect/>
          </a:stretch>
        </p:blipFill>
        <p:spPr>
          <a:xfrm>
            <a:off x="11583525" y="6260153"/>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cc6b2b6f4f_0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Dataset Description</a:t>
            </a:r>
            <a:endParaRPr sz="4000">
              <a:latin typeface="Lora"/>
              <a:ea typeface="Lora"/>
              <a:cs typeface="Lora"/>
              <a:sym typeface="Lora"/>
            </a:endParaRPr>
          </a:p>
        </p:txBody>
      </p:sp>
      <p:sp>
        <p:nvSpPr>
          <p:cNvPr id="149" name="Google Shape;149;g1cc6b2b6f4f_0_12"/>
          <p:cNvSpPr txBox="1"/>
          <p:nvPr/>
        </p:nvSpPr>
        <p:spPr>
          <a:xfrm>
            <a:off x="11674137" y="6334842"/>
            <a:ext cx="27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cc6b2b6f4f_0_12"/>
          <p:cNvSpPr txBox="1"/>
          <p:nvPr/>
        </p:nvSpPr>
        <p:spPr>
          <a:xfrm>
            <a:off x="943252" y="1882938"/>
            <a:ext cx="6094500" cy="738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Lora"/>
              <a:buAutoNum type="arabicPeriod"/>
            </a:pPr>
            <a:r>
              <a:rPr b="1" i="0" lang="en-US" sz="2400" u="none" cap="none" strike="noStrike">
                <a:solidFill>
                  <a:srgbClr val="000000"/>
                </a:solidFill>
                <a:latin typeface="Lora"/>
                <a:ea typeface="Lora"/>
                <a:cs typeface="Lora"/>
                <a:sym typeface="Lora"/>
              </a:rPr>
              <a:t>Datasets : RBCdataset</a:t>
            </a:r>
            <a:br>
              <a:rPr b="0" i="0" lang="en-US" sz="1800" u="none" cap="none" strike="noStrike">
                <a:solidFill>
                  <a:schemeClr val="dk1"/>
                </a:solidFill>
                <a:latin typeface="Lustria"/>
                <a:ea typeface="Lustria"/>
                <a:cs typeface="Lustria"/>
                <a:sym typeface="Lustria"/>
              </a:rPr>
            </a:br>
            <a:endParaRPr b="0" i="0" sz="1800" u="none" cap="none" strike="noStrike">
              <a:solidFill>
                <a:srgbClr val="000000"/>
              </a:solidFill>
              <a:latin typeface="Lustria"/>
              <a:ea typeface="Lustria"/>
              <a:cs typeface="Lustria"/>
              <a:sym typeface="Lustria"/>
            </a:endParaRPr>
          </a:p>
        </p:txBody>
      </p:sp>
      <p:pic>
        <p:nvPicPr>
          <p:cNvPr descr="See the source image" id="151" name="Google Shape;151;g1cc6b2b6f4f_0_12"/>
          <p:cNvPicPr preferRelativeResize="0"/>
          <p:nvPr/>
        </p:nvPicPr>
        <p:blipFill rotWithShape="1">
          <a:blip r:embed="rId3">
            <a:alphaModFix/>
          </a:blip>
          <a:srcRect b="0" l="0" r="0" t="0"/>
          <a:stretch/>
        </p:blipFill>
        <p:spPr>
          <a:xfrm>
            <a:off x="10762217" y="132445"/>
            <a:ext cx="1183164" cy="1085658"/>
          </a:xfrm>
          <a:prstGeom prst="rect">
            <a:avLst/>
          </a:prstGeom>
          <a:noFill/>
          <a:ln>
            <a:noFill/>
          </a:ln>
        </p:spPr>
      </p:pic>
      <p:pic>
        <p:nvPicPr>
          <p:cNvPr id="152" name="Google Shape;152;g1cc6b2b6f4f_0_12"/>
          <p:cNvPicPr preferRelativeResize="0"/>
          <p:nvPr/>
        </p:nvPicPr>
        <p:blipFill rotWithShape="1">
          <a:blip r:embed="rId4">
            <a:alphaModFix/>
          </a:blip>
          <a:srcRect b="0" l="0" r="0" t="0"/>
          <a:stretch/>
        </p:blipFill>
        <p:spPr>
          <a:xfrm>
            <a:off x="3102888" y="2621838"/>
            <a:ext cx="5986215" cy="3931362"/>
          </a:xfrm>
          <a:prstGeom prst="rect">
            <a:avLst/>
          </a:prstGeom>
          <a:noFill/>
          <a:ln>
            <a:noFill/>
          </a:ln>
        </p:spPr>
      </p:pic>
      <p:pic>
        <p:nvPicPr>
          <p:cNvPr id="153" name="Google Shape;153;g1cc6b2b6f4f_0_12" title="Studio_Project (2).mp3">
            <a:hlinkClick r:id="rId5"/>
          </p:cNvPr>
          <p:cNvPicPr preferRelativeResize="0"/>
          <p:nvPr/>
        </p:nvPicPr>
        <p:blipFill>
          <a:blip r:embed="rId6">
            <a:alphaModFix/>
          </a:blip>
          <a:stretch>
            <a:fillRect/>
          </a:stretch>
        </p:blipFill>
        <p:spPr>
          <a:xfrm>
            <a:off x="11353803" y="618545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Dataset Description</a:t>
            </a:r>
            <a:endParaRPr sz="4000">
              <a:latin typeface="Lora"/>
              <a:ea typeface="Lora"/>
              <a:cs typeface="Lora"/>
              <a:sym typeface="Lora"/>
            </a:endParaRPr>
          </a:p>
        </p:txBody>
      </p:sp>
      <p:sp>
        <p:nvSpPr>
          <p:cNvPr id="159" name="Google Shape;159;p3"/>
          <p:cNvSpPr txBox="1"/>
          <p:nvPr/>
        </p:nvSpPr>
        <p:spPr>
          <a:xfrm>
            <a:off x="11674137" y="6334842"/>
            <a:ext cx="2760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txBox="1"/>
          <p:nvPr/>
        </p:nvSpPr>
        <p:spPr>
          <a:xfrm>
            <a:off x="943252" y="1882938"/>
            <a:ext cx="6094500" cy="738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Lora"/>
              <a:buAutoNum type="arabicPeriod"/>
            </a:pPr>
            <a:r>
              <a:rPr b="1" i="0" lang="en-US" sz="2400" u="none" cap="none" strike="noStrike">
                <a:solidFill>
                  <a:srgbClr val="000000"/>
                </a:solidFill>
                <a:latin typeface="Lora"/>
                <a:ea typeface="Lora"/>
                <a:cs typeface="Lora"/>
                <a:sym typeface="Lora"/>
              </a:rPr>
              <a:t>Datasets : RBCdataset</a:t>
            </a:r>
            <a:br>
              <a:rPr b="0" i="0" lang="en-US" sz="1800" u="none" cap="none" strike="noStrike">
                <a:solidFill>
                  <a:schemeClr val="dk1"/>
                </a:solidFill>
                <a:latin typeface="Lustria"/>
                <a:ea typeface="Lustria"/>
                <a:cs typeface="Lustria"/>
                <a:sym typeface="Lustria"/>
              </a:rPr>
            </a:br>
            <a:endParaRPr b="0" i="0" sz="1800" u="none" cap="none" strike="noStrike">
              <a:solidFill>
                <a:srgbClr val="000000"/>
              </a:solidFill>
              <a:latin typeface="Lustria"/>
              <a:ea typeface="Lustria"/>
              <a:cs typeface="Lustria"/>
              <a:sym typeface="Lustria"/>
            </a:endParaRPr>
          </a:p>
        </p:txBody>
      </p:sp>
      <p:pic>
        <p:nvPicPr>
          <p:cNvPr descr="See the source image" id="161" name="Google Shape;161;p3"/>
          <p:cNvPicPr preferRelativeResize="0"/>
          <p:nvPr/>
        </p:nvPicPr>
        <p:blipFill rotWithShape="1">
          <a:blip r:embed="rId3">
            <a:alphaModFix/>
          </a:blip>
          <a:srcRect b="0" l="0" r="0" t="0"/>
          <a:stretch/>
        </p:blipFill>
        <p:spPr>
          <a:xfrm>
            <a:off x="10762217" y="132445"/>
            <a:ext cx="1183165" cy="1085657"/>
          </a:xfrm>
          <a:prstGeom prst="rect">
            <a:avLst/>
          </a:prstGeom>
          <a:noFill/>
          <a:ln>
            <a:noFill/>
          </a:ln>
        </p:spPr>
      </p:pic>
      <p:pic>
        <p:nvPicPr>
          <p:cNvPr id="162" name="Google Shape;162;p3"/>
          <p:cNvPicPr preferRelativeResize="0"/>
          <p:nvPr/>
        </p:nvPicPr>
        <p:blipFill rotWithShape="1">
          <a:blip r:embed="rId4">
            <a:alphaModFix/>
          </a:blip>
          <a:srcRect b="0" l="0" r="0" t="0"/>
          <a:stretch/>
        </p:blipFill>
        <p:spPr>
          <a:xfrm>
            <a:off x="2085975" y="2814088"/>
            <a:ext cx="8020050" cy="3619500"/>
          </a:xfrm>
          <a:prstGeom prst="rect">
            <a:avLst/>
          </a:prstGeom>
          <a:noFill/>
          <a:ln>
            <a:noFill/>
          </a:ln>
        </p:spPr>
      </p:pic>
      <p:pic>
        <p:nvPicPr>
          <p:cNvPr id="163" name="Google Shape;163;p3" title="Studio_Project (3).mp3">
            <a:hlinkClick r:id="rId5"/>
          </p:cNvPr>
          <p:cNvPicPr preferRelativeResize="0"/>
          <p:nvPr/>
        </p:nvPicPr>
        <p:blipFill>
          <a:blip r:embed="rId6">
            <a:alphaModFix/>
          </a:blip>
          <a:stretch>
            <a:fillRect/>
          </a:stretch>
        </p:blipFill>
        <p:spPr>
          <a:xfrm>
            <a:off x="11405700" y="6185413"/>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Lustria"/>
              <a:buNone/>
            </a:pPr>
            <a:r>
              <a:rPr b="1" lang="en-US" sz="4000">
                <a:solidFill>
                  <a:srgbClr val="1F3864"/>
                </a:solidFill>
                <a:latin typeface="Lora"/>
                <a:ea typeface="Lora"/>
                <a:cs typeface="Lora"/>
                <a:sym typeface="Lora"/>
              </a:rPr>
              <a:t>Results: DL Models</a:t>
            </a:r>
            <a:endParaRPr sz="4000">
              <a:latin typeface="Lora"/>
              <a:ea typeface="Lora"/>
              <a:cs typeface="Lora"/>
              <a:sym typeface="Lora"/>
            </a:endParaRPr>
          </a:p>
        </p:txBody>
      </p:sp>
      <p:sp>
        <p:nvSpPr>
          <p:cNvPr id="169" name="Google Shape;169;p5"/>
          <p:cNvSpPr txBox="1"/>
          <p:nvPr/>
        </p:nvSpPr>
        <p:spPr>
          <a:xfrm>
            <a:off x="11674137" y="6334842"/>
            <a:ext cx="2760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See the source image" id="170" name="Google Shape;170;p5"/>
          <p:cNvPicPr preferRelativeResize="0"/>
          <p:nvPr/>
        </p:nvPicPr>
        <p:blipFill rotWithShape="1">
          <a:blip r:embed="rId3">
            <a:alphaModFix/>
          </a:blip>
          <a:srcRect b="0" l="0" r="0" t="0"/>
          <a:stretch/>
        </p:blipFill>
        <p:spPr>
          <a:xfrm>
            <a:off x="10762217" y="132445"/>
            <a:ext cx="1183165" cy="1085657"/>
          </a:xfrm>
          <a:prstGeom prst="rect">
            <a:avLst/>
          </a:prstGeom>
          <a:noFill/>
          <a:ln>
            <a:noFill/>
          </a:ln>
        </p:spPr>
      </p:pic>
      <p:pic>
        <p:nvPicPr>
          <p:cNvPr id="171" name="Google Shape;171;p5"/>
          <p:cNvPicPr preferRelativeResize="0"/>
          <p:nvPr/>
        </p:nvPicPr>
        <p:blipFill>
          <a:blip r:embed="rId4">
            <a:alphaModFix/>
          </a:blip>
          <a:stretch>
            <a:fillRect/>
          </a:stretch>
        </p:blipFill>
        <p:spPr>
          <a:xfrm>
            <a:off x="2229475" y="1855038"/>
            <a:ext cx="7733047" cy="4862512"/>
          </a:xfrm>
          <a:prstGeom prst="rect">
            <a:avLst/>
          </a:prstGeom>
          <a:noFill/>
          <a:ln>
            <a:noFill/>
          </a:ln>
        </p:spPr>
      </p:pic>
      <p:pic>
        <p:nvPicPr>
          <p:cNvPr id="172" name="Google Shape;172;p5" title="Studio_Project (4).mp3">
            <a:hlinkClick r:id="rId5"/>
          </p:cNvPr>
          <p:cNvPicPr preferRelativeResize="0"/>
          <p:nvPr/>
        </p:nvPicPr>
        <p:blipFill>
          <a:blip r:embed="rId6">
            <a:alphaModFix/>
          </a:blip>
          <a:stretch>
            <a:fillRect/>
          </a:stretch>
        </p:blipFill>
        <p:spPr>
          <a:xfrm>
            <a:off x="11492975" y="6214263"/>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2022-02-25T18:38:55Z</dcterms:created>
  <dc:creator>Mostofa Kamal</dc:creator>
</cp:coreProperties>
</file>