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Lora" pitchFamily="2" charset="0"/>
      <p:regular r:id="rId13"/>
      <p:bold r:id="rId14"/>
      <p:italic r:id="rId15"/>
      <p:boldItalic r:id="rId16"/>
    </p:embeddedFont>
    <p:embeddedFont>
      <p:font typeface="Nunito" panose="020B06040202020202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03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adfb317e9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adfb317e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adecfc9e71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adecfc9e7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decfc9e7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decfc9e7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4aa5bcf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4aa5bcf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b4aa5bcf8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b4aa5bcf8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drive.google.com/file/d/1bg2T-IBZtGPL_q51742afph_nQYP6zSI/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drive.google.com/file/d/1n-NHFQPlrPcNDlCGarN6xoE00jRUYGFO/view"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drive.google.com/file/d/1nruk80oxyDXmzJarmxIpprbvbffikpx5/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drive.google.com/file/d/1L4JKR_u-f6VZYxhrZWqUCGUvJEequBVi/view"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drive.google.com/file/d/1djQ9ArOaRheFpvbdKcQWwlntH7rYod7C/view"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drive.google.com/file/d/1hJ7Vp33TegLoEPiGO5Z4aTC72lVMtRB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689125" y="1822825"/>
            <a:ext cx="78102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134F5C"/>
                </a:solidFill>
                <a:latin typeface="Lora"/>
                <a:ea typeface="Lora"/>
                <a:cs typeface="Lora"/>
                <a:sym typeface="Lora"/>
              </a:rPr>
              <a:t>Distributed file system as a basis of data-intensive computing</a:t>
            </a:r>
            <a:endParaRPr sz="3000" b="1">
              <a:solidFill>
                <a:srgbClr val="134F5C"/>
              </a:solidFill>
              <a:latin typeface="Lora"/>
              <a:ea typeface="Lora"/>
              <a:cs typeface="Lora"/>
              <a:sym typeface="Lora"/>
            </a:endParaRPr>
          </a:p>
        </p:txBody>
      </p:sp>
      <p:sp>
        <p:nvSpPr>
          <p:cNvPr id="129" name="Google Shape;129;p13"/>
          <p:cNvSpPr txBox="1">
            <a:spLocks noGrp="1"/>
          </p:cNvSpPr>
          <p:nvPr>
            <p:ph type="subTitle" idx="1"/>
          </p:nvPr>
        </p:nvSpPr>
        <p:spPr>
          <a:xfrm>
            <a:off x="1858700" y="3413139"/>
            <a:ext cx="5361300" cy="1213500"/>
          </a:xfrm>
          <a:prstGeom prst="rect">
            <a:avLst/>
          </a:prstGeom>
        </p:spPr>
        <p:txBody>
          <a:bodyPr spcFirstLastPara="1" wrap="square" lIns="91425" tIns="91425" rIns="91425" bIns="91425" anchor="t" anchorCtr="0">
            <a:noAutofit/>
          </a:bodyPr>
          <a:lstStyle/>
          <a:p>
            <a:pPr marL="0" lvl="0" indent="0" algn="r" rtl="0">
              <a:lnSpc>
                <a:spcPct val="90000"/>
              </a:lnSpc>
              <a:spcBef>
                <a:spcPts val="1000"/>
              </a:spcBef>
              <a:spcAft>
                <a:spcPts val="0"/>
              </a:spcAft>
              <a:buNone/>
            </a:pPr>
            <a:r>
              <a:rPr lang="en" sz="1400" b="1">
                <a:solidFill>
                  <a:srgbClr val="000000"/>
                </a:solidFill>
                <a:latin typeface="Lora"/>
                <a:ea typeface="Lora"/>
                <a:cs typeface="Lora"/>
                <a:sym typeface="Lora"/>
              </a:rPr>
              <a:t>Shakib Mahmud Dipto [</a:t>
            </a:r>
            <a:r>
              <a:rPr lang="en" sz="1400" b="1">
                <a:solidFill>
                  <a:srgbClr val="1D1C1D"/>
                </a:solidFill>
                <a:latin typeface="Lora"/>
                <a:ea typeface="Lora"/>
                <a:cs typeface="Lora"/>
                <a:sym typeface="Lora"/>
              </a:rPr>
              <a:t>22166030]</a:t>
            </a:r>
            <a:endParaRPr sz="1400" b="1">
              <a:solidFill>
                <a:srgbClr val="1D1C1D"/>
              </a:solidFill>
              <a:latin typeface="Lora"/>
              <a:ea typeface="Lora"/>
              <a:cs typeface="Lora"/>
              <a:sym typeface="Lora"/>
            </a:endParaRPr>
          </a:p>
          <a:p>
            <a:pPr marL="0" lvl="0" indent="0" algn="r" rtl="0">
              <a:lnSpc>
                <a:spcPct val="90000"/>
              </a:lnSpc>
              <a:spcBef>
                <a:spcPts val="1000"/>
              </a:spcBef>
              <a:spcAft>
                <a:spcPts val="0"/>
              </a:spcAft>
              <a:buNone/>
            </a:pPr>
            <a:r>
              <a:rPr lang="en" sz="1400" b="1">
                <a:solidFill>
                  <a:srgbClr val="1D1C1D"/>
                </a:solidFill>
                <a:latin typeface="Lora"/>
                <a:ea typeface="Lora"/>
                <a:cs typeface="Lora"/>
                <a:sym typeface="Lora"/>
              </a:rPr>
              <a:t>Nadia Tasnim Mim [22366021]</a:t>
            </a:r>
            <a:endParaRPr sz="1400" b="1">
              <a:solidFill>
                <a:srgbClr val="1D1C1D"/>
              </a:solidFill>
              <a:latin typeface="Lora"/>
              <a:ea typeface="Lora"/>
              <a:cs typeface="Lora"/>
              <a:sym typeface="Lora"/>
            </a:endParaRPr>
          </a:p>
          <a:p>
            <a:pPr marL="0" lvl="0" indent="0" algn="ctr" rtl="0">
              <a:spcBef>
                <a:spcPts val="0"/>
              </a:spcBef>
              <a:spcAft>
                <a:spcPts val="0"/>
              </a:spcAft>
              <a:buNone/>
            </a:pPr>
            <a:endParaRPr sz="1400">
              <a:latin typeface="Lora"/>
              <a:ea typeface="Lora"/>
              <a:cs typeface="Lora"/>
              <a:sym typeface="Lora"/>
            </a:endParaRPr>
          </a:p>
        </p:txBody>
      </p:sp>
      <p:sp>
        <p:nvSpPr>
          <p:cNvPr id="130" name="Google Shape;130;p13"/>
          <p:cNvSpPr txBox="1"/>
          <p:nvPr/>
        </p:nvSpPr>
        <p:spPr>
          <a:xfrm>
            <a:off x="1597300" y="1195475"/>
            <a:ext cx="596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4C1130"/>
                </a:solidFill>
                <a:latin typeface="Lora"/>
                <a:ea typeface="Lora"/>
                <a:cs typeface="Lora"/>
                <a:sym typeface="Lora"/>
              </a:rPr>
              <a:t>CSE 707 Paper Review</a:t>
            </a:r>
            <a:endParaRPr sz="1800" b="1">
              <a:solidFill>
                <a:srgbClr val="4C1130"/>
              </a:solidFill>
              <a:latin typeface="Lora"/>
              <a:ea typeface="Lora"/>
              <a:cs typeface="Lora"/>
              <a:sym typeface="Lora"/>
            </a:endParaRPr>
          </a:p>
        </p:txBody>
      </p:sp>
      <p:pic>
        <p:nvPicPr>
          <p:cNvPr id="131" name="Google Shape;131;p13"/>
          <p:cNvPicPr preferRelativeResize="0"/>
          <p:nvPr/>
        </p:nvPicPr>
        <p:blipFill>
          <a:blip r:embed="rId3">
            <a:alphaModFix/>
          </a:blip>
          <a:stretch>
            <a:fillRect/>
          </a:stretch>
        </p:blipFill>
        <p:spPr>
          <a:xfrm>
            <a:off x="8268702" y="218425"/>
            <a:ext cx="642024" cy="589049"/>
          </a:xfrm>
          <a:prstGeom prst="rect">
            <a:avLst/>
          </a:prstGeom>
          <a:noFill/>
          <a:ln>
            <a:noFill/>
          </a:ln>
        </p:spPr>
      </p:pic>
      <p:pic>
        <p:nvPicPr>
          <p:cNvPr id="132" name="Google Shape;132;p13" title="pres1.mp3">
            <a:hlinkClick r:id="rId4"/>
          </p:cNvPr>
          <p:cNvPicPr preferRelativeResize="0"/>
          <p:nvPr/>
        </p:nvPicPr>
        <p:blipFill>
          <a:blip r:embed="rId5">
            <a:alphaModFix/>
          </a:blip>
          <a:stretch>
            <a:fillRect/>
          </a:stretch>
        </p:blipFill>
        <p:spPr>
          <a:xfrm>
            <a:off x="7811500" y="4071275"/>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a:latin typeface="Lora"/>
                <a:ea typeface="Lora"/>
                <a:cs typeface="Lora"/>
                <a:sym typeface="Lora"/>
              </a:rPr>
              <a:t>Introduction</a:t>
            </a:r>
            <a:endParaRPr sz="2400">
              <a:latin typeface="Lora"/>
              <a:ea typeface="Lora"/>
              <a:cs typeface="Lora"/>
              <a:sym typeface="Lora"/>
            </a:endParaRPr>
          </a:p>
        </p:txBody>
      </p:sp>
      <p:sp>
        <p:nvSpPr>
          <p:cNvPr id="138" name="Google Shape;138;p14"/>
          <p:cNvSpPr txBox="1">
            <a:spLocks noGrp="1"/>
          </p:cNvSpPr>
          <p:nvPr>
            <p:ph type="body" idx="1"/>
          </p:nvPr>
        </p:nvSpPr>
        <p:spPr>
          <a:xfrm>
            <a:off x="819150" y="1838325"/>
            <a:ext cx="7505700" cy="2448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ora"/>
              <a:buChar char="●"/>
            </a:pPr>
            <a:r>
              <a:rPr lang="en" sz="1400">
                <a:latin typeface="Lora"/>
                <a:ea typeface="Lora"/>
                <a:cs typeface="Lora"/>
                <a:sym typeface="Lora"/>
              </a:rPr>
              <a:t>Data Intensive Computing</a:t>
            </a:r>
            <a:endParaRPr sz="1400">
              <a:latin typeface="Lora"/>
              <a:ea typeface="Lora"/>
              <a:cs typeface="Lora"/>
              <a:sym typeface="Lora"/>
            </a:endParaRPr>
          </a:p>
          <a:p>
            <a:pPr marL="457200" lvl="0" indent="-317500" algn="l" rtl="0">
              <a:spcBef>
                <a:spcPts val="0"/>
              </a:spcBef>
              <a:spcAft>
                <a:spcPts val="0"/>
              </a:spcAft>
              <a:buSzPts val="1400"/>
              <a:buFont typeface="Lora"/>
              <a:buChar char="●"/>
            </a:pPr>
            <a:r>
              <a:rPr lang="en" sz="1400">
                <a:latin typeface="Lora"/>
                <a:ea typeface="Lora"/>
                <a:cs typeface="Lora"/>
                <a:sym typeface="Lora"/>
              </a:rPr>
              <a:t>Distributed file system</a:t>
            </a:r>
            <a:endParaRPr sz="1400">
              <a:latin typeface="Lora"/>
              <a:ea typeface="Lora"/>
              <a:cs typeface="Lora"/>
              <a:sym typeface="Lora"/>
            </a:endParaRPr>
          </a:p>
          <a:p>
            <a:pPr marL="457200" lvl="0" indent="-317500" algn="l" rtl="0">
              <a:spcBef>
                <a:spcPts val="0"/>
              </a:spcBef>
              <a:spcAft>
                <a:spcPts val="0"/>
              </a:spcAft>
              <a:buSzPts val="1400"/>
              <a:buFont typeface="Lora"/>
              <a:buChar char="●"/>
            </a:pPr>
            <a:r>
              <a:rPr lang="en" sz="1400">
                <a:latin typeface="Lora"/>
                <a:ea typeface="Lora"/>
                <a:cs typeface="Lora"/>
                <a:sym typeface="Lora"/>
              </a:rPr>
              <a:t>Big Data</a:t>
            </a:r>
            <a:endParaRPr sz="1400">
              <a:latin typeface="Lora"/>
              <a:ea typeface="Lora"/>
              <a:cs typeface="Lora"/>
              <a:sym typeface="Lora"/>
            </a:endParaRPr>
          </a:p>
          <a:p>
            <a:pPr marL="457200" lvl="0" indent="-317500" algn="l" rtl="0">
              <a:spcBef>
                <a:spcPts val="0"/>
              </a:spcBef>
              <a:spcAft>
                <a:spcPts val="0"/>
              </a:spcAft>
              <a:buSzPts val="1400"/>
              <a:buFont typeface="Lora"/>
              <a:buChar char="●"/>
            </a:pPr>
            <a:r>
              <a:rPr lang="en" sz="1400">
                <a:latin typeface="Lora"/>
                <a:ea typeface="Lora"/>
                <a:cs typeface="Lora"/>
                <a:sym typeface="Lora"/>
              </a:rPr>
              <a:t>Why big data become so big? </a:t>
            </a:r>
            <a:endParaRPr sz="1400">
              <a:latin typeface="Lora"/>
              <a:ea typeface="Lora"/>
              <a:cs typeface="Lora"/>
              <a:sym typeface="Lora"/>
            </a:endParaRPr>
          </a:p>
        </p:txBody>
      </p:sp>
      <p:sp>
        <p:nvSpPr>
          <p:cNvPr id="139" name="Google Shape;139;p14"/>
          <p:cNvSpPr txBox="1"/>
          <p:nvPr/>
        </p:nvSpPr>
        <p:spPr>
          <a:xfrm>
            <a:off x="3465825" y="4540725"/>
            <a:ext cx="2039400" cy="338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 sz="1000" b="1">
                <a:solidFill>
                  <a:srgbClr val="1D1C1D"/>
                </a:solidFill>
                <a:latin typeface="Lora"/>
                <a:ea typeface="Lora"/>
                <a:cs typeface="Lora"/>
                <a:sym typeface="Lora"/>
              </a:rPr>
              <a:t>Speaker 1 ID: 22366021</a:t>
            </a:r>
            <a:endParaRPr sz="1000">
              <a:latin typeface="Calibri"/>
              <a:ea typeface="Calibri"/>
              <a:cs typeface="Calibri"/>
              <a:sym typeface="Calibri"/>
            </a:endParaRPr>
          </a:p>
        </p:txBody>
      </p:sp>
      <p:pic>
        <p:nvPicPr>
          <p:cNvPr id="140" name="Google Shape;140;p14"/>
          <p:cNvPicPr preferRelativeResize="0"/>
          <p:nvPr/>
        </p:nvPicPr>
        <p:blipFill>
          <a:blip r:embed="rId3">
            <a:alphaModFix/>
          </a:blip>
          <a:stretch>
            <a:fillRect/>
          </a:stretch>
        </p:blipFill>
        <p:spPr>
          <a:xfrm>
            <a:off x="8268702" y="218425"/>
            <a:ext cx="642024" cy="589049"/>
          </a:xfrm>
          <a:prstGeom prst="rect">
            <a:avLst/>
          </a:prstGeom>
          <a:noFill/>
          <a:ln>
            <a:noFill/>
          </a:ln>
        </p:spPr>
      </p:pic>
      <p:sp>
        <p:nvSpPr>
          <p:cNvPr id="141" name="Google Shape;141;p14"/>
          <p:cNvSpPr txBox="1"/>
          <p:nvPr/>
        </p:nvSpPr>
        <p:spPr>
          <a:xfrm>
            <a:off x="8539025" y="4509975"/>
            <a:ext cx="371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Lora"/>
                <a:ea typeface="Lora"/>
                <a:cs typeface="Lora"/>
                <a:sym typeface="Lora"/>
              </a:rPr>
              <a:t>1</a:t>
            </a:r>
            <a:endParaRPr sz="1000" b="1">
              <a:latin typeface="Lora"/>
              <a:ea typeface="Lora"/>
              <a:cs typeface="Lora"/>
              <a:sym typeface="Lora"/>
            </a:endParaRPr>
          </a:p>
        </p:txBody>
      </p:sp>
      <p:pic>
        <p:nvPicPr>
          <p:cNvPr id="142" name="Google Shape;142;p14"/>
          <p:cNvPicPr preferRelativeResize="0"/>
          <p:nvPr/>
        </p:nvPicPr>
        <p:blipFill>
          <a:blip r:embed="rId4">
            <a:alphaModFix/>
          </a:blip>
          <a:stretch>
            <a:fillRect/>
          </a:stretch>
        </p:blipFill>
        <p:spPr>
          <a:xfrm>
            <a:off x="4979250" y="1583413"/>
            <a:ext cx="3442450" cy="2957826"/>
          </a:xfrm>
          <a:prstGeom prst="rect">
            <a:avLst/>
          </a:prstGeom>
          <a:noFill/>
          <a:ln>
            <a:noFill/>
          </a:ln>
        </p:spPr>
      </p:pic>
      <p:pic>
        <p:nvPicPr>
          <p:cNvPr id="143" name="Google Shape;143;p14" title="pres2.mp3">
            <a:hlinkClick r:id="rId5"/>
          </p:cNvPr>
          <p:cNvPicPr preferRelativeResize="0"/>
          <p:nvPr/>
        </p:nvPicPr>
        <p:blipFill>
          <a:blip r:embed="rId6">
            <a:alphaModFix/>
          </a:blip>
          <a:stretch>
            <a:fillRect/>
          </a:stretch>
        </p:blipFill>
        <p:spPr>
          <a:xfrm>
            <a:off x="7964500" y="4052775"/>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19150" y="845600"/>
            <a:ext cx="7505700" cy="6831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2400">
                <a:latin typeface="Lora"/>
                <a:ea typeface="Lora"/>
                <a:cs typeface="Lora"/>
                <a:sym typeface="Lora"/>
              </a:rPr>
              <a:t>Distributed File System(DFS)</a:t>
            </a:r>
            <a:endParaRPr sz="2400">
              <a:latin typeface="Lora"/>
              <a:ea typeface="Lora"/>
              <a:cs typeface="Lora"/>
              <a:sym typeface="Lora"/>
            </a:endParaRPr>
          </a:p>
        </p:txBody>
      </p:sp>
      <p:sp>
        <p:nvSpPr>
          <p:cNvPr id="149" name="Google Shape;149;p15"/>
          <p:cNvSpPr txBox="1">
            <a:spLocks noGrp="1"/>
          </p:cNvSpPr>
          <p:nvPr>
            <p:ph type="body" idx="1"/>
          </p:nvPr>
        </p:nvSpPr>
        <p:spPr>
          <a:xfrm>
            <a:off x="819150" y="1454725"/>
            <a:ext cx="7505700" cy="25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Lora"/>
                <a:ea typeface="Lora"/>
                <a:cs typeface="Lora"/>
                <a:sym typeface="Lora"/>
              </a:rPr>
              <a:t>As there has been exceptional growth in network-based computing, client/server-based applications have brought revolutions in the process of building distributed file systems.</a:t>
            </a: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a:solidFill>
                  <a:srgbClr val="000000"/>
                </a:solidFill>
                <a:latin typeface="Lora"/>
                <a:ea typeface="Lora"/>
                <a:cs typeface="Lora"/>
                <a:sym typeface="Lora"/>
              </a:rPr>
              <a:t>Reason to Use:</a:t>
            </a:r>
            <a:endParaRPr sz="1200">
              <a:solidFill>
                <a:srgbClr val="000000"/>
              </a:solidFill>
              <a:latin typeface="Lora"/>
              <a:ea typeface="Lora"/>
              <a:cs typeface="Lora"/>
              <a:sym typeface="Lora"/>
            </a:endParaRPr>
          </a:p>
          <a:p>
            <a:pPr marL="0" lvl="0" indent="0" algn="l" rtl="0">
              <a:spcBef>
                <a:spcPts val="0"/>
              </a:spcBef>
              <a:spcAft>
                <a:spcPts val="0"/>
              </a:spcAft>
              <a:buNone/>
            </a:pP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Read large files fast.</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Tolerance.</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Efficient and Well managed data.</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Transparency.</a:t>
            </a:r>
            <a:endParaRPr sz="1200">
              <a:solidFill>
                <a:srgbClr val="000000"/>
              </a:solidFill>
              <a:latin typeface="Lora"/>
              <a:ea typeface="Lora"/>
              <a:cs typeface="Lora"/>
              <a:sym typeface="Lora"/>
            </a:endParaRPr>
          </a:p>
          <a:p>
            <a:pPr marL="0" lvl="0" indent="0" algn="l" rtl="0">
              <a:spcBef>
                <a:spcPts val="0"/>
              </a:spcBef>
              <a:spcAft>
                <a:spcPts val="0"/>
              </a:spcAft>
              <a:buNone/>
            </a:pP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a:solidFill>
                  <a:srgbClr val="000000"/>
                </a:solidFill>
                <a:latin typeface="Lora"/>
                <a:ea typeface="Lora"/>
                <a:cs typeface="Lora"/>
                <a:sym typeface="Lora"/>
              </a:rPr>
              <a:t>DFS was developed in the first place - the system can still have that integrity if a few workstations get moved around systems, like other systems, continue to innovate. With new kinds of networking controls and virtualization systems, modern DFS will often take advantage of logical partitioning or other advances in hardware and software. Ex: GFS (Google, 2003), HDFS (Apache Software Foundation, 2006).</a:t>
            </a:r>
            <a:endParaRPr sz="1800">
              <a:latin typeface="Lora"/>
              <a:ea typeface="Lora"/>
              <a:cs typeface="Lora"/>
              <a:sym typeface="Lora"/>
            </a:endParaRPr>
          </a:p>
        </p:txBody>
      </p:sp>
      <p:sp>
        <p:nvSpPr>
          <p:cNvPr id="150" name="Google Shape;150;p15"/>
          <p:cNvSpPr txBox="1"/>
          <p:nvPr/>
        </p:nvSpPr>
        <p:spPr>
          <a:xfrm>
            <a:off x="3465825" y="4540725"/>
            <a:ext cx="2039400" cy="338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 sz="1000" b="1">
                <a:solidFill>
                  <a:srgbClr val="1D1C1D"/>
                </a:solidFill>
                <a:latin typeface="Lora"/>
                <a:ea typeface="Lora"/>
                <a:cs typeface="Lora"/>
                <a:sym typeface="Lora"/>
              </a:rPr>
              <a:t>Speaker 1 ID: 22366021</a:t>
            </a:r>
            <a:endParaRPr sz="1000">
              <a:latin typeface="Calibri"/>
              <a:ea typeface="Calibri"/>
              <a:cs typeface="Calibri"/>
              <a:sym typeface="Calibri"/>
            </a:endParaRPr>
          </a:p>
        </p:txBody>
      </p:sp>
      <p:pic>
        <p:nvPicPr>
          <p:cNvPr id="151" name="Google Shape;151;p15"/>
          <p:cNvPicPr preferRelativeResize="0"/>
          <p:nvPr/>
        </p:nvPicPr>
        <p:blipFill>
          <a:blip r:embed="rId3">
            <a:alphaModFix/>
          </a:blip>
          <a:stretch>
            <a:fillRect/>
          </a:stretch>
        </p:blipFill>
        <p:spPr>
          <a:xfrm>
            <a:off x="8268702" y="218425"/>
            <a:ext cx="642024" cy="589049"/>
          </a:xfrm>
          <a:prstGeom prst="rect">
            <a:avLst/>
          </a:prstGeom>
          <a:noFill/>
          <a:ln>
            <a:noFill/>
          </a:ln>
        </p:spPr>
      </p:pic>
      <p:sp>
        <p:nvSpPr>
          <p:cNvPr id="152" name="Google Shape;152;p15"/>
          <p:cNvSpPr txBox="1"/>
          <p:nvPr/>
        </p:nvSpPr>
        <p:spPr>
          <a:xfrm>
            <a:off x="8539025" y="4509975"/>
            <a:ext cx="371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Lora"/>
                <a:ea typeface="Lora"/>
                <a:cs typeface="Lora"/>
                <a:sym typeface="Lora"/>
              </a:rPr>
              <a:t>2</a:t>
            </a:r>
            <a:endParaRPr sz="1000" b="1">
              <a:latin typeface="Lora"/>
              <a:ea typeface="Lora"/>
              <a:cs typeface="Lora"/>
              <a:sym typeface="Lora"/>
            </a:endParaRPr>
          </a:p>
        </p:txBody>
      </p:sp>
      <p:pic>
        <p:nvPicPr>
          <p:cNvPr id="153" name="Google Shape;153;p15" title="pres3.mp3">
            <a:hlinkClick r:id="rId4"/>
          </p:cNvPr>
          <p:cNvPicPr preferRelativeResize="0"/>
          <p:nvPr/>
        </p:nvPicPr>
        <p:blipFill>
          <a:blip r:embed="rId5">
            <a:alphaModFix/>
          </a:blip>
          <a:stretch>
            <a:fillRect/>
          </a:stretch>
        </p:blipFill>
        <p:spPr>
          <a:xfrm>
            <a:off x="7867650" y="421915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819150" y="855975"/>
            <a:ext cx="7505700" cy="5892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2400">
                <a:latin typeface="Lora"/>
                <a:ea typeface="Lora"/>
                <a:cs typeface="Lora"/>
                <a:sym typeface="Lora"/>
              </a:rPr>
              <a:t>Google File System (GFS)</a:t>
            </a:r>
            <a:endParaRPr sz="2400">
              <a:latin typeface="Lora"/>
              <a:ea typeface="Lora"/>
              <a:cs typeface="Lora"/>
              <a:sym typeface="Lora"/>
            </a:endParaRPr>
          </a:p>
        </p:txBody>
      </p:sp>
      <p:sp>
        <p:nvSpPr>
          <p:cNvPr id="159" name="Google Shape;159;p16"/>
          <p:cNvSpPr txBox="1">
            <a:spLocks noGrp="1"/>
          </p:cNvSpPr>
          <p:nvPr>
            <p:ph type="body" idx="1"/>
          </p:nvPr>
        </p:nvSpPr>
        <p:spPr>
          <a:xfrm>
            <a:off x="819150" y="1583425"/>
            <a:ext cx="7505700" cy="27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Lora"/>
                <a:ea typeface="Lora"/>
                <a:cs typeface="Lora"/>
                <a:sym typeface="Lora"/>
              </a:rPr>
              <a:t>Platform created by tech giant Google.</a:t>
            </a: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a:solidFill>
                  <a:srgbClr val="000000"/>
                </a:solidFill>
                <a:latin typeface="Lora"/>
                <a:ea typeface="Lora"/>
                <a:cs typeface="Lora"/>
                <a:sym typeface="Lora"/>
              </a:rPr>
              <a:t>Turned servers into a distributed, reliable and scalable system.</a:t>
            </a:r>
            <a:endParaRPr sz="1200">
              <a:solidFill>
                <a:srgbClr val="000000"/>
              </a:solidFill>
              <a:latin typeface="Lora"/>
              <a:ea typeface="Lora"/>
              <a:cs typeface="Lora"/>
              <a:sym typeface="Lora"/>
            </a:endParaRPr>
          </a:p>
          <a:p>
            <a:pPr marL="0" lvl="0" indent="0" algn="l" rtl="0">
              <a:spcBef>
                <a:spcPts val="0"/>
              </a:spcBef>
              <a:spcAft>
                <a:spcPts val="0"/>
              </a:spcAft>
              <a:buNone/>
            </a:pP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b="1">
                <a:solidFill>
                  <a:srgbClr val="000000"/>
                </a:solidFill>
                <a:latin typeface="Lora"/>
                <a:ea typeface="Lora"/>
                <a:cs typeface="Lora"/>
                <a:sym typeface="Lora"/>
              </a:rPr>
              <a:t>Key Features:</a:t>
            </a:r>
            <a:endParaRPr sz="1200" b="1">
              <a:solidFill>
                <a:srgbClr val="000000"/>
              </a:solidFill>
              <a:latin typeface="Lora"/>
              <a:ea typeface="Lora"/>
              <a:cs typeface="Lora"/>
              <a:sym typeface="Lora"/>
            </a:endParaRPr>
          </a:p>
          <a:p>
            <a:pPr marL="0" lvl="0" indent="0" algn="l" rtl="0">
              <a:spcBef>
                <a:spcPts val="0"/>
              </a:spcBef>
              <a:spcAft>
                <a:spcPts val="0"/>
              </a:spcAft>
              <a:buNone/>
            </a:pP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b="1">
                <a:solidFill>
                  <a:srgbClr val="000000"/>
                </a:solidFill>
                <a:latin typeface="Lora"/>
                <a:ea typeface="Lora"/>
                <a:cs typeface="Lora"/>
                <a:sym typeface="Lora"/>
              </a:rPr>
              <a:t>Serve cloud services effectively.</a:t>
            </a:r>
            <a:endParaRPr sz="1200" b="1">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Provide extremely high read and transfer speed on </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large files.</a:t>
            </a:r>
            <a:endParaRPr sz="1200">
              <a:solidFill>
                <a:srgbClr val="000000"/>
              </a:solidFill>
              <a:latin typeface="Lora"/>
              <a:ea typeface="Lora"/>
              <a:cs typeface="Lora"/>
              <a:sym typeface="Lora"/>
            </a:endParaRPr>
          </a:p>
          <a:p>
            <a:pPr marL="0" lvl="0" indent="0" algn="l" rtl="0">
              <a:spcBef>
                <a:spcPts val="0"/>
              </a:spcBef>
              <a:spcAft>
                <a:spcPts val="0"/>
              </a:spcAft>
              <a:buNone/>
            </a:pP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b="1">
                <a:solidFill>
                  <a:srgbClr val="000000"/>
                </a:solidFill>
                <a:latin typeface="Lora"/>
                <a:ea typeface="Lora"/>
                <a:cs typeface="Lora"/>
                <a:sym typeface="Lora"/>
              </a:rPr>
              <a:t>Data replications across the network.</a:t>
            </a:r>
            <a:endParaRPr sz="1200" b="1">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Chunks of files into multiple chunk servers.</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Chunks Index is controlled by a master server.</a:t>
            </a:r>
            <a:endParaRPr sz="1200">
              <a:latin typeface="Lora"/>
              <a:ea typeface="Lora"/>
              <a:cs typeface="Lora"/>
              <a:sym typeface="Lora"/>
            </a:endParaRPr>
          </a:p>
          <a:p>
            <a:pPr marL="0" lvl="0" indent="0" algn="l" rtl="0">
              <a:spcBef>
                <a:spcPts val="0"/>
              </a:spcBef>
              <a:spcAft>
                <a:spcPts val="1200"/>
              </a:spcAft>
              <a:buNone/>
            </a:pPr>
            <a:endParaRPr sz="1200">
              <a:latin typeface="Lora"/>
              <a:ea typeface="Lora"/>
              <a:cs typeface="Lora"/>
              <a:sym typeface="Lora"/>
            </a:endParaRPr>
          </a:p>
        </p:txBody>
      </p:sp>
      <p:sp>
        <p:nvSpPr>
          <p:cNvPr id="160" name="Google Shape;160;p16"/>
          <p:cNvSpPr txBox="1"/>
          <p:nvPr/>
        </p:nvSpPr>
        <p:spPr>
          <a:xfrm>
            <a:off x="3465825" y="4540725"/>
            <a:ext cx="2039400" cy="338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 sz="1000" b="1">
                <a:solidFill>
                  <a:srgbClr val="1D1C1D"/>
                </a:solidFill>
                <a:latin typeface="Lora"/>
                <a:ea typeface="Lora"/>
                <a:cs typeface="Lora"/>
                <a:sym typeface="Lora"/>
              </a:rPr>
              <a:t>Speaker 1 ID: 22366021</a:t>
            </a:r>
            <a:endParaRPr sz="1000">
              <a:latin typeface="Calibri"/>
              <a:ea typeface="Calibri"/>
              <a:cs typeface="Calibri"/>
              <a:sym typeface="Calibri"/>
            </a:endParaRPr>
          </a:p>
        </p:txBody>
      </p:sp>
      <p:pic>
        <p:nvPicPr>
          <p:cNvPr id="161" name="Google Shape;161;p16"/>
          <p:cNvPicPr preferRelativeResize="0"/>
          <p:nvPr/>
        </p:nvPicPr>
        <p:blipFill>
          <a:blip r:embed="rId3">
            <a:alphaModFix/>
          </a:blip>
          <a:stretch>
            <a:fillRect/>
          </a:stretch>
        </p:blipFill>
        <p:spPr>
          <a:xfrm>
            <a:off x="8268702" y="218425"/>
            <a:ext cx="642024" cy="589049"/>
          </a:xfrm>
          <a:prstGeom prst="rect">
            <a:avLst/>
          </a:prstGeom>
          <a:noFill/>
          <a:ln>
            <a:noFill/>
          </a:ln>
        </p:spPr>
      </p:pic>
      <p:sp>
        <p:nvSpPr>
          <p:cNvPr id="162" name="Google Shape;162;p16"/>
          <p:cNvSpPr txBox="1"/>
          <p:nvPr/>
        </p:nvSpPr>
        <p:spPr>
          <a:xfrm>
            <a:off x="8539025" y="4509975"/>
            <a:ext cx="371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Lora"/>
                <a:ea typeface="Lora"/>
                <a:cs typeface="Lora"/>
                <a:sym typeface="Lora"/>
              </a:rPr>
              <a:t>3</a:t>
            </a:r>
            <a:endParaRPr sz="1000" b="1">
              <a:latin typeface="Lora"/>
              <a:ea typeface="Lora"/>
              <a:cs typeface="Lora"/>
              <a:sym typeface="Lora"/>
            </a:endParaRPr>
          </a:p>
        </p:txBody>
      </p:sp>
      <p:pic>
        <p:nvPicPr>
          <p:cNvPr id="163" name="Google Shape;163;p16"/>
          <p:cNvPicPr preferRelativeResize="0"/>
          <p:nvPr/>
        </p:nvPicPr>
        <p:blipFill>
          <a:blip r:embed="rId4">
            <a:alphaModFix/>
          </a:blip>
          <a:stretch>
            <a:fillRect/>
          </a:stretch>
        </p:blipFill>
        <p:spPr>
          <a:xfrm>
            <a:off x="5386950" y="1687150"/>
            <a:ext cx="2705100" cy="2495550"/>
          </a:xfrm>
          <a:prstGeom prst="rect">
            <a:avLst/>
          </a:prstGeom>
          <a:noFill/>
          <a:ln>
            <a:noFill/>
          </a:ln>
        </p:spPr>
      </p:pic>
      <p:pic>
        <p:nvPicPr>
          <p:cNvPr id="164" name="Google Shape;164;p16" title="pres4.mp3">
            <a:hlinkClick r:id="rId5"/>
          </p:cNvPr>
          <p:cNvPicPr preferRelativeResize="0"/>
          <p:nvPr/>
        </p:nvPicPr>
        <p:blipFill>
          <a:blip r:embed="rId6">
            <a:alphaModFix/>
          </a:blip>
          <a:stretch>
            <a:fillRect/>
          </a:stretch>
        </p:blipFill>
        <p:spPr>
          <a:xfrm>
            <a:off x="7811500" y="4083525"/>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a:xfrm>
            <a:off x="819150" y="855975"/>
            <a:ext cx="7505700" cy="5892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2400">
                <a:latin typeface="Lora"/>
                <a:ea typeface="Lora"/>
                <a:cs typeface="Lora"/>
                <a:sym typeface="Lora"/>
              </a:rPr>
              <a:t>HADOOP Distributed File System (HDFS)</a:t>
            </a:r>
            <a:endParaRPr sz="2400">
              <a:latin typeface="Lora"/>
              <a:ea typeface="Lora"/>
              <a:cs typeface="Lora"/>
              <a:sym typeface="Lora"/>
            </a:endParaRPr>
          </a:p>
        </p:txBody>
      </p:sp>
      <p:sp>
        <p:nvSpPr>
          <p:cNvPr id="170" name="Google Shape;170;p17"/>
          <p:cNvSpPr txBox="1">
            <a:spLocks noGrp="1"/>
          </p:cNvSpPr>
          <p:nvPr>
            <p:ph type="body" idx="1"/>
          </p:nvPr>
        </p:nvSpPr>
        <p:spPr>
          <a:xfrm>
            <a:off x="819150" y="1583425"/>
            <a:ext cx="7505700" cy="29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000000"/>
                </a:solidFill>
                <a:latin typeface="Lora"/>
                <a:ea typeface="Lora"/>
                <a:cs typeface="Lora"/>
                <a:sym typeface="Lora"/>
              </a:rPr>
              <a:t>Similar as GFS</a:t>
            </a:r>
            <a:endParaRPr sz="1200" b="1" dirty="0">
              <a:solidFill>
                <a:srgbClr val="000000"/>
              </a:solidFill>
              <a:latin typeface="Lora"/>
              <a:ea typeface="Lora"/>
              <a:cs typeface="Lora"/>
              <a:sym typeface="Lora"/>
            </a:endParaRPr>
          </a:p>
          <a:p>
            <a:pPr marL="0" lvl="0" indent="0" algn="l" rtl="0">
              <a:spcBef>
                <a:spcPts val="0"/>
              </a:spcBef>
              <a:spcAft>
                <a:spcPts val="0"/>
              </a:spcAft>
              <a:buNone/>
            </a:pPr>
            <a:endParaRPr sz="1200" dirty="0">
              <a:solidFill>
                <a:srgbClr val="000000"/>
              </a:solidFill>
              <a:latin typeface="Lora"/>
              <a:ea typeface="Lora"/>
              <a:cs typeface="Lora"/>
              <a:sym typeface="Lora"/>
            </a:endParaRPr>
          </a:p>
          <a:p>
            <a:pPr marL="0" lvl="0" indent="0" algn="l" rtl="0">
              <a:spcBef>
                <a:spcPts val="0"/>
              </a:spcBef>
              <a:spcAft>
                <a:spcPts val="0"/>
              </a:spcAft>
              <a:buNone/>
            </a:pPr>
            <a:r>
              <a:rPr lang="en" sz="1200" b="1" dirty="0">
                <a:solidFill>
                  <a:srgbClr val="000000"/>
                </a:solidFill>
                <a:latin typeface="Lora"/>
                <a:ea typeface="Lora"/>
                <a:cs typeface="Lora"/>
                <a:sym typeface="Lora"/>
              </a:rPr>
              <a:t>Difference with other DFS</a:t>
            </a:r>
            <a:endParaRPr sz="1200" b="1" dirty="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dirty="0">
                <a:solidFill>
                  <a:srgbClr val="000000"/>
                </a:solidFill>
                <a:latin typeface="Lora"/>
                <a:ea typeface="Lora"/>
                <a:cs typeface="Lora"/>
                <a:sym typeface="Lora"/>
              </a:rPr>
              <a:t>High fault tolerance</a:t>
            </a:r>
            <a:endParaRPr sz="1200" dirty="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dirty="0">
                <a:solidFill>
                  <a:srgbClr val="000000"/>
                </a:solidFill>
                <a:latin typeface="Lora"/>
                <a:ea typeface="Lora"/>
                <a:cs typeface="Lora"/>
                <a:sym typeface="Lora"/>
              </a:rPr>
              <a:t>Can be installed into low-cost hardware</a:t>
            </a:r>
            <a:endParaRPr sz="1200" dirty="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dirty="0">
                <a:solidFill>
                  <a:srgbClr val="000000"/>
                </a:solidFill>
                <a:latin typeface="Lora"/>
                <a:ea typeface="Lora"/>
                <a:cs typeface="Lora"/>
                <a:sym typeface="Lora"/>
              </a:rPr>
              <a:t>Provides high throughput access</a:t>
            </a:r>
            <a:endParaRPr sz="1200" dirty="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dirty="0">
                <a:solidFill>
                  <a:srgbClr val="000000"/>
                </a:solidFill>
                <a:latin typeface="Lora"/>
                <a:ea typeface="Lora"/>
                <a:cs typeface="Lora"/>
                <a:sym typeface="Lora"/>
              </a:rPr>
              <a:t>Suitable for apps with large database</a:t>
            </a:r>
            <a:endParaRPr sz="1200" dirty="0">
              <a:solidFill>
                <a:srgbClr val="000000"/>
              </a:solidFill>
              <a:latin typeface="Lora"/>
              <a:ea typeface="Lora"/>
              <a:cs typeface="Lora"/>
              <a:sym typeface="Lora"/>
            </a:endParaRPr>
          </a:p>
          <a:p>
            <a:pPr marL="0" lvl="0" indent="0" algn="l" rtl="0">
              <a:spcBef>
                <a:spcPts val="0"/>
              </a:spcBef>
              <a:spcAft>
                <a:spcPts val="0"/>
              </a:spcAft>
              <a:buNone/>
            </a:pPr>
            <a:endParaRPr sz="1200" dirty="0">
              <a:solidFill>
                <a:srgbClr val="000000"/>
              </a:solidFill>
              <a:latin typeface="Lora"/>
              <a:ea typeface="Lora"/>
              <a:cs typeface="Lora"/>
              <a:sym typeface="Lora"/>
            </a:endParaRPr>
          </a:p>
          <a:p>
            <a:pPr marL="0" lvl="0" indent="0" algn="l" rtl="0">
              <a:spcBef>
                <a:spcPts val="0"/>
              </a:spcBef>
              <a:spcAft>
                <a:spcPts val="0"/>
              </a:spcAft>
              <a:buNone/>
            </a:pPr>
            <a:r>
              <a:rPr lang="en" sz="1200" b="1" dirty="0">
                <a:solidFill>
                  <a:srgbClr val="000000"/>
                </a:solidFill>
                <a:latin typeface="Lora"/>
                <a:ea typeface="Lora"/>
                <a:cs typeface="Lora"/>
                <a:sym typeface="Lora"/>
              </a:rPr>
              <a:t>Block level replication</a:t>
            </a:r>
            <a:endParaRPr sz="1200" b="1" dirty="0">
              <a:solidFill>
                <a:srgbClr val="000000"/>
              </a:solidFill>
              <a:latin typeface="Lora"/>
              <a:ea typeface="Lora"/>
              <a:cs typeface="Lora"/>
              <a:sym typeface="Lora"/>
            </a:endParaRPr>
          </a:p>
          <a:p>
            <a:pPr marL="0" lvl="0" indent="0" algn="l" rtl="0">
              <a:spcBef>
                <a:spcPts val="0"/>
              </a:spcBef>
              <a:spcAft>
                <a:spcPts val="0"/>
              </a:spcAft>
              <a:buNone/>
            </a:pPr>
            <a:endParaRPr sz="1200" b="1" dirty="0">
              <a:solidFill>
                <a:srgbClr val="000000"/>
              </a:solidFill>
              <a:latin typeface="Lora"/>
              <a:ea typeface="Lora"/>
              <a:cs typeface="Lora"/>
              <a:sym typeface="Lora"/>
            </a:endParaRPr>
          </a:p>
          <a:p>
            <a:pPr marL="0" lvl="0" indent="0" algn="l" rtl="0">
              <a:spcBef>
                <a:spcPts val="0"/>
              </a:spcBef>
              <a:spcAft>
                <a:spcPts val="0"/>
              </a:spcAft>
              <a:buNone/>
            </a:pPr>
            <a:r>
              <a:rPr lang="en" sz="1200" b="1" dirty="0">
                <a:solidFill>
                  <a:srgbClr val="000000"/>
                </a:solidFill>
                <a:latin typeface="Lora"/>
                <a:ea typeface="Lora"/>
                <a:cs typeface="Lora"/>
                <a:sym typeface="Lora"/>
              </a:rPr>
              <a:t>Nodes:</a:t>
            </a:r>
            <a:endParaRPr sz="1200" b="1" dirty="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Name Node</a:t>
            </a:r>
            <a:endParaRPr sz="1200" dirty="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dirty="0">
                <a:solidFill>
                  <a:srgbClr val="000000"/>
                </a:solidFill>
                <a:latin typeface="Lora"/>
                <a:ea typeface="Lora"/>
                <a:cs typeface="Lora"/>
                <a:sym typeface="Lora"/>
              </a:rPr>
              <a:t>Data Node</a:t>
            </a:r>
            <a:endParaRPr sz="1200" b="1" dirty="0">
              <a:solidFill>
                <a:srgbClr val="000000"/>
              </a:solidFill>
              <a:latin typeface="Lora"/>
              <a:ea typeface="Lora"/>
              <a:cs typeface="Lora"/>
              <a:sym typeface="Lora"/>
            </a:endParaRPr>
          </a:p>
          <a:p>
            <a:pPr marL="0" lvl="0" indent="0" algn="l" rtl="0">
              <a:spcBef>
                <a:spcPts val="0"/>
              </a:spcBef>
              <a:spcAft>
                <a:spcPts val="1200"/>
              </a:spcAft>
              <a:buNone/>
            </a:pPr>
            <a:endParaRPr sz="1200" dirty="0">
              <a:latin typeface="Lora"/>
              <a:ea typeface="Lora"/>
              <a:cs typeface="Lora"/>
              <a:sym typeface="Lora"/>
            </a:endParaRPr>
          </a:p>
        </p:txBody>
      </p:sp>
      <p:sp>
        <p:nvSpPr>
          <p:cNvPr id="171" name="Google Shape;171;p17"/>
          <p:cNvSpPr txBox="1"/>
          <p:nvPr/>
        </p:nvSpPr>
        <p:spPr>
          <a:xfrm>
            <a:off x="3465825" y="4540725"/>
            <a:ext cx="2039400" cy="338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 sz="1000" b="1">
                <a:solidFill>
                  <a:srgbClr val="1D1C1D"/>
                </a:solidFill>
                <a:latin typeface="Lora"/>
                <a:ea typeface="Lora"/>
                <a:cs typeface="Lora"/>
                <a:sym typeface="Lora"/>
              </a:rPr>
              <a:t>Speaker 2 ID: 22166030</a:t>
            </a:r>
            <a:endParaRPr sz="1000">
              <a:latin typeface="Calibri"/>
              <a:ea typeface="Calibri"/>
              <a:cs typeface="Calibri"/>
              <a:sym typeface="Calibri"/>
            </a:endParaRPr>
          </a:p>
        </p:txBody>
      </p:sp>
      <p:pic>
        <p:nvPicPr>
          <p:cNvPr id="172" name="Google Shape;172;p17"/>
          <p:cNvPicPr preferRelativeResize="0"/>
          <p:nvPr/>
        </p:nvPicPr>
        <p:blipFill>
          <a:blip r:embed="rId3">
            <a:alphaModFix/>
          </a:blip>
          <a:stretch>
            <a:fillRect/>
          </a:stretch>
        </p:blipFill>
        <p:spPr>
          <a:xfrm>
            <a:off x="8268702" y="218425"/>
            <a:ext cx="642024" cy="589049"/>
          </a:xfrm>
          <a:prstGeom prst="rect">
            <a:avLst/>
          </a:prstGeom>
          <a:noFill/>
          <a:ln>
            <a:noFill/>
          </a:ln>
        </p:spPr>
      </p:pic>
      <p:sp>
        <p:nvSpPr>
          <p:cNvPr id="173" name="Google Shape;173;p17"/>
          <p:cNvSpPr txBox="1"/>
          <p:nvPr/>
        </p:nvSpPr>
        <p:spPr>
          <a:xfrm>
            <a:off x="8539025" y="4509975"/>
            <a:ext cx="371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Lora"/>
                <a:ea typeface="Lora"/>
                <a:cs typeface="Lora"/>
                <a:sym typeface="Lora"/>
              </a:rPr>
              <a:t>4</a:t>
            </a:r>
            <a:endParaRPr sz="1000" b="1">
              <a:latin typeface="Lora"/>
              <a:ea typeface="Lora"/>
              <a:cs typeface="Lora"/>
              <a:sym typeface="Lora"/>
            </a:endParaRPr>
          </a:p>
        </p:txBody>
      </p:sp>
      <p:pic>
        <p:nvPicPr>
          <p:cNvPr id="174" name="Google Shape;174;p17"/>
          <p:cNvPicPr preferRelativeResize="0"/>
          <p:nvPr/>
        </p:nvPicPr>
        <p:blipFill>
          <a:blip r:embed="rId4">
            <a:alphaModFix/>
          </a:blip>
          <a:stretch>
            <a:fillRect/>
          </a:stretch>
        </p:blipFill>
        <p:spPr>
          <a:xfrm>
            <a:off x="4993596" y="1583425"/>
            <a:ext cx="3275104" cy="2500100"/>
          </a:xfrm>
          <a:prstGeom prst="rect">
            <a:avLst/>
          </a:prstGeom>
          <a:noFill/>
          <a:ln>
            <a:noFill/>
          </a:ln>
        </p:spPr>
      </p:pic>
      <p:pic>
        <p:nvPicPr>
          <p:cNvPr id="175" name="Google Shape;175;p17" title="slide-4.mp3">
            <a:hlinkClick r:id="rId5"/>
          </p:cNvPr>
          <p:cNvPicPr preferRelativeResize="0"/>
          <p:nvPr/>
        </p:nvPicPr>
        <p:blipFill>
          <a:blip r:embed="rId6">
            <a:alphaModFix/>
          </a:blip>
          <a:stretch>
            <a:fillRect/>
          </a:stretch>
        </p:blipFill>
        <p:spPr>
          <a:xfrm>
            <a:off x="7811500" y="4083525"/>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819150" y="855975"/>
            <a:ext cx="7505700" cy="5892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2400">
                <a:latin typeface="Lora"/>
                <a:ea typeface="Lora"/>
                <a:cs typeface="Lora"/>
                <a:sym typeface="Lora"/>
              </a:rPr>
              <a:t>Cluster</a:t>
            </a:r>
            <a:endParaRPr sz="2400">
              <a:latin typeface="Lora"/>
              <a:ea typeface="Lora"/>
              <a:cs typeface="Lora"/>
              <a:sym typeface="Lora"/>
            </a:endParaRPr>
          </a:p>
        </p:txBody>
      </p:sp>
      <p:sp>
        <p:nvSpPr>
          <p:cNvPr id="181" name="Google Shape;181;p18"/>
          <p:cNvSpPr txBox="1">
            <a:spLocks noGrp="1"/>
          </p:cNvSpPr>
          <p:nvPr>
            <p:ph type="body" idx="1"/>
          </p:nvPr>
        </p:nvSpPr>
        <p:spPr>
          <a:xfrm>
            <a:off x="819150" y="1583425"/>
            <a:ext cx="7505700" cy="27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Lora"/>
                <a:ea typeface="Lora"/>
                <a:cs typeface="Lora"/>
                <a:sym typeface="Lora"/>
              </a:rPr>
              <a:t>A cluster is a group of interconnected computers or hosts that work together to support applications and middleware. It assigns the same tags to each node. </a:t>
            </a:r>
            <a:endParaRPr sz="1200">
              <a:solidFill>
                <a:srgbClr val="000000"/>
              </a:solidFill>
              <a:latin typeface="Lora"/>
              <a:ea typeface="Lora"/>
              <a:cs typeface="Lora"/>
              <a:sym typeface="Lora"/>
            </a:endParaRPr>
          </a:p>
          <a:p>
            <a:pPr marL="0" lvl="0" indent="0" algn="l" rtl="0">
              <a:spcBef>
                <a:spcPts val="0"/>
              </a:spcBef>
              <a:spcAft>
                <a:spcPts val="0"/>
              </a:spcAft>
              <a:buNone/>
            </a:pP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b="1">
                <a:solidFill>
                  <a:srgbClr val="000000"/>
                </a:solidFill>
                <a:latin typeface="Lora"/>
                <a:ea typeface="Lora"/>
                <a:cs typeface="Lora"/>
                <a:sym typeface="Lora"/>
              </a:rPr>
              <a:t>HADOOP Cluster</a:t>
            </a:r>
            <a:endParaRPr sz="1200" b="1">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A special type of computer cluster</a:t>
            </a:r>
            <a:endParaRPr sz="1200">
              <a:solidFill>
                <a:srgbClr val="000000"/>
              </a:solidFill>
              <a:latin typeface="Lora"/>
              <a:ea typeface="Lora"/>
              <a:cs typeface="Lora"/>
              <a:sym typeface="Lora"/>
            </a:endParaRPr>
          </a:p>
          <a:p>
            <a:pPr marL="457200" lvl="0" indent="0" algn="l" rtl="0">
              <a:spcBef>
                <a:spcPts val="0"/>
              </a:spcBef>
              <a:spcAft>
                <a:spcPts val="0"/>
              </a:spcAft>
              <a:buNone/>
            </a:pPr>
            <a:endParaRPr sz="1200">
              <a:solidFill>
                <a:srgbClr val="000000"/>
              </a:solidFill>
              <a:latin typeface="Lora"/>
              <a:ea typeface="Lora"/>
              <a:cs typeface="Lora"/>
              <a:sym typeface="Lora"/>
            </a:endParaRPr>
          </a:p>
          <a:p>
            <a:pPr marL="0" lvl="0" indent="0" algn="l" rtl="0">
              <a:spcBef>
                <a:spcPts val="0"/>
              </a:spcBef>
              <a:spcAft>
                <a:spcPts val="0"/>
              </a:spcAft>
              <a:buNone/>
            </a:pPr>
            <a:r>
              <a:rPr lang="en" sz="1200" b="1">
                <a:solidFill>
                  <a:srgbClr val="000000"/>
                </a:solidFill>
                <a:latin typeface="Lora"/>
                <a:ea typeface="Lora"/>
                <a:cs typeface="Lora"/>
                <a:sym typeface="Lora"/>
              </a:rPr>
              <a:t>Limitation of HDFS</a:t>
            </a:r>
            <a:endParaRPr sz="1200" b="1">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Not a POSIX file system</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Not designed for small files</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Do not support relational database</a:t>
            </a:r>
            <a:endParaRPr sz="1200">
              <a:solidFill>
                <a:srgbClr val="000000"/>
              </a:solidFill>
              <a:latin typeface="Lora"/>
              <a:ea typeface="Lora"/>
              <a:cs typeface="Lora"/>
              <a:sym typeface="Lora"/>
            </a:endParaRPr>
          </a:p>
          <a:p>
            <a:pPr marL="457200" lvl="0" indent="-304800" algn="l" rtl="0">
              <a:spcBef>
                <a:spcPts val="0"/>
              </a:spcBef>
              <a:spcAft>
                <a:spcPts val="0"/>
              </a:spcAft>
              <a:buClr>
                <a:srgbClr val="000000"/>
              </a:buClr>
              <a:buSzPts val="1200"/>
              <a:buFont typeface="Lora"/>
              <a:buChar char="●"/>
            </a:pPr>
            <a:r>
              <a:rPr lang="en" sz="1200">
                <a:solidFill>
                  <a:srgbClr val="000000"/>
                </a:solidFill>
                <a:latin typeface="Lora"/>
                <a:ea typeface="Lora"/>
                <a:cs typeface="Lora"/>
                <a:sym typeface="Lora"/>
              </a:rPr>
              <a:t>Do not focus of security or encryption</a:t>
            </a:r>
            <a:endParaRPr sz="1200">
              <a:solidFill>
                <a:srgbClr val="000000"/>
              </a:solidFill>
              <a:latin typeface="Lora"/>
              <a:ea typeface="Lora"/>
              <a:cs typeface="Lora"/>
              <a:sym typeface="Lora"/>
            </a:endParaRPr>
          </a:p>
        </p:txBody>
      </p:sp>
      <p:sp>
        <p:nvSpPr>
          <p:cNvPr id="182" name="Google Shape;182;p18"/>
          <p:cNvSpPr txBox="1"/>
          <p:nvPr/>
        </p:nvSpPr>
        <p:spPr>
          <a:xfrm>
            <a:off x="3465825" y="4540725"/>
            <a:ext cx="2039400" cy="338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 sz="1000" b="1">
                <a:solidFill>
                  <a:srgbClr val="1D1C1D"/>
                </a:solidFill>
                <a:latin typeface="Lora"/>
                <a:ea typeface="Lora"/>
                <a:cs typeface="Lora"/>
                <a:sym typeface="Lora"/>
              </a:rPr>
              <a:t>Speaker 2 ID: 22166030</a:t>
            </a:r>
            <a:endParaRPr sz="1000">
              <a:latin typeface="Calibri"/>
              <a:ea typeface="Calibri"/>
              <a:cs typeface="Calibri"/>
              <a:sym typeface="Calibri"/>
            </a:endParaRPr>
          </a:p>
        </p:txBody>
      </p:sp>
      <p:pic>
        <p:nvPicPr>
          <p:cNvPr id="183" name="Google Shape;183;p18"/>
          <p:cNvPicPr preferRelativeResize="0"/>
          <p:nvPr/>
        </p:nvPicPr>
        <p:blipFill>
          <a:blip r:embed="rId3">
            <a:alphaModFix/>
          </a:blip>
          <a:stretch>
            <a:fillRect/>
          </a:stretch>
        </p:blipFill>
        <p:spPr>
          <a:xfrm>
            <a:off x="8268702" y="218425"/>
            <a:ext cx="642024" cy="589049"/>
          </a:xfrm>
          <a:prstGeom prst="rect">
            <a:avLst/>
          </a:prstGeom>
          <a:noFill/>
          <a:ln>
            <a:noFill/>
          </a:ln>
        </p:spPr>
      </p:pic>
      <p:sp>
        <p:nvSpPr>
          <p:cNvPr id="184" name="Google Shape;184;p18"/>
          <p:cNvSpPr txBox="1"/>
          <p:nvPr/>
        </p:nvSpPr>
        <p:spPr>
          <a:xfrm>
            <a:off x="8539025" y="4509975"/>
            <a:ext cx="371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Lora"/>
                <a:ea typeface="Lora"/>
                <a:cs typeface="Lora"/>
                <a:sym typeface="Lora"/>
              </a:rPr>
              <a:t>5</a:t>
            </a:r>
            <a:endParaRPr sz="1000" b="1">
              <a:latin typeface="Lora"/>
              <a:ea typeface="Lora"/>
              <a:cs typeface="Lora"/>
              <a:sym typeface="Lora"/>
            </a:endParaRPr>
          </a:p>
        </p:txBody>
      </p:sp>
      <p:pic>
        <p:nvPicPr>
          <p:cNvPr id="185" name="Google Shape;185;p18" title="slide-5.mp3">
            <a:hlinkClick r:id="rId4"/>
          </p:cNvPr>
          <p:cNvPicPr preferRelativeResize="0"/>
          <p:nvPr/>
        </p:nvPicPr>
        <p:blipFill>
          <a:blip r:embed="rId5">
            <a:alphaModFix/>
          </a:blip>
          <a:stretch>
            <a:fillRect/>
          </a:stretch>
        </p:blipFill>
        <p:spPr>
          <a:xfrm>
            <a:off x="7867650" y="4083525"/>
            <a:ext cx="457200" cy="4572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On-screen Show (16:9)</PresentationFormat>
  <Paragraphs>67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Lora</vt:lpstr>
      <vt:lpstr>Arial</vt:lpstr>
      <vt:lpstr>Nunito</vt:lpstr>
      <vt:lpstr>Calibri</vt:lpstr>
      <vt:lpstr>Shift</vt:lpstr>
      <vt:lpstr>Distributed file system as a basis of data-intensive computing</vt:lpstr>
      <vt:lpstr>Introduction</vt:lpstr>
      <vt:lpstr>Distributed File System(DFS)</vt:lpstr>
      <vt:lpstr>Google File System (GFS)</vt:lpstr>
      <vt:lpstr>HADOOP Distributed File System (HDFS)</vt:lpstr>
      <vt:lpstr>Cluster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 as a basis of data-intensive computing</dc:title>
  <cp:lastModifiedBy>Shakib M. Dipto</cp:lastModifiedBy>
  <cp:revision>1</cp:revision>
  <dcterms:modified xsi:type="dcterms:W3CDTF">2022-12-10T10:08:12Z</dcterms:modified>
</cp:coreProperties>
</file>