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Barlow ExtraLight"/>
      <p:regular r:id="rId14"/>
      <p:bold r:id="rId15"/>
      <p:italic r:id="rId16"/>
      <p:boldItalic r:id="rId17"/>
    </p:embeddedFont>
    <p:embeddedFont>
      <p:font typeface="Hepta Slab Medium"/>
      <p:regular r:id="rId18"/>
      <p:bold r:id="rId19"/>
    </p:embeddedFont>
    <p:embeddedFont>
      <p:font typeface="Hepta Slab Light"/>
      <p:regular r:id="rId20"/>
      <p:bold r:id="rId21"/>
    </p:embeddedFont>
    <p:embeddedFont>
      <p:font typeface="Hepta Slab"/>
      <p:regular r:id="rId22"/>
      <p:bold r:id="rId23"/>
    </p:embeddedFont>
    <p:embeddedFont>
      <p:font typeface="Barlow Medium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50B8CC-34A5-4FC6-A86F-C4E48F6CBD3A}">
  <a:tblStyle styleId="{AB50B8CC-34A5-4FC6-A86F-C4E48F6CBD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Light-regular.fntdata"/><Relationship Id="rId22" Type="http://schemas.openxmlformats.org/officeDocument/2006/relationships/font" Target="fonts/HeptaSlab-regular.fntdata"/><Relationship Id="rId21" Type="http://schemas.openxmlformats.org/officeDocument/2006/relationships/font" Target="fonts/HeptaSlabLight-bold.fntdata"/><Relationship Id="rId24" Type="http://schemas.openxmlformats.org/officeDocument/2006/relationships/font" Target="fonts/BarlowMedium-regular.fntdata"/><Relationship Id="rId23" Type="http://schemas.openxmlformats.org/officeDocument/2006/relationships/font" Target="fonts/Hepta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BarlowMedium-italic.fntdata"/><Relationship Id="rId25" Type="http://schemas.openxmlformats.org/officeDocument/2006/relationships/font" Target="fonts/BarlowMedium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Barlow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.fntdata"/><Relationship Id="rId10" Type="http://schemas.openxmlformats.org/officeDocument/2006/relationships/slide" Target="slides/slide4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BarlowLight-italic.fntdata"/><Relationship Id="rId15" Type="http://schemas.openxmlformats.org/officeDocument/2006/relationships/font" Target="fonts/BarlowExtraLight-bold.fntdata"/><Relationship Id="rId37" Type="http://schemas.openxmlformats.org/officeDocument/2006/relationships/font" Target="fonts/Barlow-bold.fntdata"/><Relationship Id="rId14" Type="http://schemas.openxmlformats.org/officeDocument/2006/relationships/font" Target="fonts/BarlowExtraLight-regular.fntdata"/><Relationship Id="rId36" Type="http://schemas.openxmlformats.org/officeDocument/2006/relationships/font" Target="fonts/Barlow-regular.fntdata"/><Relationship Id="rId17" Type="http://schemas.openxmlformats.org/officeDocument/2006/relationships/font" Target="fonts/BarlowExtraLight-boldItalic.fntdata"/><Relationship Id="rId39" Type="http://schemas.openxmlformats.org/officeDocument/2006/relationships/font" Target="fonts/Barlow-boldItalic.fntdata"/><Relationship Id="rId16" Type="http://schemas.openxmlformats.org/officeDocument/2006/relationships/font" Target="fonts/BarlowExtraLight-italic.fntdata"/><Relationship Id="rId38" Type="http://schemas.openxmlformats.org/officeDocument/2006/relationships/font" Target="fonts/Barlow-italic.fntdata"/><Relationship Id="rId19" Type="http://schemas.openxmlformats.org/officeDocument/2006/relationships/font" Target="fonts/HeptaSlabMedium-bold.fntdata"/><Relationship Id="rId18" Type="http://schemas.openxmlformats.org/officeDocument/2006/relationships/font" Target="fonts/HeptaSlab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b441a67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b441a67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b441a67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b441a67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b441a67f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3b441a67f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b441a67f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b441a67f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441a67f6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b441a67f6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b441a67f6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b441a67f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b441a67f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b441a67f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Isomorphic String</a:t>
            </a:r>
            <a:endParaRPr/>
          </a:p>
        </p:txBody>
      </p:sp>
      <p:sp>
        <p:nvSpPr>
          <p:cNvPr id="327" name="Google Shape;327;p47"/>
          <p:cNvSpPr txBox="1"/>
          <p:nvPr>
            <p:ph idx="2" type="title"/>
          </p:nvPr>
        </p:nvSpPr>
        <p:spPr>
          <a:xfrm>
            <a:off x="3041750" y="1194425"/>
            <a:ext cx="35994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453250" y="1221825"/>
            <a:ext cx="7993500" cy="3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Equal Length: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The strings 's' and 't' must have the same length to be considered isomorphic.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Consistent Mapping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one-to-one correspondence between characters.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 Unique Mapping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char ‘x’ to string s maps to char ‘y’ to string t,then every instance of ‘x’ must maps to every instance of ‘y’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Exclusive mapping: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No other character in s can map to y.</a:t>
            </a:r>
            <a:endParaRPr sz="1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 </a:t>
            </a:r>
            <a:r>
              <a:rPr lang="en" sz="1800"/>
              <a:t>bidirectional consistency: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Mapping should be </a:t>
            </a:r>
            <a:r>
              <a:rPr lang="en" sz="1600"/>
              <a:t>consistent</a:t>
            </a:r>
            <a:r>
              <a:rPr lang="en" sz="1600"/>
              <a:t> in both direction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3" name="Google Shape;333;p48"/>
          <p:cNvSpPr txBox="1"/>
          <p:nvPr>
            <p:ph idx="2" type="title"/>
          </p:nvPr>
        </p:nvSpPr>
        <p:spPr>
          <a:xfrm>
            <a:off x="985350" y="137950"/>
            <a:ext cx="75675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Intuition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idx="2" type="title"/>
          </p:nvPr>
        </p:nvSpPr>
        <p:spPr>
          <a:xfrm>
            <a:off x="98525" y="246450"/>
            <a:ext cx="299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S=”egg”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t=”add”</a:t>
            </a:r>
            <a:endParaRPr sz="4800"/>
          </a:p>
        </p:txBody>
      </p:sp>
      <p:sp>
        <p:nvSpPr>
          <p:cNvPr id="339" name="Google Shape;339;p49"/>
          <p:cNvSpPr txBox="1"/>
          <p:nvPr>
            <p:ph idx="2" type="title"/>
          </p:nvPr>
        </p:nvSpPr>
        <p:spPr>
          <a:xfrm>
            <a:off x="3364500" y="360775"/>
            <a:ext cx="55377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81313"/>
                </a:solidFill>
                <a:latin typeface="Arial"/>
                <a:ea typeface="Arial"/>
                <a:cs typeface="Arial"/>
                <a:sym typeface="Arial"/>
              </a:rPr>
              <a:t>if (s.length() != t.length())</a:t>
            </a:r>
            <a:endParaRPr sz="2400">
              <a:solidFill>
                <a:srgbClr val="E8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81313"/>
                </a:solidFill>
                <a:latin typeface="Arial"/>
                <a:ea typeface="Arial"/>
                <a:cs typeface="Arial"/>
                <a:sym typeface="Arial"/>
              </a:rPr>
              <a:t>return false;</a:t>
            </a:r>
            <a:endParaRPr sz="2400"/>
          </a:p>
        </p:txBody>
      </p:sp>
      <p:sp>
        <p:nvSpPr>
          <p:cNvPr id="340" name="Google Shape;340;p49"/>
          <p:cNvSpPr txBox="1"/>
          <p:nvPr>
            <p:ph idx="2" type="title"/>
          </p:nvPr>
        </p:nvSpPr>
        <p:spPr>
          <a:xfrm>
            <a:off x="809525" y="2264725"/>
            <a:ext cx="66267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4C45E"/>
                </a:solidFill>
                <a:latin typeface="Arial"/>
                <a:ea typeface="Arial"/>
                <a:cs typeface="Arial"/>
                <a:sym typeface="Arial"/>
              </a:rPr>
              <a:t>unordered_map&lt;char, int&gt; m1, m2;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idx="2" type="title"/>
          </p:nvPr>
        </p:nvSpPr>
        <p:spPr>
          <a:xfrm>
            <a:off x="98525" y="246450"/>
            <a:ext cx="414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 (int i =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 &lt; s.length()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++i)</a:t>
            </a:r>
            <a:endParaRPr sz="5600"/>
          </a:p>
        </p:txBody>
      </p:sp>
      <p:sp>
        <p:nvSpPr>
          <p:cNvPr id="346" name="Google Shape;346;p50"/>
          <p:cNvSpPr txBox="1"/>
          <p:nvPr>
            <p:ph idx="2" type="title"/>
          </p:nvPr>
        </p:nvSpPr>
        <p:spPr>
          <a:xfrm>
            <a:off x="4857200" y="360775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347" name="Google Shape;347;p50"/>
          <p:cNvGraphicFramePr/>
          <p:nvPr/>
        </p:nvGraphicFramePr>
        <p:xfrm>
          <a:off x="3850250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1205900"/>
                <a:gridCol w="1471025"/>
                <a:gridCol w="1163225"/>
                <a:gridCol w="1310625"/>
              </a:tblGrid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‘e’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‘a’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50"/>
          <p:cNvGraphicFramePr/>
          <p:nvPr/>
        </p:nvGraphicFramePr>
        <p:xfrm>
          <a:off x="498475" y="23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928900"/>
                <a:gridCol w="1384600"/>
                <a:gridCol w="1042825"/>
                <a:gridCol w="1025300"/>
                <a:gridCol w="1314475"/>
                <a:gridCol w="1393350"/>
                <a:gridCol w="1314475"/>
              </a:tblGrid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i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36464E"/>
                          </a:solidFill>
                        </a:rPr>
                        <a:t>i &lt; s.length()</a:t>
                      </a:r>
                      <a:endParaRPr sz="1750">
                        <a:solidFill>
                          <a:srgbClr val="36464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s[i]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t[i]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m2[t[s[i]]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 != m2[t[i]]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1F1F1F"/>
                          </a:solidFill>
                        </a:rPr>
                        <a:t>true</a:t>
                      </a:r>
                      <a:endParaRPr sz="1750">
                        <a:solidFill>
                          <a:srgbClr val="1F1F1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'e'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'a'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false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50"/>
          <p:cNvSpPr txBox="1"/>
          <p:nvPr/>
        </p:nvSpPr>
        <p:spPr>
          <a:xfrm>
            <a:off x="1569700" y="4008175"/>
            <a:ext cx="4669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81313"/>
                </a:solidFill>
              </a:rPr>
              <a:t>if (m1[‘e’] != m2[‘a’])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2" type="title"/>
          </p:nvPr>
        </p:nvSpPr>
        <p:spPr>
          <a:xfrm>
            <a:off x="98525" y="246450"/>
            <a:ext cx="414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 (int i =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 &lt; s.length()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++i)</a:t>
            </a:r>
            <a:endParaRPr sz="5600"/>
          </a:p>
        </p:txBody>
      </p:sp>
      <p:sp>
        <p:nvSpPr>
          <p:cNvPr id="355" name="Google Shape;355;p51"/>
          <p:cNvSpPr txBox="1"/>
          <p:nvPr>
            <p:ph idx="2" type="title"/>
          </p:nvPr>
        </p:nvSpPr>
        <p:spPr>
          <a:xfrm>
            <a:off x="4857200" y="360775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356" name="Google Shape;356;p51"/>
          <p:cNvGraphicFramePr/>
          <p:nvPr/>
        </p:nvGraphicFramePr>
        <p:xfrm>
          <a:off x="3850250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1205900"/>
                <a:gridCol w="1471025"/>
                <a:gridCol w="1163225"/>
                <a:gridCol w="1310625"/>
              </a:tblGrid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</a:t>
                      </a:r>
                      <a:r>
                        <a:rPr lang="en" sz="1750"/>
                        <a:t>e</a:t>
                      </a:r>
                      <a:r>
                        <a:rPr lang="en" sz="1750"/>
                        <a:t>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</a:t>
                      </a:r>
                      <a:r>
                        <a:rPr lang="en" sz="1750"/>
                        <a:t>a</a:t>
                      </a:r>
                      <a:r>
                        <a:rPr lang="en" sz="1750"/>
                        <a:t>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‘g’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51"/>
          <p:cNvGraphicFramePr/>
          <p:nvPr/>
        </p:nvGraphicFramePr>
        <p:xfrm>
          <a:off x="498475" y="23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928900"/>
                <a:gridCol w="1384600"/>
                <a:gridCol w="1042825"/>
                <a:gridCol w="1025300"/>
                <a:gridCol w="1314475"/>
                <a:gridCol w="1393350"/>
                <a:gridCol w="1314475"/>
              </a:tblGrid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i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36464E"/>
                          </a:solidFill>
                        </a:rPr>
                        <a:t>i &lt; s.length()</a:t>
                      </a:r>
                      <a:endParaRPr sz="1750">
                        <a:solidFill>
                          <a:srgbClr val="36464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s[i]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t[i]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m2[t[s[i]]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 != m2[t[i]]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1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1F1F1F"/>
                          </a:solidFill>
                        </a:rPr>
                        <a:t>true</a:t>
                      </a:r>
                      <a:endParaRPr sz="1750">
                        <a:solidFill>
                          <a:srgbClr val="1F1F1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'g'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'd'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1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1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false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51"/>
          <p:cNvSpPr txBox="1"/>
          <p:nvPr/>
        </p:nvSpPr>
        <p:spPr>
          <a:xfrm>
            <a:off x="1569700" y="4008175"/>
            <a:ext cx="4669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81313"/>
                </a:solidFill>
              </a:rPr>
              <a:t>if (m1[‘e’] != m2[‘a’])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2" type="title"/>
          </p:nvPr>
        </p:nvSpPr>
        <p:spPr>
          <a:xfrm>
            <a:off x="98525" y="246450"/>
            <a:ext cx="414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 (int i =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 &lt; s.length()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++i)</a:t>
            </a:r>
            <a:endParaRPr sz="5600"/>
          </a:p>
        </p:txBody>
      </p:sp>
      <p:sp>
        <p:nvSpPr>
          <p:cNvPr id="364" name="Google Shape;364;p52"/>
          <p:cNvSpPr txBox="1"/>
          <p:nvPr>
            <p:ph idx="2" type="title"/>
          </p:nvPr>
        </p:nvSpPr>
        <p:spPr>
          <a:xfrm>
            <a:off x="4857200" y="360775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365" name="Google Shape;365;p52"/>
          <p:cNvGraphicFramePr/>
          <p:nvPr/>
        </p:nvGraphicFramePr>
        <p:xfrm>
          <a:off x="3850250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1205900"/>
                <a:gridCol w="1471025"/>
                <a:gridCol w="1163225"/>
                <a:gridCol w="1310625"/>
              </a:tblGrid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‘e’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‘a’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‘g’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p52"/>
          <p:cNvGraphicFramePr/>
          <p:nvPr/>
        </p:nvGraphicFramePr>
        <p:xfrm>
          <a:off x="498475" y="23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928900"/>
                <a:gridCol w="1384600"/>
                <a:gridCol w="1042825"/>
                <a:gridCol w="1025300"/>
                <a:gridCol w="1314475"/>
                <a:gridCol w="1393350"/>
                <a:gridCol w="1314475"/>
              </a:tblGrid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i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36464E"/>
                          </a:solidFill>
                        </a:rPr>
                        <a:t>i &lt; s.length()</a:t>
                      </a:r>
                      <a:endParaRPr sz="1750">
                        <a:solidFill>
                          <a:srgbClr val="36464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s[i]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t[i]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m2[t[s[i]]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 != m2[t[i]]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2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1F1F1F"/>
                          </a:solidFill>
                        </a:rPr>
                        <a:t>true</a:t>
                      </a:r>
                      <a:endParaRPr sz="1750">
                        <a:solidFill>
                          <a:srgbClr val="1F1F1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'g'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'd'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false</a:t>
                      </a:r>
                      <a:endParaRPr sz="17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52"/>
          <p:cNvSpPr txBox="1"/>
          <p:nvPr/>
        </p:nvSpPr>
        <p:spPr>
          <a:xfrm>
            <a:off x="1569700" y="4008175"/>
            <a:ext cx="4669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E81313"/>
                </a:solidFill>
              </a:rPr>
              <a:t>if (m1[‘g’] != m2[‘d’])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idx="2" type="title"/>
          </p:nvPr>
        </p:nvSpPr>
        <p:spPr>
          <a:xfrm>
            <a:off x="98525" y="246450"/>
            <a:ext cx="4146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for (int i =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n" sz="1800">
                <a:solidFill>
                  <a:srgbClr val="21A77A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i &lt; s.length()</a:t>
            </a:r>
            <a:r>
              <a:rPr lang="en" sz="1800">
                <a:solidFill>
                  <a:srgbClr val="36464E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; ++i)</a:t>
            </a:r>
            <a:endParaRPr sz="5600"/>
          </a:p>
        </p:txBody>
      </p:sp>
      <p:sp>
        <p:nvSpPr>
          <p:cNvPr id="373" name="Google Shape;373;p53"/>
          <p:cNvSpPr txBox="1"/>
          <p:nvPr>
            <p:ph idx="2" type="title"/>
          </p:nvPr>
        </p:nvSpPr>
        <p:spPr>
          <a:xfrm>
            <a:off x="4857200" y="360775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m2(key)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m2(value)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374" name="Google Shape;374;p53"/>
          <p:cNvGraphicFramePr/>
          <p:nvPr/>
        </p:nvGraphicFramePr>
        <p:xfrm>
          <a:off x="3850250" y="24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1205900"/>
                <a:gridCol w="1471025"/>
                <a:gridCol w="1163225"/>
                <a:gridCol w="1310625"/>
              </a:tblGrid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m2(key)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m2(value)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‘e’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‘a’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0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‘g’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‘d’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5" name="Google Shape;375;p53"/>
          <p:cNvGraphicFramePr/>
          <p:nvPr/>
        </p:nvGraphicFramePr>
        <p:xfrm>
          <a:off x="498475" y="23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{AB50B8CC-34A5-4FC6-A86F-C4E48F6CBD3A}</a:tableStyleId>
              </a:tblPr>
              <a:tblGrid>
                <a:gridCol w="928900"/>
                <a:gridCol w="1384600"/>
                <a:gridCol w="1042825"/>
                <a:gridCol w="1025300"/>
                <a:gridCol w="1314475"/>
                <a:gridCol w="1393350"/>
                <a:gridCol w="1314475"/>
              </a:tblGrid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i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36464E"/>
                          </a:solidFill>
                        </a:rPr>
                        <a:t>i &lt; s.length()</a:t>
                      </a:r>
                      <a:endParaRPr sz="1750">
                        <a:solidFill>
                          <a:srgbClr val="36464E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s[i]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t[i]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m2[t[s[i]]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m1[s[i]] != m2[t[i]]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3F5"/>
                    </a:solidFill>
                  </a:tcPr>
                </a:tc>
              </a:tr>
              <a:tr h="64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3</a:t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>
                          <a:solidFill>
                            <a:srgbClr val="1F1F1F"/>
                          </a:solidFill>
                        </a:rPr>
                        <a:t>false</a:t>
                      </a:r>
                      <a:endParaRPr sz="1750">
                        <a:solidFill>
                          <a:srgbClr val="1F1F1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50"/>
                        <a:t>false</a:t>
                      </a:r>
                      <a:endParaRPr sz="17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6" name="Google Shape;376;p53"/>
          <p:cNvSpPr txBox="1"/>
          <p:nvPr/>
        </p:nvSpPr>
        <p:spPr>
          <a:xfrm>
            <a:off x="1569700" y="4008175"/>
            <a:ext cx="4669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accent2"/>
                </a:solidFill>
              </a:rPr>
              <a:t>Return true;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