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4F3318-5BFA-42F1-8668-04DB1A8467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7A4DDE-5DF6-4F1F-915D-5C0370FE0736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98B146-CCB7-4142-9586-B7475F9C64E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29472F-1FEB-4B01-AAE7-92174973320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F91D3D-1EA3-4865-9978-719B995B3034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 rot="5400000">
            <a:off x="5091840" y="-85680"/>
            <a:ext cx="3609360" cy="4037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280" y="287280"/>
            <a:ext cx="8838360" cy="626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304560" y="938160"/>
            <a:ext cx="74757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5520" y="29512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01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Gungsuh"/>
              </a:rPr>
              <a:t>Pointers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5520" y="5443560"/>
            <a:ext cx="43520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ritannic Bold"/>
                <a:ea typeface="Verdana"/>
              </a:rPr>
              <a:t>CSE225: Data Structures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39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0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2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5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CustomShape 9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Initialization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To prevent the pointer from pointing to a random memory address, it is advisable that the pointer is initialized to 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NULL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(the value 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0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)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an address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before being used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. 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2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 pointer with the value 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NULL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points to nothing.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2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Initializing a pointer to 0 is equivalent to initializing a pointer to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NULL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, but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NULL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is preferred.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901"/>
              </a:spcBef>
              <a:spcAft>
                <a:spcPts val="400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000" spc="-1" strike="noStrike">
                <a:solidFill>
                  <a:srgbClr val="0070c0"/>
                </a:solidFill>
                <a:latin typeface="Courier New"/>
              </a:rPr>
              <a:t>int *numberPtr = NULL, number = 20;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49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3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4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5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" name="CustomShape 9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When a pointer is created, it does not point to any valid memory address. Therefore, we need to assign a variable’s address to it</a:t>
            </a:r>
            <a:endParaRPr b="0" lang="en-US" sz="2400" spc="-1" strike="noStrike">
              <a:latin typeface="Arial"/>
            </a:endParaRPr>
          </a:p>
          <a:p>
            <a:pPr lvl="1" marL="38268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using the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&amp;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operator 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referencing operator/ address-of operator)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Look at this example: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numberPtr = NULL;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59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0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144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1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2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3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4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9"/>
          <p:cNvSpPr/>
          <p:nvPr/>
        </p:nvSpPr>
        <p:spPr>
          <a:xfrm>
            <a:off x="4032360" y="573084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When a pointer is created, it does not point to any valid memory address. Therefore, we need to assign a variable’s address to it</a:t>
            </a:r>
            <a:endParaRPr b="0" lang="en-US" sz="2400" spc="-1" strike="noStrike">
              <a:latin typeface="Arial"/>
            </a:endParaRPr>
          </a:p>
          <a:p>
            <a:pPr lvl="1" marL="38268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using the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&amp;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operator 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referencing operator/ address-of operator)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Look at this example: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numberPtr = NULL;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</a:rPr>
              <a:t>numberPtr = &amp;number;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statement 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</a:rPr>
              <a:t>numberPtr = &amp;number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assigns the address of the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to a pointer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numberPtr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. 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numberPtr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is then said as to “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point to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”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2720" y="1219320"/>
            <a:ext cx="815256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0" name="Group 2"/>
          <p:cNvGrpSpPr/>
          <p:nvPr/>
        </p:nvGrpSpPr>
        <p:grpSpPr>
          <a:xfrm>
            <a:off x="612720" y="1219320"/>
            <a:ext cx="5409360" cy="1447200"/>
            <a:chOff x="612720" y="1219320"/>
            <a:chExt cx="5409360" cy="1447200"/>
          </a:xfrm>
        </p:grpSpPr>
        <p:sp>
          <p:nvSpPr>
            <p:cNvPr id="171" name="CustomShape 3"/>
            <p:cNvSpPr/>
            <p:nvPr/>
          </p:nvSpPr>
          <p:spPr>
            <a:xfrm>
              <a:off x="4122000" y="16534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2" name="CustomShape 4"/>
            <p:cNvSpPr/>
            <p:nvPr/>
          </p:nvSpPr>
          <p:spPr>
            <a:xfrm>
              <a:off x="1124640" y="16534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144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3" name="CustomShape 5"/>
            <p:cNvSpPr/>
            <p:nvPr/>
          </p:nvSpPr>
          <p:spPr>
            <a:xfrm>
              <a:off x="4414680" y="20970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1380600" y="20880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5" name="CustomShape 7"/>
            <p:cNvSpPr/>
            <p:nvPr/>
          </p:nvSpPr>
          <p:spPr>
            <a:xfrm>
              <a:off x="4312440" y="12916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6" name="CustomShape 8"/>
            <p:cNvSpPr/>
            <p:nvPr/>
          </p:nvSpPr>
          <p:spPr>
            <a:xfrm>
              <a:off x="1270800" y="12916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612720" y="121932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10"/>
          <p:cNvSpPr/>
          <p:nvPr/>
        </p:nvSpPr>
        <p:spPr>
          <a:xfrm>
            <a:off x="2660760" y="188424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9" name="Table 11"/>
          <p:cNvGraphicFramePr/>
          <p:nvPr/>
        </p:nvGraphicFramePr>
        <p:xfrm>
          <a:off x="6227640" y="1219320"/>
          <a:ext cx="2558520" cy="5488200"/>
        </p:xfrm>
        <a:graphic>
          <a:graphicData uri="http://schemas.openxmlformats.org/drawingml/2006/table">
            <a:tbl>
              <a:tblPr/>
              <a:tblGrid>
                <a:gridCol w="1279440"/>
                <a:gridCol w="1279440"/>
              </a:tblGrid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rowSpan="4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B w="12240">
                      <a:solidFill>
                        <a:srgbClr val="000000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lnT w="12240">
                      <a:solidFill>
                        <a:srgbClr val="000000"/>
                      </a:solidFill>
                    </a:lnT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rowSpan="4"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B w="12240">
                      <a:solidFill>
                        <a:srgbClr val="000000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lnT w="12240">
                      <a:solidFill>
                        <a:srgbClr val="000000"/>
                      </a:solidFill>
                    </a:lnT>
                    <a:solidFill>
                      <a:srgbClr val="94a088"/>
                    </a:solidFill>
                  </a:tcPr>
                </a:tc>
              </a:tr>
              <a:tr h="30456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solidFill>
                      <a:srgbClr val="9b8357"/>
                    </a:solidFill>
                  </a:tcPr>
                </a:tc>
                <a:tc>
                  <a:tcPr marL="91080" marR="91080">
                    <a:solidFill>
                      <a:srgbClr val="94a088"/>
                    </a:solidFill>
                  </a:tcPr>
                </a:tc>
              </a:tr>
            </a:tbl>
          </a:graphicData>
        </a:graphic>
      </p:graphicFrame>
      <p:sp>
        <p:nvSpPr>
          <p:cNvPr id="180" name="CustomShape 12"/>
          <p:cNvSpPr/>
          <p:nvPr/>
        </p:nvSpPr>
        <p:spPr>
          <a:xfrm>
            <a:off x="4782960" y="3036960"/>
            <a:ext cx="1397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numberPtr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4782960" y="4854600"/>
            <a:ext cx="1308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number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84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5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144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6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7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9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0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CustomShape 9"/>
          <p:cNvSpPr/>
          <p:nvPr/>
        </p:nvSpPr>
        <p:spPr>
          <a:xfrm>
            <a:off x="4032360" y="573084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After a pointer is assigned a particular address, the value at the pointed address can be accessed/modified</a:t>
            </a:r>
            <a:endParaRPr b="0" lang="en-US" sz="24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using the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*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operator 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dereferencing operator/ value-at operator)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Look at this example: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NULL;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&amp;number;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95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6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144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CustomShape 9"/>
          <p:cNvSpPr/>
          <p:nvPr/>
        </p:nvSpPr>
        <p:spPr>
          <a:xfrm>
            <a:off x="4032360" y="573084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After a pointer is assigned a particular address, the value at the pointed address can be accessed/modified</a:t>
            </a:r>
            <a:endParaRPr b="0" lang="en-US" sz="24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using the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*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operator 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dereferencing operator/ value-at operator)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Look at this example: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NULL;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&amp;number;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</a:rPr>
              <a:t>*numberPtr = 16;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206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07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144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08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1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2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" name="CustomShape 9"/>
          <p:cNvSpPr/>
          <p:nvPr/>
        </p:nvSpPr>
        <p:spPr>
          <a:xfrm>
            <a:off x="4032360" y="573084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Operator (&amp; and *)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After a pointer is assigned a particular address, the value at the pointed address can be accessed/modified</a:t>
            </a:r>
            <a:endParaRPr b="0" lang="en-US" sz="24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using the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*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operator (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dereferencing operator/ value-at operator)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Look at this example: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NULL;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&amp;number;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</a:pP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6d6834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70c0"/>
                </a:solidFill>
                <a:latin typeface="Courier New"/>
              </a:rPr>
              <a:t>*numberPtr = 16;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statement *</a:t>
            </a: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numberPtr = 16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changes the content at the address 144 from 20 to 16.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a, int b)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a = 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b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swap(x,y);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a, int b)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a = 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b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swap(x,y);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78360" y="387360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 x = 5, y = 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a, int b)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a;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a = b;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b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swap(x,y);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878360" y="387360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 x = 5, y = 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924440" y="2965320"/>
            <a:ext cx="3180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Local variables (get destroyed after function ends, no effect on x and y inside main)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 flipH="1" flipV="1">
            <a:off x="2133000" y="2208960"/>
            <a:ext cx="276156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5"/>
          <p:cNvSpPr/>
          <p:nvPr/>
        </p:nvSpPr>
        <p:spPr>
          <a:xfrm flipH="1" flipV="1">
            <a:off x="3047400" y="2208960"/>
            <a:ext cx="187560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Inside your computer is a bunch of memory. The memory holds your program as it executes, and it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also holds your program’s variables. The memory locations have their own addresses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as well. As with house addresses, the memory addresses are all unique; no two are the same.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When you define variables, C finds an unused place in memory and attaches a name to that memory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location. That’s a good thing. Instead of having to remember that a number is stored at memory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AR PL SungtiL GB"/>
              </a:rPr>
              <a:t>address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 PL SungtiL GB"/>
              </a:rPr>
              <a:t>0x180A96e8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AR PL SungtiL GB"/>
              </a:rPr>
              <a:t>, you only have to remember the variable name.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Memory Address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Declare the parameters of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swap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as pointer variables so that they can contain addresses.</a:t>
            </a:r>
            <a:endParaRPr b="0" lang="en-US" sz="22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20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We will place the addresses of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and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y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into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addr1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and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addr2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, respectively.</a:t>
            </a:r>
            <a:endParaRPr b="0" lang="en-US" sz="22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1" lang="en-US" sz="2000" spc="-1" strike="noStrike">
                <a:solidFill>
                  <a:srgbClr val="404040"/>
                </a:solidFill>
                <a:latin typeface="Courier New"/>
              </a:rPr>
              <a:t>swap(&amp;x, &amp;y);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47680" y="44956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247680" y="44956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247680" y="47322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247680" y="47322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247680" y="49752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247680" y="49752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244440" y="25369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Variables allow the programmer to directly manipulate the data in memory.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 pointer variable, however, does not store a value but store the </a:t>
            </a:r>
            <a:r>
              <a:rPr b="1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address</a:t>
            </a:r>
            <a:r>
              <a:rPr b="0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1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of the</a:t>
            </a:r>
            <a:r>
              <a:rPr b="0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1" lang="en-US" sz="2400" spc="-1" strike="noStrike" u="sng">
                <a:solidFill>
                  <a:srgbClr val="404040"/>
                </a:solidFill>
                <a:uFillTx/>
                <a:latin typeface="Calibri"/>
              </a:rPr>
              <a:t>memory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space which contains the value i.e.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it directly points to a specific memory address.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7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Why would we want to use pointers?</a:t>
            </a:r>
            <a:endParaRPr b="0" lang="en-US" sz="2400" spc="-1" strike="noStrike">
              <a:latin typeface="Arial"/>
            </a:endParaRPr>
          </a:p>
          <a:p>
            <a:pPr lvl="1" marL="382680" indent="-18180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To call a function with memory addresses as parameters so that it can change values of variables created outside the function.</a:t>
            </a:r>
            <a:endParaRPr b="0" lang="en-US" sz="2200" spc="-1" strike="noStrike">
              <a:latin typeface="Arial"/>
            </a:endParaRPr>
          </a:p>
          <a:p>
            <a:pPr lvl="1" marL="382680" indent="-18180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To create a dynamic data structure which can grow larger or smaller as necessary.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What is a Pointer?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7"/>
          <p:cNvSpPr/>
          <p:nvPr/>
        </p:nvSpPr>
        <p:spPr>
          <a:xfrm>
            <a:off x="244440" y="25369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7"/>
          <p:cNvSpPr/>
          <p:nvPr/>
        </p:nvSpPr>
        <p:spPr>
          <a:xfrm>
            <a:off x="244440" y="2770200"/>
            <a:ext cx="364320" cy="13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1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25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244440" y="2770200"/>
            <a:ext cx="364320" cy="13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42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244440" y="29941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7"/>
          <p:cNvSpPr/>
          <p:nvPr/>
        </p:nvSpPr>
        <p:spPr>
          <a:xfrm>
            <a:off x="244440" y="29941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7"/>
          <p:cNvSpPr/>
          <p:nvPr/>
        </p:nvSpPr>
        <p:spPr>
          <a:xfrm>
            <a:off x="244440" y="3243240"/>
            <a:ext cx="364320" cy="13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93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7"/>
          <p:cNvSpPr/>
          <p:nvPr/>
        </p:nvSpPr>
        <p:spPr>
          <a:xfrm>
            <a:off x="244440" y="3243240"/>
            <a:ext cx="364320" cy="131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8"/>
          <p:cNvSpPr/>
          <p:nvPr/>
        </p:nvSpPr>
        <p:spPr>
          <a:xfrm>
            <a:off x="617220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"/>
          <p:cNvSpPr/>
          <p:nvPr/>
        </p:nvSpPr>
        <p:spPr>
          <a:xfrm>
            <a:off x="7567560" y="1828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0"/>
          <p:cNvSpPr/>
          <p:nvPr/>
        </p:nvSpPr>
        <p:spPr>
          <a:xfrm>
            <a:off x="6053040" y="14590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7405560" y="1471680"/>
            <a:ext cx="932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4821120" y="182736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4770360" y="1455840"/>
            <a:ext cx="815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647712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5"/>
          <p:cNvSpPr/>
          <p:nvPr/>
        </p:nvSpPr>
        <p:spPr>
          <a:xfrm>
            <a:off x="7872480" y="2209680"/>
            <a:ext cx="360" cy="19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6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10" name="CustomShape 17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247680" y="522288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6"/>
          <p:cNvSpPr/>
          <p:nvPr/>
        </p:nvSpPr>
        <p:spPr>
          <a:xfrm>
            <a:off x="247680" y="54673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247680" y="546732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4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following code defines an integer variable named age and stores 19 in age. Then a pointer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named pAge is defined and initialized to point to age. The address-of operator reads just like it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sounds. The second line that follows tells C to put the address of age into pAge.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int age = 19; /* Stores a 19 in age */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int * pAge = &amp;age; /* Links up the pointer */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Memory Address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247680" y="57150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247680" y="57150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 x = 10, y =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0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*addr1, int *addr2)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*addr1;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*addr1 = *addr2;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*addr2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swap(&amp;x,&amp;y);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17220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567560" y="4114800"/>
            <a:ext cx="608760" cy="3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581040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7238880" y="4125960"/>
            <a:ext cx="22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247680" y="5943600"/>
            <a:ext cx="364320" cy="129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7"/>
          <p:cNvSpPr/>
          <p:nvPr/>
        </p:nvSpPr>
        <p:spPr>
          <a:xfrm>
            <a:off x="4951440" y="591192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 x = 10, y =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Pointer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Reference Variables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A reference is an additional name to an existing memory location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461" name="Group 3"/>
          <p:cNvGrpSpPr/>
          <p:nvPr/>
        </p:nvGrpSpPr>
        <p:grpSpPr>
          <a:xfrm>
            <a:off x="1600200" y="2199600"/>
            <a:ext cx="1629720" cy="2237760"/>
            <a:chOff x="1600200" y="2199600"/>
            <a:chExt cx="1629720" cy="2237760"/>
          </a:xfrm>
        </p:grpSpPr>
        <p:grpSp>
          <p:nvGrpSpPr>
            <p:cNvPr id="462" name="Group 4"/>
            <p:cNvGrpSpPr/>
            <p:nvPr/>
          </p:nvGrpSpPr>
          <p:grpSpPr>
            <a:xfrm>
              <a:off x="1859040" y="2837880"/>
              <a:ext cx="1370880" cy="1599480"/>
              <a:chOff x="1859040" y="2837880"/>
              <a:chExt cx="1370880" cy="1599480"/>
            </a:xfrm>
          </p:grpSpPr>
          <p:sp>
            <p:nvSpPr>
              <p:cNvPr id="463" name="CustomShape 5"/>
              <p:cNvSpPr/>
              <p:nvPr/>
            </p:nvSpPr>
            <p:spPr>
              <a:xfrm>
                <a:off x="2607840" y="2837880"/>
                <a:ext cx="599400" cy="568080"/>
              </a:xfrm>
              <a:prstGeom prst="rect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9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64" name="CustomShape 6"/>
              <p:cNvSpPr/>
              <p:nvPr/>
            </p:nvSpPr>
            <p:spPr>
              <a:xfrm>
                <a:off x="2181600" y="2919240"/>
                <a:ext cx="374400" cy="394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x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65" name="CustomShape 7"/>
              <p:cNvSpPr/>
              <p:nvPr/>
            </p:nvSpPr>
            <p:spPr>
              <a:xfrm>
                <a:off x="2630520" y="3869280"/>
                <a:ext cx="599400" cy="568080"/>
              </a:xfrm>
              <a:prstGeom prst="rect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8"/>
              <p:cNvSpPr/>
              <p:nvPr/>
            </p:nvSpPr>
            <p:spPr>
              <a:xfrm>
                <a:off x="1859040" y="3938040"/>
                <a:ext cx="696960" cy="394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i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ref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67" name="CustomShape 9"/>
              <p:cNvSpPr/>
              <p:nvPr/>
            </p:nvSpPr>
            <p:spPr>
              <a:xfrm flipH="1" flipV="1">
                <a:off x="3207240" y="3122280"/>
                <a:ext cx="21960" cy="1027800"/>
              </a:xfrm>
              <a:prstGeom prst="curvedConnector3">
                <a:avLst>
                  <a:gd name="adj1" fmla="val -847060"/>
                </a:avLst>
              </a:prstGeom>
              <a:noFill/>
              <a:ln w="38160">
                <a:solidFill>
                  <a:schemeClr val="accent2">
                    <a:lumMod val="75000"/>
                  </a:schemeClr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8" name="CustomShape 10"/>
            <p:cNvSpPr/>
            <p:nvPr/>
          </p:nvSpPr>
          <p:spPr>
            <a:xfrm>
              <a:off x="1600200" y="2199600"/>
              <a:ext cx="1142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Pointer: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469" name="Group 11"/>
          <p:cNvGrpSpPr/>
          <p:nvPr/>
        </p:nvGrpSpPr>
        <p:grpSpPr>
          <a:xfrm>
            <a:off x="5576040" y="2199600"/>
            <a:ext cx="1890720" cy="1338120"/>
            <a:chOff x="5576040" y="2199600"/>
            <a:chExt cx="1890720" cy="1338120"/>
          </a:xfrm>
        </p:grpSpPr>
        <p:grpSp>
          <p:nvGrpSpPr>
            <p:cNvPr id="470" name="Group 12"/>
            <p:cNvGrpSpPr/>
            <p:nvPr/>
          </p:nvGrpSpPr>
          <p:grpSpPr>
            <a:xfrm>
              <a:off x="6095880" y="2837880"/>
              <a:ext cx="1370880" cy="699840"/>
              <a:chOff x="6095880" y="2837880"/>
              <a:chExt cx="1370880" cy="699840"/>
            </a:xfrm>
          </p:grpSpPr>
          <p:sp>
            <p:nvSpPr>
              <p:cNvPr id="471" name="CustomShape 13"/>
              <p:cNvSpPr/>
              <p:nvPr/>
            </p:nvSpPr>
            <p:spPr>
              <a:xfrm>
                <a:off x="6837840" y="2901960"/>
                <a:ext cx="628920" cy="531000"/>
              </a:xfrm>
              <a:prstGeom prst="rect">
                <a:avLst/>
              </a:prstGeom>
              <a:solidFill>
                <a:schemeClr val="bg1"/>
              </a:solidFill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9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72" name="CustomShape 14"/>
              <p:cNvSpPr/>
              <p:nvPr/>
            </p:nvSpPr>
            <p:spPr>
              <a:xfrm>
                <a:off x="6095880" y="2837880"/>
                <a:ext cx="665280" cy="699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x</a:t>
                </a:r>
                <a:endParaRPr b="0" lang="en-US" sz="20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b="0" i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ref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473" name="CustomShape 15"/>
            <p:cNvSpPr/>
            <p:nvPr/>
          </p:nvSpPr>
          <p:spPr>
            <a:xfrm>
              <a:off x="5576040" y="2199600"/>
              <a:ext cx="149760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Reference: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474" name="CustomShape 16"/>
          <p:cNvSpPr/>
          <p:nvPr/>
        </p:nvSpPr>
        <p:spPr>
          <a:xfrm>
            <a:off x="1681200" y="4790520"/>
            <a:ext cx="14151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x=9;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*ref;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ref = &amp;x;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17"/>
          <p:cNvSpPr/>
          <p:nvPr/>
        </p:nvSpPr>
        <p:spPr>
          <a:xfrm>
            <a:off x="5974920" y="4637880"/>
            <a:ext cx="1963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x = 9;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&amp;ref = x;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Reference Variables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A reference variable serves as an alternative name for an object.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int m = 10;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int &amp;j = m;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  // j is a reference variable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cout &lt;&lt; "value of m = " &lt;&lt; m &lt;&lt; endl; //print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j = 18;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cout &lt;&lt; "value of m = " &lt;&lt; m &lt;&lt; endl; // print 18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&amp;ref1, int &amp;ref2)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ref1;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ref1 = ref2;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ref2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swap(x,y);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Reference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47680" y="1219320"/>
            <a:ext cx="87433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#include &lt;iostream&gt;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using namespace std;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void swap(int &amp;ref1, int &amp;ref2)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temp = ref1;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ref1 = ref2;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ref2 = temp;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main(void)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int x = 5, y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"Before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swap(x,y);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"After swap function: ";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cout &lt;&lt; "x = " &lt;&lt; x &lt;&lt; ", y = " &lt;&lt; y &lt;&lt; endl;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01"/>
              </a:spcAft>
            </a:pPr>
            <a:r>
              <a:rPr b="0" lang="en-US" sz="1600" spc="-1" strike="noStrike">
                <a:solidFill>
                  <a:srgbClr val="40404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4726080" y="3456000"/>
            <a:ext cx="4039560" cy="779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Output: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Before swap function: x = 5, y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5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After swap function: x = 10, y =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Parameter Passing by Reference</a:t>
            </a:r>
            <a:endParaRPr b="0" lang="en-US" sz="4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You have no idea exactly what address C will store age at. However, whatever address C uses,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pAge will hold that address. When a pointer variable holds the address of another variable, it essentially points to that variable. Assuming that age is stored at the address 18826 (only C knows exactly where it is stored),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Figure shows what the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resulting memory looks like.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Memory Address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749040" y="3151080"/>
            <a:ext cx="5333400" cy="35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898560" y="4103640"/>
            <a:ext cx="4528440" cy="1908000"/>
            <a:chOff x="898560" y="4103640"/>
            <a:chExt cx="4528440" cy="1908000"/>
          </a:xfrm>
        </p:grpSpPr>
        <p:grpSp>
          <p:nvGrpSpPr>
            <p:cNvPr id="96" name="Group 2"/>
            <p:cNvGrpSpPr/>
            <p:nvPr/>
          </p:nvGrpSpPr>
          <p:grpSpPr>
            <a:xfrm>
              <a:off x="898560" y="4103640"/>
              <a:ext cx="4528440" cy="1908000"/>
              <a:chOff x="898560" y="4103640"/>
              <a:chExt cx="4528440" cy="1908000"/>
            </a:xfrm>
          </p:grpSpPr>
          <p:sp>
            <p:nvSpPr>
              <p:cNvPr id="97" name="CustomShape 3"/>
              <p:cNvSpPr/>
              <p:nvPr/>
            </p:nvSpPr>
            <p:spPr>
              <a:xfrm>
                <a:off x="3600360" y="4179960"/>
                <a:ext cx="1370880" cy="394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letter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8" name="CustomShape 4"/>
              <p:cNvSpPr/>
              <p:nvPr/>
            </p:nvSpPr>
            <p:spPr>
              <a:xfrm>
                <a:off x="3701880" y="4556160"/>
                <a:ext cx="685080" cy="394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65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99" name="CustomShape 5"/>
              <p:cNvSpPr/>
              <p:nvPr/>
            </p:nvSpPr>
            <p:spPr>
              <a:xfrm>
                <a:off x="1467000" y="5311800"/>
                <a:ext cx="3960000" cy="699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The variable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ptr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contains the address of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letter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0" name="CustomShape 6"/>
              <p:cNvSpPr/>
              <p:nvPr/>
            </p:nvSpPr>
            <p:spPr>
              <a:xfrm>
                <a:off x="898560" y="4103640"/>
                <a:ext cx="4320360" cy="12186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" name="CustomShape 7"/>
            <p:cNvSpPr/>
            <p:nvPr/>
          </p:nvSpPr>
          <p:spPr>
            <a:xfrm>
              <a:off x="3600360" y="4941720"/>
              <a:ext cx="18043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0x180A96e8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02" name="CustomShape 8"/>
          <p:cNvSpPr/>
          <p:nvPr/>
        </p:nvSpPr>
        <p:spPr>
          <a:xfrm>
            <a:off x="898560" y="4178160"/>
            <a:ext cx="1383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963720" y="4559400"/>
            <a:ext cx="180432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0x180A96e8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841320" y="4940280"/>
            <a:ext cx="1804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0x180A96f0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5427720" y="4049640"/>
            <a:ext cx="931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letter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5440320" y="4665600"/>
            <a:ext cx="840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07" name="Table 13"/>
          <p:cNvGraphicFramePr/>
          <p:nvPr/>
        </p:nvGraphicFramePr>
        <p:xfrm>
          <a:off x="6357960" y="2260440"/>
          <a:ext cx="2559960" cy="426852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</a:tblGrid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0x00000000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0x00000001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solidFill>
                      <a:srgbClr val="94a088"/>
                    </a:solidFill>
                  </a:tcPr>
                </a:tc>
              </a:tr>
              <a:tr h="304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</a:tbl>
          </a:graphicData>
        </a:graphic>
      </p:graphicFrame>
      <p:sp>
        <p:nvSpPr>
          <p:cNvPr id="108" name="CustomShape 14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 pointer is a variable that contains the address of another variable.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898560" y="4103640"/>
            <a:ext cx="4528440" cy="1908000"/>
            <a:chOff x="898560" y="4103640"/>
            <a:chExt cx="4528440" cy="1908000"/>
          </a:xfrm>
        </p:grpSpPr>
        <p:grpSp>
          <p:nvGrpSpPr>
            <p:cNvPr id="111" name="Group 2"/>
            <p:cNvGrpSpPr/>
            <p:nvPr/>
          </p:nvGrpSpPr>
          <p:grpSpPr>
            <a:xfrm>
              <a:off x="898560" y="4103640"/>
              <a:ext cx="4528440" cy="1908000"/>
              <a:chOff x="898560" y="4103640"/>
              <a:chExt cx="4528440" cy="1908000"/>
            </a:xfrm>
          </p:grpSpPr>
          <p:sp>
            <p:nvSpPr>
              <p:cNvPr id="112" name="CustomShape 3"/>
              <p:cNvSpPr/>
              <p:nvPr/>
            </p:nvSpPr>
            <p:spPr>
              <a:xfrm>
                <a:off x="3600360" y="4179960"/>
                <a:ext cx="1370880" cy="394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letter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3" name="CustomShape 4"/>
              <p:cNvSpPr/>
              <p:nvPr/>
            </p:nvSpPr>
            <p:spPr>
              <a:xfrm>
                <a:off x="3701880" y="4556160"/>
                <a:ext cx="685080" cy="39492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001"/>
                  </a:spcBef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65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4" name="CustomShape 5"/>
              <p:cNvSpPr/>
              <p:nvPr/>
            </p:nvSpPr>
            <p:spPr>
              <a:xfrm>
                <a:off x="1467000" y="5311800"/>
                <a:ext cx="3960000" cy="699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The variable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ptr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 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contains the address of </a:t>
                </a:r>
                <a:r>
                  <a:rPr b="1" lang="en-US" sz="20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letter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15" name="CustomShape 6"/>
              <p:cNvSpPr/>
              <p:nvPr/>
            </p:nvSpPr>
            <p:spPr>
              <a:xfrm>
                <a:off x="898560" y="4103640"/>
                <a:ext cx="4320360" cy="121860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7"/>
            <p:cNvSpPr/>
            <p:nvPr/>
          </p:nvSpPr>
          <p:spPr>
            <a:xfrm>
              <a:off x="3600360" y="4941720"/>
              <a:ext cx="18043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0x180A96e8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17" name="CustomShape 8"/>
          <p:cNvSpPr/>
          <p:nvPr/>
        </p:nvSpPr>
        <p:spPr>
          <a:xfrm>
            <a:off x="898560" y="4178160"/>
            <a:ext cx="1383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963720" y="4559400"/>
            <a:ext cx="180432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0x180A96e8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41320" y="4940280"/>
            <a:ext cx="1804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0x180A96f0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2768760" y="4759200"/>
            <a:ext cx="93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accent2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1" name="Table 12"/>
          <p:cNvGraphicFramePr/>
          <p:nvPr/>
        </p:nvGraphicFramePr>
        <p:xfrm>
          <a:off x="6357960" y="2260440"/>
          <a:ext cx="2559960" cy="426852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</a:tblGrid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0x00000000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0x00000001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0x180A96e8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solidFill>
                      <a:srgbClr val="7ea9ca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0x180A96f3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7ea9ca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solidFill>
                      <a:srgbClr val="94a088"/>
                    </a:solidFill>
                  </a:tcPr>
                </a:tc>
              </a:tr>
              <a:tr h="304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9b8357"/>
                    </a:solidFill>
                  </a:tcPr>
                </a:tc>
                <a:tc>
                  <a:tcPr marL="91440" marR="91440">
                    <a:solidFill>
                      <a:srgbClr val="94a088"/>
                    </a:solidFill>
                  </a:tcPr>
                </a:tc>
              </a:tr>
            </a:tbl>
          </a:graphicData>
        </a:graphic>
      </p:graphicFrame>
      <p:sp>
        <p:nvSpPr>
          <p:cNvPr id="122" name="CustomShape 13"/>
          <p:cNvSpPr/>
          <p:nvPr/>
        </p:nvSpPr>
        <p:spPr>
          <a:xfrm>
            <a:off x="5427720" y="4049640"/>
            <a:ext cx="931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letter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5440320" y="4665600"/>
            <a:ext cx="840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ptr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 pointer is a variable that contains the address of another variable.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We say that a pointer points/references another variable.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Declaration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General Format: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data_type *pointer_name;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2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 pointer declaration such as,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404040"/>
                </a:solidFill>
                <a:latin typeface="Courier New"/>
              </a:rPr>
              <a:t>int *numberPtr;</a:t>
            </a:r>
            <a:endParaRPr b="0" lang="en-US" sz="2400" spc="-1" strike="noStrike">
              <a:latin typeface="Arial"/>
            </a:endParaRPr>
          </a:p>
          <a:p>
            <a:pPr lvl="2"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declares </a:t>
            </a:r>
            <a:r>
              <a:rPr b="1" lang="en-US" sz="2000" spc="-1" strike="noStrike">
                <a:solidFill>
                  <a:srgbClr val="404040"/>
                </a:solidFill>
                <a:latin typeface="Courier New"/>
              </a:rPr>
              <a:t>numberPtr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as a variable that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points to an integer variable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  Its content is a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memory address.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800" spc="-1" strike="noStrike">
              <a:latin typeface="Arial"/>
            </a:endParaRPr>
          </a:p>
          <a:p>
            <a:pPr marL="566640" indent="-181800">
              <a:lnSpc>
                <a:spcPct val="2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28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* indicates that the variable being declared is a pointer variable instead of a normal variable.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1984320" y="5065560"/>
            <a:ext cx="5409360" cy="1447200"/>
            <a:chOff x="1984320" y="5065560"/>
            <a:chExt cx="5409360" cy="1447200"/>
          </a:xfrm>
        </p:grpSpPr>
        <p:sp>
          <p:nvSpPr>
            <p:cNvPr id="129" name="CustomShape 2"/>
            <p:cNvSpPr/>
            <p:nvPr/>
          </p:nvSpPr>
          <p:spPr>
            <a:xfrm>
              <a:off x="549360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" name="CustomShape 3"/>
            <p:cNvSpPr/>
            <p:nvPr/>
          </p:nvSpPr>
          <p:spPr>
            <a:xfrm>
              <a:off x="2496240" y="5500080"/>
              <a:ext cx="1534680" cy="45576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?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1" name="CustomShape 4"/>
            <p:cNvSpPr/>
            <p:nvPr/>
          </p:nvSpPr>
          <p:spPr>
            <a:xfrm>
              <a:off x="5786280" y="594360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144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2752200" y="5934240"/>
              <a:ext cx="1022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130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3" name="CustomShape 6"/>
            <p:cNvSpPr/>
            <p:nvPr/>
          </p:nvSpPr>
          <p:spPr>
            <a:xfrm>
              <a:off x="5684040" y="5138280"/>
              <a:ext cx="1125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4" name="CustomShape 7"/>
            <p:cNvSpPr/>
            <p:nvPr/>
          </p:nvSpPr>
          <p:spPr>
            <a:xfrm>
              <a:off x="2642400" y="5138280"/>
              <a:ext cx="131544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799"/>
                </a:spcBef>
              </a:pPr>
              <a:r>
                <a:rPr b="0" lang="en-US" sz="1600" spc="-1" strike="noStrike">
                  <a:solidFill>
                    <a:srgbClr val="000000"/>
                  </a:solidFill>
                  <a:latin typeface="Courier New"/>
                  <a:ea typeface="DejaVu Sans"/>
                </a:rPr>
                <a:t>numberPtr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5" name="CustomShape 8"/>
            <p:cNvSpPr/>
            <p:nvPr/>
          </p:nvSpPr>
          <p:spPr>
            <a:xfrm>
              <a:off x="1984320" y="5065560"/>
              <a:ext cx="5409360" cy="144720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CustomShape 9"/>
          <p:cNvSpPr/>
          <p:nvPr/>
        </p:nvSpPr>
        <p:spPr>
          <a:xfrm>
            <a:off x="152280" y="287280"/>
            <a:ext cx="88383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Pointer Declaration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152280" y="1066680"/>
            <a:ext cx="883836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Consider the following declaration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0070c0"/>
                </a:solidFill>
                <a:latin typeface="Courier New"/>
              </a:rPr>
              <a:t>int *numberPtr, number = 20;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 this case, two memory address have been reserved, associated with the names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numberPtr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566640" indent="-181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value in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is of type integer, and the value in variable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numberPtr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is an address for another memory location.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Application>LibreOffice/6.0.7.3$Linux_X86_64 LibreOffice_project/00m0$Build-3</Application>
  <Words>4731</Words>
  <Paragraphs>982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  <dc:description/>
  <dc:language>en-US</dc:language>
  <cp:lastModifiedBy/>
  <dcterms:modified xsi:type="dcterms:W3CDTF">2019-05-25T10:58:07Z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