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3" r:id="rId43"/>
    <p:sldId id="274" r:id="rId44"/>
    <p:sldId id="275" r:id="rId45"/>
    <p:sldId id="276" r:id="rId46"/>
    <p:sldId id="27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30-May-16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1ABB6E-14D5-406C-A90E-645CF1CB4115}" type="slidenum">
              <a:rPr lang="en-US" smtClean="0"/>
              <a:pPr>
                <a:spcBef>
                  <a:spcPct val="0"/>
                </a:spcBef>
              </a:pPr>
              <a:t>28</a:t>
            </a:fld>
            <a:endParaRPr lang="en-US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229411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D59617-438B-4208-9C2C-2B480491F444}" type="slidenum">
              <a:rPr lang="en-US" smtClean="0"/>
              <a:pPr>
                <a:spcBef>
                  <a:spcPct val="0"/>
                </a:spcBef>
              </a:pPr>
              <a:t>37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5889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B02553-B16E-4D75-BA31-3C01BA3E174C}" type="slidenum">
              <a:rPr lang="en-US" smtClean="0"/>
              <a:pPr>
                <a:spcBef>
                  <a:spcPct val="0"/>
                </a:spcBef>
              </a:pPr>
              <a:t>38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91466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BCD215-6480-448C-B156-C1FCD004A019}" type="slidenum">
              <a:rPr lang="en-US" smtClean="0">
                <a:latin typeface="Calibri" panose="020F0502020204030204" pitchFamily="34" charset="0"/>
              </a:rPr>
              <a:pPr/>
              <a:t>46</a:t>
            </a:fld>
            <a:endParaRPr 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7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30-May-16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02</a:t>
            </a:r>
            <a:br>
              <a:rPr lang="en-US" dirty="0" smtClean="0"/>
            </a:br>
            <a:r>
              <a:rPr lang="en-US" sz="3200" dirty="0" smtClean="0"/>
              <a:t>Dynamic Memory Allocation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CSE225: </a:t>
            </a:r>
            <a:r>
              <a:rPr lang="en-US"/>
              <a:t>Data </a:t>
            </a:r>
            <a:r>
              <a:rPr lang="en-US" smtClean="0"/>
              <a:t>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82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“HELLO";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‘l’;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66565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</p:spTree>
    <p:extLst>
      <p:ext uri="{BB962C8B-B14F-4D97-AF65-F5344CB8AC3E}">
        <p14:creationId xmlns:p14="http://schemas.microsoft.com/office/powerpoint/2010/main" xmlns="" val="7768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“HELLO";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‘l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8615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8616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68616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293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“HELLO";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‘l’;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52913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29138" y="30781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484822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9639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9640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69640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33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 = {3, 1, 8};</a:t>
            </a: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268763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213201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372225" y="228600"/>
          <a:ext cx="2560638" cy="6400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/>
                <a:gridCol w="1280319"/>
              </a:tblGrid>
              <a:tr h="301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451" marR="91451"/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0x180A96e7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0x180A96f4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0x180A96f5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0x180A96f6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0x180A96f7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0x180A96f8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0x180A96f9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0x180A96fA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0x180A96fB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0x180A96fC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0x180A96fD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0x180A96fE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409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70738" name="Text Box 5"/>
          <p:cNvSpPr txBox="1">
            <a:spLocks noChangeArrowheads="1"/>
          </p:cNvSpPr>
          <p:nvPr/>
        </p:nvSpPr>
        <p:spPr bwMode="auto">
          <a:xfrm>
            <a:off x="5386388" y="1454150"/>
            <a:ext cx="931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201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70661" idx="2"/>
          </p:cNvCxnSpPr>
          <p:nvPr/>
        </p:nvCxnSpPr>
        <p:spPr>
          <a:xfrm flipH="1">
            <a:off x="2405063" y="2081213"/>
            <a:ext cx="4762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50" name="Rectangle 3"/>
          <p:cNvSpPr txBox="1">
            <a:spLocks noChangeArrowheads="1"/>
          </p:cNvSpPr>
          <p:nvPr/>
        </p:nvSpPr>
        <p:spPr bwMode="auto">
          <a:xfrm>
            <a:off x="612775" y="3656013"/>
            <a:ext cx="5238750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A[2];</a:t>
            </a:r>
            <a:r>
              <a:rPr lang="en-US">
                <a:solidFill>
                  <a:srgbClr val="000000"/>
                </a:solidFill>
              </a:rPr>
              <a:t> is equivalent to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*(A + 4 × 2);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6400" y="4538663"/>
            <a:ext cx="3175" cy="360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85887" y="4848225"/>
            <a:ext cx="227171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alibri Light" panose="020F0302020204030204"/>
              </a:rPr>
              <a:t>Base         offset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2575719" y="4083844"/>
            <a:ext cx="120650" cy="7350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22550" y="4511675"/>
            <a:ext cx="3175" cy="36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42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 = {3, 1, 8};</a:t>
            </a: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71685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7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58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 = {3, 1, 8};</a:t>
            </a:r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2709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72709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21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3548063" y="41036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824288" y="32813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24" name="Text Box 5"/>
          <p:cNvSpPr txBox="1">
            <a:spLocks noChangeArrowheads="1"/>
          </p:cNvSpPr>
          <p:nvPr/>
        </p:nvSpPr>
        <p:spPr bwMode="auto">
          <a:xfrm>
            <a:off x="4143375" y="41036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56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 = {3, 1, 8};</a:t>
            </a:r>
          </a:p>
        </p:txBody>
      </p:sp>
      <p:sp>
        <p:nvSpPr>
          <p:cNvPr id="73732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73734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548063" y="41036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24288" y="3281363"/>
            <a:ext cx="4762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48" name="Text Box 5"/>
          <p:cNvSpPr txBox="1">
            <a:spLocks noChangeArrowheads="1"/>
          </p:cNvSpPr>
          <p:nvPr/>
        </p:nvSpPr>
        <p:spPr bwMode="auto">
          <a:xfrm>
            <a:off x="4143375" y="41036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21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 = {3, 1, 8};</a:t>
            </a: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4090988" y="1681163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4757" name="Text Box 6"/>
          <p:cNvSpPr txBox="1">
            <a:spLocks noChangeArrowheads="1"/>
          </p:cNvSpPr>
          <p:nvPr/>
        </p:nvSpPr>
        <p:spPr bwMode="auto">
          <a:xfrm>
            <a:off x="3535363" y="1681163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35363" y="2919413"/>
          <a:ext cx="1776411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74757" idx="2"/>
          </p:cNvCxnSpPr>
          <p:nvPr/>
        </p:nvCxnSpPr>
        <p:spPr>
          <a:xfrm flipH="1">
            <a:off x="3810000" y="2081213"/>
            <a:ext cx="3175" cy="83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9" name="Rectangle 3"/>
          <p:cNvSpPr txBox="1">
            <a:spLocks noChangeArrowheads="1"/>
          </p:cNvSpPr>
          <p:nvPr/>
        </p:nvSpPr>
        <p:spPr bwMode="auto">
          <a:xfrm>
            <a:off x="2016125" y="4713288"/>
            <a:ext cx="38957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746625" y="41036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22850" y="32813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72" name="Text Box 5"/>
          <p:cNvSpPr txBox="1">
            <a:spLocks noChangeArrowheads="1"/>
          </p:cNvSpPr>
          <p:nvPr/>
        </p:nvSpPr>
        <p:spPr bwMode="auto">
          <a:xfrm>
            <a:off x="5340350" y="41036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33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2528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1963738" y="28035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1376363" y="28003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5075" y="4114800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76805" idx="2"/>
          </p:cNvCxnSpPr>
          <p:nvPr/>
        </p:nvCxnSpPr>
        <p:spPr>
          <a:xfrm flipH="1">
            <a:off x="1649413" y="32004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8275" y="4046538"/>
          <a:ext cx="427038" cy="155098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7038"/>
              </a:tblGrid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871663" y="43053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03488" y="4630738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870075" y="4821238"/>
            <a:ext cx="633413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01900" y="5143500"/>
          <a:ext cx="177641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868488" y="53340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buNone/>
              <a:defRPr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</p:txBody>
      </p:sp>
    </p:spTree>
    <p:extLst>
      <p:ext uri="{BB962C8B-B14F-4D97-AF65-F5344CB8AC3E}">
        <p14:creationId xmlns:p14="http://schemas.microsoft.com/office/powerpoint/2010/main" xmlns="" val="24447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[5] = {'H', 'E', 'L', 'L', 'O'};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%08x\n”,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%08x\n”,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086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1963738" y="28035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7829" name="Text Box 6"/>
          <p:cNvSpPr txBox="1">
            <a:spLocks noChangeArrowheads="1"/>
          </p:cNvSpPr>
          <p:nvPr/>
        </p:nvSpPr>
        <p:spPr bwMode="auto">
          <a:xfrm>
            <a:off x="1376363" y="28003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5075" y="4114800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77829" idx="2"/>
          </p:cNvCxnSpPr>
          <p:nvPr/>
        </p:nvCxnSpPr>
        <p:spPr>
          <a:xfrm flipH="1">
            <a:off x="1649413" y="32004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8275" y="4046538"/>
          <a:ext cx="427038" cy="155098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7038"/>
              </a:tblGrid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871663" y="43053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03488" y="4630738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870075" y="4821238"/>
            <a:ext cx="633413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01900" y="5143500"/>
          <a:ext cx="177641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868488" y="53340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4710113" y="4078288"/>
            <a:ext cx="2743200" cy="762000"/>
          </a:xfrm>
          <a:prstGeom prst="wedgeRoundRectCallout">
            <a:avLst>
              <a:gd name="adj1" fmla="val -65112"/>
              <a:gd name="adj2" fmla="val -21679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Array. Each element is an int.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1104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1963738" y="28035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1376363" y="28003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5075" y="4114800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78853" idx="2"/>
          </p:cNvCxnSpPr>
          <p:nvPr/>
        </p:nvCxnSpPr>
        <p:spPr>
          <a:xfrm flipH="1">
            <a:off x="1649413" y="32004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8275" y="4046538"/>
          <a:ext cx="427038" cy="155098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7038"/>
              </a:tblGrid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871663" y="43053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03488" y="4630738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870075" y="4821238"/>
            <a:ext cx="633413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01900" y="5143500"/>
          <a:ext cx="177641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868488" y="53340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4710113" y="4078288"/>
            <a:ext cx="2743200" cy="762000"/>
          </a:xfrm>
          <a:prstGeom prst="wedgeRoundRectCallout">
            <a:avLst>
              <a:gd name="adj1" fmla="val -65112"/>
              <a:gd name="adj2" fmla="val -21679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Array. Each element is an int.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143000" y="5845175"/>
            <a:ext cx="6310313" cy="762000"/>
          </a:xfrm>
          <a:prstGeom prst="wedgeRoundRectCallout">
            <a:avLst>
              <a:gd name="adj1" fmla="val -37073"/>
              <a:gd name="adj2" fmla="val -80784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Array. Each element is a pointer to an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(equivalent to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and points to the first element of an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array.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4709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1963738" y="28035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9877" name="Text Box 6"/>
          <p:cNvSpPr txBox="1">
            <a:spLocks noChangeArrowheads="1"/>
          </p:cNvSpPr>
          <p:nvPr/>
        </p:nvSpPr>
        <p:spPr bwMode="auto">
          <a:xfrm>
            <a:off x="1376363" y="28003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5075" y="4114800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79877" idx="2"/>
          </p:cNvCxnSpPr>
          <p:nvPr/>
        </p:nvCxnSpPr>
        <p:spPr>
          <a:xfrm flipH="1">
            <a:off x="1649413" y="32004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8275" y="4046538"/>
          <a:ext cx="427038" cy="155098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7038"/>
              </a:tblGrid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871663" y="43053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03488" y="4630738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870075" y="4821238"/>
            <a:ext cx="633413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01900" y="5143500"/>
          <a:ext cx="177641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868488" y="53340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4710113" y="4078288"/>
            <a:ext cx="2743200" cy="762000"/>
          </a:xfrm>
          <a:prstGeom prst="wedgeRoundRectCallout">
            <a:avLst>
              <a:gd name="adj1" fmla="val -65112"/>
              <a:gd name="adj2" fmla="val -21679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Array. Each element is an int.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143000" y="5845175"/>
            <a:ext cx="6310313" cy="762000"/>
          </a:xfrm>
          <a:prstGeom prst="wedgeRoundRectCallout">
            <a:avLst>
              <a:gd name="adj1" fmla="val -37073"/>
              <a:gd name="adj2" fmla="val -80784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Array. Each element is a pointer to an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(equivalent to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and points to the first element of an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array.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2501900" y="3113088"/>
            <a:ext cx="6310313" cy="762000"/>
          </a:xfrm>
          <a:prstGeom prst="wedgeRoundRectCallout">
            <a:avLst>
              <a:gd name="adj1" fmla="val -58270"/>
              <a:gd name="adj2" fmla="val -37799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Pointer to a pointer to an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(equivalent to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and points to the first element of an array of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pointers.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3438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  <a:p>
            <a:pPr marL="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**p = A;</a:t>
            </a: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1963738" y="28035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1376363" y="28003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5075" y="4114800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80901" idx="2"/>
          </p:cNvCxnSpPr>
          <p:nvPr/>
        </p:nvCxnSpPr>
        <p:spPr>
          <a:xfrm flipH="1">
            <a:off x="1649413" y="32004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8275" y="4046538"/>
          <a:ext cx="427038" cy="155098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7038"/>
              </a:tblGrid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871663" y="43053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03488" y="4630738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870075" y="4821238"/>
            <a:ext cx="633413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01900" y="5143500"/>
          <a:ext cx="177641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868488" y="53340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335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**p = A;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1963738" y="28035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81925" name="Text Box 6"/>
          <p:cNvSpPr txBox="1">
            <a:spLocks noChangeArrowheads="1"/>
          </p:cNvSpPr>
          <p:nvPr/>
        </p:nvSpPr>
        <p:spPr bwMode="auto">
          <a:xfrm>
            <a:off x="1376363" y="28003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5075" y="4114800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81925" idx="2"/>
          </p:cNvCxnSpPr>
          <p:nvPr/>
        </p:nvCxnSpPr>
        <p:spPr>
          <a:xfrm flipH="1">
            <a:off x="1649413" y="32004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8275" y="4046538"/>
          <a:ext cx="427038" cy="155098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7038"/>
              </a:tblGrid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871663" y="43053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03488" y="4630738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870075" y="4821238"/>
            <a:ext cx="633413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01900" y="5143500"/>
          <a:ext cx="177641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868488" y="53340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55588" y="4105275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14388" y="4294188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8" name="Text Box 5"/>
          <p:cNvSpPr txBox="1">
            <a:spLocks noChangeArrowheads="1"/>
          </p:cNvSpPr>
          <p:nvPr/>
        </p:nvSpPr>
        <p:spPr bwMode="auto">
          <a:xfrm>
            <a:off x="217488" y="376396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xmlns="" val="28719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  <a:p>
            <a:pPr marL="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**p = A;</a:t>
            </a:r>
          </a:p>
          <a:p>
            <a:pPr marL="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p[1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][2] = 99;</a:t>
            </a:r>
          </a:p>
        </p:txBody>
      </p:sp>
      <p:sp>
        <p:nvSpPr>
          <p:cNvPr id="82948" name="Text Box 5"/>
          <p:cNvSpPr txBox="1">
            <a:spLocks noChangeArrowheads="1"/>
          </p:cNvSpPr>
          <p:nvPr/>
        </p:nvSpPr>
        <p:spPr bwMode="auto">
          <a:xfrm>
            <a:off x="1963738" y="28035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82949" name="Text Box 6"/>
          <p:cNvSpPr txBox="1">
            <a:spLocks noChangeArrowheads="1"/>
          </p:cNvSpPr>
          <p:nvPr/>
        </p:nvSpPr>
        <p:spPr bwMode="auto">
          <a:xfrm>
            <a:off x="1376363" y="28003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5075" y="4114800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82949" idx="2"/>
          </p:cNvCxnSpPr>
          <p:nvPr/>
        </p:nvCxnSpPr>
        <p:spPr>
          <a:xfrm flipH="1">
            <a:off x="1649413" y="32004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8275" y="4046538"/>
          <a:ext cx="427038" cy="155098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7038"/>
              </a:tblGrid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871663" y="43053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03488" y="4630738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870075" y="4821238"/>
            <a:ext cx="633413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01900" y="5143500"/>
          <a:ext cx="177641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868488" y="53340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55588" y="4105275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14388" y="4294188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02" name="Text Box 5"/>
          <p:cNvSpPr txBox="1">
            <a:spLocks noChangeArrowheads="1"/>
          </p:cNvSpPr>
          <p:nvPr/>
        </p:nvSpPr>
        <p:spPr bwMode="auto">
          <a:xfrm>
            <a:off x="217488" y="376396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xmlns="" val="14897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A[3][4] = {{3, 1, 8, 11}, {4, 12, 9, 10}, {7, 5, 2, 6}};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**p = A;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][2] = 99;</a:t>
            </a:r>
          </a:p>
        </p:txBody>
      </p:sp>
      <p:sp>
        <p:nvSpPr>
          <p:cNvPr id="83972" name="Text Box 5"/>
          <p:cNvSpPr txBox="1">
            <a:spLocks noChangeArrowheads="1"/>
          </p:cNvSpPr>
          <p:nvPr/>
        </p:nvSpPr>
        <p:spPr bwMode="auto">
          <a:xfrm>
            <a:off x="1963738" y="28035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1376363" y="28003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5075" y="4114800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83973" idx="2"/>
          </p:cNvCxnSpPr>
          <p:nvPr/>
        </p:nvCxnSpPr>
        <p:spPr>
          <a:xfrm flipH="1">
            <a:off x="1649413" y="32004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8275" y="4046538"/>
          <a:ext cx="427038" cy="155098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7038"/>
              </a:tblGrid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9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52" marR="91552" marT="45676" marB="45676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871663" y="43053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03488" y="4630738"/>
          <a:ext cx="1776412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99</a:t>
                      </a:r>
                      <a:endParaRPr lang="en-US" sz="1800" b="1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8" marR="91448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1870075" y="4821238"/>
            <a:ext cx="633413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01900" y="5143500"/>
          <a:ext cx="1776412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03"/>
                <a:gridCol w="444103"/>
                <a:gridCol w="444103"/>
                <a:gridCol w="444103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868488" y="5334000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55588" y="4105275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14388" y="4294188"/>
            <a:ext cx="633412" cy="0"/>
          </a:xfrm>
          <a:prstGeom prst="straightConnector1">
            <a:avLst/>
          </a:prstGeom>
          <a:ln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26" name="Text Box 5"/>
          <p:cNvSpPr txBox="1">
            <a:spLocks noChangeArrowheads="1"/>
          </p:cNvSpPr>
          <p:nvPr/>
        </p:nvSpPr>
        <p:spPr bwMode="auto">
          <a:xfrm>
            <a:off x="217488" y="376396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xmlns="" val="18830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Allocation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800" i="1" dirty="0" smtClean="0"/>
              <a:t>Static Allocation</a:t>
            </a:r>
            <a:r>
              <a:rPr lang="en-US" sz="2800" dirty="0" smtClean="0"/>
              <a:t>: Allocation of memory space at compile time.</a:t>
            </a:r>
          </a:p>
          <a:p>
            <a:pPr eaLnBrk="1" hangingPunct="1">
              <a:spcBef>
                <a:spcPct val="0"/>
              </a:spcBef>
            </a:pPr>
            <a:endParaRPr lang="en-US" sz="2800" dirty="0" smtClean="0"/>
          </a:p>
          <a:p>
            <a:pPr eaLnBrk="1" hangingPunct="1">
              <a:spcBef>
                <a:spcPct val="0"/>
              </a:spcBef>
            </a:pPr>
            <a:r>
              <a:rPr lang="en-US" sz="2800" i="1" dirty="0" smtClean="0"/>
              <a:t>Dynamic Allocation</a:t>
            </a:r>
            <a:r>
              <a:rPr lang="en-US" sz="2800" dirty="0" smtClean="0"/>
              <a:t>: Allocation of memory space at run time.</a:t>
            </a:r>
          </a:p>
        </p:txBody>
      </p:sp>
    </p:spTree>
    <p:extLst>
      <p:ext uri="{BB962C8B-B14F-4D97-AF65-F5344CB8AC3E}">
        <p14:creationId xmlns:p14="http://schemas.microsoft.com/office/powerpoint/2010/main" xmlns="" val="26338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Memory Allocation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Dynamic allocation is useful when</a:t>
            </a:r>
          </a:p>
          <a:p>
            <a:pPr lvl="1"/>
            <a:r>
              <a:rPr lang="en-US" dirty="0"/>
              <a:t>arrays need to be created whose extent is not known until run time</a:t>
            </a:r>
          </a:p>
          <a:p>
            <a:pPr lvl="1"/>
            <a:r>
              <a:rPr lang="en-US" dirty="0"/>
              <a:t>complex structures of unknown size and/or shape need to be constructed as the program runs</a:t>
            </a:r>
          </a:p>
          <a:p>
            <a:pPr lvl="1"/>
            <a:r>
              <a:rPr lang="en-US" dirty="0"/>
              <a:t>objects need to be created and the constructor arguments are not known until run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Pointers need to be used for dynamic allocation of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the operator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new</a:t>
            </a:r>
            <a:r>
              <a:rPr lang="en-US" dirty="0"/>
              <a:t> to dynamically allocate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the operator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delete</a:t>
            </a:r>
            <a:r>
              <a:rPr lang="en-US" dirty="0"/>
              <a:t> to free this space </a:t>
            </a:r>
            <a:r>
              <a:rPr lang="en-US" dirty="0" smtClean="0"/>
              <a:t>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322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memory is available, the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new </a:t>
            </a:r>
            <a:r>
              <a:rPr lang="en-US" dirty="0"/>
              <a:t>operator allocates memory space for the requested object/array, and returns a pointer to (address of) the memory allocated.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sufficient memory is not available, the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new </a:t>
            </a:r>
            <a:r>
              <a:rPr lang="en-US" dirty="0"/>
              <a:t>operator returns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NULL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dynamically allocated object/array exists until the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delete</a:t>
            </a:r>
            <a:r>
              <a:rPr lang="en-US" dirty="0"/>
              <a:t> operator destroys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184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475" y="5495925"/>
            <a:ext cx="34178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alibri Light" panose="020F0302020204030204"/>
              </a:rPr>
              <a:t>Output: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0028ff17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0028ff17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[5] = {'H', 'E', 'L', 'L', 'O'};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%08x\n”,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%08x\n”,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526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delete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delete</a:t>
            </a:r>
            <a:r>
              <a:rPr lang="en-US" dirty="0"/>
              <a:t> operator de-allocates the object or array currently pointed to by the pointer which was previously allocated at run-time by the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new</a:t>
            </a:r>
            <a:r>
              <a:rPr lang="en-US" dirty="0"/>
              <a:t> operator.</a:t>
            </a:r>
          </a:p>
          <a:p>
            <a:pPr lvl="1"/>
            <a:r>
              <a:rPr lang="en-US" dirty="0"/>
              <a:t>the freed memory space is returned to Heap</a:t>
            </a:r>
          </a:p>
          <a:p>
            <a:pPr lvl="1"/>
            <a:r>
              <a:rPr lang="en-US" dirty="0"/>
              <a:t>the pointer is then </a:t>
            </a:r>
            <a:r>
              <a:rPr lang="en-US" i="1" dirty="0"/>
              <a:t>considered</a:t>
            </a:r>
            <a:r>
              <a:rPr lang="en-US" dirty="0"/>
              <a:t> unassigned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the value of the pointer is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NULL</a:t>
            </a:r>
            <a:r>
              <a:rPr lang="en-US" dirty="0"/>
              <a:t> there is no effect.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40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AutoShape 4"/>
          <p:cNvSpPr>
            <a:spLocks noChangeArrowheads="1"/>
          </p:cNvSpPr>
          <p:nvPr/>
        </p:nvSpPr>
        <p:spPr bwMode="auto">
          <a:xfrm>
            <a:off x="304800" y="2209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1140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1141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1142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1143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1144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1145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1146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1147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1148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91150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91151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91152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91153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91154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91155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91156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91157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8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91159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1160" name="Rectangle 25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376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304800" y="2590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2165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2166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0EC4</a:t>
            </a:r>
          </a:p>
        </p:txBody>
      </p:sp>
      <p:sp>
        <p:nvSpPr>
          <p:cNvPr id="92167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2168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2169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2170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2171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2172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2173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92182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grpSp>
        <p:nvGrpSpPr>
          <p:cNvPr id="92185" name="Group 25"/>
          <p:cNvGrpSpPr>
            <a:grpSpLocks/>
          </p:cNvGrpSpPr>
          <p:nvPr/>
        </p:nvGrpSpPr>
        <p:grpSpPr bwMode="auto">
          <a:xfrm>
            <a:off x="6248400" y="1905000"/>
            <a:ext cx="2590800" cy="2971800"/>
            <a:chOff x="1920" y="1440"/>
            <a:chExt cx="1632" cy="1872"/>
          </a:xfrm>
        </p:grpSpPr>
        <p:sp>
          <p:nvSpPr>
            <p:cNvPr id="92187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8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9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0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1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itle 3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479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304800" y="2971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3189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3190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0EC4</a:t>
            </a:r>
          </a:p>
        </p:txBody>
      </p:sp>
      <p:sp>
        <p:nvSpPr>
          <p:cNvPr id="93191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3192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3193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3194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22</a:t>
            </a:r>
          </a:p>
        </p:txBody>
      </p:sp>
      <p:sp>
        <p:nvSpPr>
          <p:cNvPr id="93195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3196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3197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93205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93206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93208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grpSp>
        <p:nvGrpSpPr>
          <p:cNvPr id="93209" name="Group 25"/>
          <p:cNvGrpSpPr>
            <a:grpSpLocks/>
          </p:cNvGrpSpPr>
          <p:nvPr/>
        </p:nvGrpSpPr>
        <p:grpSpPr bwMode="auto">
          <a:xfrm>
            <a:off x="6248400" y="1905000"/>
            <a:ext cx="2590800" cy="2971800"/>
            <a:chOff x="1920" y="1440"/>
            <a:chExt cx="1632" cy="1872"/>
          </a:xfrm>
        </p:grpSpPr>
        <p:sp>
          <p:nvSpPr>
            <p:cNvPr id="93211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2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3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4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5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itle 3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232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auto">
          <a:xfrm>
            <a:off x="304800" y="3352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4213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94214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0EC4</a:t>
            </a:r>
          </a:p>
        </p:txBody>
      </p:sp>
      <p:sp>
        <p:nvSpPr>
          <p:cNvPr id="94215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4216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4217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4218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22</a:t>
            </a:r>
          </a:p>
        </p:txBody>
      </p:sp>
      <p:sp>
        <p:nvSpPr>
          <p:cNvPr id="94219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4220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4221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94230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grpSp>
        <p:nvGrpSpPr>
          <p:cNvPr id="94233" name="Group 25"/>
          <p:cNvGrpSpPr>
            <a:grpSpLocks/>
          </p:cNvGrpSpPr>
          <p:nvPr/>
        </p:nvGrpSpPr>
        <p:grpSpPr bwMode="auto">
          <a:xfrm>
            <a:off x="6248400" y="1905000"/>
            <a:ext cx="2590800" cy="2971800"/>
            <a:chOff x="1920" y="1440"/>
            <a:chExt cx="1632" cy="1872"/>
          </a:xfrm>
        </p:grpSpPr>
        <p:sp>
          <p:nvSpPr>
            <p:cNvPr id="9423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34" name="Text Box 31"/>
          <p:cNvSpPr txBox="1">
            <a:spLocks noChangeArrowheads="1"/>
          </p:cNvSpPr>
          <p:nvPr/>
        </p:nvSpPr>
        <p:spPr bwMode="auto">
          <a:xfrm>
            <a:off x="914400" y="4903788"/>
            <a:ext cx="2209800" cy="1116012"/>
          </a:xfrm>
          <a:prstGeom prst="rect">
            <a:avLst/>
          </a:prstGeom>
          <a:noFill/>
          <a:ln>
            <a:noFill/>
          </a:ln>
          <a:effectLst>
            <a:outerShdw sy="50000" kx="-2453608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u="sng">
                <a:latin typeface="Tahoma" panose="020B0604030504040204" pitchFamily="34" charset="0"/>
              </a:rPr>
              <a:t>Output:</a:t>
            </a:r>
            <a:endParaRPr lang="en-US" sz="20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800" b="1">
                <a:latin typeface="Courier New" panose="02070309020205020404" pitchFamily="49" charset="0"/>
              </a:rPr>
              <a:t>22</a:t>
            </a:r>
            <a:endParaRPr lang="en-US" sz="320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itle 3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855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304800" y="3733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5237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5238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?</a:t>
            </a:r>
          </a:p>
        </p:txBody>
      </p:sp>
      <p:sp>
        <p:nvSpPr>
          <p:cNvPr id="95239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5240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5241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5242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95243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5244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5245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95251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95253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95256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latin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915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int *ptr;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new int;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*ptr = 22;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cout &lt;&lt; *ptr &lt;&lt; endl;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delete ptr;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 = NULL;</a:t>
            </a: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304800" y="4191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6261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96262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6263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6264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6265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6266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96267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6268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6269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FDE1</a:t>
            </a: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FDE0</a:t>
            </a: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0EC7</a:t>
            </a: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FDE2</a:t>
            </a:r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FDE3</a:t>
            </a:r>
          </a:p>
        </p:txBody>
      </p:sp>
      <p:sp>
        <p:nvSpPr>
          <p:cNvPr id="96275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0EC4</a:t>
            </a:r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0EC5</a:t>
            </a:r>
          </a:p>
        </p:txBody>
      </p: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</a:rPr>
              <a:t>0EC6</a:t>
            </a:r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9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ptr</a:t>
            </a:r>
          </a:p>
        </p:txBody>
      </p:sp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itle 3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151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llocation and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allocation 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rrays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575" y="1419367"/>
            <a:ext cx="8797925" cy="4757596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new[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integer_expression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]</a:t>
            </a:r>
            <a:r>
              <a:rPr lang="en-US" dirty="0" smtClean="0"/>
              <a:t> </a:t>
            </a:r>
            <a:r>
              <a:rPr lang="en-US" dirty="0"/>
              <a:t>statement to create an array of </a:t>
            </a:r>
            <a:r>
              <a:rPr lang="en-US" dirty="0" smtClean="0"/>
              <a:t>elements </a:t>
            </a:r>
            <a:r>
              <a:rPr lang="en-US" dirty="0"/>
              <a:t>instead of a single </a:t>
            </a:r>
            <a:r>
              <a:rPr lang="en-US" dirty="0" smtClean="0"/>
              <a:t>element.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delete []</a:t>
            </a:r>
            <a:r>
              <a:rPr lang="en-US" dirty="0" smtClean="0"/>
              <a:t> statement to </a:t>
            </a:r>
            <a:r>
              <a:rPr lang="en-US" dirty="0"/>
              <a:t>indicate that an array of </a:t>
            </a:r>
            <a:r>
              <a:rPr lang="en-US" dirty="0" smtClean="0"/>
              <a:t>elements </a:t>
            </a:r>
            <a:r>
              <a:rPr lang="en-US" dirty="0"/>
              <a:t>is to be </a:t>
            </a:r>
            <a:r>
              <a:rPr lang="en-US" dirty="0" err="1"/>
              <a:t>deallocated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292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155574" y="1140725"/>
            <a:ext cx="8319685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*grades = NULL;</a:t>
            </a: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numberOfGrades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&lt;&lt; "Enter the number of grades: ";</a:t>
            </a:r>
          </a:p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cin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&gt;&gt;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numberOfGrades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grades = new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numberOfGrades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for 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= 0;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numberOfGrades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cin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&gt;&gt; grades[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for 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j = 0; j &lt;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numberOfGrades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; j++)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cout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&lt;&lt; grades[j] &lt;&lt; " ";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delete [] grades;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grades = NULL;</a:t>
            </a:r>
          </a:p>
        </p:txBody>
      </p:sp>
    </p:spTree>
    <p:extLst>
      <p:ext uri="{BB962C8B-B14F-4D97-AF65-F5344CB8AC3E}">
        <p14:creationId xmlns:p14="http://schemas.microsoft.com/office/powerpoint/2010/main" xmlns="" val="387667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llocation of 2D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rrays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two dimensional array is really an array of arrays (rows).</a:t>
            </a:r>
          </a:p>
          <a:p>
            <a:r>
              <a:rPr lang="en-US" dirty="0"/>
              <a:t>To dynamically declare a two dimensional array of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type, you need to declare a pointer to a pointer as:</a:t>
            </a:r>
          </a:p>
          <a:p>
            <a:pPr lvl="1">
              <a:buNone/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**matrix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79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 smtClean="0"/>
              <a:t>The array name is basically the name of a pointer variable which contains the starting address of the array (address of the first element)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359525" y="1068388"/>
          <a:ext cx="2560638" cy="548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/>
                <a:gridCol w="128031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451" marR="91451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‘H’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‘E’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‘O’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3551" name="Text Box 5"/>
          <p:cNvSpPr txBox="1">
            <a:spLocks noChangeArrowheads="1"/>
          </p:cNvSpPr>
          <p:nvPr/>
        </p:nvSpPr>
        <p:spPr bwMode="auto">
          <a:xfrm>
            <a:off x="5440363" y="2571750"/>
            <a:ext cx="931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3552" name="Text Box 5"/>
          <p:cNvSpPr txBox="1">
            <a:spLocks noChangeArrowheads="1"/>
          </p:cNvSpPr>
          <p:nvPr/>
        </p:nvSpPr>
        <p:spPr bwMode="auto">
          <a:xfrm>
            <a:off x="2687638" y="268605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3553" name="Text Box 6"/>
          <p:cNvSpPr txBox="1">
            <a:spLocks noChangeArrowheads="1"/>
          </p:cNvSpPr>
          <p:nvPr/>
        </p:nvSpPr>
        <p:spPr bwMode="auto">
          <a:xfrm>
            <a:off x="2132013" y="26860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132013" y="3924300"/>
          <a:ext cx="2960685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  <a:gridCol w="592137"/>
                <a:gridCol w="592137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63553" idx="2"/>
          </p:cNvCxnSpPr>
          <p:nvPr/>
        </p:nvCxnSpPr>
        <p:spPr>
          <a:xfrm flipH="1">
            <a:off x="2405063" y="30861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21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llocation of 2D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rrays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allocate space for the 2D array with </a:t>
            </a:r>
            <a:r>
              <a:rPr lang="en-US" sz="3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rows and </a:t>
            </a:r>
            <a:r>
              <a:rPr lang="en-US" sz="3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columns:</a:t>
            </a:r>
          </a:p>
          <a:p>
            <a:pPr marL="640080" lvl="1" indent="-246888">
              <a:buClr>
                <a:schemeClr val="tx1">
                  <a:lumMod val="85000"/>
                  <a:lumOff val="15000"/>
                </a:schemeClr>
              </a:buClr>
              <a:buFont typeface="Wingdings 2"/>
              <a:buChar char="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first allocate the array of pointers which will point to the arrays (rows)</a:t>
            </a:r>
          </a:p>
          <a:p>
            <a:pPr marL="731520" lvl="2" indent="-246888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matrix = new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*[r];</a:t>
            </a:r>
          </a:p>
          <a:p>
            <a:pPr marL="640080" lvl="1" indent="-246888">
              <a:buClr>
                <a:schemeClr val="tx1">
                  <a:lumMod val="85000"/>
                  <a:lumOff val="15000"/>
                </a:schemeClr>
              </a:buClr>
              <a:buFont typeface="Wingdings 2"/>
              <a:buChar char="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creates space for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addresses; each being a pointer to an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Then you need to allocate the space for the 1D arrays themselves, each with a size of </a:t>
            </a:r>
            <a:r>
              <a:rPr lang="en-US" sz="3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pPr marL="731520" lvl="2" indent="-246888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&lt;r;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731520" lvl="2" indent="-246888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matrix[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 = new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[c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3206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2D array dynamically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rows, columns,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**matrix;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rows &gt;&gt; columns;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 = new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*[rows];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&lt;rows;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matrix[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[columns];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90015" y="410229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array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&lt;rows;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 [] matrix[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matrix;</a:t>
            </a:r>
          </a:p>
        </p:txBody>
      </p:sp>
    </p:spTree>
    <p:extLst>
      <p:ext uri="{BB962C8B-B14F-4D97-AF65-F5344CB8AC3E}">
        <p14:creationId xmlns:p14="http://schemas.microsoft.com/office/powerpoint/2010/main" xmlns="" val="6704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eak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When you dynamically create objects, you can access them through the pointer which is assigned by the </a:t>
            </a:r>
            <a:r>
              <a:rPr lang="en-US" sz="28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new</a:t>
            </a:r>
            <a:r>
              <a:rPr lang="en-US" sz="2800" dirty="0" smtClean="0"/>
              <a:t> operator</a:t>
            </a:r>
          </a:p>
          <a:p>
            <a:pPr eaLnBrk="1" hangingPunct="1"/>
            <a:r>
              <a:rPr lang="en-US" sz="2800" dirty="0" smtClean="0"/>
              <a:t>Reassigning a pointer without deleting the memory it pointed to previously is called a memory leak</a:t>
            </a:r>
          </a:p>
          <a:p>
            <a:pPr eaLnBrk="1" hangingPunct="1"/>
            <a:r>
              <a:rPr lang="en-US" sz="2800" dirty="0" smtClean="0"/>
              <a:t>It results in loss of available memory space</a:t>
            </a:r>
          </a:p>
        </p:txBody>
      </p:sp>
    </p:spTree>
    <p:extLst>
      <p:ext uri="{BB962C8B-B14F-4D97-AF65-F5344CB8AC3E}">
        <p14:creationId xmlns:p14="http://schemas.microsoft.com/office/powerpoint/2010/main" xmlns="" val="1333589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577850" y="2028825"/>
            <a:ext cx="323215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*ptr1 = new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*ptr2 = new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*ptr1 = 8;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*ptr2 = 5;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83150" y="1889125"/>
            <a:ext cx="2959100" cy="1838325"/>
            <a:chOff x="3076" y="1190"/>
            <a:chExt cx="1864" cy="1158"/>
          </a:xfrm>
        </p:grpSpPr>
        <p:sp>
          <p:nvSpPr>
            <p:cNvPr id="106513" name="Rectangle 5"/>
            <p:cNvSpPr>
              <a:spLocks noChangeArrowheads="1"/>
            </p:cNvSpPr>
            <p:nvPr/>
          </p:nvSpPr>
          <p:spPr bwMode="auto">
            <a:xfrm>
              <a:off x="3108" y="1190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ptr1</a:t>
              </a:r>
            </a:p>
          </p:txBody>
        </p:sp>
        <p:sp>
          <p:nvSpPr>
            <p:cNvPr id="106514" name="Rectangle 6"/>
            <p:cNvSpPr>
              <a:spLocks noChangeArrowheads="1"/>
            </p:cNvSpPr>
            <p:nvPr/>
          </p:nvSpPr>
          <p:spPr bwMode="auto">
            <a:xfrm>
              <a:off x="3076" y="144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106515" name="Rectangle 7"/>
            <p:cNvSpPr>
              <a:spLocks noChangeArrowheads="1"/>
            </p:cNvSpPr>
            <p:nvPr/>
          </p:nvSpPr>
          <p:spPr bwMode="auto">
            <a:xfrm>
              <a:off x="3076" y="206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106516" name="Rectangle 8"/>
            <p:cNvSpPr>
              <a:spLocks noChangeArrowheads="1"/>
            </p:cNvSpPr>
            <p:nvPr/>
          </p:nvSpPr>
          <p:spPr bwMode="auto">
            <a:xfrm>
              <a:off x="4433" y="1396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06517" name="Rectangle 9"/>
            <p:cNvSpPr>
              <a:spLocks noChangeArrowheads="1"/>
            </p:cNvSpPr>
            <p:nvPr/>
          </p:nvSpPr>
          <p:spPr bwMode="auto">
            <a:xfrm>
              <a:off x="4433" y="2020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06518" name="Line 10"/>
            <p:cNvSpPr>
              <a:spLocks noChangeShapeType="1"/>
            </p:cNvSpPr>
            <p:nvPr/>
          </p:nvSpPr>
          <p:spPr bwMode="auto">
            <a:xfrm>
              <a:off x="3587" y="2208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9" name="Line 11"/>
            <p:cNvSpPr>
              <a:spLocks noChangeShapeType="1"/>
            </p:cNvSpPr>
            <p:nvPr/>
          </p:nvSpPr>
          <p:spPr bwMode="auto">
            <a:xfrm>
              <a:off x="3587" y="1584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20" name="Rectangle 12"/>
            <p:cNvSpPr>
              <a:spLocks noChangeArrowheads="1"/>
            </p:cNvSpPr>
            <p:nvPr/>
          </p:nvSpPr>
          <p:spPr bwMode="auto">
            <a:xfrm>
              <a:off x="3108" y="181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ptr2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76800" y="4181475"/>
            <a:ext cx="2959100" cy="1838325"/>
            <a:chOff x="3072" y="2634"/>
            <a:chExt cx="1864" cy="1158"/>
          </a:xfrm>
        </p:grpSpPr>
        <p:sp>
          <p:nvSpPr>
            <p:cNvPr id="106505" name="Rectangle 14"/>
            <p:cNvSpPr>
              <a:spLocks noChangeArrowheads="1"/>
            </p:cNvSpPr>
            <p:nvPr/>
          </p:nvSpPr>
          <p:spPr bwMode="auto">
            <a:xfrm>
              <a:off x="3104" y="263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ptr1</a:t>
              </a:r>
            </a:p>
          </p:txBody>
        </p:sp>
        <p:sp>
          <p:nvSpPr>
            <p:cNvPr id="106506" name="Rectangle 15"/>
            <p:cNvSpPr>
              <a:spLocks noChangeArrowheads="1"/>
            </p:cNvSpPr>
            <p:nvPr/>
          </p:nvSpPr>
          <p:spPr bwMode="auto">
            <a:xfrm>
              <a:off x="3072" y="288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106507" name="Rectangle 16"/>
            <p:cNvSpPr>
              <a:spLocks noChangeArrowheads="1"/>
            </p:cNvSpPr>
            <p:nvPr/>
          </p:nvSpPr>
          <p:spPr bwMode="auto">
            <a:xfrm>
              <a:off x="3072" y="3512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106508" name="Rectangle 17"/>
            <p:cNvSpPr>
              <a:spLocks noChangeArrowheads="1"/>
            </p:cNvSpPr>
            <p:nvPr/>
          </p:nvSpPr>
          <p:spPr bwMode="auto">
            <a:xfrm>
              <a:off x="4429" y="2840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06509" name="Rectangle 18"/>
            <p:cNvSpPr>
              <a:spLocks noChangeArrowheads="1"/>
            </p:cNvSpPr>
            <p:nvPr/>
          </p:nvSpPr>
          <p:spPr bwMode="auto">
            <a:xfrm>
              <a:off x="4429" y="3464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06510" name="Line 19"/>
            <p:cNvSpPr>
              <a:spLocks noChangeShapeType="1"/>
            </p:cNvSpPr>
            <p:nvPr/>
          </p:nvSpPr>
          <p:spPr bwMode="auto">
            <a:xfrm flipV="1">
              <a:off x="3583" y="3120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1" name="Line 20"/>
            <p:cNvSpPr>
              <a:spLocks noChangeShapeType="1"/>
            </p:cNvSpPr>
            <p:nvPr/>
          </p:nvSpPr>
          <p:spPr bwMode="auto">
            <a:xfrm>
              <a:off x="3583" y="3028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2" name="Rectangle 21"/>
            <p:cNvSpPr>
              <a:spLocks noChangeArrowheads="1"/>
            </p:cNvSpPr>
            <p:nvPr/>
          </p:nvSpPr>
          <p:spPr bwMode="auto">
            <a:xfrm>
              <a:off x="3104" y="3258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ptr2</a:t>
              </a:r>
            </a:p>
          </p:txBody>
        </p:sp>
      </p:grp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609600" y="3476625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ptr2 = ptr1;</a:t>
            </a:r>
          </a:p>
        </p:txBody>
      </p:sp>
    </p:spTree>
    <p:extLst>
      <p:ext uri="{BB962C8B-B14F-4D97-AF65-F5344CB8AC3E}">
        <p14:creationId xmlns:p14="http://schemas.microsoft.com/office/powerpoint/2010/main" xmlns="" val="50052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Leak</a:t>
            </a:r>
            <a:endParaRPr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800" dirty="0" smtClean="0"/>
              <a:t>Inaccessible memory location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400" dirty="0" smtClean="0"/>
              <a:t>Memory location that was allocated using 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new</a:t>
            </a:r>
            <a:r>
              <a:rPr lang="en-US" sz="2400" dirty="0" smtClean="0"/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sz="2400" dirty="0" smtClean="0"/>
              <a:t>There is no pointer that points to this memory space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800" dirty="0" smtClean="0"/>
              <a:t>It is a logical error and causes memory leaks</a:t>
            </a:r>
          </a:p>
        </p:txBody>
      </p:sp>
    </p:spTree>
    <p:extLst>
      <p:ext uri="{BB962C8B-B14F-4D97-AF65-F5344CB8AC3E}">
        <p14:creationId xmlns:p14="http://schemas.microsoft.com/office/powerpoint/2010/main" xmlns="" val="24298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Dangling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ointer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pointer that points to a memory location that has been de-allocated.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result of dereferencing a dangling pointer is unpredictable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566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577850" y="2028825"/>
            <a:ext cx="323215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*ptr1 = new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*ptr2;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*ptr1 = 8;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ptr2 = ptr1;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819275"/>
            <a:ext cx="2959100" cy="1838325"/>
            <a:chOff x="3072" y="1146"/>
            <a:chExt cx="1864" cy="1158"/>
          </a:xfrm>
        </p:grpSpPr>
        <p:sp>
          <p:nvSpPr>
            <p:cNvPr id="109582" name="Rectangle 5"/>
            <p:cNvSpPr>
              <a:spLocks noChangeArrowheads="1"/>
            </p:cNvSpPr>
            <p:nvPr/>
          </p:nvSpPr>
          <p:spPr bwMode="auto">
            <a:xfrm>
              <a:off x="3104" y="1146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ptr1</a:t>
              </a:r>
            </a:p>
          </p:txBody>
        </p:sp>
        <p:sp>
          <p:nvSpPr>
            <p:cNvPr id="109583" name="Rectangle 6"/>
            <p:cNvSpPr>
              <a:spLocks noChangeArrowheads="1"/>
            </p:cNvSpPr>
            <p:nvPr/>
          </p:nvSpPr>
          <p:spPr bwMode="auto">
            <a:xfrm>
              <a:off x="3072" y="1400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109584" name="Rectangle 7"/>
            <p:cNvSpPr>
              <a:spLocks noChangeArrowheads="1"/>
            </p:cNvSpPr>
            <p:nvPr/>
          </p:nvSpPr>
          <p:spPr bwMode="auto">
            <a:xfrm>
              <a:off x="3072" y="202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109585" name="Rectangle 8"/>
            <p:cNvSpPr>
              <a:spLocks noChangeArrowheads="1"/>
            </p:cNvSpPr>
            <p:nvPr/>
          </p:nvSpPr>
          <p:spPr bwMode="auto">
            <a:xfrm>
              <a:off x="4429" y="1352"/>
              <a:ext cx="50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09586" name="Line 9"/>
            <p:cNvSpPr>
              <a:spLocks noChangeShapeType="1"/>
            </p:cNvSpPr>
            <p:nvPr/>
          </p:nvSpPr>
          <p:spPr bwMode="auto">
            <a:xfrm flipV="1">
              <a:off x="3583" y="1632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7" name="Line 10"/>
            <p:cNvSpPr>
              <a:spLocks noChangeShapeType="1"/>
            </p:cNvSpPr>
            <p:nvPr/>
          </p:nvSpPr>
          <p:spPr bwMode="auto">
            <a:xfrm>
              <a:off x="3583" y="1540"/>
              <a:ext cx="8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8" name="Rectangle 11"/>
            <p:cNvSpPr>
              <a:spLocks noChangeArrowheads="1"/>
            </p:cNvSpPr>
            <p:nvPr/>
          </p:nvSpPr>
          <p:spPr bwMode="auto">
            <a:xfrm>
              <a:off x="3104" y="1770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ptr2</a:t>
              </a:r>
            </a:p>
          </p:txBody>
        </p:sp>
      </p:grp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577850" y="3505200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delete ptr1;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76800" y="3952875"/>
            <a:ext cx="2133600" cy="1838325"/>
            <a:chOff x="3072" y="2490"/>
            <a:chExt cx="1344" cy="1158"/>
          </a:xfrm>
        </p:grpSpPr>
        <p:sp>
          <p:nvSpPr>
            <p:cNvPr id="109577" name="Rectangle 14"/>
            <p:cNvSpPr>
              <a:spLocks noChangeArrowheads="1"/>
            </p:cNvSpPr>
            <p:nvPr/>
          </p:nvSpPr>
          <p:spPr bwMode="auto">
            <a:xfrm>
              <a:off x="3104" y="2490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ptr1</a:t>
              </a:r>
            </a:p>
          </p:txBody>
        </p:sp>
        <p:sp>
          <p:nvSpPr>
            <p:cNvPr id="109578" name="Rectangle 15"/>
            <p:cNvSpPr>
              <a:spLocks noChangeArrowheads="1"/>
            </p:cNvSpPr>
            <p:nvPr/>
          </p:nvSpPr>
          <p:spPr bwMode="auto">
            <a:xfrm>
              <a:off x="3072" y="2744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109579" name="Rectangle 16"/>
            <p:cNvSpPr>
              <a:spLocks noChangeArrowheads="1"/>
            </p:cNvSpPr>
            <p:nvPr/>
          </p:nvSpPr>
          <p:spPr bwMode="auto">
            <a:xfrm>
              <a:off x="3072" y="3368"/>
              <a:ext cx="507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109580" name="Line 17"/>
            <p:cNvSpPr>
              <a:spLocks noChangeShapeType="1"/>
            </p:cNvSpPr>
            <p:nvPr/>
          </p:nvSpPr>
          <p:spPr bwMode="auto">
            <a:xfrm flipV="1">
              <a:off x="3583" y="2976"/>
              <a:ext cx="833" cy="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1" name="Rectangle 18"/>
            <p:cNvSpPr>
              <a:spLocks noChangeArrowheads="1"/>
            </p:cNvSpPr>
            <p:nvPr/>
          </p:nvSpPr>
          <p:spPr bwMode="auto">
            <a:xfrm>
              <a:off x="3104" y="311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chemeClr val="tx2"/>
                  </a:solidFill>
                  <a:latin typeface="Tahoma" panose="020B0604030504040204" pitchFamily="34" charset="0"/>
                </a:rPr>
                <a:t>ptr2</a:t>
              </a: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Dangling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ointer</a:t>
            </a:r>
          </a:p>
        </p:txBody>
      </p:sp>
    </p:spTree>
    <p:extLst>
      <p:ext uri="{BB962C8B-B14F-4D97-AF65-F5344CB8AC3E}">
        <p14:creationId xmlns:p14="http://schemas.microsoft.com/office/powerpoint/2010/main" xmlns="" val="183889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68388"/>
            <a:ext cx="5238750" cy="1503362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 smtClean="0"/>
              <a:t>The array name is basically the name of a pointer variable which contains the starting address of the array (address of the first element)</a:t>
            </a: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2687638" y="268605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2132013" y="2686050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2013" y="3924300"/>
          <a:ext cx="2960685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7"/>
                <a:gridCol w="592137"/>
                <a:gridCol w="592137"/>
                <a:gridCol w="592137"/>
                <a:gridCol w="592137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48" marR="91448" marT="45603" marB="45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64517" idx="2"/>
          </p:cNvCxnSpPr>
          <p:nvPr/>
        </p:nvCxnSpPr>
        <p:spPr>
          <a:xfrm flipH="1">
            <a:off x="2405063" y="3086100"/>
            <a:ext cx="4762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3" name="Rectangle 3"/>
          <p:cNvSpPr txBox="1">
            <a:spLocks noChangeArrowheads="1"/>
          </p:cNvSpPr>
          <p:nvPr/>
        </p:nvSpPr>
        <p:spPr bwMode="auto">
          <a:xfrm>
            <a:off x="612775" y="4738688"/>
            <a:ext cx="52387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str[2];</a:t>
            </a:r>
            <a:r>
              <a:rPr lang="en-US">
                <a:solidFill>
                  <a:srgbClr val="000000"/>
                </a:solidFill>
              </a:rPr>
              <a:t> is equivalent to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*(str + 1 × 2);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57375" y="5621338"/>
            <a:ext cx="1588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51781" y="5923757"/>
            <a:ext cx="227171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alibri Light" panose="020F0302020204030204"/>
              </a:rPr>
              <a:t>Base           offset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2871788" y="5164138"/>
            <a:ext cx="120650" cy="736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932113" y="5594350"/>
            <a:ext cx="3175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359525" y="1068388"/>
          <a:ext cx="2560638" cy="548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/>
                <a:gridCol w="128031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451" marR="91451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‘H’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‘E’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‘O’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4597" name="Text Box 5"/>
          <p:cNvSpPr txBox="1">
            <a:spLocks noChangeArrowheads="1"/>
          </p:cNvSpPr>
          <p:nvPr/>
        </p:nvSpPr>
        <p:spPr bwMode="auto">
          <a:xfrm>
            <a:off x="5440363" y="2571750"/>
            <a:ext cx="931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92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65540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58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“HELLO";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59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“HELLO";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66565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60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“HELLO";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7592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67592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86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 txBox="1">
            <a:spLocks noChangeArrowheads="1"/>
          </p:cNvSpPr>
          <p:nvPr/>
        </p:nvSpPr>
        <p:spPr bwMode="auto">
          <a:xfrm>
            <a:off x="612775" y="4648200"/>
            <a:ext cx="5238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73025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0048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279525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7367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1939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6511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108325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“HELLO";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SzTx/>
              <a:buFont typeface="Garamond" panose="02020404030301010803" pitchFamily="18" charset="0"/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‘l’;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473450" y="1476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917825" y="1476375"/>
            <a:ext cx="555625" cy="400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17825" y="2713038"/>
          <a:ext cx="3856038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73"/>
                <a:gridCol w="642673"/>
                <a:gridCol w="642673"/>
                <a:gridCol w="642673"/>
                <a:gridCol w="642673"/>
                <a:gridCol w="642673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‘H’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‘E’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‘L’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‘O’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‘\0’</a:t>
                      </a:r>
                      <a:endParaRPr lang="en-US" sz="1800" dirty="0"/>
                    </a:p>
                  </a:txBody>
                  <a:tcPr marL="91427" marR="91427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66565" idx="2"/>
          </p:cNvCxnSpPr>
          <p:nvPr/>
        </p:nvCxnSpPr>
        <p:spPr>
          <a:xfrm flipH="1">
            <a:off x="3190875" y="1876425"/>
            <a:ext cx="4763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and Pointers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52750" y="3900488"/>
            <a:ext cx="555625" cy="400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228975" y="3078163"/>
            <a:ext cx="3175" cy="82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46475" y="3900488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</p:spTree>
    <p:extLst>
      <p:ext uri="{BB962C8B-B14F-4D97-AF65-F5344CB8AC3E}">
        <p14:creationId xmlns:p14="http://schemas.microsoft.com/office/powerpoint/2010/main" xmlns="" val="34002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2201</Words>
  <Application>Microsoft Office PowerPoint</Application>
  <PresentationFormat>On-screen Show (4:3)</PresentationFormat>
  <Paragraphs>600</Paragraphs>
  <Slides>46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Lecture 02 Dynamic Memory Allocation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Arrays and Pointers</vt:lpstr>
      <vt:lpstr>Allocation of Memory</vt:lpstr>
      <vt:lpstr>Dynamic Memory Allocation</vt:lpstr>
      <vt:lpstr>The new Operator</vt:lpstr>
      <vt:lpstr>The delete Operator</vt:lpstr>
      <vt:lpstr>Example</vt:lpstr>
      <vt:lpstr>Example</vt:lpstr>
      <vt:lpstr>Example</vt:lpstr>
      <vt:lpstr>Example</vt:lpstr>
      <vt:lpstr>Example</vt:lpstr>
      <vt:lpstr>Example</vt:lpstr>
      <vt:lpstr>Dynamic Allocation and De-allocation of Arrays</vt:lpstr>
      <vt:lpstr>Example</vt:lpstr>
      <vt:lpstr>Dynamic Allocation of 2D Arrays</vt:lpstr>
      <vt:lpstr>Dynamic Allocation of 2D Arrays</vt:lpstr>
      <vt:lpstr>Example</vt:lpstr>
      <vt:lpstr>Memory Leak</vt:lpstr>
      <vt:lpstr>Memory Leak</vt:lpstr>
      <vt:lpstr>Memory Leak</vt:lpstr>
      <vt:lpstr>Dangling Pointer</vt:lpstr>
      <vt:lpstr>Dangling Pointer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user</cp:lastModifiedBy>
  <cp:revision>16</cp:revision>
  <dcterms:created xsi:type="dcterms:W3CDTF">2014-09-11T18:03:18Z</dcterms:created>
  <dcterms:modified xsi:type="dcterms:W3CDTF">2016-05-30T13:31:38Z</dcterms:modified>
</cp:coreProperties>
</file>