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72" r:id="rId4"/>
    <p:sldId id="273" r:id="rId5"/>
    <p:sldId id="258" r:id="rId6"/>
    <p:sldId id="259" r:id="rId7"/>
    <p:sldId id="274" r:id="rId8"/>
    <p:sldId id="262" r:id="rId9"/>
    <p:sldId id="263" r:id="rId10"/>
    <p:sldId id="264" r:id="rId11"/>
    <p:sldId id="265" r:id="rId12"/>
    <p:sldId id="267" r:id="rId13"/>
    <p:sldId id="275" r:id="rId14"/>
    <p:sldId id="276" r:id="rId15"/>
    <p:sldId id="277" r:id="rId16"/>
    <p:sldId id="278" r:id="rId17"/>
    <p:sldId id="279" r:id="rId18"/>
    <p:sldId id="261" r:id="rId19"/>
    <p:sldId id="281" r:id="rId20"/>
    <p:sldId id="282" r:id="rId21"/>
    <p:sldId id="283" r:id="rId22"/>
    <p:sldId id="280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0E3F4F-D762-47F9-BD61-CCD5914ABEB3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34212-4B21-4ADD-920E-BEBF777B06D1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2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EEB432-022C-4C36-9116-2BA8F417E1AB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4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34A0F-B90B-4A76-85A1-82DC94EC4C18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9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2727-A689-4AE7-BF52-17FD3413A7D1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291F-34F1-40A6-8C6F-990751C720BB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023-3593-4780-9C83-8F083A0AAA57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C40-040E-43E2-BF6F-B432140D6633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3FB-8A60-4958-A22B-5307696FDF46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8F83-D4C0-4A87-B996-3A84443D8130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DA23-9E3A-423C-B6F0-5F50AD9D2958}" type="datetime1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7D51-CD10-48BC-9EE6-C2FFC4E8E398}" type="datetime1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DB7-FCC2-4B18-83CF-1F8A0A6526C3}" type="datetime1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E635-5ECE-41F0-9D0D-5AB4A7C24554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3965-83F8-4127-8EB0-4F7D025CA0A3}" type="datetime1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42A9-6F4C-4B64-8FD9-1974F1C10E15}" type="datetime1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04</a:t>
            </a:r>
            <a:br>
              <a:rPr lang="en-US" dirty="0" smtClean="0"/>
            </a:br>
            <a:r>
              <a:rPr lang="en-US" sz="3200" dirty="0"/>
              <a:t>Analysis of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CSE225: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of Growth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Consider the example of buying </a:t>
            </a:r>
            <a:r>
              <a:rPr lang="en-US" i="1" dirty="0">
                <a:cs typeface="Times New Roman" panose="02020603050405020304" pitchFamily="18" charset="0"/>
              </a:rPr>
              <a:t>elephants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cs typeface="Times New Roman" panose="02020603050405020304" pitchFamily="18" charset="0"/>
              </a:rPr>
              <a:t>goldfish: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dirty="0" err="1">
                <a:cs typeface="Times New Roman" panose="02020603050405020304" pitchFamily="18" charset="0"/>
              </a:rPr>
              <a:t>cost_of_elephants</a:t>
            </a:r>
            <a:r>
              <a:rPr lang="en-US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cost_of_goldfish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 ~ </a:t>
            </a:r>
            <a:r>
              <a:rPr lang="en-US" dirty="0" err="1">
                <a:cs typeface="Times New Roman" panose="02020603050405020304" pitchFamily="18" charset="0"/>
              </a:rPr>
              <a:t>cost_of_elephants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(approximation)</a:t>
            </a:r>
          </a:p>
          <a:p>
            <a:r>
              <a:rPr lang="en-US" dirty="0">
                <a:cs typeface="Times New Roman" panose="02020603050405020304" pitchFamily="18" charset="0"/>
              </a:rPr>
              <a:t>The low order </a:t>
            </a:r>
            <a:r>
              <a:rPr lang="en-US" dirty="0" smtClean="0">
                <a:cs typeface="Times New Roman" panose="02020603050405020304" pitchFamily="18" charset="0"/>
              </a:rPr>
              <a:t>terms, as well as constants </a:t>
            </a:r>
            <a:r>
              <a:rPr lang="en-US" dirty="0">
                <a:cs typeface="Times New Roman" panose="02020603050405020304" pitchFamily="18" charset="0"/>
              </a:rPr>
              <a:t>in a function are relatively insignificant for </a:t>
            </a:r>
            <a:r>
              <a:rPr lang="en-US" b="1" dirty="0">
                <a:cs typeface="Times New Roman" panose="02020603050405020304" pitchFamily="18" charset="0"/>
              </a:rPr>
              <a:t>large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 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6n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+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    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~ </a:t>
            </a:r>
            <a:r>
              <a:rPr lang="en-US" dirty="0" smtClean="0"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		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+ 100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>
                <a:cs typeface="Times New Roman" panose="02020603050405020304" pitchFamily="18" charset="0"/>
              </a:rPr>
              <a:t>    ~    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endParaRPr lang="en-US" baseline="300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	i.e</a:t>
            </a:r>
            <a:r>
              <a:rPr lang="en-US" i="1" dirty="0">
                <a:cs typeface="Times New Roman" panose="02020603050405020304" pitchFamily="18" charset="0"/>
              </a:rPr>
              <a:t>., </a:t>
            </a:r>
            <a:r>
              <a:rPr lang="en-US" dirty="0">
                <a:cs typeface="Times New Roman" panose="02020603050405020304" pitchFamily="18" charset="0"/>
              </a:rPr>
              <a:t>we say that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>
                <a:ea typeface="MS Mincho" panose="02020609040205080304" pitchFamily="49" charset="-128"/>
              </a:rPr>
              <a:t> have the same  </a:t>
            </a:r>
            <a:r>
              <a:rPr lang="en-US" b="1" dirty="0">
                <a:ea typeface="MS Mincho" panose="02020609040205080304" pitchFamily="49" charset="-128"/>
              </a:rPr>
              <a:t>rate of growth</a:t>
            </a:r>
            <a:r>
              <a:rPr lang="en-US" u="sng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Gulim" panose="020B0600000101010101" pitchFamily="34" charset="-127"/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ea typeface="Gulim" panose="020B0600000101010101" pitchFamily="34" charset="-127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)=30000</m:t>
                    </m:r>
                  </m:oMath>
                </a14:m>
                <a:r>
                  <a:rPr lang="en-US" altLang="ko-KR" i="1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>
                    <a:ea typeface="Gulim" panose="020B0600000101010101" pitchFamily="34" charset="-127"/>
                  </a:rPr>
                  <a:t>is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in the </a:t>
                </a:r>
                <a:r>
                  <a:rPr lang="en-US" altLang="ko-KR" i="1" dirty="0" smtClean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1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𝟏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endParaRPr lang="en-US" altLang="ko-KR" dirty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>
                    <a:ea typeface="Gulim" panose="020B0600000101010101" pitchFamily="34" charset="-127"/>
                  </a:rPr>
                  <a:t>Growth rate 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30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000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is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constant, that is, it is not dependent on problem size.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)=30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+8</m:t>
                    </m:r>
                  </m:oMath>
                </a14:m>
                <a:r>
                  <a:rPr lang="en-US" altLang="ko-KR" i="1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>
                    <a:ea typeface="Gulim" panose="020B0600000101010101" pitchFamily="34" charset="-127"/>
                  </a:rPr>
                  <a:t>is in the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 </a:t>
                </a:r>
                <a:endParaRPr lang="en-US" altLang="ko-KR" dirty="0" smtClean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 smtClean="0">
                    <a:ea typeface="Gulim" panose="020B0600000101010101" pitchFamily="34" charset="-127"/>
                  </a:rPr>
                  <a:t>Growth rate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30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+8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is roughly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proportional</a:t>
                </a:r>
                <a:r>
                  <a:rPr lang="en-US" altLang="ko-KR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to the growth rate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+1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is in the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𝒏</m:t>
                        </m:r>
                        <m:r>
                          <a:rPr lang="en-US" altLang="ko-KR" b="1" i="1" baseline="30000" dirty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𝟐</m:t>
                        </m:r>
                      </m:e>
                    </m:d>
                  </m:oMath>
                </a14:m>
                <a:endParaRPr lang="en-US" altLang="ko-KR" b="1" dirty="0" smtClean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>
                    <a:ea typeface="Gulim" panose="020B0600000101010101" pitchFamily="34" charset="-127"/>
                  </a:rPr>
                  <a:t>Growth rate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+1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is roughly </a:t>
                </a:r>
                <a:r>
                  <a:rPr lang="en-US" altLang="ko-KR" dirty="0">
                    <a:ea typeface="Gulim" panose="020B0600000101010101" pitchFamily="34" charset="-127"/>
                  </a:rPr>
                  <a:t>proportional to the growth rate of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.</a:t>
                </a:r>
              </a:p>
              <a:p>
                <a:r>
                  <a:rPr lang="en-US" altLang="ko-KR" dirty="0">
                    <a:ea typeface="Gulim" panose="020B0600000101010101" pitchFamily="34" charset="-127"/>
                  </a:rPr>
                  <a:t>In general,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function is faster- growing than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function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.</a:t>
                </a:r>
              </a:p>
              <a:p>
                <a:pPr lvl="1"/>
                <a:r>
                  <a:rPr lang="en-US" altLang="ko-KR" dirty="0" smtClean="0">
                    <a:ea typeface="Gulim" panose="020B0600000101010101" pitchFamily="34" charset="-127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algorithm runs a lot slower than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algorithm.</a:t>
                </a:r>
                <a:endParaRPr lang="en-US" altLang="ko-KR" dirty="0">
                  <a:ea typeface="Gulim" panose="020B0600000101010101" pitchFamily="34" charset="-127"/>
                </a:endParaRPr>
              </a:p>
              <a:p>
                <a:pPr>
                  <a:buFontTx/>
                  <a:buNone/>
                </a:pPr>
                <a:endParaRPr lang="en-US" altLang="ko-KR" dirty="0">
                  <a:ea typeface="Gulim" panose="020B0600000101010101" pitchFamily="34" charset="-127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2561" r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Gulim" panose="020B0600000101010101" pitchFamily="34" charset="-127"/>
              </a:rPr>
              <a:t>Visualizing Orders of Growth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On a graph, </a:t>
            </a:r>
            <a:r>
              <a:rPr lang="en-US" altLang="ko-KR" dirty="0" smtClean="0">
                <a:ea typeface="Gulim" panose="020B0600000101010101" pitchFamily="34" charset="-127"/>
              </a:rPr>
              <a:t>as you </a:t>
            </a:r>
            <a:r>
              <a:rPr lang="en-US" altLang="ko-KR" dirty="0">
                <a:ea typeface="Gulim" panose="020B0600000101010101" pitchFamily="34" charset="-127"/>
              </a:rPr>
              <a:t>go to </a:t>
            </a:r>
            <a:r>
              <a:rPr lang="en-US" altLang="ko-KR" dirty="0" smtClean="0">
                <a:ea typeface="Gulim" panose="020B0600000101010101" pitchFamily="34" charset="-127"/>
              </a:rPr>
              <a:t>the right</a:t>
            </a:r>
            <a:r>
              <a:rPr lang="en-US" altLang="ko-KR" dirty="0">
                <a:ea typeface="Gulim" panose="020B0600000101010101" pitchFamily="34" charset="-127"/>
              </a:rPr>
              <a:t>, a </a:t>
            </a:r>
            <a:r>
              <a:rPr lang="en-US" altLang="ko-KR" dirty="0" smtClean="0">
                <a:ea typeface="Gulim" panose="020B0600000101010101" pitchFamily="34" charset="-127"/>
              </a:rPr>
              <a:t>faster growing function eventually becomes larger.</a:t>
            </a:r>
            <a:endParaRPr lang="en-US" altLang="ko-KR" dirty="0">
              <a:ea typeface="Gulim" panose="020B0600000101010101" pitchFamily="34" charset="-127"/>
            </a:endParaRP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V="1">
            <a:off x="2859732" y="2479344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5" name="Line 5"/>
          <p:cNvSpPr>
            <a:spLocks noChangeShapeType="1"/>
          </p:cNvSpPr>
          <p:nvPr/>
        </p:nvSpPr>
        <p:spPr bwMode="auto">
          <a:xfrm>
            <a:off x="2859732" y="5527344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2859732" y="2631744"/>
            <a:ext cx="28956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Freeform 7"/>
          <p:cNvSpPr>
            <a:spLocks/>
          </p:cNvSpPr>
          <p:nvPr/>
        </p:nvSpPr>
        <p:spPr bwMode="auto">
          <a:xfrm>
            <a:off x="2859732" y="2403144"/>
            <a:ext cx="1752600" cy="3048000"/>
          </a:xfrm>
          <a:custGeom>
            <a:avLst/>
            <a:gdLst>
              <a:gd name="T0" fmla="*/ 0 w 1104"/>
              <a:gd name="T1" fmla="*/ 1920 h 1920"/>
              <a:gd name="T2" fmla="*/ 672 w 1104"/>
              <a:gd name="T3" fmla="*/ 1440 h 1920"/>
              <a:gd name="T4" fmla="*/ 1104 w 1104"/>
              <a:gd name="T5" fmla="*/ 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145732" y="2936544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)=30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+8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3469332" y="5527344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4002732" y="4384344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)=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 baseline="30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2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+1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 rot="-5400000">
            <a:off x="1546541" y="3831250"/>
            <a:ext cx="2169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Running time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nimBg="1"/>
      <p:bldP spid="2508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Growth of Functions</a:t>
            </a:r>
          </a:p>
        </p:txBody>
      </p:sp>
      <p:pic>
        <p:nvPicPr>
          <p:cNvPr id="14340" name="Picture 9" descr="relative growth rate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7200"/>
            <a:ext cx="8382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Complexity Graphs</a:t>
            </a:r>
          </a:p>
        </p:txBody>
      </p:sp>
      <p:pic>
        <p:nvPicPr>
          <p:cNvPr id="15363" name="Picture 3" descr="E:\CSE830\MATLAB\Lec3\COMPLEX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152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248400" y="4343400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b="0" dirty="0"/>
              <a:t>log(n)</a:t>
            </a:r>
            <a:endParaRPr lang="en-US" altLang="en-US" sz="2000" b="0" dirty="0"/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6019800" y="2438400"/>
          <a:ext cx="577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438400"/>
                        <a:ext cx="5778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2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</a:t>
            </a:r>
          </a:p>
        </p:txBody>
      </p:sp>
      <p:pic>
        <p:nvPicPr>
          <p:cNvPr id="16387" name="Picture 3" descr="E:\CSE830\MATLAB\Lec3\COMPLEX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43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96200" y="5611813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/>
              <a:t>log(n)</a:t>
            </a: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7696200" y="510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054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239000" y="3733800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endParaRPr lang="en-US" altLang="en-US" sz="2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791200" y="2514600"/>
            <a:ext cx="1406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 log(n)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1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CSE830\MATLAB\Lec3\COMPLEX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343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0" y="19812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10</a:t>
            </a:r>
            <a:endParaRPr lang="en-US" altLang="en-US" sz="2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772400" y="5791200"/>
            <a:ext cx="105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/>
              <a:t>n log(n)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58000" y="20574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r>
              <a:rPr lang="en-US" altLang="en-US" baseline="30000" dirty="0"/>
              <a:t>3</a:t>
            </a:r>
            <a:endParaRPr lang="en-US" altLang="en-US" sz="2000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162800" y="51816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10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CSE830\MATLAB\Lec3\COMPLEX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79145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 </a:t>
            </a:r>
            <a:r>
              <a:rPr lang="en-US" altLang="en-US" sz="3600" smtClean="0"/>
              <a:t>(log scale)</a:t>
            </a:r>
            <a:endParaRPr lang="en-US" altLang="en-US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543800" y="41910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10</a:t>
            </a:r>
            <a:endParaRPr lang="en-US" altLang="en-US" sz="2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543800" y="24384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20</a:t>
            </a:r>
            <a:endParaRPr lang="en-US" altLang="en-US" sz="2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429000" y="2057400"/>
            <a:ext cx="5180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 err="1"/>
              <a:t>n</a:t>
            </a:r>
            <a:r>
              <a:rPr lang="en-US" altLang="en-US" baseline="30000" dirty="0" err="1"/>
              <a:t>n</a:t>
            </a:r>
            <a:endParaRPr lang="en-US" altLang="en-US" sz="20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13650" y="548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1.1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772400" y="3276600"/>
            <a:ext cx="53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2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772400" y="1752600"/>
            <a:ext cx="53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3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231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Algorithms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ea typeface="Gulim" panose="020B0600000101010101" pitchFamily="34" charset="-127"/>
              </a:rPr>
              <a:t>An </a:t>
            </a:r>
            <a:r>
              <a:rPr lang="en-US" altLang="ko-KR" sz="2800" i="1" dirty="0">
                <a:ea typeface="Gulim" panose="020B0600000101010101" pitchFamily="34" charset="-127"/>
              </a:rPr>
              <a:t>algorithm</a:t>
            </a:r>
            <a:r>
              <a:rPr lang="en-US" altLang="ko-KR" sz="2800" dirty="0">
                <a:ea typeface="Gulim" panose="020B0600000101010101" pitchFamily="34" charset="-127"/>
              </a:rPr>
              <a:t> is a finite set of precise instructions for performing a computation or for solving a problem.</a:t>
            </a:r>
            <a:endParaRPr lang="en-US" sz="4000" b="1" dirty="0"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It must produce the correct result</a:t>
            </a:r>
          </a:p>
          <a:p>
            <a:pPr lvl="1"/>
            <a:r>
              <a:rPr lang="en-US" sz="2400" dirty="0" smtClean="0"/>
              <a:t>It must finish in some finite time</a:t>
            </a:r>
          </a:p>
          <a:p>
            <a:pPr lvl="1"/>
            <a:r>
              <a:rPr lang="en-US" dirty="0" smtClean="0"/>
              <a:t>You can represent an algorithm using </a:t>
            </a:r>
            <a:r>
              <a:rPr lang="en-US" dirty="0" err="1" smtClean="0"/>
              <a:t>pseudocode</a:t>
            </a:r>
            <a:r>
              <a:rPr lang="en-US" dirty="0" smtClean="0"/>
              <a:t>, flowchart, or even actual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3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j&lt;N; 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j&lt;N; 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56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7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-= 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-= 32;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3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4000" dirty="0">
                    <a:cs typeface="Courier New" panose="02070309020205020404" pitchFamily="49" charset="0"/>
                  </a:rPr>
                  <a:t>Is input size everything that matters?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find_a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(char *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’a’)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-1;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b="1" dirty="0" smtClean="0">
                    <a:cs typeface="Courier New" panose="02070309020205020404" pitchFamily="49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Consider two inputs: “alibi” and “never”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3143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918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en-US" sz="2400" dirty="0">
                    <a:cs typeface="Courier New" panose="02070309020205020404" pitchFamily="49" charset="0"/>
                  </a:rPr>
                  <a:t>So how does the running time vary with respect to various input?</a:t>
                </a:r>
              </a:p>
              <a:p>
                <a:pPr marL="285750" indent="-285750"/>
                <a:endParaRPr lang="en-US" sz="2400" dirty="0">
                  <a:cs typeface="Courier New" panose="02070309020205020404" pitchFamily="49" charset="0"/>
                </a:endParaRPr>
              </a:p>
              <a:p>
                <a:pPr marL="285750" indent="-285750"/>
                <a:r>
                  <a:rPr lang="en-US" sz="2400" dirty="0">
                    <a:cs typeface="Courier New" panose="02070309020205020404" pitchFamily="49" charset="0"/>
                  </a:rPr>
                  <a:t>Three scenarios</a:t>
                </a: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Best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𝑏𝑒𝑠𝑡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𝑟𝑢𝑛𝑡𝑖𝑚𝑒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𝑓𝑖𝑛𝑑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_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Worst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𝑤𝑜𝑟𝑠𝑡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𝑟𝑢𝑛𝑡𝑖𝑚𝑒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𝑓𝑖𝑛𝑑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_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Average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𝑎𝑣𝑔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𝑟𝑢𝑛𝑡𝑖𝑚𝑒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𝑓𝑖𝑛𝑑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_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0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7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Algorithms</a:t>
            </a:r>
          </a:p>
        </p:txBody>
      </p:sp>
      <p:pic>
        <p:nvPicPr>
          <p:cNvPr id="2050" name="Picture 2" descr="http://i.ytimg.com/vi/vOEN65nm4YU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4" r="12882"/>
          <a:stretch/>
        </p:blipFill>
        <p:spPr bwMode="auto">
          <a:xfrm>
            <a:off x="715134" y="939800"/>
            <a:ext cx="7295107" cy="55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Worst-case: </a:t>
            </a:r>
            <a:r>
              <a:rPr lang="en-US" altLang="en-US" sz="2400" dirty="0">
                <a:solidFill>
                  <a:schemeClr val="tx2"/>
                </a:solidFill>
              </a:rPr>
              <a:t>(usually </a:t>
            </a:r>
            <a:r>
              <a:rPr lang="en-US" altLang="en-US" sz="2400" dirty="0" smtClean="0">
                <a:solidFill>
                  <a:schemeClr val="tx2"/>
                </a:solidFill>
              </a:rPr>
              <a:t>done)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000" dirty="0" smtClean="0"/>
              <a:t>upper </a:t>
            </a:r>
            <a:r>
              <a:rPr lang="en-US" sz="2000" dirty="0"/>
              <a:t>bound on running </a:t>
            </a:r>
            <a:r>
              <a:rPr lang="en-US" sz="2000" dirty="0" smtClean="0"/>
              <a:t>time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dirty="0" smtClean="0"/>
              <a:t>maximum </a:t>
            </a:r>
            <a:r>
              <a:rPr lang="en-US" altLang="en-US" sz="2400" dirty="0"/>
              <a:t>running time of algorithm on any input of size 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endParaRPr lang="en-US" altLang="en-US" sz="2400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Average-case: </a:t>
            </a:r>
            <a:r>
              <a:rPr lang="en-US" altLang="en-US" sz="2400" dirty="0">
                <a:solidFill>
                  <a:schemeClr val="tx2"/>
                </a:solidFill>
              </a:rPr>
              <a:t>(sometimes </a:t>
            </a:r>
            <a:r>
              <a:rPr lang="en-US" altLang="en-US" sz="2400" dirty="0" smtClean="0">
                <a:solidFill>
                  <a:schemeClr val="tx2"/>
                </a:solidFill>
              </a:rPr>
              <a:t>done)</a:t>
            </a:r>
            <a:endParaRPr lang="en-US" altLang="en-US" sz="2400" dirty="0" smtClean="0"/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000" dirty="0" smtClean="0"/>
              <a:t>we </a:t>
            </a:r>
            <a:r>
              <a:rPr lang="en-US" sz="2000" dirty="0"/>
              <a:t>take all possible inputs and calculate computing time for all of the </a:t>
            </a:r>
            <a:r>
              <a:rPr lang="en-US" sz="2000" dirty="0" smtClean="0"/>
              <a:t>inputs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400" dirty="0" smtClean="0"/>
              <a:t>sum </a:t>
            </a:r>
            <a:r>
              <a:rPr lang="en-US" sz="2400" dirty="0"/>
              <a:t>all the calculated values and divide the sum by total number of </a:t>
            </a:r>
            <a:r>
              <a:rPr lang="en-US" sz="2400" dirty="0" smtClean="0"/>
              <a:t>inputs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400" dirty="0" smtClean="0"/>
              <a:t>we </a:t>
            </a:r>
            <a:r>
              <a:rPr lang="en-US" sz="2400" dirty="0"/>
              <a:t>must know (or predict) distribution of cases</a:t>
            </a:r>
            <a:endParaRPr lang="en-US" altLang="en-US" sz="2400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Best-case: 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dirty="0" smtClean="0">
                <a:solidFill>
                  <a:schemeClr val="tx2"/>
                </a:solidFill>
              </a:rPr>
              <a:t>bogus)</a:t>
            </a:r>
            <a:endParaRPr lang="en-US" altLang="en-US" sz="2400" dirty="0" smtClean="0"/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000" dirty="0" smtClean="0"/>
              <a:t>lower </a:t>
            </a:r>
            <a:r>
              <a:rPr lang="en-US" sz="2000" dirty="0"/>
              <a:t>bound on running time of an </a:t>
            </a:r>
            <a:r>
              <a:rPr lang="en-US" sz="2000" dirty="0" smtClean="0"/>
              <a:t>algorithm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dirty="0" smtClean="0"/>
              <a:t>minimum </a:t>
            </a:r>
            <a:r>
              <a:rPr lang="en-US" altLang="en-US" sz="2400" dirty="0"/>
              <a:t>running time of algorithm on any input of size 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3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Algorithms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cs typeface="Courier New" panose="02070309020205020404" pitchFamily="49" charset="0"/>
              </a:rPr>
              <a:t>What does it mean to analyze an algorithm?</a:t>
            </a:r>
            <a:endParaRPr lang="en-US" sz="2800" dirty="0">
              <a:cs typeface="Courier New" panose="02070309020205020404" pitchFamily="49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To have an estimate about how much time an algorithm may take to finish, or in other words, to analyze its running time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Sometimes, instead of running time, we are interested in how much memory the algorithm may consume while it runs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It enables us to compare between two algorithms</a:t>
            </a:r>
            <a:endParaRPr lang="en-US" dirty="0"/>
          </a:p>
          <a:p>
            <a:r>
              <a:rPr lang="en-US" sz="2800" dirty="0">
                <a:cs typeface="Courier New" panose="02070309020205020404" pitchFamily="49" charset="0"/>
              </a:rPr>
              <a:t>What do we mean by running time analysis?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Also referred to as </a:t>
            </a:r>
            <a:r>
              <a:rPr lang="en-US" sz="2400" u="sng" dirty="0" smtClean="0">
                <a:cs typeface="Times New Roman" panose="02020603050405020304" pitchFamily="18" charset="0"/>
              </a:rPr>
              <a:t>time-complexity</a:t>
            </a:r>
            <a:r>
              <a:rPr lang="en-US" sz="2400" dirty="0" smtClean="0">
                <a:cs typeface="Times New Roman" panose="02020603050405020304" pitchFamily="18" charset="0"/>
              </a:rPr>
              <a:t> analysis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To determine </a:t>
            </a:r>
            <a:r>
              <a:rPr lang="en-US" sz="2400" dirty="0">
                <a:cs typeface="Times New Roman" panose="02020603050405020304" pitchFamily="18" charset="0"/>
              </a:rPr>
              <a:t>how running time increases as the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size of the problem</a:t>
            </a:r>
            <a:r>
              <a:rPr lang="en-US" sz="2400" dirty="0">
                <a:cs typeface="Times New Roman" panose="02020603050405020304" pitchFamily="18" charset="0"/>
              </a:rPr>
              <a:t> increases.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01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Algorithms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Size of the problem can be a range of things, including</a:t>
            </a:r>
            <a:endParaRPr lang="en-US" sz="2800" dirty="0">
              <a:latin typeface="Monotype Corsiva" panose="03010101010201010101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/>
              <a:t>size of an array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polynomial degree </a:t>
            </a:r>
            <a:r>
              <a:rPr lang="en-US" sz="2400" dirty="0" smtClean="0"/>
              <a:t>of an equation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elements in a matrix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bits in the binary representation of the </a:t>
            </a:r>
            <a:r>
              <a:rPr lang="en-US" sz="2400" dirty="0" smtClean="0"/>
              <a:t>input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smtClean="0"/>
              <a:t>.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and so 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6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We Analyze Running Time?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We need to define </a:t>
            </a: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u="sng" dirty="0">
                <a:cs typeface="Times New Roman" panose="02020603050405020304" pitchFamily="18" charset="0"/>
              </a:rPr>
              <a:t>objective </a:t>
            </a:r>
            <a:r>
              <a:rPr lang="en-US" u="sng" dirty="0" smtClean="0">
                <a:cs typeface="Times New Roman" panose="02020603050405020304" pitchFamily="18" charset="0"/>
              </a:rPr>
              <a:t>measure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1) Compare execution </a:t>
            </a:r>
            <a:r>
              <a:rPr lang="en-US" dirty="0" smtClean="0">
                <a:cs typeface="Times New Roman" panose="02020603050405020304" pitchFamily="18" charset="0"/>
              </a:rPr>
              <a:t>times?</a:t>
            </a:r>
          </a:p>
          <a:p>
            <a:pPr lvl="2"/>
            <a:r>
              <a:rPr lang="en-US" b="1" i="1" dirty="0" smtClean="0">
                <a:cs typeface="Times New Roman" panose="02020603050405020304" pitchFamily="18" charset="0"/>
              </a:rPr>
              <a:t>Not </a:t>
            </a:r>
            <a:r>
              <a:rPr lang="en-US" b="1" i="1" dirty="0">
                <a:cs typeface="Times New Roman" panose="02020603050405020304" pitchFamily="18" charset="0"/>
              </a:rPr>
              <a:t>good</a:t>
            </a:r>
            <a:r>
              <a:rPr lang="en-US" dirty="0">
                <a:cs typeface="Times New Roman" panose="02020603050405020304" pitchFamily="18" charset="0"/>
              </a:rPr>
              <a:t>: times are specific to a particular computer </a:t>
            </a:r>
            <a:r>
              <a:rPr lang="en-US" dirty="0" smtClean="0">
                <a:cs typeface="Times New Roman" panose="02020603050405020304" pitchFamily="18" charset="0"/>
              </a:rPr>
              <a:t>!!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computershopper.com/var/ezwebin_site/storage/images/media/images/alienware-area-51-r2-desktop2/1208138-1-eng-US/alienware-area-51-r2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304256"/>
            <a:ext cx="42862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.ecycler.com/wp-content/uploads/2011/02/ibm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r="18956"/>
          <a:stretch/>
        </p:blipFill>
        <p:spPr bwMode="auto">
          <a:xfrm>
            <a:off x="267285" y="2729132"/>
            <a:ext cx="3629465" cy="32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We Analyze Running Time?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We need to define </a:t>
            </a: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u="sng" dirty="0">
                <a:cs typeface="Times New Roman" panose="02020603050405020304" pitchFamily="18" charset="0"/>
              </a:rPr>
              <a:t>objective </a:t>
            </a:r>
            <a:r>
              <a:rPr lang="en-US" u="sng" dirty="0" smtClean="0">
                <a:cs typeface="Times New Roman" panose="02020603050405020304" pitchFamily="18" charset="0"/>
              </a:rPr>
              <a:t>measure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2) Count the number of statements </a:t>
            </a:r>
            <a:r>
              <a:rPr lang="en-US" dirty="0" smtClean="0">
                <a:cs typeface="Times New Roman" panose="02020603050405020304" pitchFamily="18" charset="0"/>
              </a:rPr>
              <a:t>executed?</a:t>
            </a:r>
          </a:p>
          <a:p>
            <a:pPr lvl="2"/>
            <a:r>
              <a:rPr lang="en-US" sz="2000" dirty="0" smtClean="0">
                <a:cs typeface="Times New Roman" panose="02020603050405020304" pitchFamily="18" charset="0"/>
              </a:rPr>
              <a:t>Associate a "cost" with each statement.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Find </a:t>
            </a:r>
            <a:r>
              <a:rPr lang="en-US" dirty="0">
                <a:cs typeface="Times New Roman" panose="02020603050405020304" pitchFamily="18" charset="0"/>
              </a:rPr>
              <a:t>the "total cost“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by finding the total number of times each statement is executed.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/>
            <a:r>
              <a:rPr lang="en-US" b="1" i="1" dirty="0" smtClean="0">
                <a:cs typeface="Times New Roman" panose="02020603050405020304" pitchFamily="18" charset="0"/>
              </a:rPr>
              <a:t>Not </a:t>
            </a:r>
            <a:r>
              <a:rPr lang="en-US" b="1" i="1" dirty="0">
                <a:cs typeface="Times New Roman" panose="02020603050405020304" pitchFamily="18" charset="0"/>
              </a:rPr>
              <a:t>good</a:t>
            </a:r>
            <a:r>
              <a:rPr lang="en-US" dirty="0">
                <a:cs typeface="Times New Roman" panose="02020603050405020304" pitchFamily="18" charset="0"/>
              </a:rPr>
              <a:t>: number of statements vary with the programming language </a:t>
            </a:r>
            <a:r>
              <a:rPr lang="en-US" dirty="0">
                <a:ea typeface="MS Mincho" panose="02020609040205080304" pitchFamily="49" charset="-128"/>
              </a:rPr>
              <a:t>as well as the 	style of the individual programmer.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105" y="3662461"/>
            <a:ext cx="3276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Algorithm </a:t>
            </a:r>
            <a:r>
              <a:rPr lang="en-US" b="1" i="1" dirty="0" smtClean="0">
                <a:cs typeface="Times New Roman" panose="02020603050405020304" pitchFamily="18" charset="0"/>
              </a:rPr>
              <a:t>1</a:t>
            </a: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arr[0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arr[1]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arr[2]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arr[N-1] = 0;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+...+c</a:t>
            </a:r>
            <a:r>
              <a:rPr lang="es-ES_tradnl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3234" y="3711613"/>
            <a:ext cx="4423911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Algorithm 2</a:t>
            </a:r>
            <a:endParaRPr lang="en-US" b="1" i="1" dirty="0" smtClean="0">
              <a:cs typeface="Times New Roman" panose="02020603050405020304" pitchFamily="18" charset="0"/>
            </a:endParaRP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for(i=0; i&lt;N; i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	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(N+1)+</a:t>
            </a:r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arr[i] = 0;		</a:t>
            </a:r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  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endParaRPr lang="nn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</a:t>
            </a:r>
          </a:p>
          <a:p>
            <a:pPr algn="r">
              <a:lnSpc>
                <a:spcPct val="65000"/>
              </a:lnSpc>
              <a:buFontTx/>
              <a:buNone/>
            </a:pP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(N+1)+c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3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 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= 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)N+(c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9658" y="4007003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8911" y="4009813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7320" y="4008039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Ideal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Express </a:t>
            </a:r>
            <a:r>
              <a:rPr lang="en-US" dirty="0">
                <a:cs typeface="Times New Roman" panose="02020603050405020304" pitchFamily="18" charset="0"/>
              </a:rPr>
              <a:t>running time as a function of the input size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(i.e.,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f(n)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r>
              <a:rPr lang="en-US" i="1" dirty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Compare different functions </a:t>
            </a:r>
            <a:r>
              <a:rPr lang="en-US" dirty="0" smtClean="0">
                <a:cs typeface="Times New Roman" panose="02020603050405020304" pitchFamily="18" charset="0"/>
              </a:rPr>
              <a:t>of running times in an asymptotic manner.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Such an analysis is independent of machine </a:t>
            </a:r>
            <a:r>
              <a:rPr lang="en-US" dirty="0" smtClean="0">
                <a:cs typeface="Times New Roman" panose="02020603050405020304" pitchFamily="18" charset="0"/>
              </a:rPr>
              <a:t>type</a:t>
            </a:r>
            <a:r>
              <a:rPr lang="en-US" dirty="0">
                <a:cs typeface="Times New Roman" panose="02020603050405020304" pitchFamily="18" charset="0"/>
              </a:rPr>
              <a:t>, programming style,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Asymptotic Analysis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To compare two algorithms with running times </a:t>
            </a:r>
            <a:r>
              <a:rPr lang="en-US" altLang="ko-KR" i="1" dirty="0">
                <a:ea typeface="Gulim" panose="020B0600000101010101" pitchFamily="34" charset="-127"/>
              </a:rPr>
              <a:t>f(n)</a:t>
            </a:r>
            <a:r>
              <a:rPr lang="en-US" altLang="ko-KR" dirty="0">
                <a:ea typeface="Gulim" panose="020B0600000101010101" pitchFamily="34" charset="-127"/>
              </a:rPr>
              <a:t> and </a:t>
            </a:r>
            <a:r>
              <a:rPr lang="en-US" altLang="ko-KR" i="1" dirty="0">
                <a:ea typeface="Gulim" panose="020B0600000101010101" pitchFamily="34" charset="-127"/>
              </a:rPr>
              <a:t>g(n),</a:t>
            </a:r>
            <a:r>
              <a:rPr lang="en-US" altLang="ko-KR" dirty="0">
                <a:ea typeface="Gulim" panose="020B0600000101010101" pitchFamily="34" charset="-127"/>
              </a:rPr>
              <a:t> we need a </a:t>
            </a:r>
            <a:r>
              <a:rPr lang="en-US" altLang="ko-KR" b="1" dirty="0">
                <a:ea typeface="Gulim" panose="020B0600000101010101" pitchFamily="34" charset="-127"/>
              </a:rPr>
              <a:t>rough measure</a:t>
            </a:r>
            <a:r>
              <a:rPr lang="en-US" altLang="ko-KR" dirty="0">
                <a:ea typeface="Gulim" panose="020B0600000101010101" pitchFamily="34" charset="-127"/>
              </a:rPr>
              <a:t> that characterizes </a:t>
            </a:r>
            <a:r>
              <a:rPr lang="en-US" altLang="ko-KR" b="1" dirty="0">
                <a:ea typeface="Gulim" panose="020B0600000101010101" pitchFamily="34" charset="-127"/>
              </a:rPr>
              <a:t>how fast each function grows.</a:t>
            </a:r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i="1" u="sng" dirty="0">
                <a:ea typeface="Gulim" panose="020B0600000101010101" pitchFamily="34" charset="-127"/>
              </a:rPr>
              <a:t>Hint:</a:t>
            </a:r>
            <a:r>
              <a:rPr lang="en-US" altLang="ko-KR" dirty="0">
                <a:ea typeface="Gulim" panose="020B0600000101010101" pitchFamily="34" charset="-127"/>
              </a:rPr>
              <a:t> use </a:t>
            </a:r>
            <a:r>
              <a:rPr lang="en-US" altLang="ko-KR" i="1" dirty="0">
                <a:ea typeface="Gulim" panose="020B0600000101010101" pitchFamily="34" charset="-127"/>
              </a:rPr>
              <a:t>rate of growth</a:t>
            </a:r>
            <a:r>
              <a:rPr lang="en-US" altLang="ko-KR" dirty="0">
                <a:ea typeface="Gulim" panose="020B0600000101010101" pitchFamily="34" charset="-127"/>
              </a:rPr>
              <a:t> 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Compare functions in the limit, that is, </a:t>
            </a:r>
            <a:r>
              <a:rPr lang="en-US" altLang="ko-KR" b="1" dirty="0">
                <a:ea typeface="Gulim" panose="020B0600000101010101" pitchFamily="34" charset="-127"/>
              </a:rPr>
              <a:t>asymptotically!</a:t>
            </a:r>
          </a:p>
          <a:p>
            <a:pPr lvl="1"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(i.e., for large values of </a:t>
            </a:r>
            <a:r>
              <a:rPr lang="en-US" altLang="ko-KR" i="1" dirty="0">
                <a:ea typeface="Gulim" panose="020B0600000101010101" pitchFamily="34" charset="-127"/>
              </a:rPr>
              <a:t>n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endParaRPr lang="en-US" altLang="ko-KR" sz="2400" dirty="0">
              <a:ea typeface="Gulim" panose="020B0600000101010101" pitchFamily="34" charset="-127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5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908</Words>
  <Application>Microsoft Office PowerPoint</Application>
  <PresentationFormat>On-screen Show (4:3)</PresentationFormat>
  <Paragraphs>214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Gulim</vt:lpstr>
      <vt:lpstr>Gungsuh</vt:lpstr>
      <vt:lpstr>MS Mincho</vt:lpstr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Impact</vt:lpstr>
      <vt:lpstr>Monotype Corsiva</vt:lpstr>
      <vt:lpstr>Monotype Sorts</vt:lpstr>
      <vt:lpstr>Symbol</vt:lpstr>
      <vt:lpstr>Times New Roman</vt:lpstr>
      <vt:lpstr>Verdana</vt:lpstr>
      <vt:lpstr>Office Theme</vt:lpstr>
      <vt:lpstr>Equation</vt:lpstr>
      <vt:lpstr>Lecture 04 Analysis of Algorithms</vt:lpstr>
      <vt:lpstr>Analysis of Algorithms</vt:lpstr>
      <vt:lpstr>Analysis of Algorithms</vt:lpstr>
      <vt:lpstr>Analysis of Algorithms</vt:lpstr>
      <vt:lpstr>Analysis of Algorithms</vt:lpstr>
      <vt:lpstr>How Do We Analyze Running Time?</vt:lpstr>
      <vt:lpstr>How Do We Analyze Running Time?</vt:lpstr>
      <vt:lpstr>Ideal Solution</vt:lpstr>
      <vt:lpstr>Asymptotic Analysis</vt:lpstr>
      <vt:lpstr>Rate of Growth</vt:lpstr>
      <vt:lpstr>Big-O Notation</vt:lpstr>
      <vt:lpstr>Visualizing Orders of Growth</vt:lpstr>
      <vt:lpstr>Growth of Functions</vt:lpstr>
      <vt:lpstr>Complexity Graphs</vt:lpstr>
      <vt:lpstr>Complexity Graphs</vt:lpstr>
      <vt:lpstr>Complexity Graphs</vt:lpstr>
      <vt:lpstr>Complexity Graphs (log scale)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Types of Analysis</vt:lpstr>
      <vt:lpstr>Types of Analysis</vt:lpstr>
      <vt:lpstr>Types of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IHa</cp:lastModifiedBy>
  <cp:revision>36</cp:revision>
  <dcterms:created xsi:type="dcterms:W3CDTF">2014-09-11T18:03:18Z</dcterms:created>
  <dcterms:modified xsi:type="dcterms:W3CDTF">2015-09-19T03:13:04Z</dcterms:modified>
</cp:coreProperties>
</file>