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wmf" ContentType="image/x-wmf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BE508D6-5B75-4F05-AC51-643EFB74BD3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3AFC41-017D-445E-A486-EB9B4F5B9AE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35E847-6766-4E92-B1E1-E81EADDBC4B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2984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0452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5552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2984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10452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55520" y="162000"/>
            <a:ext cx="8797680" cy="313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2984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10452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5552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12984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10452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55520" y="162000"/>
            <a:ext cx="8797680" cy="313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12984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104520" y="93996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15552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12984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104520" y="3675240"/>
            <a:ext cx="28324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5520" y="162000"/>
            <a:ext cx="8797680" cy="313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523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5520" y="2951280"/>
            <a:ext cx="777204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Lecture 01</a:t>
            </a:r>
            <a:br/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5552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3C000F0-0DDC-4F8E-B33C-32D1C6F52BA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400480" y="6356520"/>
            <a:ext cx="4279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9616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3F800B-C78F-4BD0-AB43-37D0B67721E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Picture 9" descr=""/>
          <p:cNvPicPr/>
          <p:nvPr/>
        </p:nvPicPr>
        <p:blipFill>
          <a:blip r:embed="rId2"/>
          <a:stretch/>
        </p:blipFill>
        <p:spPr>
          <a:xfrm rot="5400000">
            <a:off x="5091480" y="-85680"/>
            <a:ext cx="3609720" cy="4038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15552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50E2BDD-4F8A-4BFB-8F94-7D73D618619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400480" y="6356520"/>
            <a:ext cx="4279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89616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444FCA-8C28-4928-8858-023A588E2FA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dt"/>
          </p:nvPr>
        </p:nvSpPr>
        <p:spPr>
          <a:xfrm>
            <a:off x="15552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F03D4CA-2828-4CA3-8434-72180C38617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/>
          </p:nvPr>
        </p:nvSpPr>
        <p:spPr>
          <a:xfrm>
            <a:off x="2400480" y="6356520"/>
            <a:ext cx="4279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689616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4591D4E-C86C-4BFC-97AC-AA4EE737141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55520" y="29512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Lecture 05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Impact"/>
                <a:ea typeface="Gungsuh"/>
              </a:rPr>
              <a:t>Abstract Data Type - Unsorted List (</a:t>
            </a:r>
            <a:r>
              <a:rPr b="0" lang="en-US" sz="3200" spc="-1" strike="noStrike">
                <a:solidFill>
                  <a:srgbClr val="000000"/>
                </a:solidFill>
                <a:latin typeface="Impact"/>
                <a:ea typeface="MS Mincho"/>
              </a:rPr>
              <a:t>Array-based Implementation</a:t>
            </a:r>
            <a:r>
              <a:rPr b="0" lang="en-US" sz="3200" spc="-1" strike="noStrike">
                <a:solidFill>
                  <a:srgbClr val="000000"/>
                </a:solidFill>
                <a:latin typeface="Impact"/>
                <a:ea typeface="Gungsuh"/>
              </a:rPr>
              <a:t>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55520" y="5443560"/>
            <a:ext cx="4352400" cy="41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Britannic Bold"/>
                <a:ea typeface="Verdana"/>
              </a:rPr>
              <a:t>CSE225: Data Structures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FAC9837-66CF-46AA-A368-5C84BA724D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Specification of UnsortedType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9" name="Table 3"/>
          <p:cNvGraphicFramePr/>
          <p:nvPr/>
        </p:nvGraphicFramePr>
        <p:xfrm>
          <a:off x="218880" y="1219320"/>
          <a:ext cx="8718480" cy="4449600"/>
        </p:xfrm>
        <a:graphic>
          <a:graphicData uri="http://schemas.openxmlformats.org/drawingml/2006/table">
            <a:tbl>
              <a:tblPr/>
              <a:tblGrid>
                <a:gridCol w="2446920"/>
                <a:gridCol w="6271920"/>
              </a:tblGrid>
              <a:tr h="3218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DeleteItem (ItemType item)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Deletes the element whose key matches item's key.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518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has been initialized. Key member of item is initialized. One and only one element in list has a key matching item's key.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element in list has a key matching item's key.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ResetList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Initializes current position for an iteration through the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has been initialized.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 position is prior to first element in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GetNextItem (ItemType&amp; item)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Gets the next element in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518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has been initialized. Current position is defined. Element at current position is not last in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518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 position is updated to next position. item is a copy of element at current position.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3C919B-252D-4B67-991E-7662CDD121F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unsortedtype.h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839880" y="1143000"/>
            <a:ext cx="573012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#ifndef UNSORTEDTYPE_H_INCLUDED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#define UNSORTEDTYPE_H_INCLUDED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#include "itemtype.h“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class UnsortedType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public 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UnsortedType();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MakeEmpty();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bool IsFull();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int LengthIs();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ResetList();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GetNextItem(ItemType&amp;);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InsertItem(ItemType);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RetrieveItem(ItemType&amp;, bool&amp;);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DeleteItem(ItemType);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private: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int length;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ItemType info[MAX_ITEMS];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int currentPos;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#endif // UNSORTEDTYPE_H_INCLUDED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5216040" y="1244520"/>
            <a:ext cx="3405600" cy="47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9DA4A8-9220-4899-9BF7-474B979A41A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unsortedtype.cpp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35240" y="1254240"/>
            <a:ext cx="3556800" cy="4790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#include "unsortedtype.h"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UnsortedType::UnsortedType()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length = 0;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currentPos = - 1;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UnsortedType::MakeEmpty()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length = 0;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bool UnsortedType::IsFull()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return (length == MAX_ITEMS);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992400" y="1250640"/>
            <a:ext cx="5086800" cy="47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int UnsortedType::LengthIs()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return length;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UnsortedType::ResetList()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currentPos = - 1;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UnsortedType::GetNextItem(ItemType&amp; item)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currentPos++;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item = info [currentPos] ;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Line 5"/>
          <p:cNvSpPr/>
          <p:nvPr/>
        </p:nvSpPr>
        <p:spPr>
          <a:xfrm flipH="1">
            <a:off x="3889080" y="1250640"/>
            <a:ext cx="12960" cy="52401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7CB453E-1C76-4DF5-822B-C5A2A9A11B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unsortedtype.cpp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435240" y="1254240"/>
            <a:ext cx="3556800" cy="4790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#include "unsortedtype.h"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UnsortedType::UnsortedType()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length = 0;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currentPos = - 1;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UnsortedType::MakeEmpty()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length = 0;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bool UnsortedType::IsFull()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return (length == MAX_ITEMS);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992400" y="1250640"/>
            <a:ext cx="5086800" cy="47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int UnsortedType::LengthIs()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return length;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UnsortedType::ResetList()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currentPos = - 1;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UnsortedType::GetNextItem(ItemType&amp; item)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currentPos++;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item = info [currentPos] ;</a:t>
            </a:r>
            <a:endParaRPr b="0" lang="en-US" sz="1400" spc="-1" strike="noStrike">
              <a:latin typeface="Arial"/>
            </a:endParaRPr>
          </a:p>
          <a:p>
            <a:pPr marL="182880" indent="-182520">
              <a:lnSpc>
                <a:spcPct val="80000"/>
              </a:lnSpc>
              <a:spcBef>
                <a:spcPts val="9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 flipH="1">
            <a:off x="3889080" y="1250640"/>
            <a:ext cx="12960" cy="52016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2830680" y="2775240"/>
            <a:ext cx="106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O(1)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2817720" y="4089240"/>
            <a:ext cx="106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O(1)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2817720" y="5639040"/>
            <a:ext cx="106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O(1)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7370640" y="1692360"/>
            <a:ext cx="106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O(1)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7461000" y="2775240"/>
            <a:ext cx="106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O(1)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7473600" y="4210200"/>
            <a:ext cx="106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O(1)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Inserting an Item into Unsorted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1" name="Table 2"/>
          <p:cNvGraphicFramePr/>
          <p:nvPr/>
        </p:nvGraphicFramePr>
        <p:xfrm>
          <a:off x="677880" y="1533600"/>
          <a:ext cx="2570040" cy="3708000"/>
        </p:xfrm>
        <a:graphic>
          <a:graphicData uri="http://schemas.openxmlformats.org/drawingml/2006/table">
            <a:tbl>
              <a:tblPr/>
              <a:tblGrid>
                <a:gridCol w="1860480"/>
                <a:gridCol w="709560"/>
              </a:tblGrid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[1]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[MAX_ITEMS - 1]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Table 3"/>
          <p:cNvGraphicFramePr/>
          <p:nvPr/>
        </p:nvGraphicFramePr>
        <p:xfrm>
          <a:off x="4953960" y="1530360"/>
          <a:ext cx="2570040" cy="3708000"/>
        </p:xfrm>
        <a:graphic>
          <a:graphicData uri="http://schemas.openxmlformats.org/drawingml/2006/table">
            <a:tbl>
              <a:tblPr/>
              <a:tblGrid>
                <a:gridCol w="1860480"/>
                <a:gridCol w="709560"/>
              </a:tblGrid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[1]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[MAX_ITEMS - 1]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83" name="CustomShape 4"/>
          <p:cNvSpPr/>
          <p:nvPr/>
        </p:nvSpPr>
        <p:spPr>
          <a:xfrm>
            <a:off x="3384720" y="3384720"/>
            <a:ext cx="272520" cy="186948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3657600" y="3996360"/>
            <a:ext cx="1023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Logical garbage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7754040" y="3747960"/>
            <a:ext cx="286200" cy="148968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8040960" y="4169520"/>
            <a:ext cx="1023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Logical garbage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1473840" y="5391000"/>
            <a:ext cx="1255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length =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5938920" y="5391000"/>
            <a:ext cx="1255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length = 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10"/>
          <p:cNvSpPr/>
          <p:nvPr/>
        </p:nvSpPr>
        <p:spPr>
          <a:xfrm>
            <a:off x="3657600" y="5866200"/>
            <a:ext cx="1432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Insert 5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unsortedtype.cpp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55520" y="1556280"/>
            <a:ext cx="640728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UnsortedType::InsertItem(ItemType item)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info[length] = item;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length++;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unsortedtype.cpp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55520" y="1556280"/>
            <a:ext cx="640728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UnsortedType::InsertItem(ItemType item)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info[length] = item;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length++;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696000" y="1685160"/>
            <a:ext cx="106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O(1)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Deleting an Item from Unsorted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96" name="Table 2"/>
          <p:cNvGraphicFramePr/>
          <p:nvPr/>
        </p:nvGraphicFramePr>
        <p:xfrm>
          <a:off x="677880" y="1533600"/>
          <a:ext cx="2570040" cy="3708000"/>
        </p:xfrm>
        <a:graphic>
          <a:graphicData uri="http://schemas.openxmlformats.org/drawingml/2006/table">
            <a:tbl>
              <a:tblPr/>
              <a:tblGrid>
                <a:gridCol w="1860480"/>
                <a:gridCol w="709560"/>
              </a:tblGrid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[1]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[5]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[MAX_ITEMS - 1]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Table 3"/>
          <p:cNvGraphicFramePr/>
          <p:nvPr/>
        </p:nvGraphicFramePr>
        <p:xfrm>
          <a:off x="4953960" y="1530360"/>
          <a:ext cx="2570040" cy="3708000"/>
        </p:xfrm>
        <a:graphic>
          <a:graphicData uri="http://schemas.openxmlformats.org/drawingml/2006/table">
            <a:tbl>
              <a:tblPr/>
              <a:tblGrid>
                <a:gridCol w="1860480"/>
                <a:gridCol w="709560"/>
              </a:tblGrid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[0]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[1]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[2]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[3]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[4]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[MAX_ITEMS - 1]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98" name="CustomShape 4"/>
          <p:cNvSpPr/>
          <p:nvPr/>
        </p:nvSpPr>
        <p:spPr>
          <a:xfrm>
            <a:off x="3384720" y="3747960"/>
            <a:ext cx="272520" cy="150624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3657600" y="4169520"/>
            <a:ext cx="1023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Logical garbage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7765560" y="3398400"/>
            <a:ext cx="274680" cy="183888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8040960" y="3965040"/>
            <a:ext cx="1023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Logical garbage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1473840" y="5391000"/>
            <a:ext cx="1255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length = 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5938920" y="5391000"/>
            <a:ext cx="1255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length =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3657600" y="5866200"/>
            <a:ext cx="1432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Delete 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 flipV="1">
            <a:off x="3384720" y="2754360"/>
            <a:ext cx="272520" cy="8614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155520" y="2755080"/>
            <a:ext cx="349200" cy="1839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09D9613-50C2-495D-A954-F1DB7BAEA0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unsortedtype.cpp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67400" y="1250640"/>
            <a:ext cx="8911800" cy="47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UnsortedType::DeleteItem(ItemType item)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int location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while (item.ComparedTo(info[location]) != EQUAL)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location++;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info[location] = info[length - 1];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length--;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0F50C37-9482-4ADA-B7EF-4C4B9464F21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unsortedtype.cpp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67400" y="1250640"/>
            <a:ext cx="8911800" cy="47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UnsortedType::DeleteItem(ItemType item)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int location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while (item.ComparedTo(info[location]) != EQUAL)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location++;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info[location] = info[length - 1];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length--;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818320" y="3200400"/>
            <a:ext cx="106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O(1)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5823360" y="2190960"/>
            <a:ext cx="1171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O(N)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7173360" y="2241000"/>
            <a:ext cx="308880" cy="1571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7"/>
          <p:cNvSpPr/>
          <p:nvPr/>
        </p:nvSpPr>
        <p:spPr>
          <a:xfrm>
            <a:off x="7660800" y="2705760"/>
            <a:ext cx="1171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O(N)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vs. Information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44546a"/>
                </a:solidFill>
                <a:latin typeface="Calibri"/>
              </a:rPr>
              <a:t>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6.34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6.45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6.39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6.62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6.57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6.64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6.71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6.82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7.12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7.06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91760" y="849600"/>
            <a:ext cx="2590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US" sz="3200" spc="-1" strike="noStrike">
                <a:solidFill>
                  <a:srgbClr val="44546a"/>
                </a:solidFill>
                <a:latin typeface="Arial"/>
              </a:rPr>
              <a:t>Information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111480" y="1270080"/>
            <a:ext cx="5410080" cy="459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nodeType="clickEffect" fill="hold">
                      <p:stCondLst>
                        <p:cond delay="indefinite"/>
                      </p:stCondLst>
                      <p:childTnLst>
                        <p:par>
                          <p:cTn id="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Retrieving an Item from Unsorted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Visit each element in the list, one by one, until the item is found.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3B5401F-CE78-494E-A9B0-B0D95E6366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unsortedtype.cpp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67400" y="1250640"/>
            <a:ext cx="8911800" cy="47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UnsortedType::RetrieveItem(ItemType&amp; item, bool&amp; found)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int location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bool moreToSearch = (location &lt; length);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found = false;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while (moreToSearch &amp;&amp; !found)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switch (item.ComparedTo(info[location]))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case LESS    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case GREATER : location++;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moreToSearch = (location &lt; length);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case EQUAL   : found = true;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item =  info[location];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9EB24A6-C705-4363-9576-36C30AD69E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unsortedtype.cpp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67400" y="1250640"/>
            <a:ext cx="8911800" cy="47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UnsortedType::RetrieveItem(ItemType&amp; item, bool&amp; found)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int location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bool moreToSearch = (location &lt; length);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found = false;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while (moreToSearch &amp;&amp; !found)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switch (item.ComparedTo(info[location]))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case LESS    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case GREATER : location++;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moreToSearch = (location &lt; length);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case EQUAL   : found = true;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item =  info[location];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4037400" y="2501280"/>
            <a:ext cx="1171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O(N)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1295280"/>
            <a:ext cx="7772040" cy="256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Unsorted list: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list in which data items are placed in no particular order.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Sorted List: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list in which data items are placed in a particular order.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Key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a member of the class whose value is used to determine the order of the items in the list.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Table 1"/>
          <p:cNvGraphicFramePr/>
          <p:nvPr/>
        </p:nvGraphicFramePr>
        <p:xfrm>
          <a:off x="3200400" y="1423440"/>
          <a:ext cx="761760" cy="2595600"/>
        </p:xfrm>
        <a:graphic>
          <a:graphicData uri="http://schemas.openxmlformats.org/drawingml/2006/table">
            <a:tbl>
              <a:tblPr/>
              <a:tblGrid>
                <a:gridCol w="761760"/>
              </a:tblGrid>
              <a:tr h="32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242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39" name="CustomShape 2"/>
          <p:cNvSpPr/>
          <p:nvPr/>
        </p:nvSpPr>
        <p:spPr>
          <a:xfrm>
            <a:off x="2775600" y="939240"/>
            <a:ext cx="1674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Unsorted List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5204880" y="1423440"/>
          <a:ext cx="761760" cy="2595600"/>
        </p:xfrm>
        <a:graphic>
          <a:graphicData uri="http://schemas.openxmlformats.org/drawingml/2006/table">
            <a:tbl>
              <a:tblPr/>
              <a:tblGrid>
                <a:gridCol w="76176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463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41" name="CustomShape 4"/>
          <p:cNvSpPr/>
          <p:nvPr/>
        </p:nvSpPr>
        <p:spPr>
          <a:xfrm>
            <a:off x="4848480" y="939240"/>
            <a:ext cx="1391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Sorted List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CD17D77-2DE9-441B-8DFB-4078CC57F18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Specification of ItemType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218880" y="1219320"/>
          <a:ext cx="8718480" cy="3708000"/>
        </p:xfrm>
        <a:graphic>
          <a:graphicData uri="http://schemas.openxmlformats.org/drawingml/2006/table">
            <a:tbl>
              <a:tblPr/>
              <a:tblGrid>
                <a:gridCol w="2446920"/>
                <a:gridCol w="6271920"/>
              </a:tblGrid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Structure: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list elements are of ItemType.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Definitions and Operation (provided by user):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MAX_ITEMS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constant specifying the maximum number of items on the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 encapsulating the type of the items in the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RelationType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 enumeration type that consists of LESS, GREATER, EQUAL.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Member function of ItemType that must be included: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218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RelationType ComparedTo(ItemType item)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518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Determines the ordering of two ItemType objects based on their keys.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  <a:tr h="7819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LESS if the key of self is less than the key of item, GREATER if the key of self is greater than the key of item and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EQUAL if the keys are equal.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697C0B2-765E-418A-80A4-92DF168E5B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itemtype.h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22240" y="1143000"/>
            <a:ext cx="75434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#ifndef ITEMTYPE_H_INCLUDED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#define ITEMTYPE_H_INCLUDED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const int MAX_ITEMS = 5;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enum RelationType {LESS, GREATER, EQUAL};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class ItemType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public: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733320" indent="-3646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ItemType();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733320" indent="-3646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RelationType ComparedTo(ItemType);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733320" indent="-3646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Print();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733320" indent="-3646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Initialize(int number);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private: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value;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#endif // ITEMTYPE_H_INCLUDED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B27E617-27A3-4116-BCC6-5AB8887A05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itemtype.cpp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822240" y="914400"/>
            <a:ext cx="7543440" cy="480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#include &lt;iostream&gt;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#include "itemtype.h"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using namespace std;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ItemType::ItemType()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value = 0;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RelationType ItemType::ComparedTo(ItemType otherItem)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if (value &lt; otherItem.value)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return LESS;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else if (value &gt; otherItem.value)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return GREATER;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else return EQUAL;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ItemType::Initialize(int number)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value = number;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void ItemType::Print()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cout &lt;&lt; value &lt;&lt; " ";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F760A4C-561B-4C6B-8E86-634AE498CC9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Specification of UnsortedType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3" name="Table 3"/>
          <p:cNvGraphicFramePr/>
          <p:nvPr/>
        </p:nvGraphicFramePr>
        <p:xfrm>
          <a:off x="218880" y="1219320"/>
          <a:ext cx="8718480" cy="3708000"/>
        </p:xfrm>
        <a:graphic>
          <a:graphicData uri="http://schemas.openxmlformats.org/drawingml/2006/table">
            <a:tbl>
              <a:tblPr/>
              <a:tblGrid>
                <a:gridCol w="2446920"/>
                <a:gridCol w="6271920"/>
              </a:tblGrid>
              <a:tr h="1011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Structure: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list has a special property called the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 position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the position of the last element accessed by GetNextItem during an iteration through the list. Only ResetList and GetNextItem affect the current position.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Operations (provided by Unsorted List ADT):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218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MakeEmpty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Initializes list to empty state.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is empty.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Boolean IsFull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Determines whether list is full.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has been initialized.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true if list is full and false otherwise.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5E6E002-AE8B-45F5-A3EE-ABDE8175552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Specification of UnsortedType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6" name="Table 3"/>
          <p:cNvGraphicFramePr/>
          <p:nvPr/>
        </p:nvGraphicFramePr>
        <p:xfrm>
          <a:off x="218880" y="1219320"/>
          <a:ext cx="8718480" cy="4449600"/>
        </p:xfrm>
        <a:graphic>
          <a:graphicData uri="http://schemas.openxmlformats.org/drawingml/2006/table">
            <a:tbl>
              <a:tblPr/>
              <a:tblGrid>
                <a:gridCol w="2446920"/>
                <a:gridCol w="6271920"/>
              </a:tblGrid>
              <a:tr h="33372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int LengthIs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337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Determines the number of elements in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337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has been initialized.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337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number of elements in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3372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RetrieveItem (ItemType&amp; item, Boolean&amp; found)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337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Retrieves list element whose key matches item's key (if present).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337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has been initialized. Key member of item is initialized.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7819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If there is an element someItem whose key matches item's key, then found = true and item is a copy of someItem; otherwise found = false and item is unchanged. List is unchanged.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3372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InsertItem (ItemType item)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337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Adds item to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337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has been initialized. List is not full. item is not in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304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 is in list.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Application>LibreOffice/6.0.7.3$Linux_X86_64 LibreOffice_project/00m0$Build-3</Application>
  <Words>4120</Words>
  <Paragraphs>1936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2014-09-11T18:03:18Z</dcterms:created>
  <dc:creator>tmriddle</dc:creator>
  <dc:description/>
  <dc:language>en-US</dc:language>
  <cp:lastModifiedBy/>
  <dcterms:modified xsi:type="dcterms:W3CDTF">2019-06-27T22:24:27Z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64</vt:i4>
  </property>
</Properties>
</file>