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0" r:id="rId75"/>
    <p:sldId id="331" r:id="rId76"/>
    <p:sldId id="332" r:id="rId77"/>
    <p:sldId id="333" r:id="rId78"/>
    <p:sldId id="301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78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2DE76B8-5A9A-4803-909F-919650452A1B}" type="slidenum">
              <a:rPr lang="en-US" sz="1000"/>
              <a:pPr/>
              <a:t>8</a:t>
            </a:fld>
            <a:endParaRPr lang="en-US" sz="10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76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79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6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Abstract Data Type </a:t>
            </a:r>
            <a:r>
              <a:rPr lang="en-US" sz="3200" dirty="0" smtClean="0"/>
              <a:t>Stack and Queue </a:t>
            </a:r>
            <a:r>
              <a:rPr lang="en-US" sz="3200" dirty="0"/>
              <a:t>(</a:t>
            </a:r>
            <a:r>
              <a:rPr lang="en-US" sz="3200" dirty="0">
                <a:ea typeface="MS Mincho" panose="02020609040205080304" pitchFamily="49" charset="-128"/>
              </a:rPr>
              <a:t>Array-based </a:t>
            </a:r>
            <a:r>
              <a:rPr lang="en-US" sz="3200" dirty="0" smtClean="0">
                <a:ea typeface="MS Mincho" panose="02020609040205080304" pitchFamily="49" charset="-128"/>
              </a:rPr>
              <a:t>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CSE225: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Algorithm for matching parentheses string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Read next item in the string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If item is an opening parentheses, push it into the stack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Else, if item is a closing </a:t>
            </a:r>
            <a:r>
              <a:rPr lang="en-GB" dirty="0"/>
              <a:t>parentheses</a:t>
            </a:r>
            <a:r>
              <a:rPr lang="en-GB" dirty="0" smtClean="0"/>
              <a:t>, pop from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5778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6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8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36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83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55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02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7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4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8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9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35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12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69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69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309870" y="3129566"/>
            <a:ext cx="334851" cy="3348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35628" y="4988774"/>
            <a:ext cx="334851" cy="3348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12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28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54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91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6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38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71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A list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ata items can be added and deleted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Maintains </a:t>
            </a:r>
            <a:r>
              <a:rPr lang="en-US" b="1" dirty="0" smtClean="0">
                <a:cs typeface="Times New Roman" panose="02020603050405020304" pitchFamily="18" charset="0"/>
              </a:rPr>
              <a:t>Last In First Out (LIFO)</a:t>
            </a:r>
            <a:r>
              <a:rPr lang="en-US" dirty="0" smtClean="0">
                <a:cs typeface="Times New Roman" panose="02020603050405020304" pitchFamily="18" charset="0"/>
              </a:rPr>
              <a:t> order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3" y="2636145"/>
            <a:ext cx="2549717" cy="3862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36146"/>
            <a:ext cx="2943681" cy="3862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7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48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3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84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39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16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3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03650" y="4857538"/>
            <a:ext cx="46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mpty stack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Indicates balanced string of parentheses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After processing each item, the stack is not empty.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non-empty stack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Indicates unbalanced string of parentheses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When processing indicated item, you are trying to pop from empty stack.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unsuccessful pop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Indicates unbalanced string of parentheses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1551904" y="1916906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914400"/>
          <a:ext cx="8718998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Structure: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Elements are added to and removed from the top of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Maximum number of items that might be on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ItemType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type of the items on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Sets stack to an empty state.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is empty.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whether the stack is empty.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 smtClean="0"/>
                        <a:t>Precondition</a:t>
                      </a:r>
                      <a:endParaRPr lang="en-US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has been initialized.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true if stack is empty and false otherwise.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whether the stack is full.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 smtClean="0"/>
                        <a:t>Precondition</a:t>
                      </a:r>
                      <a:endParaRPr lang="en-US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has been initialized.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true if stack is full and false otherwise.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>
            <p:extLst/>
          </p:nvPr>
        </p:nvGraphicFramePr>
        <p:xfrm>
          <a:off x="1143000" y="2343960"/>
          <a:ext cx="6705600" cy="2667000"/>
        </p:xfrm>
        <a:graphic>
          <a:graphicData uri="http://schemas.openxmlformats.org/drawingml/2006/table">
            <a:tbl>
              <a:tblPr/>
              <a:tblGrid>
                <a:gridCol w="2625725"/>
                <a:gridCol w="2135188"/>
                <a:gridCol w="1944687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Postfix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Evaluation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2 - 3 * 4 + 5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- 5 +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(2 - 3) * (4 + 5)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3 - 4 5 + *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 (3 * 4 +5)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5 + 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66266" name="Rectangle 26"/>
          <p:cNvSpPr>
            <a:spLocks noChangeArrowheads="1"/>
          </p:cNvSpPr>
          <p:nvPr/>
        </p:nvSpPr>
        <p:spPr bwMode="auto">
          <a:xfrm>
            <a:off x="685800" y="914400"/>
            <a:ext cx="772668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de-DE" sz="2800" b="0" i="0" dirty="0" smtClean="0">
                <a:latin typeface="+mj-lt"/>
              </a:rPr>
              <a:t>Evaluating arithmatic expressions</a:t>
            </a: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 smtClean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de-DE" sz="2800" b="0" i="0" dirty="0" smtClean="0">
                <a:latin typeface="+mj-lt"/>
              </a:rPr>
              <a:t>Why </a:t>
            </a:r>
            <a:r>
              <a:rPr lang="de-DE" sz="2800" b="0" i="0" dirty="0">
                <a:latin typeface="+mj-lt"/>
              </a:rPr>
              <a:t>? No </a:t>
            </a:r>
            <a:r>
              <a:rPr lang="de-DE" sz="2800" b="0" i="0" dirty="0" smtClean="0">
                <a:latin typeface="+mj-lt"/>
              </a:rPr>
              <a:t>parentheses </a:t>
            </a:r>
            <a:r>
              <a:rPr lang="de-DE" sz="2800" b="0" i="0" dirty="0">
                <a:latin typeface="+mj-lt"/>
              </a:rPr>
              <a:t>necessary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86923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sz="2200" b="1" dirty="0"/>
              <a:t>Algorithm for Infix to Postfix</a:t>
            </a:r>
            <a:endParaRPr lang="en-US" sz="2200" b="1" dirty="0" smtClean="0"/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 smtClean="0"/>
              <a:t>Examine </a:t>
            </a:r>
            <a:r>
              <a:rPr lang="en-US" sz="2000" dirty="0"/>
              <a:t>the next element in the input.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it is </a:t>
            </a:r>
            <a:r>
              <a:rPr lang="en-US" sz="2000" dirty="0">
                <a:solidFill>
                  <a:srgbClr val="FF0000"/>
                </a:solidFill>
              </a:rPr>
              <a:t>operand</a:t>
            </a:r>
            <a:r>
              <a:rPr lang="en-US" sz="2000" dirty="0"/>
              <a:t>, output it.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it is </a:t>
            </a:r>
            <a:r>
              <a:rPr lang="en-US" sz="2000" dirty="0">
                <a:solidFill>
                  <a:srgbClr val="FF0000"/>
                </a:solidFill>
              </a:rPr>
              <a:t>opening parenthesis</a:t>
            </a:r>
            <a:r>
              <a:rPr lang="en-US" sz="2000" dirty="0"/>
              <a:t>, push it on stack.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it is an </a:t>
            </a:r>
            <a:r>
              <a:rPr lang="en-US" sz="2000" dirty="0">
                <a:solidFill>
                  <a:srgbClr val="FF0000"/>
                </a:solidFill>
              </a:rPr>
              <a:t>operator</a:t>
            </a:r>
            <a:r>
              <a:rPr lang="en-US" sz="2000" dirty="0"/>
              <a:t>, then</a:t>
            </a:r>
          </a:p>
          <a:p>
            <a:pPr lvl="3"/>
            <a:r>
              <a:rPr lang="en-US" sz="2000" dirty="0" smtClean="0"/>
              <a:t>Pop </a:t>
            </a:r>
            <a:r>
              <a:rPr lang="en-US" sz="2000" dirty="0"/>
              <a:t>until the top of the stack has an element of lower precedence</a:t>
            </a:r>
          </a:p>
          <a:p>
            <a:pPr lvl="3"/>
            <a:r>
              <a:rPr lang="en-US" sz="2000" dirty="0" smtClean="0"/>
              <a:t>Then </a:t>
            </a:r>
            <a:r>
              <a:rPr lang="en-US" sz="2000" dirty="0"/>
              <a:t>push it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it is a </a:t>
            </a:r>
            <a:r>
              <a:rPr lang="en-US" sz="2000" dirty="0">
                <a:solidFill>
                  <a:srgbClr val="FF0000"/>
                </a:solidFill>
              </a:rPr>
              <a:t>closing parenthesis</a:t>
            </a:r>
            <a:r>
              <a:rPr lang="en-US" sz="2000" dirty="0"/>
              <a:t>, pop operators from stack and output them until an opening parenthesis is encountered. pop and discard the opening parenthesis.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there is </a:t>
            </a:r>
            <a:r>
              <a:rPr lang="en-US" sz="2000" dirty="0">
                <a:solidFill>
                  <a:srgbClr val="FF0000"/>
                </a:solidFill>
              </a:rPr>
              <a:t>more input </a:t>
            </a:r>
            <a:r>
              <a:rPr lang="en-US" sz="2000" dirty="0"/>
              <a:t>go to step 1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there is </a:t>
            </a:r>
            <a:r>
              <a:rPr lang="en-US" sz="2000" dirty="0">
                <a:solidFill>
                  <a:srgbClr val="FF0000"/>
                </a:solidFill>
              </a:rPr>
              <a:t>no more input, pop</a:t>
            </a:r>
            <a:r>
              <a:rPr lang="en-US" sz="2000" dirty="0"/>
              <a:t> the remaining operators to output.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36230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Suppose we want to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convert</a:t>
            </a:r>
            <a:endParaRPr lang="en-US" sz="3200" dirty="0">
              <a:solidFill>
                <a:schemeClr val="hlink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4+8)*(6-5)/((3-2)*(2+2))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into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Postfix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form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32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22622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Push(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to the top of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full), exception </a:t>
                      </a:r>
                      <a:r>
                        <a:rPr lang="en-US" dirty="0" err="1" smtClean="0"/>
                        <a:t>FullStack</a:t>
                      </a:r>
                      <a:r>
                        <a:rPr lang="en-US" dirty="0" smtClean="0"/>
                        <a:t> is thrown, else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is at the top of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Pop()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top item from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empty), exception </a:t>
                      </a:r>
                      <a:r>
                        <a:rPr lang="en-US" dirty="0" err="1" smtClean="0"/>
                        <a:t>EmptyStack</a:t>
                      </a:r>
                      <a:r>
                        <a:rPr lang="en-US" dirty="0" smtClean="0"/>
                        <a:t> is thrown, else top element has been removed from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Top()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copy of the top item on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empty), exception </a:t>
                      </a:r>
                      <a:r>
                        <a:rPr lang="en-US" dirty="0" err="1" smtClean="0"/>
                        <a:t>EmptyStack</a:t>
                      </a:r>
                      <a:r>
                        <a:rPr lang="en-US" dirty="0" smtClean="0"/>
                        <a:t> is thrown, else a copy of the top element is returned.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stacktype.h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42" y="114300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thrown by Push when stack is full.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thrown by Pop and Top when stack is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Pop();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3" y="1254080"/>
            <a:ext cx="355714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54488" y="1250681"/>
            <a:ext cx="443711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let’s evaluate this expression.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8 + 6 5 - * 3 2 – 2 2 + * /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Algorithm for evaluating </a:t>
            </a:r>
            <a:r>
              <a:rPr lang="en-GB" sz="2400" b="1" dirty="0"/>
              <a:t>a postfix expression</a:t>
            </a:r>
            <a:endParaRPr lang="en-GB" sz="2400" b="1" dirty="0" smtClean="0"/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Read next item in the expression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If item is an operand, push it into the stack</a:t>
            </a:r>
          </a:p>
          <a:p>
            <a:pPr marL="590550" lvl="1" indent="-342900" eaLnBrk="1" hangingPunct="1">
              <a:buFont typeface="+mj-lt"/>
              <a:buAutoNum type="alphaLcParenR"/>
            </a:pPr>
            <a:r>
              <a:rPr lang="en-GB" dirty="0" smtClean="0"/>
              <a:t>Else, if item is an operator, pop top two items off the stack, apply the operator, and push the answer back into the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5594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25600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61826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06057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32017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37317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3705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90491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54282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7023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99544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553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1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95615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14399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03279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1025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3" y="1254080"/>
            <a:ext cx="355714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54488" y="1250681"/>
            <a:ext cx="443711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65425" y="19050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765425" y="303352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65425" y="408989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65425" y="55714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56413" y="18973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356413" y="338521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356413" y="49822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026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8369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5091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3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5786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33200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2336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9834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2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69694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7971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3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342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0436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31760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14029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99450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85475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56326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4170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33748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45477" y="5366875"/>
            <a:ext cx="516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one item in stack or unsuccessful pop: </a:t>
            </a:r>
            <a:r>
              <a:rPr lang="en-US" b="1" dirty="0" smtClean="0">
                <a:solidFill>
                  <a:srgbClr val="FF0000"/>
                </a:solidFill>
              </a:rPr>
              <a:t>indicates invalid 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3207" y="2846231"/>
            <a:ext cx="51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item in stack: </a:t>
            </a:r>
            <a:r>
              <a:rPr lang="en-US" b="1" dirty="0">
                <a:solidFill>
                  <a:srgbClr val="00B050"/>
                </a:solidFill>
              </a:rPr>
              <a:t>indicates valid </a:t>
            </a:r>
            <a:r>
              <a:rPr lang="en-US" b="1" dirty="0" smtClean="0">
                <a:solidFill>
                  <a:srgbClr val="00B050"/>
                </a:solidFill>
              </a:rPr>
              <a:t>expression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89408" y="3876540"/>
            <a:ext cx="381730" cy="36933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6897" y="3125410"/>
            <a:ext cx="996310" cy="6738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A list</a:t>
            </a:r>
          </a:p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ata items can be added and deleted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Maintains </a:t>
            </a:r>
            <a:r>
              <a:rPr lang="en-US" b="1" dirty="0">
                <a:cs typeface="Times New Roman" panose="02020603050405020304" pitchFamily="18" charset="0"/>
              </a:rPr>
              <a:t>First In First Out (FIFO)</a:t>
            </a:r>
            <a:r>
              <a:rPr lang="en-US" dirty="0">
                <a:cs typeface="Times New Roman" panose="02020603050405020304" pitchFamily="18" charset="0"/>
              </a:rPr>
              <a:t> order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0" y="2743200"/>
            <a:ext cx="8022020" cy="33759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2800" b="1" dirty="0" smtClean="0">
                <a:solidFill>
                  <a:srgbClr val="00B050"/>
                </a:solidFill>
                <a:cs typeface="+mn-cs"/>
              </a:rPr>
              <a:t>Transformers  </a:t>
            </a:r>
            <a:endParaRPr lang="en-US" sz="2800" b="1" dirty="0">
              <a:solidFill>
                <a:srgbClr val="00B050"/>
              </a:solidFill>
              <a:cs typeface="+mn-cs"/>
            </a:endParaRPr>
          </a:p>
          <a:p>
            <a:pPr lvl="1">
              <a:defRPr/>
            </a:pPr>
            <a:r>
              <a:rPr lang="en-US" sz="2400" b="1" dirty="0"/>
              <a:t>Push</a:t>
            </a:r>
          </a:p>
          <a:p>
            <a:pPr lvl="1">
              <a:defRPr/>
            </a:pPr>
            <a:r>
              <a:rPr lang="en-US" sz="2400" b="1" dirty="0" smtClean="0"/>
              <a:t>Pop</a:t>
            </a:r>
          </a:p>
          <a:p>
            <a:pPr lvl="1">
              <a:defRPr/>
            </a:pPr>
            <a:r>
              <a:rPr lang="en-US" sz="2400" b="1" dirty="0" err="1" smtClean="0"/>
              <a:t>MakeEmpty</a:t>
            </a:r>
            <a:endParaRPr lang="en-US" sz="2400" b="1" dirty="0" smtClean="0"/>
          </a:p>
          <a:p>
            <a:pPr lvl="1">
              <a:defRPr/>
            </a:pPr>
            <a:endParaRPr lang="en-US" sz="2400" b="1" dirty="0"/>
          </a:p>
          <a:p>
            <a:pPr lvl="1">
              <a:buFontTx/>
              <a:buNone/>
              <a:defRPr/>
            </a:pPr>
            <a:endParaRPr lang="en-US" sz="2000" dirty="0" smtClean="0"/>
          </a:p>
          <a:p>
            <a:pPr marL="457200" lvl="1" indent="0">
              <a:buNone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Observers</a:t>
            </a:r>
            <a:r>
              <a:rPr lang="en-US" sz="2400" b="1" dirty="0" smtClean="0">
                <a:solidFill>
                  <a:srgbClr val="FFCC66"/>
                </a:solidFill>
              </a:rPr>
              <a:t> </a:t>
            </a:r>
            <a:endParaRPr lang="en-US" sz="2400" b="1" dirty="0">
              <a:solidFill>
                <a:srgbClr val="FFCC66"/>
              </a:solidFill>
            </a:endParaRPr>
          </a:p>
          <a:p>
            <a:pPr lvl="1">
              <a:defRPr/>
            </a:pPr>
            <a:r>
              <a:rPr lang="en-US" sz="2400" b="1" dirty="0" err="1"/>
              <a:t>IsEmpty</a:t>
            </a:r>
            <a:endParaRPr lang="en-US" sz="2400" b="1" dirty="0"/>
          </a:p>
          <a:p>
            <a:pPr lvl="1">
              <a:defRPr/>
            </a:pPr>
            <a:r>
              <a:rPr lang="en-US" sz="2400" b="1" dirty="0" err="1"/>
              <a:t>IsFull</a:t>
            </a:r>
            <a:r>
              <a:rPr lang="en-US" dirty="0"/>
              <a:t>	</a:t>
            </a:r>
          </a:p>
          <a:p>
            <a:pPr lvl="1">
              <a:defRPr/>
            </a:pPr>
            <a:r>
              <a:rPr lang="en-US" sz="2400" b="1" dirty="0" smtClean="0"/>
              <a:t>Top</a:t>
            </a:r>
            <a:endParaRPr lang="en-US" sz="2400" b="1" dirty="0"/>
          </a:p>
          <a:p>
            <a:pPr>
              <a:buFontTx/>
              <a:buNone/>
              <a:defRPr/>
            </a:pPr>
            <a:r>
              <a:rPr lang="en-US" sz="800" dirty="0">
                <a:cs typeface="+mn-cs"/>
              </a:rPr>
              <a:t>		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806950" y="44958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851525" y="2544763"/>
            <a:ext cx="183991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change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6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observe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7229475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7A23887-DB9A-4D4E-BADD-171668038FA3}" type="slidenum">
              <a:rPr lang="en-US" sz="1800"/>
              <a:pPr algn="r" eaLnBrk="1" hangingPunct="1"/>
              <a:t>8</a:t>
            </a:fld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ADT Stack Operations</a:t>
            </a:r>
          </a:p>
        </p:txBody>
      </p:sp>
    </p:spTree>
    <p:extLst>
      <p:ext uri="{BB962C8B-B14F-4D97-AF65-F5344CB8AC3E}">
        <p14:creationId xmlns:p14="http://schemas.microsoft.com/office/powerpoint/2010/main" val="330765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80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021080"/>
          <a:ext cx="871899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Structure: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Elements are added to the rear and removed from the front of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Maximum number of items that might be on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ItemType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 of the items on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Sets stack to an empty state.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 is empty.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Determines whether the stack is empty.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/>
                        <a:t>Precondition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 has been initialized.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stack is empty and false otherwise.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Determines whether the stack is full.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/>
                        <a:t>Precondition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 has been initialized.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stack is full and false otherwise.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81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to the rear of the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(queue is full), </a:t>
                      </a:r>
                      <a:r>
                        <a:rPr lang="en-US" dirty="0" err="1" smtClean="0"/>
                        <a:t>FullQueue</a:t>
                      </a:r>
                      <a:r>
                        <a:rPr lang="en-US" dirty="0" smtClean="0"/>
                        <a:t> exception is thrown, else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is at rear of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front item from the queue and returns it in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(queue is empty), </a:t>
                      </a:r>
                      <a:r>
                        <a:rPr lang="en-US" dirty="0" err="1" smtClean="0"/>
                        <a:t>EmptyQueue</a:t>
                      </a:r>
                      <a:r>
                        <a:rPr lang="en-US" dirty="0" smtClean="0"/>
                        <a:t> exception is thrown and item is undefined, else front element has been removed from queue and item is a copy of removed element.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9630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insert elements at the back of the array.</a:t>
            </a:r>
          </a:p>
          <a:p>
            <a:r>
              <a:rPr lang="en-US" sz="2400" dirty="0" smtClean="0"/>
              <a:t>Complexity of deletion: </a:t>
            </a:r>
            <a:r>
              <a:rPr lang="en-US" sz="2400" b="1" dirty="0" smtClean="0"/>
              <a:t>O(N)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76" y="2310315"/>
            <a:ext cx="6619048" cy="1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14" y="3731753"/>
            <a:ext cx="6628571" cy="1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76" y="5143667"/>
            <a:ext cx="6619048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0"/>
            <a:ext cx="8297839" cy="472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Maintain two indices: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Increment the indices as additions and deletions are performed 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rear++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for addition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front++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for deletion)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43" y="2262887"/>
            <a:ext cx="5226269" cy="42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08" y="440457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Dead space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205463" y="5050906"/>
            <a:ext cx="978794" cy="6673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1"/>
            <a:ext cx="8243248" cy="47259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Maintain two indices: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Make the indices “wrap around” when they reach the end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 = (rear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=size of array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67" y="3155319"/>
            <a:ext cx="6127066" cy="28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/>
          <a:lstStyle/>
          <a:p>
            <a:r>
              <a:rPr lang="en-US" dirty="0" smtClean="0"/>
              <a:t>How do we differentiate between the empty state and the full state?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47" y="1985904"/>
            <a:ext cx="5585505" cy="219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47" y="4271857"/>
            <a:ext cx="5585505" cy="21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</a:t>
            </a:r>
            <a:r>
              <a:rPr lang="en-US" sz="2400" dirty="0"/>
              <a:t>front indicate the index of the array slot preceding the front </a:t>
            </a:r>
            <a:r>
              <a:rPr lang="en-US" sz="2400" dirty="0" smtClean="0"/>
              <a:t>element.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array slot preceding the front </a:t>
            </a:r>
            <a:r>
              <a:rPr lang="en-US" sz="2400" dirty="0" smtClean="0"/>
              <a:t>element is reserved and items are not assigned in that slot.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22" y="3741795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1" y="2725617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143001"/>
            <a:ext cx="8188657" cy="4725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Full queue </a:t>
            </a:r>
            <a:r>
              <a:rPr lang="en-US" sz="2400" dirty="0"/>
              <a:t>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(rear + 1)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  <a:p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Empty queue when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22" y="3618963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1" y="2602785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42" y="114300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items;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rear+1)%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Which of the strings of parentheses are balanced?</a:t>
            </a:r>
          </a:p>
        </p:txBody>
      </p:sp>
    </p:spTree>
    <p:extLst>
      <p:ext uri="{BB962C8B-B14F-4D97-AF65-F5344CB8AC3E}">
        <p14:creationId xmlns:p14="http://schemas.microsoft.com/office/powerpoint/2010/main" val="4186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90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9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rear+1)%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75083" y="171526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775083" y="299927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750398" y="46039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63547" y="235792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063547" y="428329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63547" y="596855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6926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00600" y="270346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00600" y="53340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838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Application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form a number </a:t>
            </a:r>
            <a:r>
              <a:rPr lang="en-US" b="1" dirty="0" smtClean="0"/>
              <a:t>N</a:t>
            </a:r>
            <a:r>
              <a:rPr lang="en-US" dirty="0" smtClean="0"/>
              <a:t> as a summation of smaller numbers</a:t>
            </a:r>
          </a:p>
          <a:p>
            <a:r>
              <a:rPr lang="en-US" dirty="0" smtClean="0"/>
              <a:t>You can only use three prime numbers; </a:t>
            </a:r>
            <a:r>
              <a:rPr lang="en-US" b="1" dirty="0" smtClean="0"/>
              <a:t>2, 3</a:t>
            </a:r>
            <a:r>
              <a:rPr lang="en-US" dirty="0" smtClean="0"/>
              <a:t> and </a:t>
            </a:r>
            <a:r>
              <a:rPr lang="en-US" b="1" dirty="0" smtClean="0"/>
              <a:t>5</a:t>
            </a:r>
          </a:p>
          <a:p>
            <a:r>
              <a:rPr lang="en-US" dirty="0" smtClean="0"/>
              <a:t>You can use any of these three prime numbers as many times as you want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you find the minimum number of prime numbers required to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2+2+2+5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3+3+5</a:t>
            </a:r>
          </a:p>
          <a:p>
            <a:pPr lvl="1"/>
            <a:r>
              <a:rPr lang="en-US" dirty="0" smtClean="0"/>
              <a:t>2+2+2+2+3</a:t>
            </a:r>
          </a:p>
        </p:txBody>
      </p:sp>
    </p:spTree>
    <p:extLst>
      <p:ext uri="{BB962C8B-B14F-4D97-AF65-F5344CB8AC3E}">
        <p14:creationId xmlns:p14="http://schemas.microsoft.com/office/powerpoint/2010/main" val="41617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36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61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0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14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59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4699</Words>
  <Application>Microsoft Office PowerPoint</Application>
  <PresentationFormat>On-screen Show (4:3)</PresentationFormat>
  <Paragraphs>2890</Paragraphs>
  <Slides>114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9" baseType="lpstr">
      <vt:lpstr>Gungsuh</vt:lpstr>
      <vt:lpstr>MS Mincho</vt:lpstr>
      <vt:lpstr>ＭＳ Ｐゴシック</vt:lpstr>
      <vt:lpstr>Aharoni</vt:lpstr>
      <vt:lpstr>Arial</vt:lpstr>
      <vt:lpstr>Britannic Bold</vt:lpstr>
      <vt:lpstr>Calibri</vt:lpstr>
      <vt:lpstr>Calibri Light</vt:lpstr>
      <vt:lpstr>Courier New</vt:lpstr>
      <vt:lpstr>Garamond</vt:lpstr>
      <vt:lpstr>Impact</vt:lpstr>
      <vt:lpstr>Times New Roman</vt:lpstr>
      <vt:lpstr>Verdana</vt:lpstr>
      <vt:lpstr>Wingdings</vt:lpstr>
      <vt:lpstr>Office Theme</vt:lpstr>
      <vt:lpstr>Lecture 06 Abstract Data Type Stack and Queue (Array-based Implementation]</vt:lpstr>
      <vt:lpstr>Stack</vt:lpstr>
      <vt:lpstr>Specification of StackType</vt:lpstr>
      <vt:lpstr>Specification of StackType</vt:lpstr>
      <vt:lpstr>stacktype.h</vt:lpstr>
      <vt:lpstr>stacktype.cpp</vt:lpstr>
      <vt:lpstr>stacktype.cpp</vt:lpstr>
      <vt:lpstr>ADT Stack Operations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Queue</vt:lpstr>
      <vt:lpstr>Specification of QueueType</vt:lpstr>
      <vt:lpstr>Specification of QueueType</vt:lpstr>
      <vt:lpstr>Implementation Issues</vt:lpstr>
      <vt:lpstr>Implementation Issues</vt:lpstr>
      <vt:lpstr>Implementation Issues</vt:lpstr>
      <vt:lpstr>Implementation Issues</vt:lpstr>
      <vt:lpstr>Implementation Issues</vt:lpstr>
      <vt:lpstr>Implementation Issues</vt:lpstr>
      <vt:lpstr>queuetype.h</vt:lpstr>
      <vt:lpstr>queuetype.cpp</vt:lpstr>
      <vt:lpstr>queuetype.cpp</vt:lpstr>
      <vt:lpstr>queuetype.cpp</vt:lpstr>
      <vt:lpstr>queuetype.cpp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25</cp:revision>
  <dcterms:created xsi:type="dcterms:W3CDTF">2014-09-11T18:03:18Z</dcterms:created>
  <dcterms:modified xsi:type="dcterms:W3CDTF">2014-10-12T18:45:51Z</dcterms:modified>
</cp:coreProperties>
</file>