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4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096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11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285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439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905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366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56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96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71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6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FF1-1367-4AF9-851F-6C944E53FA2B}" type="datetime1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61F-3D62-43CE-B156-756D10D2B846}" type="datetime1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FF4D-5272-43A6-8E8A-C44FAA225D23}" type="datetime1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B762-D064-49A1-B61A-C85BB51FD692}" type="datetime1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D924-3FFB-4477-A864-B413FB4F12EA}" type="datetime1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8B6B-3CF3-49DC-B808-6B1E1F1A4498}" type="datetime1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E6EE-DB41-4C1B-8F5A-E843AEC2DC3E}" type="datetime1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ADE1-8649-409E-99CD-B1B25FA01816}" type="datetime1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7EF5-20FC-4A32-A088-02341A003BA8}" type="datetime1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4A0B-2898-41AD-9A50-BF25A25A6999}" type="datetime1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6B4-BD19-4155-B531-181B151589C1}" type="datetime1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2DB3-A87E-4E62-B5F4-E887E1F660FF}" type="datetime1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07</a:t>
            </a:r>
            <a:br>
              <a:rPr lang="en-US" dirty="0" smtClean="0"/>
            </a:br>
            <a:r>
              <a:rPr lang="en-US" sz="3200" dirty="0"/>
              <a:t>Abstract Data Type </a:t>
            </a:r>
            <a:r>
              <a:rPr lang="en-US" sz="3200" dirty="0" smtClean="0"/>
              <a:t>Stack and Queue (</a:t>
            </a:r>
            <a:r>
              <a:rPr lang="en-US" sz="3200" dirty="0" smtClean="0">
                <a:ea typeface="MS Mincho" panose="02020609040205080304" pitchFamily="49" charset="-128"/>
              </a:rPr>
              <a:t>Linked-list-based 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CSE225: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3668419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STACKTYPE_H_INCLUDED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STACKTYPE_H_INCLUDED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Push when stack is full.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Pop and Top when stack is empty.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02331" y="1244600"/>
            <a:ext cx="3847814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Pop();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STACKTYPE_H_INCLUDED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32366" y="1244600"/>
            <a:ext cx="0" cy="43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73954" y="177075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73954" y="33191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73954" y="566801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744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3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73954" y="256924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4704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4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cs typeface="Times New Roman" panose="02020603050405020304" pitchFamily="18" charset="0"/>
              </a:rPr>
              <a:t>Array based implementation</a:t>
            </a:r>
          </a:p>
          <a:p>
            <a:pPr lvl="1"/>
            <a:r>
              <a:rPr lang="en-US" sz="2800" dirty="0" smtClean="0">
                <a:cs typeface="Times New Roman" panose="02020603050405020304" pitchFamily="18" charset="0"/>
              </a:rPr>
              <a:t>Static / dynamic array can be used</a:t>
            </a:r>
          </a:p>
          <a:p>
            <a:pPr lvl="1"/>
            <a:r>
              <a:rPr lang="en-US" sz="2800" dirty="0" smtClean="0">
                <a:cs typeface="Times New Roman" panose="02020603050405020304" pitchFamily="18" charset="0"/>
              </a:rPr>
              <a:t>In either case, you need to anticipate the size of stack before you use it</a:t>
            </a:r>
          </a:p>
          <a:p>
            <a:pPr lvl="1"/>
            <a:endParaRPr lang="en-US" sz="2800" dirty="0" smtClean="0">
              <a:cs typeface="Times New Roman" panose="02020603050405020304" pitchFamily="18" charset="0"/>
            </a:endParaRPr>
          </a:p>
          <a:p>
            <a:r>
              <a:rPr lang="en-US" sz="3200" dirty="0" smtClean="0">
                <a:cs typeface="Times New Roman" panose="02020603050405020304" pitchFamily="18" charset="0"/>
              </a:rPr>
              <a:t>What if you could have a stack of unlimited size (or at least the maximum your RAM can support)?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02065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593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7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The elements in the stack now require to be dynamically allocated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// Allocate space for new item.</a:t>
            </a:r>
          </a:p>
          <a:p>
            <a:pPr marL="274320" lvl="1" indent="0">
              <a:buNone/>
            </a:pPr>
            <a:r>
              <a:rPr lang="en-US" dirty="0" smtClean="0">
                <a:latin typeface="Courier" pitchFamily="49" charset="0"/>
              </a:rPr>
              <a:t>char *</a:t>
            </a:r>
            <a:r>
              <a:rPr lang="en-US" dirty="0" err="1" smtClean="0">
                <a:latin typeface="Courier" pitchFamily="49" charset="0"/>
              </a:rPr>
              <a:t>itemPtr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new </a:t>
            </a:r>
            <a:r>
              <a:rPr lang="en-US" dirty="0" smtClean="0">
                <a:latin typeface="Courier" pitchFamily="49" charset="0"/>
              </a:rPr>
              <a:t>char;</a:t>
            </a:r>
          </a:p>
          <a:p>
            <a:pPr marL="274320" lvl="1" indent="0">
              <a:buNone/>
            </a:pPr>
            <a:r>
              <a:rPr lang="en-US" dirty="0" smtClean="0">
                <a:latin typeface="Courier" pitchFamily="49" charset="0"/>
              </a:rPr>
              <a:t>*</a:t>
            </a:r>
            <a:r>
              <a:rPr lang="en-US" dirty="0" err="1" smtClean="0">
                <a:latin typeface="Courier" pitchFamily="49" charset="0"/>
              </a:rPr>
              <a:t>itemPtr</a:t>
            </a:r>
            <a:r>
              <a:rPr lang="en-US" dirty="0" smtClean="0">
                <a:latin typeface="Courier" pitchFamily="49" charset="0"/>
              </a:rPr>
              <a:t> = ‘E’;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52" y="3626051"/>
            <a:ext cx="5204648" cy="2799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</p:spTree>
    <p:extLst>
      <p:ext uri="{BB962C8B-B14F-4D97-AF65-F5344CB8AC3E}">
        <p14:creationId xmlns:p14="http://schemas.microsoft.com/office/powerpoint/2010/main" val="12648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26556" y="5277829"/>
            <a:ext cx="875764" cy="6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26556" y="5277829"/>
            <a:ext cx="875764" cy="6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608882" y="33191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769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But we are going to have multiple elements in the stack</a:t>
            </a:r>
          </a:p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One pointer for each of the elements allocated dynamically</a:t>
            </a:r>
          </a:p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How do we store these pointers?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77" y="3604416"/>
            <a:ext cx="3990704" cy="29622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97512" y="3319145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342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Array based implementation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Just like stack, you need to anticipate the size of queue beforehand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No way to change its size during program execution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Linked list based implementation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The queue grows and shrinks on demand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8884"/>
            <a:ext cx="4062123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06" y="4014641"/>
            <a:ext cx="2790825" cy="2105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84" y="1398617"/>
            <a:ext cx="7194431" cy="146766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601532" y="2846231"/>
            <a:ext cx="5203065" cy="1210614"/>
          </a:xfrm>
          <a:custGeom>
            <a:avLst/>
            <a:gdLst>
              <a:gd name="connsiteX0" fmla="*/ 0 w 5203065"/>
              <a:gd name="connsiteY0" fmla="*/ 0 h 1210614"/>
              <a:gd name="connsiteX1" fmla="*/ 2524260 w 5203065"/>
              <a:gd name="connsiteY1" fmla="*/ 1210614 h 1210614"/>
              <a:gd name="connsiteX2" fmla="*/ 5203065 w 5203065"/>
              <a:gd name="connsiteY2" fmla="*/ 1197735 h 1210614"/>
              <a:gd name="connsiteX3" fmla="*/ 1210614 w 5203065"/>
              <a:gd name="connsiteY3" fmla="*/ 0 h 1210614"/>
              <a:gd name="connsiteX4" fmla="*/ 0 w 5203065"/>
              <a:gd name="connsiteY4" fmla="*/ 0 h 121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3065" h="1210614">
                <a:moveTo>
                  <a:pt x="0" y="0"/>
                </a:moveTo>
                <a:lnTo>
                  <a:pt x="2524260" y="1210614"/>
                </a:lnTo>
                <a:lnTo>
                  <a:pt x="5203065" y="1197735"/>
                </a:lnTo>
                <a:lnTo>
                  <a:pt x="12106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 </a:t>
            </a:r>
            <a:r>
              <a:rPr lang="en-US" dirty="0" smtClean="0">
                <a:cs typeface="Times New Roman" panose="02020603050405020304" pitchFamily="18" charset="0"/>
              </a:rPr>
              <a:t>Implemented </a:t>
            </a:r>
            <a:r>
              <a:rPr lang="en-US" dirty="0">
                <a:cs typeface="Times New Roman" panose="02020603050405020304" pitchFamily="18" charset="0"/>
              </a:rPr>
              <a:t>as </a:t>
            </a:r>
            <a:r>
              <a:rPr lang="en-US" dirty="0" smtClean="0">
                <a:cs typeface="Times New Roman" panose="02020603050405020304" pitchFamily="18" charset="0"/>
              </a:rPr>
              <a:t>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3668419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QUEUETYPE_H_INCLUDED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Push when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 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Pop and Top when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 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empty.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99940" y="1244600"/>
            <a:ext cx="395020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rear;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QUEUETYPE_H_INCLUDED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41074" y="1244600"/>
            <a:ext cx="0" cy="43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1244600"/>
            <a:ext cx="386623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(front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1244600"/>
            <a:ext cx="386623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(front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02637" y="1925302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02637" y="39801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34238" y="29984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366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1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3847563" cy="48091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latin typeface="+mj-lt"/>
                <a:cs typeface="Courier New" panose="02070309020205020404" pitchFamily="49" charset="0"/>
              </a:rPr>
              <a:t>An array for all these pointers???</a:t>
            </a:r>
          </a:p>
          <a:p>
            <a:pPr eaLnBrk="1" hangingPunct="1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 smtClean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 smtClean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63" y="2619690"/>
            <a:ext cx="3924837" cy="3936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3847563" cy="480918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An array for all these pointers???</a:t>
            </a: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This array can be dynamically allocated too</a:t>
            </a: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Still we need to know the size of this array beforehand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63" y="2619690"/>
            <a:ext cx="3924837" cy="3936051"/>
          </a:xfrm>
          <a:prstGeom prst="rect">
            <a:avLst/>
          </a:prstGeom>
        </p:spPr>
      </p:pic>
      <p:sp>
        <p:nvSpPr>
          <p:cNvPr id="4" name="Bent-Up Arrow 3"/>
          <p:cNvSpPr/>
          <p:nvPr/>
        </p:nvSpPr>
        <p:spPr>
          <a:xfrm rot="5400000">
            <a:off x="3277673" y="3450481"/>
            <a:ext cx="476518" cy="20348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410500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414571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4329385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410500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414571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4329385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924631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9586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54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37001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374087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3925545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37001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374087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3925545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22" idx="2"/>
            <a:endCxn id="11" idx="0"/>
          </p:cNvCxnSpPr>
          <p:nvPr/>
        </p:nvCxnSpPr>
        <p:spPr>
          <a:xfrm>
            <a:off x="7961236" y="2745500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22" idx="2"/>
            <a:endCxn id="11" idx="0"/>
          </p:cNvCxnSpPr>
          <p:nvPr/>
        </p:nvCxnSpPr>
        <p:spPr>
          <a:xfrm>
            <a:off x="7961236" y="2745500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+mj-lt"/>
                <a:cs typeface="Courier New" panose="02070309020205020404" pitchFamily="49" charset="0"/>
              </a:rPr>
              <a:t>A better solution is chaining the elements one after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137968"/>
            <a:ext cx="4627656" cy="2415659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>
            <a:off x="1364776" y="2402005"/>
            <a:ext cx="1751911" cy="1569494"/>
          </a:xfrm>
          <a:prstGeom prst="bentArrow">
            <a:avLst>
              <a:gd name="adj1" fmla="val 4102"/>
              <a:gd name="adj2" fmla="val 7102"/>
              <a:gd name="adj3" fmla="val 625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seedotnet.files.wordpress.com/2011/04/linked-li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56" y="2137968"/>
            <a:ext cx="3355080" cy="24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80382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 not need to know the size of the stack anymore. All we need is the top pointer.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61236" y="3582625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61236" y="3582625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8884"/>
            <a:ext cx="4062123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06" y="4014641"/>
            <a:ext cx="2790825" cy="2105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57559"/>
            <a:ext cx="7786604" cy="1063669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640169" y="2125014"/>
            <a:ext cx="5164428" cy="1944710"/>
          </a:xfrm>
          <a:custGeom>
            <a:avLst/>
            <a:gdLst>
              <a:gd name="connsiteX0" fmla="*/ 0 w 5164428"/>
              <a:gd name="connsiteY0" fmla="*/ 0 h 1944710"/>
              <a:gd name="connsiteX1" fmla="*/ 2511380 w 5164428"/>
              <a:gd name="connsiteY1" fmla="*/ 1931831 h 1944710"/>
              <a:gd name="connsiteX2" fmla="*/ 5164428 w 5164428"/>
              <a:gd name="connsiteY2" fmla="*/ 1944710 h 1944710"/>
              <a:gd name="connsiteX3" fmla="*/ 1493949 w 5164428"/>
              <a:gd name="connsiteY3" fmla="*/ 12879 h 1944710"/>
              <a:gd name="connsiteX4" fmla="*/ 0 w 5164428"/>
              <a:gd name="connsiteY4" fmla="*/ 0 h 194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428" h="1944710">
                <a:moveTo>
                  <a:pt x="0" y="0"/>
                </a:moveTo>
                <a:lnTo>
                  <a:pt x="2511380" y="1931831"/>
                </a:lnTo>
                <a:lnTo>
                  <a:pt x="5164428" y="1944710"/>
                </a:lnTo>
                <a:lnTo>
                  <a:pt x="1493949" y="128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 </a:t>
            </a:r>
            <a:r>
              <a:rPr lang="en-US" dirty="0" smtClean="0">
                <a:cs typeface="Times New Roman" panose="02020603050405020304" pitchFamily="18" charset="0"/>
              </a:rPr>
              <a:t>Implemented </a:t>
            </a:r>
            <a:r>
              <a:rPr lang="en-US" dirty="0">
                <a:cs typeface="Times New Roman" panose="02020603050405020304" pitchFamily="18" charset="0"/>
              </a:rPr>
              <a:t>as </a:t>
            </a:r>
            <a:r>
              <a:rPr lang="en-US" dirty="0" smtClean="0">
                <a:cs typeface="Times New Roman" panose="02020603050405020304" pitchFamily="18" charset="0"/>
              </a:rPr>
              <a:t>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924631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3142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(front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3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(front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470988" y="299348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70988" y="5253767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357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2874"/>
            <a:ext cx="7772400" cy="4843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&lt;char&gt; node,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&lt;char&gt;;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ode.info = ‘D’;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-&gt;info = ‘L’;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68" y="1492874"/>
            <a:ext cx="2790825" cy="2105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 Implemented as 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5678</Words>
  <Application>Microsoft Office PowerPoint</Application>
  <PresentationFormat>On-screen Show (4:3)</PresentationFormat>
  <Paragraphs>1667</Paragraphs>
  <Slides>85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9" baseType="lpstr">
      <vt:lpstr>Aharoni</vt:lpstr>
      <vt:lpstr>Arial</vt:lpstr>
      <vt:lpstr>Britannic Bold</vt:lpstr>
      <vt:lpstr>Calibri</vt:lpstr>
      <vt:lpstr>Calibri Light</vt:lpstr>
      <vt:lpstr>Courier</vt:lpstr>
      <vt:lpstr>Courier New</vt:lpstr>
      <vt:lpstr>Garamond</vt:lpstr>
      <vt:lpstr>Gungsuh</vt:lpstr>
      <vt:lpstr>Impact</vt:lpstr>
      <vt:lpstr>MS Mincho</vt:lpstr>
      <vt:lpstr>Times New Roman</vt:lpstr>
      <vt:lpstr>Verdana</vt:lpstr>
      <vt:lpstr>Office Theme</vt:lpstr>
      <vt:lpstr>Lecture 07 Abstract Data Type Stack and Queue (Linked-list-based Implementation]</vt:lpstr>
      <vt:lpstr>Stack</vt:lpstr>
      <vt:lpstr>Stack</vt:lpstr>
      <vt:lpstr>Stack</vt:lpstr>
      <vt:lpstr>Stack</vt:lpstr>
      <vt:lpstr>Stack</vt:lpstr>
      <vt:lpstr>Stack</vt:lpstr>
      <vt:lpstr>Stack Implemented as Linked-List</vt:lpstr>
      <vt:lpstr>Stack Implemented as Linked-List</vt:lpstr>
      <vt:lpstr>stacktype.h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Queue</vt:lpstr>
      <vt:lpstr>Queue Implemented as Linked-List</vt:lpstr>
      <vt:lpstr>queuetype.h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29</cp:revision>
  <dcterms:created xsi:type="dcterms:W3CDTF">2014-09-11T18:03:18Z</dcterms:created>
  <dcterms:modified xsi:type="dcterms:W3CDTF">2016-04-30T16:16:29Z</dcterms:modified>
</cp:coreProperties>
</file>