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5" r:id="rId169"/>
    <p:sldId id="426" r:id="rId170"/>
    <p:sldId id="423" r:id="rId171"/>
    <p:sldId id="424" r:id="rId1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2A0B59-AF6F-4161-BE0B-9FADC31CF928}" type="slidenum">
              <a:rPr lang="en-US" altLang="en-US" sz="100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46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2A0B59-AF6F-4161-BE0B-9FADC31CF928}" type="slidenum">
              <a:rPr lang="en-US" altLang="en-US" sz="1000"/>
              <a:pPr>
                <a:spcBef>
                  <a:spcPct val="0"/>
                </a:spcBef>
              </a:pPr>
              <a:t>75</a:t>
            </a:fld>
            <a:endParaRPr lang="en-US" altLang="en-US" sz="10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76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08</a:t>
            </a:r>
            <a:br>
              <a:rPr lang="en-US" dirty="0" smtClean="0"/>
            </a:br>
            <a:r>
              <a:rPr lang="en-US" sz="3200" dirty="0"/>
              <a:t>Abstract Data Type </a:t>
            </a:r>
            <a:r>
              <a:rPr lang="en-US" sz="3200" dirty="0" smtClean="0"/>
              <a:t>Unsorted List </a:t>
            </a:r>
            <a:r>
              <a:rPr lang="en-US" sz="3200" smtClean="0"/>
              <a:t>and Sorted List (</a:t>
            </a:r>
            <a:r>
              <a:rPr lang="en-US" sz="3200" smtClean="0">
                <a:ea typeface="MS Mincho" panose="02020609040205080304" pitchFamily="49" charset="-128"/>
              </a:rPr>
              <a:t>Linked-list-based </a:t>
            </a:r>
            <a:r>
              <a:rPr lang="en-US" sz="3200" dirty="0" smtClean="0">
                <a:ea typeface="MS Mincho" panose="02020609040205080304" pitchFamily="49" charset="-128"/>
              </a:rPr>
              <a:t>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CSE225: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>
            <a:off x="6426556" y="6120685"/>
            <a:ext cx="875764" cy="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31641" y="458169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26555" y="462240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8018385" y="5032452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(‘X’)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2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6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5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4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71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9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9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901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5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1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5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8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8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7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9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7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9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3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8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9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5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7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6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4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6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4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8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900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4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9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900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6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8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6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6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4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5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79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9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6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4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4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6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0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5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6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0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3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3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2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4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2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7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9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3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8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9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5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7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6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4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654353" y="5880345"/>
            <a:ext cx="423552" cy="36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7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9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3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8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9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5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7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654354" y="5880345"/>
            <a:ext cx="423552" cy="36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>
            <a:off x="6426556" y="6120685"/>
            <a:ext cx="875764" cy="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31641" y="458169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26555" y="462240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8018385" y="5032452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(‘X’)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5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7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1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6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7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1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3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5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3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654352" y="5880345"/>
            <a:ext cx="423553" cy="36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19" idx="1"/>
          </p:cNvCxnSpPr>
          <p:nvPr/>
        </p:nvCxnSpPr>
        <p:spPr>
          <a:xfrm>
            <a:off x="4773386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4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654353" y="5880345"/>
            <a:ext cx="423553" cy="36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897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1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6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897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1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3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5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3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654352" y="5880345"/>
            <a:ext cx="423553" cy="36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1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5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8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9900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984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399899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99900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7906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2448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6" y="4393483"/>
            <a:ext cx="452537" cy="109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3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70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654355" y="5880345"/>
            <a:ext cx="423553" cy="36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9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6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0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8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5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3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3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8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5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4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4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78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6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8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399899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0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6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39989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9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>
            <a:off x="6426556" y="6120685"/>
            <a:ext cx="875764" cy="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7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1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9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6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4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4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9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6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5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5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79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7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1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39989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9989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1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3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3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5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7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3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39989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9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1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5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8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3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70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9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1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5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1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5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1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7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73387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9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73385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73385" y="5157270"/>
            <a:ext cx="452536" cy="35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6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8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4" y="5157270"/>
            <a:ext cx="452536" cy="35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73384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0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6" y="5157270"/>
            <a:ext cx="452536" cy="35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73386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9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5157270"/>
            <a:ext cx="452536" cy="35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73385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9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3385" y="5157270"/>
            <a:ext cx="452536" cy="35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73386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1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5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8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3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70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9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1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5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1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5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1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399900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73388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9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6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399898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>
            <a:off x="6426556" y="6120685"/>
            <a:ext cx="875764" cy="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1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5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8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3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70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9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1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5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1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5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1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8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399900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6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0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8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5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3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3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8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5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4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4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78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6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0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6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0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2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2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4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6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3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0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19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6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399895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0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4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399899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6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8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5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2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399897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6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08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5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2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399897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0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4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399899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0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4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399899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376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28310" y="43527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5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33" idx="3"/>
          </p:cNvCxnSpPr>
          <p:nvPr/>
        </p:nvCxnSpPr>
        <p:spPr>
          <a:xfrm flipH="1" flipV="1">
            <a:off x="6654354" y="4916934"/>
            <a:ext cx="469414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399899" y="470650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2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9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9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7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2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6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4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1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79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4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1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0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5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2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2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0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>
            <a:off x="6426556" y="6120685"/>
            <a:ext cx="875764" cy="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31642" y="373558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26556" y="37762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8018386" y="4186341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7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1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9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6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4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9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6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5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5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9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938285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7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1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1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3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3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938287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Garamond" pitchFamily="18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73385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73384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9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73386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7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73384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7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1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9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6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4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9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6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5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5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9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0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7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7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5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7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1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7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1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3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3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73383" y="5157270"/>
            <a:ext cx="452536" cy="109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73383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73384" y="5157270"/>
            <a:ext cx="448837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73384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73384" y="5157270"/>
            <a:ext cx="448837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73384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73384" y="5157270"/>
            <a:ext cx="448837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73384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>
            <a:off x="6426556" y="6120685"/>
            <a:ext cx="875764" cy="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31642" y="373558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26556" y="37762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>
            <a:off x="8018386" y="4186341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73386" y="5157270"/>
            <a:ext cx="448837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73386" y="5921059"/>
            <a:ext cx="452536" cy="32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2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9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9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7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73385" y="5157270"/>
            <a:ext cx="448837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6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7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5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5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6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0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8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5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3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8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5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4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4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8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9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6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6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4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6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0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6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0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2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2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3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3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7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9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3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6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1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8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7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2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9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9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7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9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3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9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3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6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6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900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4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7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2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9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8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3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70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70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8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900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4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900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4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7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7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8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82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5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20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7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6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21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8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8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6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8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82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8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82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5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5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1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31642" y="373558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26556" y="37762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>
            <a:off x="8018386" y="4186341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1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1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1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938281" y="5157270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664650" y="5157270"/>
            <a:ext cx="1706618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4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39" idx="1"/>
          </p:cNvCxnSpPr>
          <p:nvPr/>
        </p:nvCxnSpPr>
        <p:spPr>
          <a:xfrm>
            <a:off x="6658046" y="5695681"/>
            <a:ext cx="465715" cy="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664650" y="5157270"/>
            <a:ext cx="1706618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4691553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39" idx="1"/>
          </p:cNvCxnSpPr>
          <p:nvPr/>
        </p:nvCxnSpPr>
        <p:spPr>
          <a:xfrm>
            <a:off x="6658046" y="5695681"/>
            <a:ext cx="465715" cy="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9893" y="5470298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8977" y="551101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99893" y="470650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977" y="474722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85229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709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33" idx="1"/>
          </p:cNvCxnSpPr>
          <p:nvPr/>
        </p:nvCxnSpPr>
        <p:spPr>
          <a:xfrm flipV="1">
            <a:off x="4773380" y="4916934"/>
            <a:ext cx="448836" cy="1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19" idx="1"/>
          </p:cNvCxnSpPr>
          <p:nvPr/>
        </p:nvCxnSpPr>
        <p:spPr>
          <a:xfrm>
            <a:off x="4773380" y="5695679"/>
            <a:ext cx="45253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0"/>
            <a:endCxn id="39" idx="2"/>
          </p:cNvCxnSpPr>
          <p:nvPr/>
        </p:nvCxnSpPr>
        <p:spPr>
          <a:xfrm flipV="1">
            <a:off x="7315743" y="5926777"/>
            <a:ext cx="524084" cy="32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23761" y="547601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8192708" y="547601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28999" y="625268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92182" y="628623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664650" y="5157270"/>
            <a:ext cx="1706618" cy="31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9893" y="624904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977" y="628975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915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294862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4773380" y="6474424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5915" y="624904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294862" y="624904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5941981" y="5921061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49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7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216" y="4691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91163" y="4691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91163" y="3917490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203487" y="745653"/>
            <a:ext cx="622307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22216" y="391281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291163" y="391281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941981" y="5137633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941981" y="4361228"/>
            <a:ext cx="561845" cy="3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4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17584" y="2608867"/>
            <a:ext cx="3958536" cy="3882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662152" y="2562896"/>
            <a:ext cx="12879" cy="414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90091" y="381109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04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0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785538" y="3848476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01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31642" y="373558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26556" y="37762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>
            <a:off x="8018386" y="4186341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8724256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ortedType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location-&gt;info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 &lt;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8724256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ortedType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location-&gt;info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 &lt;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842372" y="2536083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284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endCxn id="22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endCxn id="22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1420813" y="1117600"/>
            <a:ext cx="4291012" cy="4918075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677863" y="54562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677863" y="38560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677863" y="43894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9" name="Oval 8"/>
          <p:cNvSpPr>
            <a:spLocks noChangeArrowheads="1"/>
          </p:cNvSpPr>
          <p:nvPr/>
        </p:nvSpPr>
        <p:spPr bwMode="auto">
          <a:xfrm>
            <a:off x="677863" y="33226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677863" y="22558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1" name="Oval 10"/>
          <p:cNvSpPr>
            <a:spLocks noChangeArrowheads="1"/>
          </p:cNvSpPr>
          <p:nvPr/>
        </p:nvSpPr>
        <p:spPr bwMode="auto">
          <a:xfrm>
            <a:off x="677863" y="27892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2" name="Oval 11"/>
          <p:cNvSpPr>
            <a:spLocks noChangeArrowheads="1"/>
          </p:cNvSpPr>
          <p:nvPr/>
        </p:nvSpPr>
        <p:spPr bwMode="auto">
          <a:xfrm>
            <a:off x="677863" y="17224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965358" y="2239083"/>
            <a:ext cx="14266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MakeEmpty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694792" y="2787564"/>
            <a:ext cx="21159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>
                <a:latin typeface="Courier" pitchFamily="49" charset="0"/>
                <a:ea typeface="ＭＳ Ｐゴシック" charset="0"/>
                <a:cs typeface="Arial" charset="0"/>
              </a:rPr>
              <a:t>~</a:t>
            </a: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UnsortedType</a:t>
            </a:r>
            <a:r>
              <a:rPr lang="en-US" b="1" dirty="0">
                <a:latin typeface="Courier" pitchFamily="49" charset="0"/>
                <a:ea typeface="ＭＳ Ｐゴシック" charset="0"/>
                <a:cs typeface="Arial" charset="0"/>
              </a:rPr>
              <a:t> </a:t>
            </a:r>
          </a:p>
        </p:txBody>
      </p:sp>
      <p:sp>
        <p:nvSpPr>
          <p:cNvPr id="46095" name="Rectangle 14"/>
          <p:cNvSpPr>
            <a:spLocks noChangeArrowheads="1"/>
          </p:cNvSpPr>
          <p:nvPr/>
        </p:nvSpPr>
        <p:spPr bwMode="auto">
          <a:xfrm>
            <a:off x="890566" y="4373276"/>
            <a:ext cx="1564531" cy="115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DeleteItem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100" b="1" dirty="0">
                <a:latin typeface="Courier" pitchFamily="49" charset="0"/>
                <a:ea typeface="ＭＳ Ｐゴシック" charset="0"/>
                <a:cs typeface="Arial" charset="0"/>
              </a:rPr>
              <a:t>       .</a:t>
            </a:r>
          </a:p>
          <a:p>
            <a:pPr eaLnBrk="0" hangingPunct="0">
              <a:defRPr/>
            </a:pPr>
            <a:r>
              <a:rPr lang="en-US" sz="1100" b="1" dirty="0">
                <a:latin typeface="Courier" pitchFamily="49" charset="0"/>
                <a:ea typeface="ＭＳ Ｐゴシック" charset="0"/>
                <a:cs typeface="Arial" charset="0"/>
              </a:rPr>
              <a:t>       .</a:t>
            </a:r>
          </a:p>
          <a:p>
            <a:pPr eaLnBrk="0" hangingPunct="0">
              <a:defRPr/>
            </a:pPr>
            <a:r>
              <a:rPr lang="en-US" sz="1100" b="1" dirty="0">
                <a:latin typeface="Courier" pitchFamily="49" charset="0"/>
                <a:ea typeface="ＭＳ Ｐゴシック" charset="0"/>
                <a:cs typeface="Arial" charset="0"/>
              </a:rPr>
              <a:t>       .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6" name="Rectangle 15"/>
          <p:cNvSpPr>
            <a:spLocks noChangeArrowheads="1"/>
          </p:cNvSpPr>
          <p:nvPr/>
        </p:nvSpPr>
        <p:spPr bwMode="auto">
          <a:xfrm>
            <a:off x="912879" y="3829747"/>
            <a:ext cx="15645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</a:rPr>
              <a:t>InsertItem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793033" y="1707797"/>
            <a:ext cx="18402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UnsortedType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752707" y="3307684"/>
            <a:ext cx="18402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</a:rPr>
              <a:t>RetrieveItem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808038" y="5480050"/>
            <a:ext cx="170238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>
                <a:latin typeface="Courier" pitchFamily="49" charset="0"/>
                <a:ea typeface="ＭＳ Ｐゴシック" charset="0"/>
                <a:cs typeface="Arial" charset="0"/>
              </a:rPr>
              <a:t>GetNextItem</a:t>
            </a:r>
          </a:p>
        </p:txBody>
      </p:sp>
      <p:sp>
        <p:nvSpPr>
          <p:cNvPr id="46100" name="Rectangle 19"/>
          <p:cNvSpPr>
            <a:spLocks noChangeArrowheads="1"/>
          </p:cNvSpPr>
          <p:nvPr/>
        </p:nvSpPr>
        <p:spPr bwMode="auto">
          <a:xfrm>
            <a:off x="2760663" y="2006600"/>
            <a:ext cx="2293937" cy="233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1" name="Rectangle 20"/>
          <p:cNvSpPr>
            <a:spLocks noChangeArrowheads="1"/>
          </p:cNvSpPr>
          <p:nvPr/>
        </p:nvSpPr>
        <p:spPr bwMode="auto">
          <a:xfrm>
            <a:off x="4422775" y="2662596"/>
            <a:ext cx="520700" cy="2921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4422775" y="3208338"/>
            <a:ext cx="520700" cy="2921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3" name="Rectangle 22"/>
          <p:cNvSpPr>
            <a:spLocks noChangeArrowheads="1"/>
          </p:cNvSpPr>
          <p:nvPr/>
        </p:nvSpPr>
        <p:spPr bwMode="auto">
          <a:xfrm>
            <a:off x="4422775" y="3791487"/>
            <a:ext cx="520700" cy="2921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>
            <a:off x="6524625" y="306546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5975" name="Group 24"/>
          <p:cNvGrpSpPr>
            <a:grpSpLocks/>
          </p:cNvGrpSpPr>
          <p:nvPr/>
        </p:nvGrpSpPr>
        <p:grpSpPr bwMode="auto">
          <a:xfrm>
            <a:off x="6005513" y="3044825"/>
            <a:ext cx="2900362" cy="566738"/>
            <a:chOff x="3783" y="2298"/>
            <a:chExt cx="1827" cy="357"/>
          </a:xfrm>
        </p:grpSpPr>
        <p:grpSp>
          <p:nvGrpSpPr>
            <p:cNvPr id="7198" name="Group 25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46112" name="Rectangle 26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rgbClr val="9EFF9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8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201" name="Group 27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46118" name="Line 28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6119" name="Rectangle 29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rgbClr val="9EFF9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8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6120" name="Line 30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7202" name="Group 31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46115" name="Line 32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6116" name="Rectangle 33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rgbClr val="9EFF9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8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6117" name="Line 34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6111" name="Rectangle 35"/>
            <p:cNvSpPr>
              <a:spLocks noChangeArrowheads="1"/>
            </p:cNvSpPr>
            <p:nvPr/>
          </p:nvSpPr>
          <p:spPr bwMode="auto">
            <a:xfrm>
              <a:off x="3798" y="2335"/>
              <a:ext cx="16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ja-JP" altLang="en-US" sz="2400" b="1" dirty="0"/>
                <a:t> </a:t>
              </a:r>
              <a:r>
                <a:rPr lang="en-US" altLang="ja-JP" sz="2000" b="1" dirty="0" smtClean="0"/>
                <a:t>X        </a:t>
              </a:r>
              <a:r>
                <a:rPr lang="ja-JP" altLang="en-US" sz="2000" b="1" dirty="0"/>
                <a:t> </a:t>
              </a:r>
              <a:r>
                <a:rPr lang="ja-JP" altLang="en-US" sz="2000" b="1" dirty="0" smtClean="0"/>
                <a:t>    </a:t>
              </a:r>
              <a:r>
                <a:rPr lang="en-US" altLang="ja-JP" sz="2000" b="1" dirty="0" smtClean="0"/>
                <a:t>C         </a:t>
              </a:r>
              <a:r>
                <a:rPr lang="ja-JP" altLang="en-US" sz="2000" b="1" dirty="0"/>
                <a:t> </a:t>
              </a:r>
              <a:r>
                <a:rPr lang="ja-JP" altLang="en-US" sz="2000" b="1" dirty="0" smtClean="0"/>
                <a:t>  </a:t>
              </a:r>
              <a:r>
                <a:rPr lang="en-US" altLang="ja-JP" sz="2000" b="1" dirty="0" smtClean="0"/>
                <a:t>L</a:t>
              </a:r>
              <a:endParaRPr lang="en-US" altLang="en-US" sz="2000" b="1" dirty="0" smtClean="0"/>
            </a:p>
          </p:txBody>
        </p:sp>
      </p:grpSp>
      <p:sp>
        <p:nvSpPr>
          <p:cNvPr id="46106" name="Line 36"/>
          <p:cNvSpPr>
            <a:spLocks noChangeShapeType="1"/>
          </p:cNvSpPr>
          <p:nvPr/>
        </p:nvSpPr>
        <p:spPr bwMode="auto">
          <a:xfrm flipH="1">
            <a:off x="8682038" y="304323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7" name="Line 37"/>
          <p:cNvSpPr>
            <a:spLocks noChangeShapeType="1"/>
          </p:cNvSpPr>
          <p:nvPr/>
        </p:nvSpPr>
        <p:spPr bwMode="auto">
          <a:xfrm>
            <a:off x="4741863" y="335438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8" name="Rectangle 38"/>
          <p:cNvSpPr>
            <a:spLocks noChangeArrowheads="1"/>
          </p:cNvSpPr>
          <p:nvPr/>
        </p:nvSpPr>
        <p:spPr bwMode="auto">
          <a:xfrm>
            <a:off x="2811463" y="2060575"/>
            <a:ext cx="2094356" cy="243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Private data: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8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           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 err="1">
                <a:latin typeface="Times New Roman" charset="0"/>
                <a:ea typeface="ＭＳ Ｐゴシック" charset="0"/>
                <a:cs typeface="Arial" charset="0"/>
              </a:rPr>
              <a:t>listData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 err="1">
                <a:latin typeface="Times New Roman" charset="0"/>
                <a:ea typeface="ＭＳ Ｐゴシック" charset="0"/>
                <a:cs typeface="Arial" charset="0"/>
              </a:rPr>
              <a:t>currentPos</a:t>
            </a: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2400" b="1" dirty="0" smtClean="0">
                <a:latin typeface="Times New Roman" charset="0"/>
                <a:ea typeface="ＭＳ Ｐゴシック" charset="0"/>
                <a:cs typeface="Arial" charset="0"/>
              </a:rPr>
              <a:t> ?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46109" name="Line 39"/>
          <p:cNvSpPr>
            <a:spLocks noChangeShapeType="1"/>
          </p:cNvSpPr>
          <p:nvPr/>
        </p:nvSpPr>
        <p:spPr bwMode="auto">
          <a:xfrm>
            <a:off x="6508750" y="306863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hangingPunct="0">
              <a:defRPr/>
            </a:pPr>
            <a:r>
              <a:rPr lang="en-US" sz="4000" b="1" dirty="0">
                <a:latin typeface="Courier New" charset="0"/>
                <a:ea typeface="ＭＳ Ｐゴシック" charset="0"/>
                <a:cs typeface="Arial" charset="0"/>
              </a:rPr>
              <a:t>class </a:t>
            </a:r>
            <a:r>
              <a:rPr lang="en-US" sz="4000" b="1" dirty="0" err="1">
                <a:latin typeface="Courier New" charset="0"/>
                <a:ea typeface="ＭＳ Ｐゴシック" charset="0"/>
                <a:cs typeface="Arial" charset="0"/>
              </a:rPr>
              <a:t>UnsortedType</a:t>
            </a:r>
            <a:r>
              <a:rPr lang="en-US" sz="4000" b="1" dirty="0">
                <a:latin typeface="Courier New" charset="0"/>
                <a:ea typeface="ＭＳ Ｐゴシック" charset="0"/>
                <a:cs typeface="Arial" charset="0"/>
              </a:rPr>
              <a:t>&lt;char&gt;</a:t>
            </a:r>
          </a:p>
        </p:txBody>
      </p:sp>
    </p:spTree>
    <p:extLst>
      <p:ext uri="{BB962C8B-B14F-4D97-AF65-F5344CB8AC3E}">
        <p14:creationId xmlns:p14="http://schemas.microsoft.com/office/powerpoint/2010/main" val="17075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endCxn id="22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20633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20633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31642" y="288946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26556" y="293018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8018386" y="3340230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>
            <a:endCxn id="22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20633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20633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31642" y="288946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26556" y="293018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8018386" y="3340230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64998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0116" y="420476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89200" y="424547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53603" y="4430142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20633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20633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31642" y="288946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26556" y="293018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8018386" y="3340230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64998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0116" y="420476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89200" y="424547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53603" y="4430142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20633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20633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31642" y="288946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26556" y="293018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8018386" y="3340230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64998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0116" y="420476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89200" y="424547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53603" y="4430142"/>
            <a:ext cx="875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20633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20633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64998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911753" y="256058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0821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3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6" y="197845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0" y="20191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 flipV="1">
            <a:off x="6917243" y="2203831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6" y="197845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0" y="20191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 flipV="1">
            <a:off x="6917243" y="2203831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unsortedlinkedlist.h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699" y="1244600"/>
            <a:ext cx="549927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UNSORTEDLINKEDLIST_H_INCLUDED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UNSORTEDLINKEDLIST_H_INCLUDED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0" y="1337310"/>
            <a:ext cx="4456090" cy="4146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UNSORTEDLINKEDLIST_H_INCLUDED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244600"/>
            <a:ext cx="0" cy="380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6" y="197845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0" y="20191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 flipV="1">
            <a:off x="6917243" y="2203831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6" y="197845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0" y="201916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endCxn id="34" idx="1"/>
          </p:cNvCxnSpPr>
          <p:nvPr/>
        </p:nvCxnSpPr>
        <p:spPr>
          <a:xfrm flipV="1">
            <a:off x="6917243" y="2203831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282097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286169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04635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282097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286169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04635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368104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372175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906423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368104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372175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906423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18385" y="4107203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368104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372175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906423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43757" y="5335317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62155" y="5376031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17244" y="4960430"/>
            <a:ext cx="385076" cy="37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02320" y="4502553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1267" y="4502553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18385" y="4946199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368104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372175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906423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319752" y="4108361"/>
            <a:ext cx="724999" cy="1236371"/>
          </a:xfrm>
          <a:custGeom>
            <a:avLst/>
            <a:gdLst>
              <a:gd name="connsiteX0" fmla="*/ 231820 w 724999"/>
              <a:gd name="connsiteY0" fmla="*/ 0 h 1236371"/>
              <a:gd name="connsiteX1" fmla="*/ 721217 w 724999"/>
              <a:gd name="connsiteY1" fmla="*/ 553791 h 1236371"/>
              <a:gd name="connsiteX2" fmla="*/ 0 w 724999"/>
              <a:gd name="connsiteY2" fmla="*/ 1236371 h 123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999" h="1236371">
                <a:moveTo>
                  <a:pt x="231820" y="0"/>
                </a:moveTo>
                <a:cubicBezTo>
                  <a:pt x="495837" y="173864"/>
                  <a:pt x="759854" y="347729"/>
                  <a:pt x="721217" y="553791"/>
                </a:cubicBezTo>
                <a:cubicBezTo>
                  <a:pt x="682580" y="759853"/>
                  <a:pt x="19318" y="1178416"/>
                  <a:pt x="0" y="12363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543757" y="5335317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917244" y="4960430"/>
            <a:ext cx="385076" cy="38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62155" y="5376031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368104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372175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906423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319752" y="4108361"/>
            <a:ext cx="724999" cy="1236371"/>
          </a:xfrm>
          <a:custGeom>
            <a:avLst/>
            <a:gdLst>
              <a:gd name="connsiteX0" fmla="*/ 231820 w 724999"/>
              <a:gd name="connsiteY0" fmla="*/ 0 h 1236371"/>
              <a:gd name="connsiteX1" fmla="*/ 721217 w 724999"/>
              <a:gd name="connsiteY1" fmla="*/ 553791 h 1236371"/>
              <a:gd name="connsiteX2" fmla="*/ 0 w 724999"/>
              <a:gd name="connsiteY2" fmla="*/ 1236371 h 123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999" h="1236371">
                <a:moveTo>
                  <a:pt x="231820" y="0"/>
                </a:moveTo>
                <a:cubicBezTo>
                  <a:pt x="495837" y="173864"/>
                  <a:pt x="759854" y="347729"/>
                  <a:pt x="721217" y="553791"/>
                </a:cubicBezTo>
                <a:cubicBezTo>
                  <a:pt x="682580" y="759853"/>
                  <a:pt x="19318" y="1178416"/>
                  <a:pt x="0" y="12363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43757" y="5335317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662155" y="5376031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366355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366355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281744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281744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326109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197845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197845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242209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95164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99235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140240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43757" y="368104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52841" y="372175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17244" y="3906423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319752" y="4108361"/>
            <a:ext cx="724999" cy="1236371"/>
          </a:xfrm>
          <a:custGeom>
            <a:avLst/>
            <a:gdLst>
              <a:gd name="connsiteX0" fmla="*/ 231820 w 724999"/>
              <a:gd name="connsiteY0" fmla="*/ 0 h 1236371"/>
              <a:gd name="connsiteX1" fmla="*/ 721217 w 724999"/>
              <a:gd name="connsiteY1" fmla="*/ 553791 h 1236371"/>
              <a:gd name="connsiteX2" fmla="*/ 0 w 724999"/>
              <a:gd name="connsiteY2" fmla="*/ 1236371 h 123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999" h="1236371">
                <a:moveTo>
                  <a:pt x="231820" y="0"/>
                </a:moveTo>
                <a:cubicBezTo>
                  <a:pt x="495837" y="173864"/>
                  <a:pt x="759854" y="347729"/>
                  <a:pt x="721217" y="553791"/>
                </a:cubicBezTo>
                <a:cubicBezTo>
                  <a:pt x="682580" y="759853"/>
                  <a:pt x="19318" y="1178416"/>
                  <a:pt x="0" y="123637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43757" y="5335317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662155" y="5376031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304" y="1244600"/>
            <a:ext cx="432730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unsortedlinkedlist.h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#include&lt;new&gt;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6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281516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281516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325880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223911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281516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281516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325880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223911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281516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281516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325880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223911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280575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52840" y="284647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17243" y="303114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281516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281516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325880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223911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280575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52840" y="284647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17243" y="303114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58688" y="381863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77086" y="422577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281516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281516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325880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>
          <a:xfrm flipH="1">
            <a:off x="8018386" y="2239115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280575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52840" y="284647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17243" y="303114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2154" y="3694870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17243" y="3256520"/>
            <a:ext cx="385077" cy="397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7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02320" y="281516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71267" y="281516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018385" y="3258806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280575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52840" y="284647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17243" y="303114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2154" y="3694870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17243" y="3256520"/>
            <a:ext cx="385077" cy="397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8049296" y="2240924"/>
            <a:ext cx="993857" cy="1416676"/>
          </a:xfrm>
          <a:custGeom>
            <a:avLst/>
            <a:gdLst>
              <a:gd name="connsiteX0" fmla="*/ 0 w 993857"/>
              <a:gd name="connsiteY0" fmla="*/ 0 h 1416676"/>
              <a:gd name="connsiteX1" fmla="*/ 862884 w 993857"/>
              <a:gd name="connsiteY1" fmla="*/ 386366 h 1416676"/>
              <a:gd name="connsiteX2" fmla="*/ 927279 w 993857"/>
              <a:gd name="connsiteY2" fmla="*/ 1107583 h 1416676"/>
              <a:gd name="connsiteX3" fmla="*/ 244698 w 993857"/>
              <a:gd name="connsiteY3" fmla="*/ 1416676 h 14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857" h="1416676">
                <a:moveTo>
                  <a:pt x="0" y="0"/>
                </a:moveTo>
                <a:cubicBezTo>
                  <a:pt x="354169" y="100884"/>
                  <a:pt x="708338" y="201769"/>
                  <a:pt x="862884" y="386366"/>
                </a:cubicBezTo>
                <a:cubicBezTo>
                  <a:pt x="1017430" y="570963"/>
                  <a:pt x="1030310" y="935865"/>
                  <a:pt x="927279" y="1107583"/>
                </a:cubicBezTo>
                <a:cubicBezTo>
                  <a:pt x="824248" y="1279301"/>
                  <a:pt x="360608" y="1330817"/>
                  <a:pt x="244698" y="14166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280575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52840" y="284647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2154" y="3694870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049296" y="2240924"/>
            <a:ext cx="993857" cy="1416676"/>
          </a:xfrm>
          <a:custGeom>
            <a:avLst/>
            <a:gdLst>
              <a:gd name="connsiteX0" fmla="*/ 0 w 993857"/>
              <a:gd name="connsiteY0" fmla="*/ 0 h 1416676"/>
              <a:gd name="connsiteX1" fmla="*/ 862884 w 993857"/>
              <a:gd name="connsiteY1" fmla="*/ 386366 h 1416676"/>
              <a:gd name="connsiteX2" fmla="*/ 927279 w 993857"/>
              <a:gd name="connsiteY2" fmla="*/ 1107583 h 1416676"/>
              <a:gd name="connsiteX3" fmla="*/ 244698 w 993857"/>
              <a:gd name="connsiteY3" fmla="*/ 1416676 h 14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857" h="1416676">
                <a:moveTo>
                  <a:pt x="0" y="0"/>
                </a:moveTo>
                <a:cubicBezTo>
                  <a:pt x="354169" y="100884"/>
                  <a:pt x="708338" y="201769"/>
                  <a:pt x="862884" y="386366"/>
                </a:cubicBezTo>
                <a:cubicBezTo>
                  <a:pt x="1017430" y="570963"/>
                  <a:pt x="1030310" y="935865"/>
                  <a:pt x="927279" y="1107583"/>
                </a:cubicBezTo>
                <a:cubicBezTo>
                  <a:pt x="824248" y="1279301"/>
                  <a:pt x="360608" y="1330817"/>
                  <a:pt x="244698" y="14166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9368" y="178835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78075" y="1829069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280575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52840" y="284647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2154" y="3694870"/>
            <a:ext cx="18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049296" y="2240924"/>
            <a:ext cx="993857" cy="1416676"/>
          </a:xfrm>
          <a:custGeom>
            <a:avLst/>
            <a:gdLst>
              <a:gd name="connsiteX0" fmla="*/ 0 w 993857"/>
              <a:gd name="connsiteY0" fmla="*/ 0 h 1416676"/>
              <a:gd name="connsiteX1" fmla="*/ 862884 w 993857"/>
              <a:gd name="connsiteY1" fmla="*/ 386366 h 1416676"/>
              <a:gd name="connsiteX2" fmla="*/ 927279 w 993857"/>
              <a:gd name="connsiteY2" fmla="*/ 1107583 h 1416676"/>
              <a:gd name="connsiteX3" fmla="*/ 244698 w 993857"/>
              <a:gd name="connsiteY3" fmla="*/ 1416676 h 14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857" h="1416676">
                <a:moveTo>
                  <a:pt x="0" y="0"/>
                </a:moveTo>
                <a:cubicBezTo>
                  <a:pt x="354169" y="100884"/>
                  <a:pt x="708338" y="201769"/>
                  <a:pt x="862884" y="386366"/>
                </a:cubicBezTo>
                <a:cubicBezTo>
                  <a:pt x="1017430" y="570963"/>
                  <a:pt x="1030310" y="935865"/>
                  <a:pt x="927279" y="1107583"/>
                </a:cubicBezTo>
                <a:cubicBezTo>
                  <a:pt x="824248" y="1279301"/>
                  <a:pt x="360608" y="1330817"/>
                  <a:pt x="244698" y="14166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(!(item==(location-&gt;next)-&gt;info))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(location-&gt;next)-&gt;next;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785538" y="3848476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310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304" y="1244600"/>
            <a:ext cx="432730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unsortedlinkedlist.h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#include&lt;new&gt;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41274" y="299847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41274" y="473007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68575" y="473007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8765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9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52840" y="3694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917243" y="3879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52840" y="3694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917243" y="3879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3694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3879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3694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3879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3694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3879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3654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3694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3879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4505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4545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4730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4505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4545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4730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1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4505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4545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4730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4505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4545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4730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756" y="4505156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2840" y="4545870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17243" y="4730537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977" y="53506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61" y="53913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20464" y="557603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977" y="53506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61" y="53913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20464" y="557603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977" y="53506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61" y="53913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20464" y="557603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977" y="53506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61" y="53913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20464" y="557603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977" y="53506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61" y="53913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20464" y="557603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081" y="5665811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61" y="5706525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6977" y="535064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56061" y="53913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20464" y="5576030"/>
            <a:ext cx="3850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214" y="6310683"/>
            <a:ext cx="29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it,fnd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2320" y="6194775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71267" y="6194775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371267" y="6194775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02320" y="5348664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71267" y="5348664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8386" y="5799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02320" y="4500267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71267" y="4500267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2320" y="3654156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267" y="3654156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18385" y="4097802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26111" y="4948425"/>
            <a:ext cx="546065" cy="3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39368" y="262548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8075" y="2666197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8018386" y="3076243"/>
            <a:ext cx="7726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08640" y="6194775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54081" y="6194775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3026" y="6235489"/>
            <a:ext cx="7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7790" y="6235489"/>
            <a:ext cx="93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53068" y="5895304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(‘X’)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found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== location-&gt;info)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found = 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404924" y="2573467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411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2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430683" y="2961086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30683" y="530114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210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0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173105" y="17749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73105" y="374544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3440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1420813" y="1117600"/>
            <a:ext cx="4291012" cy="4918075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677863" y="54562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677863" y="38560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677863" y="43894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89" name="Oval 8"/>
          <p:cNvSpPr>
            <a:spLocks noChangeArrowheads="1"/>
          </p:cNvSpPr>
          <p:nvPr/>
        </p:nvSpPr>
        <p:spPr bwMode="auto">
          <a:xfrm>
            <a:off x="677863" y="33226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677863" y="22558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1" name="Oval 10"/>
          <p:cNvSpPr>
            <a:spLocks noChangeArrowheads="1"/>
          </p:cNvSpPr>
          <p:nvPr/>
        </p:nvSpPr>
        <p:spPr bwMode="auto">
          <a:xfrm>
            <a:off x="677863" y="27892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2" name="Oval 11"/>
          <p:cNvSpPr>
            <a:spLocks noChangeArrowheads="1"/>
          </p:cNvSpPr>
          <p:nvPr/>
        </p:nvSpPr>
        <p:spPr bwMode="auto">
          <a:xfrm>
            <a:off x="677863" y="1722438"/>
            <a:ext cx="1968500" cy="3683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965358" y="2239083"/>
            <a:ext cx="14266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MakeEmpty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797824" y="2787564"/>
            <a:ext cx="18402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smtClean="0">
                <a:latin typeface="Courier" pitchFamily="49" charset="0"/>
                <a:ea typeface="ＭＳ Ｐゴシック" charset="0"/>
                <a:cs typeface="Arial" charset="0"/>
              </a:rPr>
              <a:t>~</a:t>
            </a: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S</a:t>
            </a:r>
            <a:r>
              <a:rPr lang="en-US" b="1" dirty="0" err="1" smtClean="0">
                <a:latin typeface="Courier" pitchFamily="49" charset="0"/>
                <a:ea typeface="ＭＳ Ｐゴシック" charset="0"/>
                <a:cs typeface="Arial" charset="0"/>
              </a:rPr>
              <a:t>ortedType</a:t>
            </a:r>
            <a:r>
              <a:rPr lang="en-US" b="1" dirty="0" smtClean="0">
                <a:latin typeface="Courier" pitchFamily="49" charset="0"/>
                <a:ea typeface="ＭＳ Ｐゴシック" charset="0"/>
                <a:cs typeface="Arial" charset="0"/>
              </a:rPr>
              <a:t> 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5" name="Rectangle 14"/>
          <p:cNvSpPr>
            <a:spLocks noChangeArrowheads="1"/>
          </p:cNvSpPr>
          <p:nvPr/>
        </p:nvSpPr>
        <p:spPr bwMode="auto">
          <a:xfrm>
            <a:off x="890566" y="4373276"/>
            <a:ext cx="1564531" cy="115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DeleteItem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100" b="1" dirty="0">
                <a:latin typeface="Courier" pitchFamily="49" charset="0"/>
                <a:ea typeface="ＭＳ Ｐゴシック" charset="0"/>
                <a:cs typeface="Arial" charset="0"/>
              </a:rPr>
              <a:t>       .</a:t>
            </a:r>
          </a:p>
          <a:p>
            <a:pPr eaLnBrk="0" hangingPunct="0">
              <a:defRPr/>
            </a:pPr>
            <a:r>
              <a:rPr lang="en-US" sz="1100" b="1" dirty="0">
                <a:latin typeface="Courier" pitchFamily="49" charset="0"/>
                <a:ea typeface="ＭＳ Ｐゴシック" charset="0"/>
                <a:cs typeface="Arial" charset="0"/>
              </a:rPr>
              <a:t>       .</a:t>
            </a:r>
          </a:p>
          <a:p>
            <a:pPr eaLnBrk="0" hangingPunct="0">
              <a:defRPr/>
            </a:pPr>
            <a:r>
              <a:rPr lang="en-US" sz="1100" b="1" dirty="0">
                <a:latin typeface="Courier" pitchFamily="49" charset="0"/>
                <a:ea typeface="ＭＳ Ｐゴシック" charset="0"/>
                <a:cs typeface="Arial" charset="0"/>
              </a:rPr>
              <a:t>       .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6" name="Rectangle 15"/>
          <p:cNvSpPr>
            <a:spLocks noChangeArrowheads="1"/>
          </p:cNvSpPr>
          <p:nvPr/>
        </p:nvSpPr>
        <p:spPr bwMode="auto">
          <a:xfrm>
            <a:off x="912879" y="3829747"/>
            <a:ext cx="15645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</a:rPr>
              <a:t>InsertItem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883186" y="1707797"/>
            <a:ext cx="15645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  <a:ea typeface="ＭＳ Ｐゴシック" charset="0"/>
                <a:cs typeface="Arial" charset="0"/>
              </a:rPr>
              <a:t>S</a:t>
            </a:r>
            <a:r>
              <a:rPr lang="en-US" b="1" dirty="0" err="1" smtClean="0">
                <a:latin typeface="Courier" pitchFamily="49" charset="0"/>
                <a:ea typeface="ＭＳ Ｐゴシック" charset="0"/>
                <a:cs typeface="Arial" charset="0"/>
              </a:rPr>
              <a:t>ortedType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752707" y="3307684"/>
            <a:ext cx="18402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 dirty="0" err="1">
                <a:latin typeface="Courier" pitchFamily="49" charset="0"/>
              </a:rPr>
              <a:t>RetrieveItem</a:t>
            </a:r>
            <a:endParaRPr lang="en-US" b="1" dirty="0">
              <a:latin typeface="Courier" pitchFamily="49" charset="0"/>
              <a:ea typeface="ＭＳ Ｐゴシック" charset="0"/>
              <a:cs typeface="Arial" charset="0"/>
            </a:endParaRPr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808038" y="5480050"/>
            <a:ext cx="170238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b="1">
                <a:latin typeface="Courier" pitchFamily="49" charset="0"/>
                <a:ea typeface="ＭＳ Ｐゴシック" charset="0"/>
                <a:cs typeface="Arial" charset="0"/>
              </a:rPr>
              <a:t>GetNextItem</a:t>
            </a:r>
          </a:p>
        </p:txBody>
      </p:sp>
      <p:sp>
        <p:nvSpPr>
          <p:cNvPr id="46100" name="Rectangle 19"/>
          <p:cNvSpPr>
            <a:spLocks noChangeArrowheads="1"/>
          </p:cNvSpPr>
          <p:nvPr/>
        </p:nvSpPr>
        <p:spPr bwMode="auto">
          <a:xfrm>
            <a:off x="2760663" y="2006600"/>
            <a:ext cx="2293937" cy="233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1" name="Rectangle 20"/>
          <p:cNvSpPr>
            <a:spLocks noChangeArrowheads="1"/>
          </p:cNvSpPr>
          <p:nvPr/>
        </p:nvSpPr>
        <p:spPr bwMode="auto">
          <a:xfrm>
            <a:off x="4422775" y="2662596"/>
            <a:ext cx="520700" cy="2921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4422775" y="3208338"/>
            <a:ext cx="520700" cy="2921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3" name="Rectangle 22"/>
          <p:cNvSpPr>
            <a:spLocks noChangeArrowheads="1"/>
          </p:cNvSpPr>
          <p:nvPr/>
        </p:nvSpPr>
        <p:spPr bwMode="auto">
          <a:xfrm>
            <a:off x="4422775" y="3791487"/>
            <a:ext cx="520700" cy="29210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>
            <a:off x="6524625" y="3065463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5975" name="Group 24"/>
          <p:cNvGrpSpPr>
            <a:grpSpLocks/>
          </p:cNvGrpSpPr>
          <p:nvPr/>
        </p:nvGrpSpPr>
        <p:grpSpPr bwMode="auto">
          <a:xfrm>
            <a:off x="6005515" y="3044825"/>
            <a:ext cx="2900363" cy="566738"/>
            <a:chOff x="3783" y="2298"/>
            <a:chExt cx="1827" cy="357"/>
          </a:xfrm>
        </p:grpSpPr>
        <p:grpSp>
          <p:nvGrpSpPr>
            <p:cNvPr id="7198" name="Group 25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46112" name="Rectangle 26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rgbClr val="9EFF9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8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201" name="Group 27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46118" name="Line 28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6119" name="Rectangle 29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rgbClr val="9EFF9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8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6120" name="Line 30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7202" name="Group 31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46115" name="Line 32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6116" name="Rectangle 33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rgbClr val="9EFF9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18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6117" name="Line 34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6111" name="Rectangle 35"/>
            <p:cNvSpPr>
              <a:spLocks noChangeArrowheads="1"/>
            </p:cNvSpPr>
            <p:nvPr/>
          </p:nvSpPr>
          <p:spPr bwMode="auto">
            <a:xfrm>
              <a:off x="3798" y="2335"/>
              <a:ext cx="16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r>
                <a:rPr lang="en-US" altLang="ja-JP" sz="2000" b="1" dirty="0" smtClean="0"/>
                <a:t> C             L          </a:t>
              </a:r>
              <a:r>
                <a:rPr lang="ja-JP" altLang="en-US" sz="2000" b="1" dirty="0"/>
                <a:t> </a:t>
              </a:r>
              <a:r>
                <a:rPr lang="ja-JP" altLang="en-US" sz="2000" b="1" dirty="0" smtClean="0"/>
                <a:t>  </a:t>
              </a:r>
              <a:r>
                <a:rPr lang="en-US" altLang="ja-JP" sz="2000" b="1" dirty="0" smtClean="0"/>
                <a:t>X</a:t>
              </a:r>
              <a:endParaRPr lang="en-US" altLang="en-US" sz="2000" b="1" dirty="0" smtClean="0"/>
            </a:p>
          </p:txBody>
        </p:sp>
      </p:grpSp>
      <p:sp>
        <p:nvSpPr>
          <p:cNvPr id="46106" name="Line 36"/>
          <p:cNvSpPr>
            <a:spLocks noChangeShapeType="1"/>
          </p:cNvSpPr>
          <p:nvPr/>
        </p:nvSpPr>
        <p:spPr bwMode="auto">
          <a:xfrm flipH="1">
            <a:off x="8682038" y="3043238"/>
            <a:ext cx="2159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7" name="Line 37"/>
          <p:cNvSpPr>
            <a:spLocks noChangeShapeType="1"/>
          </p:cNvSpPr>
          <p:nvPr/>
        </p:nvSpPr>
        <p:spPr bwMode="auto">
          <a:xfrm>
            <a:off x="4741863" y="3354388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8" name="Rectangle 38"/>
          <p:cNvSpPr>
            <a:spLocks noChangeArrowheads="1"/>
          </p:cNvSpPr>
          <p:nvPr/>
        </p:nvSpPr>
        <p:spPr bwMode="auto">
          <a:xfrm>
            <a:off x="2811463" y="2060575"/>
            <a:ext cx="2094356" cy="243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Private data: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8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length            </a:t>
            </a:r>
            <a:r>
              <a:rPr lang="en-US" sz="1800" b="1" dirty="0">
                <a:latin typeface="Times New Roman" charset="0"/>
                <a:ea typeface="ＭＳ Ｐゴシック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endParaRPr lang="en-US" sz="12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 err="1">
                <a:latin typeface="Times New Roman" charset="0"/>
                <a:ea typeface="ＭＳ Ｐゴシック" charset="0"/>
                <a:cs typeface="Arial" charset="0"/>
              </a:rPr>
              <a:t>listData</a:t>
            </a:r>
            <a:endParaRPr lang="en-US" sz="14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6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 err="1">
                <a:latin typeface="Times New Roman" charset="0"/>
                <a:ea typeface="ＭＳ Ｐゴシック" charset="0"/>
                <a:cs typeface="Arial" charset="0"/>
              </a:rPr>
              <a:t>currentPos</a:t>
            </a:r>
            <a:r>
              <a:rPr lang="en-US" sz="2400" b="1" dirty="0">
                <a:latin typeface="Times New Roman" charset="0"/>
                <a:ea typeface="ＭＳ Ｐゴシック" charset="0"/>
                <a:cs typeface="Arial" charset="0"/>
              </a:rPr>
              <a:t>   </a:t>
            </a:r>
            <a:r>
              <a:rPr lang="en-US" sz="2400" b="1" dirty="0" smtClean="0">
                <a:latin typeface="Times New Roman" charset="0"/>
                <a:ea typeface="ＭＳ Ｐゴシック" charset="0"/>
                <a:cs typeface="Arial" charset="0"/>
              </a:rPr>
              <a:t> ?</a:t>
            </a: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46109" name="Line 39"/>
          <p:cNvSpPr>
            <a:spLocks noChangeShapeType="1"/>
          </p:cNvSpPr>
          <p:nvPr/>
        </p:nvSpPr>
        <p:spPr bwMode="auto">
          <a:xfrm>
            <a:off x="6508750" y="306863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0" hangingPunct="0">
              <a:defRPr/>
            </a:pPr>
            <a:r>
              <a:rPr lang="en-US" sz="4400" b="1" dirty="0">
                <a:latin typeface="Courier New" charset="0"/>
                <a:ea typeface="ＭＳ Ｐゴシック" charset="0"/>
                <a:cs typeface="Arial" charset="0"/>
              </a:rPr>
              <a:t>class </a:t>
            </a:r>
            <a:r>
              <a:rPr lang="en-US" sz="4400" b="1" dirty="0" err="1">
                <a:latin typeface="Courier New" charset="0"/>
                <a:ea typeface="ＭＳ Ｐゴシック" charset="0"/>
                <a:cs typeface="Arial" charset="0"/>
              </a:rPr>
              <a:t>S</a:t>
            </a:r>
            <a:r>
              <a:rPr lang="en-US" sz="4400" b="1" dirty="0" err="1" smtClean="0">
                <a:latin typeface="Courier New" charset="0"/>
                <a:ea typeface="ＭＳ Ｐゴシック" charset="0"/>
                <a:cs typeface="Arial" charset="0"/>
              </a:rPr>
              <a:t>ortedType</a:t>
            </a:r>
            <a:r>
              <a:rPr lang="en-US" sz="4400" b="1" dirty="0" smtClean="0">
                <a:latin typeface="Courier New" charset="0"/>
                <a:ea typeface="ＭＳ Ｐゴシック" charset="0"/>
                <a:cs typeface="Arial" charset="0"/>
              </a:rPr>
              <a:t>&lt;char</a:t>
            </a:r>
            <a:r>
              <a:rPr lang="en-US" sz="4400" b="1" dirty="0">
                <a:latin typeface="Courier New" charset="0"/>
                <a:ea typeface="ＭＳ Ｐゴシック" charset="0"/>
                <a:cs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789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sortedlinkedlist.h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699" y="1244600"/>
            <a:ext cx="549927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SORTEDLINKEDLIST_H_INCLUDED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SORTEDLINKEDLIST_H_INCLUDED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ortedType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0" y="1337310"/>
            <a:ext cx="4456090" cy="4146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SORTEDLINKEDLIST_H_INCLUDED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244600"/>
            <a:ext cx="0" cy="384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304" y="1244600"/>
            <a:ext cx="432730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sortedlinkedlist.h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#include&lt;new&gt;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9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304" y="1244600"/>
            <a:ext cx="432730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sortedlinkedlist.h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#include&lt;new&gt;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41274" y="299847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41274" y="473007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68575" y="473007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0187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7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53068" y="5895304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31641" y="458169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26555" y="462240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8018385" y="5032452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(‘X’)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430683" y="2961086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30683" y="530114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516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6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768096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173105" y="17749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73105" y="374544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578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sortedlinkedlist.cpp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44" y="1207216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17584" y="2608867"/>
            <a:ext cx="3958536" cy="3882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662152" y="2562896"/>
            <a:ext cx="12879" cy="414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413901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9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413901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413901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999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089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99899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08983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399898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99899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08983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99898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77905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82447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413902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3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9990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0898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99900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08984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399899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99900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08984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99899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77906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82448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413903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(location-&gt;info &lt;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location = location-&gt;next;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999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089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99899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08983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99898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99899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8983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8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77905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382447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413902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unsortedlinkedlist.cpp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location-&gt;info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3069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2153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53068" y="5895304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88667" y="5895304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7751" y="593601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31641" y="458169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26555" y="462240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8018385" y="5032452"/>
            <a:ext cx="1" cy="86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6215" y="6310683"/>
            <a:ext cx="229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(‘X’)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998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89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99897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08981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99896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99897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8981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6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77903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382445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413900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7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9" idx="1"/>
            <a:endCxn id="29" idx="3"/>
          </p:cNvCxnSpPr>
          <p:nvPr/>
        </p:nvCxnSpPr>
        <p:spPr>
          <a:xfrm flipH="1">
            <a:off x="6658052" y="5695681"/>
            <a:ext cx="41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413901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9990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898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99900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08984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99899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99900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8984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9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77906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9" idx="1"/>
            <a:endCxn id="29" idx="3"/>
          </p:cNvCxnSpPr>
          <p:nvPr/>
        </p:nvCxnSpPr>
        <p:spPr>
          <a:xfrm flipH="1">
            <a:off x="6658054" y="5695681"/>
            <a:ext cx="41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82448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413903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999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89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354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5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25922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294869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99899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08983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399898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99899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08983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399898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85236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0716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77905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40" idx="1"/>
            <a:endCxn id="29" idx="3"/>
          </p:cNvCxnSpPr>
          <p:nvPr/>
        </p:nvCxnSpPr>
        <p:spPr>
          <a:xfrm flipH="1">
            <a:off x="6658053" y="5695681"/>
            <a:ext cx="41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82447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413902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2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99898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08982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35496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44580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25920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294867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280865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99897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8981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6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399897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08981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399896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85234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0714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77903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2" idx="1"/>
            <a:endCxn id="30" idx="3"/>
          </p:cNvCxnSpPr>
          <p:nvPr/>
        </p:nvCxnSpPr>
        <p:spPr>
          <a:xfrm flipH="1">
            <a:off x="6658051" y="5695681"/>
            <a:ext cx="41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82445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413900" y="5477419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998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089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35497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44581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25921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294868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280866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1"/>
          </p:cNvCxnSpPr>
          <p:nvPr/>
        </p:nvCxnSpPr>
        <p:spPr>
          <a:xfrm>
            <a:off x="4773386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99898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8982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399897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399898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08982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399897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85235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0715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77904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2" idx="1"/>
            <a:endCxn id="30" idx="3"/>
          </p:cNvCxnSpPr>
          <p:nvPr/>
        </p:nvCxnSpPr>
        <p:spPr>
          <a:xfrm flipH="1">
            <a:off x="6658052" y="5695681"/>
            <a:ext cx="41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82446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item;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(‘L’)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399901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08985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35499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44583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25923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294870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280868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3"/>
            <a:endCxn id="68" idx="1"/>
          </p:cNvCxnSpPr>
          <p:nvPr/>
        </p:nvCxnSpPr>
        <p:spPr>
          <a:xfrm>
            <a:off x="4773388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399900" y="4706511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008984" y="474722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4399899" y="4706511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99900" y="3942722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08984" y="3983436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4399899" y="3942722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85237" y="4706509"/>
            <a:ext cx="918268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0717" y="4747223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77906" y="5470300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80" idx="1"/>
            <a:endCxn id="68" idx="3"/>
          </p:cNvCxnSpPr>
          <p:nvPr/>
        </p:nvCxnSpPr>
        <p:spPr>
          <a:xfrm flipH="1">
            <a:off x="6658054" y="5695681"/>
            <a:ext cx="41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82448" y="5116555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9902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08986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355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45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5924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94871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280869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5" idx="1"/>
          </p:cNvCxnSpPr>
          <p:nvPr/>
        </p:nvCxnSpPr>
        <p:spPr>
          <a:xfrm>
            <a:off x="4773389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9902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08986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355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45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25924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294871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9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23" idx="1"/>
          </p:cNvCxnSpPr>
          <p:nvPr/>
        </p:nvCxnSpPr>
        <p:spPr>
          <a:xfrm>
            <a:off x="4773389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487" y="745653"/>
            <a:ext cx="622307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!= NULL);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03487" y="191833"/>
            <a:ext cx="7680960" cy="51310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9902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08986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35500" y="5470299"/>
            <a:ext cx="373487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4584" y="551101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25924" y="5470300"/>
            <a:ext cx="1432131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294871" y="5470300"/>
            <a:ext cx="0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280869" y="5470298"/>
            <a:ext cx="373487" cy="4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23" idx="1"/>
          </p:cNvCxnSpPr>
          <p:nvPr/>
        </p:nvCxnSpPr>
        <p:spPr>
          <a:xfrm>
            <a:off x="4773389" y="5695680"/>
            <a:ext cx="452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12987</Words>
  <Application>Microsoft Office PowerPoint</Application>
  <PresentationFormat>On-screen Show (4:3)</PresentationFormat>
  <Paragraphs>4056</Paragraphs>
  <Slides>171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86" baseType="lpstr">
      <vt:lpstr>ＭＳ Ｐゴシック</vt:lpstr>
      <vt:lpstr>Aharoni</vt:lpstr>
      <vt:lpstr>Arial</vt:lpstr>
      <vt:lpstr>Britannic Bold</vt:lpstr>
      <vt:lpstr>Calibri</vt:lpstr>
      <vt:lpstr>Calibri Light</vt:lpstr>
      <vt:lpstr>Courier</vt:lpstr>
      <vt:lpstr>Courier New</vt:lpstr>
      <vt:lpstr>Garamond</vt:lpstr>
      <vt:lpstr>Gungsuh</vt:lpstr>
      <vt:lpstr>Impact</vt:lpstr>
      <vt:lpstr>MS Mincho</vt:lpstr>
      <vt:lpstr>Times New Roman</vt:lpstr>
      <vt:lpstr>Verdana</vt:lpstr>
      <vt:lpstr>Office Theme</vt:lpstr>
      <vt:lpstr>Lecture 08 Abstract Data Type Unsorted List and Sorted List (Linked-list-based Implementation]</vt:lpstr>
      <vt:lpstr>class UnsortedType&lt;char&gt;</vt:lpstr>
      <vt:lpstr>unsortedlinkedlist.h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unsortedlinkedlist.cpp</vt:lpstr>
      <vt:lpstr>class SortedType&lt;char&gt;</vt:lpstr>
      <vt:lpstr>sortedlinkedlist.h</vt:lpstr>
      <vt:lpstr>sortedlinkedlist.cpp</vt:lpstr>
      <vt:lpstr>sortedlinkedlist.cpp</vt:lpstr>
      <vt:lpstr>sortedlinkedlist.cpp</vt:lpstr>
      <vt:lpstr>sortedlinkedlist.cpp</vt:lpstr>
      <vt:lpstr>sortedlinkedlist.cpp</vt:lpstr>
      <vt:lpstr>sortedlinkedlist.cpp</vt:lpstr>
      <vt:lpstr>sortedlinkedlist.cpp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InsertItem(‘L’)</vt:lpstr>
      <vt:lpstr>PowerPoint Presentation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InsertItem(‘A’)</vt:lpstr>
      <vt:lpstr>PowerPoint Presentation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InsertItem(‘S’)</vt:lpstr>
      <vt:lpstr>PowerPoint Presentation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InsertItem(‘P’)</vt:lpstr>
      <vt:lpstr>PowerPoint Presentation</vt:lpstr>
      <vt:lpstr>sortedlinkedlist.cpp</vt:lpstr>
      <vt:lpstr>sortedlinkedlist.cpp</vt:lpstr>
      <vt:lpstr>sortedlinkedlist.cpp</vt:lpstr>
      <vt:lpstr>sortedlinkedlist.cpp</vt:lpstr>
      <vt:lpstr>sortedlinkedlist.cpp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35</cp:revision>
  <dcterms:created xsi:type="dcterms:W3CDTF">2014-09-11T18:03:18Z</dcterms:created>
  <dcterms:modified xsi:type="dcterms:W3CDTF">2016-04-30T16:51:37Z</dcterms:modified>
</cp:coreProperties>
</file>