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3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t>1/31/2016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7</a:t>
            </a:fld>
            <a:endParaRPr lang="en-US"/>
          </a:p>
        </p:txBody>
      </p:sp>
    </p:spTree>
    <p:extLst>
      <p:ext uri="{BB962C8B-B14F-4D97-AF65-F5344CB8AC3E}">
        <p14:creationId xmlns:p14="http://schemas.microsoft.com/office/powerpoint/2010/main" val="10701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8</a:t>
            </a:fld>
            <a:endParaRPr lang="en-US"/>
          </a:p>
        </p:txBody>
      </p:sp>
    </p:spTree>
    <p:extLst>
      <p:ext uri="{BB962C8B-B14F-4D97-AF65-F5344CB8AC3E}">
        <p14:creationId xmlns:p14="http://schemas.microsoft.com/office/powerpoint/2010/main" val="238950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0EC5ED-2836-4301-8080-4D9182B52C76}" type="slidenum">
              <a:rPr lang="en-US"/>
              <a:pPr/>
              <a:t>39</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117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CDFF8-355A-4B7A-A66A-915C179E9C58}" type="slidenum">
              <a:rPr lang="en-US"/>
              <a:pPr/>
              <a:t>42</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en-US"/>
              <a:t>See recursion?</a:t>
            </a:r>
          </a:p>
        </p:txBody>
      </p:sp>
    </p:spTree>
    <p:extLst>
      <p:ext uri="{BB962C8B-B14F-4D97-AF65-F5344CB8AC3E}">
        <p14:creationId xmlns:p14="http://schemas.microsoft.com/office/powerpoint/2010/main" val="453274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t>1/31/2016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t>1/31/2016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t>1/31/2016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t>1/31/2016</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audio" Target="file:///C:\Documents%20and%20Settings\mcgivney\Desktop\Music%20for%20Class\Eric%20and%20Ardis\Little%20Bunny%20Foo%20Foo.wav" TargetMode="External"/><Relationship Id="rId5" Type="http://schemas.openxmlformats.org/officeDocument/2006/relationships/image" Target="../media/image10.png"/><Relationship Id="rId4" Type="http://schemas.openxmlformats.org/officeDocument/2006/relationships/image" Target="../media/image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hyperlink" Target="http://images.google.com/imgres?imgurl=http://www.designsbydorian.com/images/brown%20rabbits.jpg&amp;imgrefurl=http://www.designsbydorian.com/Dorian/Rabbits_Wedding_Cake_Tops.htm&amp;h=288&amp;w=288&amp;sz=11&amp;hl=en&amp;start=12&amp;tbnid=Ff2ZMY0hjsOMLM:&amp;tbnh=115&amp;tbnw=115&amp;prev=/images?q=rabbits&amp;ndsp=20&amp;svnum=10&amp;hl=en&amp;lr=&amp;rls=TSHA,TSHA:2005-13,TSHA:en&amp;sa=N" TargetMode="External"/><Relationship Id="rId5" Type="http://schemas.openxmlformats.org/officeDocument/2006/relationships/image" Target="../media/image11.jpeg"/><Relationship Id="rId4" Type="http://schemas.openxmlformats.org/officeDocument/2006/relationships/hyperlink" Target="http://images.google.com/imgres?imgurl=http://www.rabbits-bunnies.com/pictures-images-photos/rabbits-bunnies-01.jpg&amp;imgrefurl=http://www.rabbits-bunnies.com/&amp;h=158&amp;w=180&amp;sz=12&amp;hl=en&amp;start=3&amp;tbnid=0yPp36sy9-xlIM:&amp;tbnh=89&amp;tbnw=101&amp;prev=/images?q=rabbits&amp;svnum=10&amp;hl=en&amp;lr=&amp;rls=TSHA,TSHA:2005-13,TSHA:en&amp;s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1.jpeg"/><Relationship Id="rId2" Type="http://schemas.openxmlformats.org/officeDocument/2006/relationships/hyperlink" Target="http://images.google.com/imgres?imgurl=http://www.designsbydorian.com/images/brown%20rabbits.jpg&amp;imgrefurl=http://www.designsbydorian.com/Dorian/Rabbits_Wedding_Cake_Tops.htm&amp;h=288&amp;w=288&amp;sz=11&amp;hl=en&amp;start=12&amp;tbnid=Ff2ZMY0hjsOMLM:&amp;tbnh=115&amp;tbnw=115&amp;prev=/images?q=rabbits&amp;ndsp=20&amp;svnum=10&amp;hl=en&amp;lr=&amp;rls=TSHA,TSHA:2005-13,TSHA:en&amp;sa=N" TargetMode="External"/><Relationship Id="rId1" Type="http://schemas.openxmlformats.org/officeDocument/2006/relationships/slideLayout" Target="../slideLayouts/slideLayout6.xml"/><Relationship Id="rId6" Type="http://schemas.openxmlformats.org/officeDocument/2006/relationships/hyperlink" Target="http://images.google.com/imgres?imgurl=http://www.rabbits-bunnies.com/pictures-images-photos/rabbits-bunnies-01.jpg&amp;imgrefurl=http://www.rabbits-bunnies.com/&amp;h=158&amp;w=180&amp;sz=12&amp;hl=en&amp;start=3&amp;tbnid=0yPp36sy9-xlIM:&amp;tbnh=89&amp;tbnw=101&amp;prev=/images?q=rabbits&amp;svnum=10&amp;hl=en&amp;lr=&amp;rls=TSHA,TSHA:2005-13,TSHA:en&amp;sa=N" TargetMode="External"/><Relationship Id="rId5" Type="http://schemas.openxmlformats.org/officeDocument/2006/relationships/image" Target="../media/image13.jpeg"/><Relationship Id="rId4" Type="http://schemas.openxmlformats.org/officeDocument/2006/relationships/hyperlink" Target="http://images.google.com/imgres?imgurl=http://home1.pacific.net.sg/~siowinc/big_grey_rabbit.jpg&amp;imgrefurl=http://cgi.ebay.com.sg/VERY-RARE-11-HUGE-Sylvanian-Families-Rabbit-pair-NEW_W0QQitemZ270002405663QQihZ017QQcategoryZ2459QQcmdZViewItem&amp;h=389&amp;w=505&amp;sz=54&amp;hl=en&amp;start=16&amp;tbnid=U0ko8sCXT6b3iM:&amp;tbnh=100&amp;tbnw=130&amp;prev=/images?q=rabbits+pair&amp;svnum=10&amp;hl=en&amp;lr=&amp;rls=TSHA,TSHA:2005-13,TSHA:en&amp;sa=N"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1.jpeg"/><Relationship Id="rId2" Type="http://schemas.openxmlformats.org/officeDocument/2006/relationships/hyperlink" Target="http://images.google.com/imgres?imgurl=http://www.designsbydorian.com/images/brown%20rabbits.jpg&amp;imgrefurl=http://www.designsbydorian.com/Dorian/Rabbits_Wedding_Cake_Tops.htm&amp;h=288&amp;w=288&amp;sz=11&amp;hl=en&amp;start=12&amp;tbnid=Ff2ZMY0hjsOMLM:&amp;tbnh=115&amp;tbnw=115&amp;prev=/images?q=rabbits&amp;ndsp=20&amp;svnum=10&amp;hl=en&amp;lr=&amp;rls=TSHA,TSHA:2005-13,TSHA:en&amp;sa=N" TargetMode="External"/><Relationship Id="rId1" Type="http://schemas.openxmlformats.org/officeDocument/2006/relationships/slideLayout" Target="../slideLayouts/slideLayout6.xml"/><Relationship Id="rId6" Type="http://schemas.openxmlformats.org/officeDocument/2006/relationships/hyperlink" Target="http://images.google.com/imgres?imgurl=http://www.rabbits-bunnies.com/pictures-images-photos/rabbits-bunnies-01.jpg&amp;imgrefurl=http://www.rabbits-bunnies.com/&amp;h=158&amp;w=180&amp;sz=12&amp;hl=en&amp;start=3&amp;tbnid=0yPp36sy9-xlIM:&amp;tbnh=89&amp;tbnw=101&amp;prev=/images?q=rabbits&amp;svnum=10&amp;hl=en&amp;lr=&amp;rls=TSHA,TSHA:2005-13,TSHA:en&amp;sa=N" TargetMode="External"/><Relationship Id="rId5" Type="http://schemas.openxmlformats.org/officeDocument/2006/relationships/image" Target="../media/image13.jpeg"/><Relationship Id="rId4" Type="http://schemas.openxmlformats.org/officeDocument/2006/relationships/hyperlink" Target="http://images.google.com/imgres?imgurl=http://home1.pacific.net.sg/~siowinc/big_grey_rabbit.jpg&amp;imgrefurl=http://cgi.ebay.com.sg/VERY-RARE-11-HUGE-Sylvanian-Families-Rabbit-pair-NEW_W0QQitemZ270002405663QQihZ017QQcategoryZ2459QQcmdZViewItem&amp;h=389&amp;w=505&amp;sz=54&amp;hl=en&amp;start=16&amp;tbnid=U0ko8sCXT6b3iM:&amp;tbnh=100&amp;tbnw=130&amp;prev=/images?q=rabbits+pair&amp;svnum=10&amp;hl=en&amp;lr=&amp;rls=TSHA,TSHA:2005-13,TSHA:en&amp;sa=N"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09</a:t>
            </a:r>
            <a:r>
              <a:rPr lang="en-US" dirty="0" smtClean="0"/>
              <a:t/>
            </a:r>
            <a:br>
              <a:rPr lang="en-US" dirty="0" smtClean="0"/>
            </a:br>
            <a:r>
              <a:rPr lang="en-US" sz="3200" dirty="0" smtClean="0"/>
              <a:t>Recursion</a:t>
            </a:r>
            <a:endParaRPr lang="en-US" sz="8000" dirty="0"/>
          </a:p>
        </p:txBody>
      </p:sp>
      <p:sp>
        <p:nvSpPr>
          <p:cNvPr id="3" name="Subtitle 2"/>
          <p:cNvSpPr>
            <a:spLocks noGrp="1"/>
          </p:cNvSpPr>
          <p:nvPr>
            <p:ph type="subTitle" idx="1"/>
          </p:nvPr>
        </p:nvSpPr>
        <p:spPr/>
        <p:txBody>
          <a:bodyPr>
            <a:normAutofit lnSpcReduction="10000"/>
          </a:bodyPr>
          <a:lstStyle/>
          <a:p>
            <a:r>
              <a:rPr lang="en-US" dirty="0" smtClean="0"/>
              <a:t>CSE225: Data Structures</a:t>
            </a:r>
            <a:endParaRPr lang="en-US" dirty="0"/>
          </a:p>
        </p:txBody>
      </p:sp>
    </p:spTree>
    <p:extLst>
      <p:ext uri="{BB962C8B-B14F-4D97-AF65-F5344CB8AC3E}">
        <p14:creationId xmlns:p14="http://schemas.microsoft.com/office/powerpoint/2010/main" val="410824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1"/>
          </p:nvPr>
        </p:nvSpPr>
        <p:spPr>
          <a:xfrm>
            <a:off x="304800" y="1219200"/>
            <a:ext cx="8534400" cy="4876800"/>
          </a:xfrm>
        </p:spPr>
        <p:txBody>
          <a:bodyPr>
            <a:normAutofit lnSpcReduction="10000"/>
          </a:bodyPr>
          <a:lstStyle/>
          <a:p>
            <a:pPr algn="just" eaLnBrk="1" hangingPunct="1"/>
            <a:r>
              <a:rPr lang="en-US" smtClean="0">
                <a:cs typeface="Times New Roman" panose="02020603050405020304" pitchFamily="18" charset="0"/>
              </a:rPr>
              <a:t>To define </a:t>
            </a:r>
            <a:r>
              <a:rPr lang="en-US" b="1" i="1" smtClean="0">
                <a:cs typeface="Times New Roman" panose="02020603050405020304" pitchFamily="18" charset="0"/>
              </a:rPr>
              <a:t>n!</a:t>
            </a:r>
            <a:r>
              <a:rPr lang="en-US" smtClean="0">
                <a:cs typeface="Times New Roman" panose="02020603050405020304" pitchFamily="18" charset="0"/>
              </a:rPr>
              <a:t> recursively,  </a:t>
            </a:r>
            <a:r>
              <a:rPr lang="en-US" b="1" i="1" smtClean="0">
                <a:cs typeface="Times New Roman" panose="02020603050405020304" pitchFamily="18" charset="0"/>
              </a:rPr>
              <a:t>n!</a:t>
            </a:r>
            <a:r>
              <a:rPr lang="en-US" smtClean="0">
                <a:cs typeface="Times New Roman" panose="02020603050405020304" pitchFamily="18" charset="0"/>
              </a:rPr>
              <a:t> must be defined  in terms of the factorial of a smaller number.</a:t>
            </a:r>
          </a:p>
          <a:p>
            <a:pPr algn="just" eaLnBrk="1" hangingPunct="1"/>
            <a:r>
              <a:rPr lang="en-US" smtClean="0">
                <a:cs typeface="Times New Roman" panose="02020603050405020304" pitchFamily="18" charset="0"/>
              </a:rPr>
              <a:t>Observation (problem size is reduced):</a:t>
            </a:r>
          </a:p>
          <a:p>
            <a:pPr algn="just" eaLnBrk="1" hangingPunct="1">
              <a:buFontTx/>
              <a:buNone/>
            </a:pPr>
            <a:r>
              <a:rPr lang="en-US" smtClean="0">
                <a:cs typeface="Times New Roman" panose="02020603050405020304" pitchFamily="18" charset="0"/>
              </a:rPr>
              <a:t>		n! = n * (n-1)!			</a:t>
            </a:r>
          </a:p>
          <a:p>
            <a:pPr algn="just" eaLnBrk="1" hangingPunct="1"/>
            <a:r>
              <a:rPr lang="en-US" smtClean="0">
                <a:cs typeface="Times New Roman" panose="02020603050405020304" pitchFamily="18" charset="0"/>
              </a:rPr>
              <a:t>Base case:	0! = 1</a:t>
            </a:r>
          </a:p>
          <a:p>
            <a:pPr algn="just" eaLnBrk="1" hangingPunct="1"/>
            <a:r>
              <a:rPr lang="en-US" smtClean="0">
                <a:cs typeface="Times New Roman" panose="02020603050405020304" pitchFamily="18" charset="0"/>
              </a:rPr>
              <a:t>We can reach the base case, by subtracting 1 from n if n is a positive integer.</a:t>
            </a:r>
          </a:p>
          <a:p>
            <a:pPr algn="just" eaLnBrk="1" hangingPunct="1">
              <a:buFontTx/>
              <a:buNone/>
            </a:pPr>
            <a:endParaRPr lang="en-US" smtClean="0">
              <a:cs typeface="Times New Roman" panose="02020603050405020304" pitchFamily="18" charset="0"/>
            </a:endParaRPr>
          </a:p>
          <a:p>
            <a:pPr algn="just" eaLnBrk="1" hangingPunct="1">
              <a:buFontTx/>
              <a:buNone/>
            </a:pPr>
            <a:r>
              <a:rPr lang="en-US" b="1" i="1" u="sng" smtClean="0">
                <a:cs typeface="Times New Roman" panose="02020603050405020304" pitchFamily="18" charset="0"/>
              </a:rPr>
              <a:t>Recursive Definition:</a:t>
            </a:r>
          </a:p>
          <a:p>
            <a:pPr algn="just" eaLnBrk="1" hangingPunct="1">
              <a:buFontTx/>
              <a:buNone/>
            </a:pPr>
            <a:r>
              <a:rPr lang="en-US" i="1" smtClean="0">
                <a:cs typeface="Times New Roman" panose="02020603050405020304" pitchFamily="18" charset="0"/>
              </a:rPr>
              <a:t>  		n! = 1 			</a:t>
            </a:r>
            <a:r>
              <a:rPr lang="en-US" smtClean="0">
                <a:cs typeface="Times New Roman" panose="02020603050405020304" pitchFamily="18" charset="0"/>
              </a:rPr>
              <a:t>if</a:t>
            </a:r>
            <a:r>
              <a:rPr lang="en-US" i="1" smtClean="0">
                <a:cs typeface="Times New Roman" panose="02020603050405020304" pitchFamily="18" charset="0"/>
              </a:rPr>
              <a:t> n = 0</a:t>
            </a:r>
          </a:p>
          <a:p>
            <a:pPr algn="just" eaLnBrk="1" hangingPunct="1">
              <a:buFontTx/>
              <a:buNone/>
            </a:pPr>
            <a:r>
              <a:rPr lang="en-US" i="1" smtClean="0">
                <a:cs typeface="Times New Roman" panose="02020603050405020304" pitchFamily="18" charset="0"/>
              </a:rPr>
              <a:t>  		n! = n*(n-1)! 		</a:t>
            </a:r>
            <a:r>
              <a:rPr lang="en-US" smtClean="0">
                <a:cs typeface="Times New Roman" panose="02020603050405020304" pitchFamily="18" charset="0"/>
              </a:rPr>
              <a:t>if</a:t>
            </a:r>
            <a:r>
              <a:rPr lang="en-US" i="1" smtClean="0">
                <a:cs typeface="Times New Roman" panose="02020603050405020304" pitchFamily="18" charset="0"/>
              </a:rPr>
              <a:t> n &gt; 0</a:t>
            </a:r>
          </a:p>
          <a:p>
            <a:pPr algn="just" eaLnBrk="1" hangingPunct="1">
              <a:buFontTx/>
              <a:buNone/>
            </a:pPr>
            <a:endParaRPr lang="en-US" i="1" smtClean="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Recursive </a:t>
            </a:r>
            <a:r>
              <a:rPr lang="en-US" dirty="0"/>
              <a:t>Definition</a:t>
            </a:r>
          </a:p>
        </p:txBody>
      </p:sp>
    </p:spTree>
    <p:extLst>
      <p:ext uri="{BB962C8B-B14F-4D97-AF65-F5344CB8AC3E}">
        <p14:creationId xmlns:p14="http://schemas.microsoft.com/office/powerpoint/2010/main" val="1310642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381000" y="1066800"/>
            <a:ext cx="8153400" cy="5029200"/>
          </a:xfrm>
        </p:spPr>
        <p:txBody>
          <a:bodyPr>
            <a:normAutofit/>
          </a:bodyPr>
          <a:lstStyle/>
          <a:p>
            <a:pPr marL="609600" indent="-609600" algn="just" eaLnBrk="1" hangingPunct="1">
              <a:lnSpc>
                <a:spcPct val="90000"/>
              </a:lnSpc>
              <a:buFontTx/>
              <a:buAutoNum type="arabicPeriod"/>
            </a:pPr>
            <a:r>
              <a:rPr lang="en-US" sz="2000" dirty="0" smtClean="0">
                <a:cs typeface="Times New Roman" panose="02020603050405020304" pitchFamily="18" charset="0"/>
              </a:rPr>
              <a:t>One or more simple cases of the problem (called the </a:t>
            </a:r>
            <a:r>
              <a:rPr lang="en-US" sz="2000" i="1" dirty="0" smtClean="0">
                <a:cs typeface="Times New Roman" panose="02020603050405020304" pitchFamily="18" charset="0"/>
              </a:rPr>
              <a:t>stopping cases or base case</a:t>
            </a:r>
            <a:r>
              <a:rPr lang="en-US" sz="2000" dirty="0" smtClean="0">
                <a:cs typeface="Times New Roman" panose="02020603050405020304" pitchFamily="18" charset="0"/>
              </a:rPr>
              <a:t>) have a simple non-recursive solution.</a:t>
            </a:r>
          </a:p>
          <a:p>
            <a:pPr marL="609600" indent="-609600" algn="just" eaLnBrk="1" hangingPunct="1">
              <a:lnSpc>
                <a:spcPct val="90000"/>
              </a:lnSpc>
              <a:buFontTx/>
              <a:buAutoNum type="arabicPeriod"/>
            </a:pPr>
            <a:r>
              <a:rPr lang="en-US" sz="2000" dirty="0" smtClean="0">
                <a:cs typeface="Times New Roman" panose="02020603050405020304" pitchFamily="18" charset="0"/>
              </a:rPr>
              <a:t>The other cases (general cases) of the problem can be reduced (</a:t>
            </a:r>
            <a:r>
              <a:rPr lang="en-US" sz="2000" i="1" dirty="0" smtClean="0">
                <a:cs typeface="Times New Roman" panose="02020603050405020304" pitchFamily="18" charset="0"/>
              </a:rPr>
              <a:t>using recursion</a:t>
            </a:r>
            <a:r>
              <a:rPr lang="en-US" sz="2000" dirty="0" smtClean="0">
                <a:cs typeface="Times New Roman" panose="02020603050405020304" pitchFamily="18" charset="0"/>
              </a:rPr>
              <a:t>) to problems that are closer to stopping cases.</a:t>
            </a:r>
          </a:p>
          <a:p>
            <a:pPr marL="609600" indent="-609600" algn="just" eaLnBrk="1" hangingPunct="1">
              <a:lnSpc>
                <a:spcPct val="90000"/>
              </a:lnSpc>
              <a:buFontTx/>
              <a:buAutoNum type="arabicPeriod"/>
            </a:pPr>
            <a:r>
              <a:rPr lang="en-US" sz="2000" dirty="0" smtClean="0">
                <a:cs typeface="Times New Roman" panose="02020603050405020304" pitchFamily="18" charset="0"/>
              </a:rPr>
              <a:t>Eventually the problem can be reduced to base cases only, which are relatively easy to solve.</a:t>
            </a:r>
          </a:p>
          <a:p>
            <a:pPr marL="609600" indent="-609600" algn="just" eaLnBrk="1" hangingPunct="1">
              <a:lnSpc>
                <a:spcPct val="90000"/>
              </a:lnSpc>
              <a:buFontTx/>
              <a:buNone/>
            </a:pP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b="1" i="1" u="sng" dirty="0" smtClean="0">
                <a:cs typeface="Times New Roman" panose="02020603050405020304" pitchFamily="18" charset="0"/>
              </a:rPr>
              <a:t>In general:</a:t>
            </a:r>
          </a:p>
          <a:p>
            <a:pPr marL="609600" indent="-609600" algn="just" eaLnBrk="1" hangingPunct="1">
              <a:lnSpc>
                <a:spcPct val="90000"/>
              </a:lnSpc>
              <a:buFontTx/>
              <a:buNone/>
            </a:pPr>
            <a:r>
              <a:rPr lang="en-US" sz="2000" dirty="0" smtClean="0">
                <a:cs typeface="Times New Roman" panose="02020603050405020304" pitchFamily="18" charset="0"/>
              </a:rPr>
              <a:t>	if </a:t>
            </a:r>
            <a:r>
              <a:rPr lang="en-US" sz="2000" i="1" dirty="0" smtClean="0">
                <a:cs typeface="Times New Roman" panose="02020603050405020304" pitchFamily="18" charset="0"/>
              </a:rPr>
              <a:t>(base case)</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solve it</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dirty="0" smtClean="0">
                <a:cs typeface="Times New Roman" panose="02020603050405020304" pitchFamily="18" charset="0"/>
              </a:rPr>
              <a:t>	else</a:t>
            </a:r>
            <a:r>
              <a:rPr lang="en-US" sz="2000" i="1" dirty="0" smtClean="0">
                <a:cs typeface="Times New Roman" panose="02020603050405020304" pitchFamily="18" charset="0"/>
              </a:rPr>
              <a:t> </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reduce the problem using recursion </a:t>
            </a:r>
            <a:r>
              <a:rPr lang="en-US" sz="2000" i="1" dirty="0" smtClean="0">
                <a:solidFill>
                  <a:srgbClr val="FF0000"/>
                </a:solidFill>
                <a:cs typeface="Times New Roman" panose="02020603050405020304" pitchFamily="18" charset="0"/>
              </a:rPr>
              <a:t>// general case</a:t>
            </a:r>
            <a:endParaRPr lang="en-US" sz="2000" dirty="0" smtClean="0">
              <a:solidFill>
                <a:srgbClr val="FF0000"/>
              </a:solidFill>
            </a:endParaRPr>
          </a:p>
        </p:txBody>
      </p:sp>
      <p:sp>
        <p:nvSpPr>
          <p:cNvPr id="2" name="Title 1"/>
          <p:cNvSpPr>
            <a:spLocks noGrp="1"/>
          </p:cNvSpPr>
          <p:nvPr>
            <p:ph type="title"/>
          </p:nvPr>
        </p:nvSpPr>
        <p:spPr/>
        <p:txBody>
          <a:bodyPr>
            <a:normAutofit fontScale="90000"/>
          </a:bodyPr>
          <a:lstStyle/>
          <a:p>
            <a:r>
              <a:rPr lang="en-US" dirty="0"/>
              <a:t>The Nature of Recursion</a:t>
            </a:r>
          </a:p>
        </p:txBody>
      </p:sp>
    </p:spTree>
    <p:extLst>
      <p:ext uri="{BB962C8B-B14F-4D97-AF65-F5344CB8AC3E}">
        <p14:creationId xmlns:p14="http://schemas.microsoft.com/office/powerpoint/2010/main" val="3821311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a:t>
            </a:r>
            <a:r>
              <a:rPr lang="en-US" dirty="0" smtClean="0"/>
              <a:t>of 4 (Recursive)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812767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480743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68368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685774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9" name="Rectangle 8"/>
          <p:cNvSpPr/>
          <p:nvPr/>
        </p:nvSpPr>
        <p:spPr>
          <a:xfrm>
            <a:off x="6051782" y="4674668"/>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0!</a:t>
            </a:r>
          </a:p>
          <a:p>
            <a:r>
              <a:rPr lang="en-US" dirty="0" smtClean="0">
                <a:solidFill>
                  <a:schemeClr val="tx1"/>
                </a:solidFill>
                <a:latin typeface="Lucida Handwriting" panose="03010101010101010101" pitchFamily="66" charset="0"/>
                <a:cs typeface="Courier New" panose="02070309020205020404" pitchFamily="49" charset="0"/>
              </a:rPr>
              <a:t>0!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11690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a:t>
            </a:r>
          </a:p>
          <a:p>
            <a:r>
              <a:rPr lang="en-US" dirty="0" smtClean="0">
                <a:solidFill>
                  <a:schemeClr val="tx1"/>
                </a:solidFill>
                <a:latin typeface="Lucida Handwriting" panose="03010101010101010101" pitchFamily="66" charset="0"/>
                <a:cs typeface="Courier New" panose="02070309020205020404" pitchFamily="49" charset="0"/>
              </a:rPr>
              <a:t>1!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937252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426443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smtClean="0">
                <a:solidFill>
                  <a:schemeClr val="tx1"/>
                </a:solidFill>
                <a:latin typeface="Lucida Handwriting" panose="03010101010101010101" pitchFamily="66" charset="0"/>
                <a:cs typeface="Courier New" panose="02070309020205020404" pitchFamily="49" charset="0"/>
              </a:rPr>
              <a:t>3! = 6</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350936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2</a:t>
            </a:fld>
            <a:endParaRPr lang="en-US"/>
          </a:p>
        </p:txBody>
      </p:sp>
      <p:sp>
        <p:nvSpPr>
          <p:cNvPr id="244738" name="Rectangle 2"/>
          <p:cNvSpPr>
            <a:spLocks noGrp="1" noChangeArrowheads="1"/>
          </p:cNvSpPr>
          <p:nvPr>
            <p:ph type="title"/>
          </p:nvPr>
        </p:nvSpPr>
        <p:spPr/>
        <p:txBody>
          <a:bodyPr>
            <a:normAutofit fontScale="90000"/>
          </a:bodyPr>
          <a:lstStyle/>
          <a:p>
            <a:r>
              <a:rPr lang="en-US" dirty="0" smtClean="0"/>
              <a:t>A Look Back at Functions</a:t>
            </a:r>
            <a:endParaRPr lang="en-US" dirty="0"/>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3400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6</a:t>
            </a:r>
          </a:p>
          <a:p>
            <a:r>
              <a:rPr lang="en-US" dirty="0" smtClean="0">
                <a:solidFill>
                  <a:schemeClr val="tx1"/>
                </a:solidFill>
                <a:latin typeface="Lucida Handwriting" panose="03010101010101010101" pitchFamily="66" charset="0"/>
                <a:cs typeface="Courier New" panose="02070309020205020404" pitchFamily="49" charset="0"/>
              </a:rPr>
              <a:t>4! = 24</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589003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Factorial </a:t>
            </a:r>
            <a:r>
              <a:rPr lang="en-US" dirty="0" smtClean="0"/>
              <a:t>Function</a:t>
            </a:r>
            <a:endParaRPr lang="en-US" dirty="0"/>
          </a:p>
        </p:txBody>
      </p:sp>
      <p:sp>
        <p:nvSpPr>
          <p:cNvPr id="11269" name="Rectangle 3"/>
          <p:cNvSpPr>
            <a:spLocks noGrp="1" noChangeArrowheads="1"/>
          </p:cNvSpPr>
          <p:nvPr>
            <p:ph type="body" idx="1"/>
          </p:nvPr>
        </p:nvSpPr>
        <p:spPr>
          <a:xfrm>
            <a:off x="457200" y="1066800"/>
            <a:ext cx="8686800" cy="4953000"/>
          </a:xfrm>
        </p:spPr>
        <p:txBody>
          <a:bodyPr/>
          <a:lstStyle/>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Computes the factorial of a nonnegative integer.</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smtClean="0">
                <a:latin typeface="Courier New" panose="02070309020205020404" pitchFamily="49" charset="0"/>
                <a:cs typeface="Courier New" panose="02070309020205020404" pitchFamily="49" charset="0"/>
              </a:rPr>
              <a:t>Precondition</a:t>
            </a:r>
            <a:r>
              <a:rPr lang="en-US" sz="1800" dirty="0" smtClean="0">
                <a:latin typeface="Courier New" panose="02070309020205020404" pitchFamily="49" charset="0"/>
                <a:cs typeface="Courier New" panose="02070309020205020404" pitchFamily="49" charset="0"/>
              </a:rPr>
              <a:t>: n must be greater than or equal to 0.</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err="1" smtClean="0">
                <a:latin typeface="Courier New" panose="02070309020205020404" pitchFamily="49" charset="0"/>
                <a:cs typeface="Courier New" panose="02070309020205020404" pitchFamily="49" charset="0"/>
              </a:rPr>
              <a:t>Postcondition</a:t>
            </a:r>
            <a:r>
              <a:rPr lang="en-US" sz="1800" dirty="0" smtClean="0">
                <a:latin typeface="Courier New" panose="02070309020205020404" pitchFamily="49" charset="0"/>
                <a:cs typeface="Courier New" panose="02070309020205020404" pitchFamily="49" charset="0"/>
              </a:rPr>
              <a:t>: Returns the factorial of n; n is unchanged.</a:t>
            </a:r>
          </a:p>
          <a:p>
            <a:pPr eaLnBrk="1" hangingPunct="1">
              <a:lnSpc>
                <a:spcPct val="90000"/>
              </a:lnSpc>
              <a:buFontTx/>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Factorial(</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n)</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if (n ==0)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else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(n * Factorial(n-1));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54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Tracing Factorial(4)</a:t>
            </a:r>
            <a:endParaRPr lang="en-US" dirty="0"/>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6148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0"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
        <p:nvSpPr>
          <p:cNvPr id="1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06321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8250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4121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080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856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endParaRPr lang="en-US" sz="2000" dirty="0">
              <a:latin typeface="Courier New" panose="02070309020205020404" pitchFamily="49" charset="0"/>
              <a:cs typeface="Courier New" panose="02070309020205020404" pitchFamily="49" charset="0"/>
            </a:endParaRPr>
          </a:p>
        </p:txBody>
      </p:sp>
      <p:sp>
        <p:nvSpPr>
          <p:cNvPr id="8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807967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31"/>
          <p:cNvSpPr>
            <a:spLocks noChangeArrowheads="1"/>
          </p:cNvSpPr>
          <p:nvPr/>
        </p:nvSpPr>
        <p:spPr bwMode="auto">
          <a:xfrm>
            <a:off x="6256336" y="5072242"/>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4056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3</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7193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9"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50"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51"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52"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53"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54"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a:t>
            </a:r>
            <a:endParaRPr lang="en-US" sz="2000" dirty="0">
              <a:latin typeface="Courier New" panose="02070309020205020404" pitchFamily="49" charset="0"/>
              <a:cs typeface="Courier New" panose="02070309020205020404" pitchFamily="49" charset="0"/>
            </a:endParaRPr>
          </a:p>
        </p:txBody>
      </p:sp>
      <p:sp>
        <p:nvSpPr>
          <p:cNvPr id="8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995636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endParaRPr lang="en-US" sz="2000" dirty="0">
              <a:latin typeface="Courier New" panose="02070309020205020404" pitchFamily="49" charset="0"/>
              <a:cs typeface="Courier New" panose="02070309020205020404" pitchFamily="49" charset="0"/>
            </a:endParaRP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6243636" y="3899079"/>
            <a:ext cx="292100" cy="623887"/>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6205536" y="3876854"/>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6580186" y="4108629"/>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7051673"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7138986" y="4108629"/>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7199311"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7334248"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7475536"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66"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7289798" y="4337229"/>
            <a:ext cx="371475" cy="428625"/>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7256461" y="4299129"/>
            <a:ext cx="60325" cy="6350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Tree>
    <p:extLst>
      <p:ext uri="{BB962C8B-B14F-4D97-AF65-F5344CB8AC3E}">
        <p14:creationId xmlns:p14="http://schemas.microsoft.com/office/powerpoint/2010/main" val="140848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24</a:t>
            </a:r>
            <a:endParaRPr lang="en-US" sz="2000" dirty="0">
              <a:latin typeface="Courier New" panose="02070309020205020404" pitchFamily="49" charset="0"/>
              <a:cs typeface="Courier New" panose="02070309020205020404" pitchFamily="49" charset="0"/>
            </a:endParaRPr>
          </a:p>
        </p:txBody>
      </p:sp>
      <p:grpSp>
        <p:nvGrpSpPr>
          <p:cNvPr id="99" name="Group 11"/>
          <p:cNvGrpSpPr>
            <a:grpSpLocks noChangeAspect="1"/>
          </p:cNvGrpSpPr>
          <p:nvPr/>
        </p:nvGrpSpPr>
        <p:grpSpPr bwMode="auto">
          <a:xfrm>
            <a:off x="4571999" y="3325992"/>
            <a:ext cx="4270374" cy="3316287"/>
            <a:chOff x="2899" y="1511"/>
            <a:chExt cx="2690" cy="2089"/>
          </a:xfrm>
        </p:grpSpPr>
        <p:sp>
          <p:nvSpPr>
            <p:cNvPr id="100" name="AutoShape 10"/>
            <p:cNvSpPr>
              <a:spLocks noChangeAspect="1" noChangeArrowheads="1" noTextEdit="1"/>
            </p:cNvSpPr>
            <p:nvPr/>
          </p:nvSpPr>
          <p:spPr bwMode="auto">
            <a:xfrm>
              <a:off x="2899" y="1511"/>
              <a:ext cx="2669" cy="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Rectangle 15"/>
            <p:cNvSpPr>
              <a:spLocks noChangeArrowheads="1"/>
            </p:cNvSpPr>
            <p:nvPr/>
          </p:nvSpPr>
          <p:spPr bwMode="auto">
            <a:xfrm>
              <a:off x="3756" y="179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4" name="Line 18"/>
            <p:cNvSpPr>
              <a:spLocks noChangeShapeType="1"/>
            </p:cNvSpPr>
            <p:nvPr/>
          </p:nvSpPr>
          <p:spPr bwMode="auto">
            <a:xfrm>
              <a:off x="3470" y="1960"/>
              <a:ext cx="44"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3498" y="2130"/>
              <a:ext cx="30" cy="34"/>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Rectangle 23"/>
            <p:cNvSpPr>
              <a:spLocks noChangeArrowheads="1"/>
            </p:cNvSpPr>
            <p:nvPr/>
          </p:nvSpPr>
          <p:spPr bwMode="auto">
            <a:xfrm>
              <a:off x="3858"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9" name="Rectangle 25"/>
            <p:cNvSpPr>
              <a:spLocks noChangeArrowheads="1"/>
            </p:cNvSpPr>
            <p:nvPr/>
          </p:nvSpPr>
          <p:spPr bwMode="auto">
            <a:xfrm>
              <a:off x="3951"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0" name="Line 26"/>
            <p:cNvSpPr>
              <a:spLocks noChangeShapeType="1"/>
            </p:cNvSpPr>
            <p:nvPr/>
          </p:nvSpPr>
          <p:spPr bwMode="auto">
            <a:xfrm>
              <a:off x="3572" y="2367"/>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3600" y="2537"/>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Rectangle 31"/>
            <p:cNvSpPr>
              <a:spLocks noChangeArrowheads="1"/>
            </p:cNvSpPr>
            <p:nvPr/>
          </p:nvSpPr>
          <p:spPr bwMode="auto">
            <a:xfrm>
              <a:off x="3960" y="261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5" name="Line 34"/>
            <p:cNvSpPr>
              <a:spLocks noChangeShapeType="1"/>
            </p:cNvSpPr>
            <p:nvPr/>
          </p:nvSpPr>
          <p:spPr bwMode="auto">
            <a:xfrm>
              <a:off x="3673" y="2775"/>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3702" y="2945"/>
              <a:ext cx="30" cy="34"/>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3775" y="3182"/>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3803" y="3352"/>
              <a:ext cx="31" cy="34"/>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4257" y="3094"/>
              <a:ext cx="184" cy="394"/>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4234" y="3080"/>
              <a:ext cx="34" cy="30"/>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4490" y="3218"/>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4783" y="3218"/>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3523" y="2008"/>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3625" y="2419"/>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3727" y="2827"/>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3828" y="3243"/>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4155" y="2687"/>
              <a:ext cx="184" cy="393"/>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4132" y="2673"/>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4054" y="2279"/>
              <a:ext cx="183" cy="394"/>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4030" y="2265"/>
              <a:ext cx="35" cy="30"/>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3952" y="1872"/>
              <a:ext cx="184" cy="393"/>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3928" y="1858"/>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4393" y="2819"/>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4690"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4745" y="2819"/>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4783"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4868"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4957"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4299" y="2411"/>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4592"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4652" y="2411"/>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4690"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4775"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4864"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4164" y="2004"/>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4461"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4516" y="2004"/>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4554"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4639"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4728"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55" name="Freeform 82"/>
            <p:cNvSpPr>
              <a:spLocks/>
            </p:cNvSpPr>
            <p:nvPr/>
          </p:nvSpPr>
          <p:spPr bwMode="auto">
            <a:xfrm>
              <a:off x="3928" y="1681"/>
              <a:ext cx="298" cy="177"/>
            </a:xfrm>
            <a:custGeom>
              <a:avLst/>
              <a:gdLst>
                <a:gd name="T0" fmla="*/ 0 w 298"/>
                <a:gd name="T1" fmla="*/ 177 h 177"/>
                <a:gd name="T2" fmla="*/ 64 w 298"/>
                <a:gd name="T3" fmla="*/ 173 h 177"/>
                <a:gd name="T4" fmla="*/ 121 w 298"/>
                <a:gd name="T5" fmla="*/ 163 h 177"/>
                <a:gd name="T6" fmla="*/ 171 w 298"/>
                <a:gd name="T7" fmla="*/ 144 h 177"/>
                <a:gd name="T8" fmla="*/ 214 w 298"/>
                <a:gd name="T9" fmla="*/ 119 h 177"/>
                <a:gd name="T10" fmla="*/ 249 w 298"/>
                <a:gd name="T11" fmla="*/ 87 h 177"/>
                <a:gd name="T12" fmla="*/ 277 w 298"/>
                <a:gd name="T13" fmla="*/ 47 h 177"/>
                <a:gd name="T14" fmla="*/ 298 w 298"/>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77">
                  <a:moveTo>
                    <a:pt x="0" y="177"/>
                  </a:moveTo>
                  <a:lnTo>
                    <a:pt x="64" y="173"/>
                  </a:lnTo>
                  <a:lnTo>
                    <a:pt x="121" y="163"/>
                  </a:lnTo>
                  <a:lnTo>
                    <a:pt x="171" y="144"/>
                  </a:lnTo>
                  <a:lnTo>
                    <a:pt x="214" y="119"/>
                  </a:lnTo>
                  <a:lnTo>
                    <a:pt x="249" y="87"/>
                  </a:lnTo>
                  <a:lnTo>
                    <a:pt x="277" y="47"/>
                  </a:lnTo>
                  <a:lnTo>
                    <a:pt x="298"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83"/>
            <p:cNvSpPr>
              <a:spLocks/>
            </p:cNvSpPr>
            <p:nvPr/>
          </p:nvSpPr>
          <p:spPr bwMode="auto">
            <a:xfrm>
              <a:off x="4210" y="1654"/>
              <a:ext cx="30" cy="35"/>
            </a:xfrm>
            <a:custGeom>
              <a:avLst/>
              <a:gdLst>
                <a:gd name="T0" fmla="*/ 30 w 30"/>
                <a:gd name="T1" fmla="*/ 35 h 35"/>
                <a:gd name="T2" fmla="*/ 24 w 30"/>
                <a:gd name="T3" fmla="*/ 0 h 35"/>
                <a:gd name="T4" fmla="*/ 0 w 30"/>
                <a:gd name="T5" fmla="*/ 26 h 35"/>
                <a:gd name="T6" fmla="*/ 30 w 30"/>
                <a:gd name="T7" fmla="*/ 35 h 35"/>
              </a:gdLst>
              <a:ahLst/>
              <a:cxnLst>
                <a:cxn ang="0">
                  <a:pos x="T0" y="T1"/>
                </a:cxn>
                <a:cxn ang="0">
                  <a:pos x="T2" y="T3"/>
                </a:cxn>
                <a:cxn ang="0">
                  <a:pos x="T4" y="T5"/>
                </a:cxn>
                <a:cxn ang="0">
                  <a:pos x="T6" y="T7"/>
                </a:cxn>
              </a:cxnLst>
              <a:rect l="0" t="0" r="r" b="b"/>
              <a:pathLst>
                <a:path w="30" h="35">
                  <a:moveTo>
                    <a:pt x="30" y="35"/>
                  </a:moveTo>
                  <a:lnTo>
                    <a:pt x="24" y="0"/>
                  </a:lnTo>
                  <a:lnTo>
                    <a:pt x="0" y="26"/>
                  </a:lnTo>
                  <a:lnTo>
                    <a:pt x="3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Rectangle 84"/>
            <p:cNvSpPr>
              <a:spLocks noChangeArrowheads="1"/>
            </p:cNvSpPr>
            <p:nvPr/>
          </p:nvSpPr>
          <p:spPr bwMode="auto">
            <a:xfrm>
              <a:off x="3884" y="1537"/>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8" name="Rectangle 85"/>
            <p:cNvSpPr>
              <a:spLocks noChangeArrowheads="1"/>
            </p:cNvSpPr>
            <p:nvPr/>
          </p:nvSpPr>
          <p:spPr bwMode="auto">
            <a:xfrm>
              <a:off x="4176" y="1537"/>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4</a:t>
              </a:r>
              <a:endParaRPr lang="en-US"/>
            </a:p>
          </p:txBody>
        </p:sp>
        <p:sp>
          <p:nvSpPr>
            <p:cNvPr id="159" name="Rectangle 86"/>
            <p:cNvSpPr>
              <a:spLocks noChangeArrowheads="1"/>
            </p:cNvSpPr>
            <p:nvPr/>
          </p:nvSpPr>
          <p:spPr bwMode="auto">
            <a:xfrm>
              <a:off x="4232" y="1537"/>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60" name="Rectangle 87"/>
            <p:cNvSpPr>
              <a:spLocks noChangeArrowheads="1"/>
            </p:cNvSpPr>
            <p:nvPr/>
          </p:nvSpPr>
          <p:spPr bwMode="auto">
            <a:xfrm>
              <a:off x="4274"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 </a:t>
              </a:r>
              <a:endParaRPr lang="en-US"/>
            </a:p>
          </p:txBody>
        </p:sp>
        <p:sp>
          <p:nvSpPr>
            <p:cNvPr id="161" name="Rectangle 88"/>
            <p:cNvSpPr>
              <a:spLocks noChangeArrowheads="1"/>
            </p:cNvSpPr>
            <p:nvPr/>
          </p:nvSpPr>
          <p:spPr bwMode="auto">
            <a:xfrm>
              <a:off x="4359"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62" name="Rectangle 89"/>
            <p:cNvSpPr>
              <a:spLocks noChangeArrowheads="1"/>
            </p:cNvSpPr>
            <p:nvPr/>
          </p:nvSpPr>
          <p:spPr bwMode="auto">
            <a:xfrm>
              <a:off x="4444" y="1537"/>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24</a:t>
              </a:r>
              <a:endParaRPr lang="en-US"/>
            </a:p>
          </p:txBody>
        </p:sp>
        <p:sp>
          <p:nvSpPr>
            <p:cNvPr id="163" name="Line 90"/>
            <p:cNvSpPr>
              <a:spLocks noChangeShapeType="1"/>
            </p:cNvSpPr>
            <p:nvPr/>
          </p:nvSpPr>
          <p:spPr bwMode="auto">
            <a:xfrm>
              <a:off x="4590" y="1603"/>
              <a:ext cx="329" cy="1"/>
            </a:xfrm>
            <a:prstGeom prst="line">
              <a:avLst/>
            </a:prstGeom>
            <a:noFill/>
            <a:ln w="1588"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Freeform 91"/>
            <p:cNvSpPr>
              <a:spLocks/>
            </p:cNvSpPr>
            <p:nvPr/>
          </p:nvSpPr>
          <p:spPr bwMode="auto">
            <a:xfrm>
              <a:off x="4915" y="1588"/>
              <a:ext cx="32" cy="31"/>
            </a:xfrm>
            <a:custGeom>
              <a:avLst/>
              <a:gdLst>
                <a:gd name="T0" fmla="*/ 0 w 32"/>
                <a:gd name="T1" fmla="*/ 0 h 31"/>
                <a:gd name="T2" fmla="*/ 32 w 32"/>
                <a:gd name="T3" fmla="*/ 15 h 31"/>
                <a:gd name="T4" fmla="*/ 0 w 32"/>
                <a:gd name="T5" fmla="*/ 31 h 31"/>
                <a:gd name="T6" fmla="*/ 0 w 32"/>
                <a:gd name="T7" fmla="*/ 0 h 31"/>
              </a:gdLst>
              <a:ahLst/>
              <a:cxnLst>
                <a:cxn ang="0">
                  <a:pos x="T0" y="T1"/>
                </a:cxn>
                <a:cxn ang="0">
                  <a:pos x="T2" y="T3"/>
                </a:cxn>
                <a:cxn ang="0">
                  <a:pos x="T4" y="T5"/>
                </a:cxn>
                <a:cxn ang="0">
                  <a:pos x="T6" y="T7"/>
                </a:cxn>
              </a:cxnLst>
              <a:rect l="0" t="0" r="r" b="b"/>
              <a:pathLst>
                <a:path w="32" h="31">
                  <a:moveTo>
                    <a:pt x="0" y="0"/>
                  </a:moveTo>
                  <a:lnTo>
                    <a:pt x="32" y="15"/>
                  </a:lnTo>
                  <a:lnTo>
                    <a:pt x="0" y="31"/>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Rectangle 92"/>
            <p:cNvSpPr>
              <a:spLocks noChangeArrowheads="1"/>
            </p:cNvSpPr>
            <p:nvPr/>
          </p:nvSpPr>
          <p:spPr bwMode="auto">
            <a:xfrm>
              <a:off x="4978" y="1541"/>
              <a:ext cx="61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FF"/>
                  </a:solidFill>
                  <a:latin typeface="Arial" panose="020B0604020202020204" pitchFamily="34" charset="0"/>
                </a:rPr>
                <a:t>final answer</a:t>
              </a:r>
              <a:endParaRPr lang="en-US" dirty="0"/>
            </a:p>
          </p:txBody>
        </p:sp>
        <p:sp>
          <p:nvSpPr>
            <p:cNvPr id="166" name="Line 93"/>
            <p:cNvSpPr>
              <a:spLocks noChangeShapeType="1"/>
            </p:cNvSpPr>
            <p:nvPr/>
          </p:nvSpPr>
          <p:spPr bwMode="auto">
            <a:xfrm flipV="1">
              <a:off x="4794" y="2971"/>
              <a:ext cx="1" cy="25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4776" y="2939"/>
              <a:ext cx="36" cy="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4736" y="2558"/>
              <a:ext cx="185" cy="268"/>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4717" y="2532"/>
              <a:ext cx="36" cy="4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4611" y="2148"/>
              <a:ext cx="234" cy="27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4590" y="2124"/>
              <a:ext cx="38" cy="4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Line 99"/>
            <p:cNvSpPr>
              <a:spLocks noChangeShapeType="1"/>
            </p:cNvSpPr>
            <p:nvPr/>
          </p:nvSpPr>
          <p:spPr bwMode="auto">
            <a:xfrm flipH="1" flipV="1">
              <a:off x="4335" y="1675"/>
              <a:ext cx="408" cy="336"/>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Freeform 100"/>
            <p:cNvSpPr>
              <a:spLocks/>
            </p:cNvSpPr>
            <p:nvPr/>
          </p:nvSpPr>
          <p:spPr bwMode="auto">
            <a:xfrm>
              <a:off x="4310" y="1654"/>
              <a:ext cx="40" cy="38"/>
            </a:xfrm>
            <a:custGeom>
              <a:avLst/>
              <a:gdLst>
                <a:gd name="T0" fmla="*/ 17 w 40"/>
                <a:gd name="T1" fmla="*/ 38 h 38"/>
                <a:gd name="T2" fmla="*/ 0 w 40"/>
                <a:gd name="T3" fmla="*/ 0 h 38"/>
                <a:gd name="T4" fmla="*/ 40 w 40"/>
                <a:gd name="T5" fmla="*/ 10 h 38"/>
                <a:gd name="T6" fmla="*/ 17 w 40"/>
                <a:gd name="T7" fmla="*/ 38 h 38"/>
              </a:gdLst>
              <a:ahLst/>
              <a:cxnLst>
                <a:cxn ang="0">
                  <a:pos x="T0" y="T1"/>
                </a:cxn>
                <a:cxn ang="0">
                  <a:pos x="T2" y="T3"/>
                </a:cxn>
                <a:cxn ang="0">
                  <a:pos x="T4" y="T5"/>
                </a:cxn>
                <a:cxn ang="0">
                  <a:pos x="T6" y="T7"/>
                </a:cxn>
              </a:cxnLst>
              <a:rect l="0" t="0" r="r" b="b"/>
              <a:pathLst>
                <a:path w="40" h="38">
                  <a:moveTo>
                    <a:pt x="17" y="38"/>
                  </a:moveTo>
                  <a:lnTo>
                    <a:pt x="0" y="0"/>
                  </a:lnTo>
                  <a:lnTo>
                    <a:pt x="40" y="10"/>
                  </a:lnTo>
                  <a:lnTo>
                    <a:pt x="17" y="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3368" y="1552"/>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3396" y="1722"/>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3421" y="1600"/>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grpSp>
    </p:spTree>
    <p:extLst>
      <p:ext uri="{BB962C8B-B14F-4D97-AF65-F5344CB8AC3E}">
        <p14:creationId xmlns:p14="http://schemas.microsoft.com/office/powerpoint/2010/main" val="580364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546279" y="1928611"/>
            <a:ext cx="8305800" cy="2347175"/>
          </a:xfrm>
        </p:spPr>
        <p:txBody>
          <a:bodyPr>
            <a:normAutofit lnSpcReduction="10000"/>
          </a:bodyPr>
          <a:lstStyle/>
          <a:p>
            <a:pPr algn="just" eaLnBrk="1" hangingPunct="1"/>
            <a:r>
              <a:rPr lang="en-US" sz="2800" dirty="0" smtClean="0">
                <a:cs typeface="Times New Roman" panose="02020603050405020304" pitchFamily="18" charset="0"/>
              </a:rPr>
              <a:t>A </a:t>
            </a:r>
            <a:r>
              <a:rPr lang="en-US" sz="2800" b="1" dirty="0" smtClean="0">
                <a:cs typeface="Times New Roman" panose="02020603050405020304" pitchFamily="18" charset="0"/>
              </a:rPr>
              <a:t>stack</a:t>
            </a:r>
            <a:r>
              <a:rPr lang="en-US" sz="2800" dirty="0" smtClean="0">
                <a:cs typeface="Times New Roman" panose="02020603050405020304" pitchFamily="18" charset="0"/>
              </a:rPr>
              <a:t> is used to keep track of function calls.</a:t>
            </a:r>
          </a:p>
          <a:p>
            <a:pPr algn="just" eaLnBrk="1" hangingPunct="1"/>
            <a:r>
              <a:rPr lang="en-US" sz="2800" dirty="0" smtClean="0">
                <a:cs typeface="Times New Roman" panose="02020603050405020304" pitchFamily="18" charset="0"/>
              </a:rPr>
              <a:t>Whenever a new function is called, all its parameters and local variables are pushed onto the stack along with the memory address of the calling statement (this gives the computer the return point after execution of the function)</a:t>
            </a:r>
          </a:p>
        </p:txBody>
      </p:sp>
      <p:sp>
        <p:nvSpPr>
          <p:cNvPr id="2" name="Title 1"/>
          <p:cNvSpPr>
            <a:spLocks noGrp="1"/>
          </p:cNvSpPr>
          <p:nvPr>
            <p:ph type="title"/>
          </p:nvPr>
        </p:nvSpPr>
        <p:spPr/>
        <p:txBody>
          <a:bodyPr>
            <a:normAutofit fontScale="90000"/>
          </a:bodyPr>
          <a:lstStyle/>
          <a:p>
            <a:r>
              <a:rPr lang="en-US" dirty="0">
                <a:cs typeface="Times New Roman" panose="02020603050405020304" pitchFamily="18" charset="0"/>
              </a:rPr>
              <a:t>A </a:t>
            </a:r>
            <a:r>
              <a:rPr lang="en-US" dirty="0" smtClean="0">
                <a:cs typeface="Times New Roman" panose="02020603050405020304" pitchFamily="18" charset="0"/>
              </a:rPr>
              <a:t>Couple </a:t>
            </a:r>
            <a:r>
              <a:rPr lang="en-US" dirty="0">
                <a:cs typeface="Times New Roman" panose="02020603050405020304" pitchFamily="18" charset="0"/>
              </a:rPr>
              <a:t>of </a:t>
            </a:r>
            <a:r>
              <a:rPr lang="en-US" dirty="0" smtClean="0">
                <a:cs typeface="Times New Roman" panose="02020603050405020304" pitchFamily="18" charset="0"/>
              </a:rPr>
              <a:t>Things You Should Know</a:t>
            </a:r>
            <a:endParaRPr lang="en-US" dirty="0"/>
          </a:p>
        </p:txBody>
      </p:sp>
    </p:spTree>
    <p:extLst>
      <p:ext uri="{BB962C8B-B14F-4D97-AF65-F5344CB8AC3E}">
        <p14:creationId xmlns:p14="http://schemas.microsoft.com/office/powerpoint/2010/main" val="812931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287886"/>
            <a:ext cx="8077200" cy="4808113"/>
          </a:xfrm>
        </p:spPr>
        <p:txBody>
          <a:bodyPr>
            <a:noAutofit/>
          </a:bodyPr>
          <a:lstStyle/>
          <a:p>
            <a:r>
              <a:rPr lang="en-US" sz="2400" dirty="0"/>
              <a:t>If the recursion never reaches the base case, the recursive calls will continue until the computer runs out of memory and the program crashes.  Experienced programmers try to examine the remains of a crash.  The message “stack overflow error” or “heap storage exhaustion” indicates a possible runaway recursion.</a:t>
            </a:r>
          </a:p>
          <a:p>
            <a:r>
              <a:rPr lang="en-US" sz="2400" dirty="0"/>
              <a:t>When programming recursively, you need to make sure that the algorithm is moving toward the base case.  Each successive call of the algorithm must be solving a simpler version of the problem.</a:t>
            </a:r>
          </a:p>
          <a:p>
            <a:r>
              <a:rPr lang="en-US" sz="2400" dirty="0"/>
              <a:t>Any recursive algorithm can be implemented iteratively, but sometimes only with great difficulty.  However, a recursive solution will always run more slowly than an iterative one because of the overhead of opening and closing the recursive calls.</a:t>
            </a:r>
          </a:p>
        </p:txBody>
      </p:sp>
      <p:sp>
        <p:nvSpPr>
          <p:cNvPr id="2" name="Title 1"/>
          <p:cNvSpPr>
            <a:spLocks noGrp="1"/>
          </p:cNvSpPr>
          <p:nvPr>
            <p:ph type="title"/>
          </p:nvPr>
        </p:nvSpPr>
        <p:spPr/>
        <p:txBody>
          <a:bodyPr>
            <a:normAutofit fontScale="90000"/>
          </a:bodyPr>
          <a:lstStyle/>
          <a:p>
            <a:r>
              <a:rPr lang="en-US" dirty="0"/>
              <a:t>Pitfalls of </a:t>
            </a:r>
            <a:r>
              <a:rPr lang="en-US" dirty="0" smtClean="0"/>
              <a:t>Recursion</a:t>
            </a:r>
            <a:endParaRPr lang="en-US" dirty="0"/>
          </a:p>
        </p:txBody>
      </p:sp>
    </p:spTree>
    <p:extLst>
      <p:ext uri="{BB962C8B-B14F-4D97-AF65-F5344CB8AC3E}">
        <p14:creationId xmlns:p14="http://schemas.microsoft.com/office/powerpoint/2010/main" val="291566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Fibonacci’s Problem</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35</a:t>
            </a:fld>
            <a:endParaRPr lang="en-US"/>
          </a:p>
        </p:txBody>
      </p:sp>
      <p:sp>
        <p:nvSpPr>
          <p:cNvPr id="6" name="Rectangle 3"/>
          <p:cNvSpPr txBox="1">
            <a:spLocks noChangeArrowheads="1"/>
          </p:cNvSpPr>
          <p:nvPr/>
        </p:nvSpPr>
        <p:spPr>
          <a:xfrm>
            <a:off x="556703" y="3504314"/>
            <a:ext cx="2520400" cy="1139658"/>
          </a:xfrm>
          <a:prstGeom prst="rect">
            <a:avLst/>
          </a:prstGeom>
        </p:spPr>
        <p:txBody>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r>
              <a:rPr lang="en-US" sz="2800" dirty="0" smtClean="0">
                <a:solidFill>
                  <a:srgbClr val="000000"/>
                </a:solidFill>
              </a:rPr>
              <a:t>“Fibonacci” </a:t>
            </a:r>
            <a:br>
              <a:rPr lang="en-US" sz="2800" dirty="0" smtClean="0">
                <a:solidFill>
                  <a:srgbClr val="000000"/>
                </a:solidFill>
              </a:rPr>
            </a:br>
            <a:r>
              <a:rPr lang="en-US" sz="2800" dirty="0" smtClean="0">
                <a:solidFill>
                  <a:srgbClr val="000000"/>
                </a:solidFill>
              </a:rPr>
              <a:t>(</a:t>
            </a:r>
            <a:r>
              <a:rPr lang="en-US" sz="2000" dirty="0" smtClean="0">
                <a:solidFill>
                  <a:srgbClr val="000000"/>
                </a:solidFill>
              </a:rPr>
              <a:t>Leonardo de Pisa)</a:t>
            </a:r>
            <a:br>
              <a:rPr lang="en-US" sz="2000" dirty="0" smtClean="0">
                <a:solidFill>
                  <a:srgbClr val="000000"/>
                </a:solidFill>
              </a:rPr>
            </a:br>
            <a:r>
              <a:rPr lang="en-US" sz="1800" dirty="0" smtClean="0">
                <a:solidFill>
                  <a:srgbClr val="000000"/>
                </a:solidFill>
              </a:rPr>
              <a:t>1170-1240</a:t>
            </a:r>
            <a:r>
              <a:rPr lang="en-US" sz="1800" dirty="0" smtClean="0"/>
              <a:t> </a:t>
            </a:r>
            <a:endParaRPr lang="en-US" sz="1800" dirty="0"/>
          </a:p>
        </p:txBody>
      </p:sp>
      <p:pic>
        <p:nvPicPr>
          <p:cNvPr id="2050" name="Picture 2" descr="http://www.mathsisfun.com/numbers/images/fibonacci-spir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939800"/>
            <a:ext cx="4286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RNIhezBsbJu8oKzr44c5yn-qyn6H349ii8_wYLzTg8vvF4n2AoZ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65" y="4858836"/>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KzFbZYgsgOJtKl3vV8ChVb08phz1SPiNUDHptq_htVyvWNH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2" y="939800"/>
            <a:ext cx="2443413" cy="243119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encrypted-tbn1.gstatic.com/images?q=tbn:ANd9GcQ97JngnRAerHL3fTrXbMVB4eP6Ixr8nOlt15w-QH2e25vThBIQ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3930148"/>
            <a:ext cx="24574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world-mysteries.com/vitruvian_man_mix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928" y="3642929"/>
            <a:ext cx="3078546" cy="307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93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Fibonacci’s Problem</a:t>
            </a:r>
          </a:p>
        </p:txBody>
      </p:sp>
      <p:pic>
        <p:nvPicPr>
          <p:cNvPr id="7" name="Picture 2" descr="j0433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1079500"/>
            <a:ext cx="2209800" cy="1892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09800"/>
            <a:ext cx="1809750" cy="14335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553200" y="2209800"/>
            <a:ext cx="1809750" cy="143351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5"/>
          <p:cNvGrpSpPr>
            <a:grpSpLocks/>
          </p:cNvGrpSpPr>
          <p:nvPr/>
        </p:nvGrpSpPr>
        <p:grpSpPr bwMode="auto">
          <a:xfrm>
            <a:off x="3581400" y="4267200"/>
            <a:ext cx="1676400" cy="649288"/>
            <a:chOff x="2256" y="2688"/>
            <a:chExt cx="1056" cy="409"/>
          </a:xfrm>
        </p:grpSpPr>
        <p:pic>
          <p:nvPicPr>
            <p:cNvPr id="11" name="Picture 6"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2688"/>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2880" y="2736"/>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8"/>
          <p:cNvGrpSpPr>
            <a:grpSpLocks/>
          </p:cNvGrpSpPr>
          <p:nvPr/>
        </p:nvGrpSpPr>
        <p:grpSpPr bwMode="auto">
          <a:xfrm>
            <a:off x="5334000" y="4303713"/>
            <a:ext cx="1676400" cy="649287"/>
            <a:chOff x="3360" y="2711"/>
            <a:chExt cx="1056" cy="409"/>
          </a:xfrm>
        </p:grpSpPr>
        <p:pic>
          <p:nvPicPr>
            <p:cNvPr id="14" name="Picture 9"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0" y="271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3984" y="275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1"/>
          <p:cNvGrpSpPr>
            <a:grpSpLocks/>
          </p:cNvGrpSpPr>
          <p:nvPr/>
        </p:nvGrpSpPr>
        <p:grpSpPr bwMode="auto">
          <a:xfrm>
            <a:off x="5410200" y="4913313"/>
            <a:ext cx="1676400" cy="649287"/>
            <a:chOff x="3408" y="3095"/>
            <a:chExt cx="1056" cy="409"/>
          </a:xfrm>
        </p:grpSpPr>
        <p:pic>
          <p:nvPicPr>
            <p:cNvPr id="17" name="Picture 12"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8" y="3095"/>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3"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4032" y="3143"/>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4"/>
          <p:cNvGrpSpPr>
            <a:grpSpLocks/>
          </p:cNvGrpSpPr>
          <p:nvPr/>
        </p:nvGrpSpPr>
        <p:grpSpPr bwMode="auto">
          <a:xfrm>
            <a:off x="3581400" y="5065713"/>
            <a:ext cx="1676400" cy="649287"/>
            <a:chOff x="2256" y="3191"/>
            <a:chExt cx="1056" cy="409"/>
          </a:xfrm>
        </p:grpSpPr>
        <p:pic>
          <p:nvPicPr>
            <p:cNvPr id="20" name="Picture 15"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319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2880" y="323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17"/>
          <p:cNvGrpSpPr>
            <a:grpSpLocks/>
          </p:cNvGrpSpPr>
          <p:nvPr/>
        </p:nvGrpSpPr>
        <p:grpSpPr bwMode="auto">
          <a:xfrm>
            <a:off x="1828800" y="4419600"/>
            <a:ext cx="1676400" cy="649288"/>
            <a:chOff x="1152" y="2784"/>
            <a:chExt cx="1056" cy="409"/>
          </a:xfrm>
        </p:grpSpPr>
        <p:pic>
          <p:nvPicPr>
            <p:cNvPr id="23" name="Picture 18"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 y="2784"/>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1776" y="2832"/>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0"/>
          <p:cNvGrpSpPr>
            <a:grpSpLocks/>
          </p:cNvGrpSpPr>
          <p:nvPr/>
        </p:nvGrpSpPr>
        <p:grpSpPr bwMode="auto">
          <a:xfrm>
            <a:off x="1828800" y="5065713"/>
            <a:ext cx="1676400" cy="649287"/>
            <a:chOff x="1152" y="3191"/>
            <a:chExt cx="1056" cy="409"/>
          </a:xfrm>
        </p:grpSpPr>
        <p:pic>
          <p:nvPicPr>
            <p:cNvPr id="26" name="Picture 21"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 y="319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1776" y="323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3"/>
          <p:cNvGrpSpPr>
            <a:grpSpLocks/>
          </p:cNvGrpSpPr>
          <p:nvPr/>
        </p:nvGrpSpPr>
        <p:grpSpPr bwMode="auto">
          <a:xfrm>
            <a:off x="1828800" y="5751513"/>
            <a:ext cx="1676400" cy="649287"/>
            <a:chOff x="1152" y="3623"/>
            <a:chExt cx="1056" cy="409"/>
          </a:xfrm>
        </p:grpSpPr>
        <p:pic>
          <p:nvPicPr>
            <p:cNvPr id="29" name="Picture 24"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 y="3623"/>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5"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1776" y="3671"/>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26"/>
          <p:cNvGrpSpPr>
            <a:grpSpLocks/>
          </p:cNvGrpSpPr>
          <p:nvPr/>
        </p:nvGrpSpPr>
        <p:grpSpPr bwMode="auto">
          <a:xfrm>
            <a:off x="3657600" y="5867400"/>
            <a:ext cx="1676400" cy="649288"/>
            <a:chOff x="2304" y="3696"/>
            <a:chExt cx="1056" cy="409"/>
          </a:xfrm>
        </p:grpSpPr>
        <p:pic>
          <p:nvPicPr>
            <p:cNvPr id="32" name="Picture 27"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4" y="3696"/>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8"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2928" y="3744"/>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29"/>
          <p:cNvGrpSpPr>
            <a:grpSpLocks/>
          </p:cNvGrpSpPr>
          <p:nvPr/>
        </p:nvGrpSpPr>
        <p:grpSpPr bwMode="auto">
          <a:xfrm>
            <a:off x="5486400" y="5715000"/>
            <a:ext cx="1676400" cy="649288"/>
            <a:chOff x="3456" y="3600"/>
            <a:chExt cx="1056" cy="409"/>
          </a:xfrm>
        </p:grpSpPr>
        <p:pic>
          <p:nvPicPr>
            <p:cNvPr id="35" name="Picture 30"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6" y="3600"/>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1"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4080" y="3648"/>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2"/>
          <p:cNvGrpSpPr>
            <a:grpSpLocks/>
          </p:cNvGrpSpPr>
          <p:nvPr/>
        </p:nvGrpSpPr>
        <p:grpSpPr bwMode="auto">
          <a:xfrm>
            <a:off x="7239000" y="4267200"/>
            <a:ext cx="1676400" cy="649288"/>
            <a:chOff x="4560" y="2688"/>
            <a:chExt cx="1056" cy="409"/>
          </a:xfrm>
        </p:grpSpPr>
        <p:pic>
          <p:nvPicPr>
            <p:cNvPr id="38" name="Picture 33"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0" y="2688"/>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4"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5184" y="2736"/>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5"/>
          <p:cNvGrpSpPr>
            <a:grpSpLocks/>
          </p:cNvGrpSpPr>
          <p:nvPr/>
        </p:nvGrpSpPr>
        <p:grpSpPr bwMode="auto">
          <a:xfrm>
            <a:off x="7315200" y="4876800"/>
            <a:ext cx="1676400" cy="649288"/>
            <a:chOff x="4608" y="3072"/>
            <a:chExt cx="1056" cy="409"/>
          </a:xfrm>
        </p:grpSpPr>
        <p:pic>
          <p:nvPicPr>
            <p:cNvPr id="41" name="Picture 36"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8" y="3072"/>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7"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5232" y="3120"/>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38"/>
          <p:cNvGrpSpPr>
            <a:grpSpLocks/>
          </p:cNvGrpSpPr>
          <p:nvPr/>
        </p:nvGrpSpPr>
        <p:grpSpPr bwMode="auto">
          <a:xfrm>
            <a:off x="7391400" y="5678488"/>
            <a:ext cx="1676400" cy="649287"/>
            <a:chOff x="4656" y="3577"/>
            <a:chExt cx="1056" cy="409"/>
          </a:xfrm>
        </p:grpSpPr>
        <p:pic>
          <p:nvPicPr>
            <p:cNvPr id="44" name="Picture 39"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 y="3577"/>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0"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5280" y="3625"/>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1"/>
          <p:cNvGrpSpPr>
            <a:grpSpLocks/>
          </p:cNvGrpSpPr>
          <p:nvPr/>
        </p:nvGrpSpPr>
        <p:grpSpPr bwMode="auto">
          <a:xfrm>
            <a:off x="0" y="4419600"/>
            <a:ext cx="1676400" cy="649288"/>
            <a:chOff x="0" y="2784"/>
            <a:chExt cx="1056" cy="409"/>
          </a:xfrm>
        </p:grpSpPr>
        <p:pic>
          <p:nvPicPr>
            <p:cNvPr id="47" name="Picture 42"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784"/>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3"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24" y="2832"/>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4"/>
          <p:cNvGrpSpPr>
            <a:grpSpLocks/>
          </p:cNvGrpSpPr>
          <p:nvPr/>
        </p:nvGrpSpPr>
        <p:grpSpPr bwMode="auto">
          <a:xfrm>
            <a:off x="0" y="5065713"/>
            <a:ext cx="1676400" cy="649287"/>
            <a:chOff x="0" y="3191"/>
            <a:chExt cx="1056" cy="409"/>
          </a:xfrm>
        </p:grpSpPr>
        <p:pic>
          <p:nvPicPr>
            <p:cNvPr id="50" name="Picture 45"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19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6"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24" y="323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47"/>
          <p:cNvGrpSpPr>
            <a:grpSpLocks/>
          </p:cNvGrpSpPr>
          <p:nvPr/>
        </p:nvGrpSpPr>
        <p:grpSpPr bwMode="auto">
          <a:xfrm>
            <a:off x="0" y="5751513"/>
            <a:ext cx="1676400" cy="649287"/>
            <a:chOff x="0" y="3623"/>
            <a:chExt cx="1056" cy="409"/>
          </a:xfrm>
        </p:grpSpPr>
        <p:pic>
          <p:nvPicPr>
            <p:cNvPr id="53" name="Picture 48"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623"/>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9"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24" y="3671"/>
              <a:ext cx="432" cy="342"/>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Little Bunny Foo Foo.wav">
            <a:hlinkClick r:id="" action="ppaction://media"/>
          </p:cNvPr>
          <p:cNvPicPr>
            <a:picLocks noRot="1" noChangeAspect="1" noChangeArrowheads="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99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5"/>
                                        </p:tgtEl>
                                      </p:cBhvr>
                                    </p:cmd>
                                  </p:childTnLst>
                                </p:cTn>
                              </p:par>
                            </p:childTnLst>
                          </p:cTn>
                        </p:par>
                        <p:par>
                          <p:cTn id="7" fill="hold">
                            <p:stCondLst>
                              <p:cond delay="1"/>
                            </p:stCondLst>
                            <p:childTnLst>
                              <p:par>
                                <p:cTn id="8" presetID="0" presetClass="path" presetSubtype="0" accel="50000" decel="50000" fill="hold" nodeType="afterEffect">
                                  <p:stCondLst>
                                    <p:cond delay="0"/>
                                  </p:stCondLst>
                                  <p:childTnLst>
                                    <p:animMotion origin="layout" path="M 0.09271 0.02058 C 0.09357 0.01225 0.0941 -0.00324 0.09948 -0.00948 C 0.10087 -0.01087 0.10312 -0.01041 0.10469 -0.01179 C 0.10833 -0.01503 0.11163 -0.01827 0.11493 -0.02151 C 0.11684 -0.02289 0.12031 -0.02659 0.12031 -0.02636 C 0.13298 -0.02058 0.11736 -0.02844 0.13073 -0.01896 C 0.13611 -0.01526 0.14444 -0.01503 0.14965 -0.01411 C 0.15035 -0.01018 0.15382 0.00763 0.15312 0.0104 C 0.1526 0.01271 0.14982 0.00855 0.14809 0.00763 C 0.14844 0.0037 0.14792 -0.00116 0.14965 -0.0044 C 0.16146 -0.02497 0.15798 -0.01179 0.16701 -0.01896 C 0.18455 -0.0333 0.17101 -0.0259 0.18264 -0.03122 C 0.18663 -0.03029 0.1908 -0.03029 0.19479 -0.02914 C 0.2092 -0.02266 0.19114 -0.02636 0.20156 -0.01411 C 0.20382 -0.01156 0.20746 -0.01226 0.21024 -0.01179 C 0.21597 0.01225 0.21059 0.00323 0.21892 -0.00694 C 0.22031 -0.00833 0.22239 -0.00833 0.22413 -0.00948 C 0.2276 -0.02289 0.22465 -0.01503 0.23628 -0.03122 C 0.23871 -0.03515 0.2467 -0.0363 0.2467 -0.03607 C 0.27066 -0.0333 0.26528 -0.03769 0.27795 -0.01665 C 0.2816 -0.01041 0.28489 0.00532 0.28489 0.00532 " pathEditMode="relative" rAng="0" ptsTypes="ffffffffffffffffffffA">
                                      <p:cBhvr>
                                        <p:cTn id="9" dur="2000" fill="hold"/>
                                        <p:tgtEl>
                                          <p:spTgt spid="8"/>
                                        </p:tgtEl>
                                        <p:attrNameLst>
                                          <p:attrName>ppt_x</p:attrName>
                                          <p:attrName>ppt_y</p:attrName>
                                        </p:attrNameLst>
                                      </p:cBhvr>
                                      <p:rCtr x="9601" y="-2913"/>
                                    </p:animMotion>
                                  </p:childTnLst>
                                </p:cTn>
                              </p:par>
                              <p:par>
                                <p:cTn id="10" presetID="0" presetClass="path" presetSubtype="0" accel="50000" decel="50000" fill="hold" nodeType="withEffect">
                                  <p:stCondLst>
                                    <p:cond delay="0"/>
                                  </p:stCondLst>
                                  <p:childTnLst>
                                    <p:animMotion origin="layout" path="M 5E-6 -5.20231E-7 C -0.00747 -0.01156 -0.01563 -0.01642 -0.02744 -0.01988 C -0.03941 -0.02798 -0.04462 -0.02636 -0.05902 -0.02428 C -0.06284 -0.02127 -0.06737 -0.01896 -0.07013 -0.01457 C -0.07465 -0.00832 -0.07518 0.00046 -0.07935 0.0074 C -0.09705 -0.00578 -0.07569 0.01179 -0.09062 -0.00485 C -0.09652 -0.0111 -0.10417 -0.01734 -0.11077 -0.02196 C -0.11823 -0.02012 -0.12587 -0.01873 -0.13334 -0.01734 C -0.13698 -0.01618 -0.1448 -0.01457 -0.1448 -0.01433 C -0.14775 -0.00416 -0.15261 -0.00416 -0.15834 0.00486 C -0.16528 -0.00532 -0.17153 -0.01179 -0.18073 -0.01988 C -0.1915 -0.03722 -0.21233 -0.02821 -0.23056 -0.02659 C -0.24705 -0.02058 -0.24063 -0.02566 -0.25087 -0.01457 C -0.25139 -0.01133 -0.25157 -0.00809 -0.25278 -0.00485 C -0.25382 -0.00208 -0.25712 0.00254 -0.25712 0.00301 " pathEditMode="relative" rAng="0" ptsTypes="ffffffffffffffA">
                                      <p:cBhvr>
                                        <p:cTn id="11" dur="2000" fill="hold"/>
                                        <p:tgtEl>
                                          <p:spTgt spid="9"/>
                                        </p:tgtEl>
                                        <p:attrNameLst>
                                          <p:attrName>ppt_x</p:attrName>
                                          <p:attrName>ppt_y</p:attrName>
                                        </p:attrNameLst>
                                      </p:cBhvr>
                                      <p:rCtr x="-12865" y="-1272"/>
                                    </p:animMotion>
                                  </p:childTnLst>
                                </p:cTn>
                              </p:par>
                            </p:childTnLst>
                          </p:cTn>
                        </p:par>
                        <p:par>
                          <p:cTn id="12" fill="hold">
                            <p:stCondLst>
                              <p:cond delay="2001"/>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1"/>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par>
                          <p:cTn id="20" fill="hold">
                            <p:stCondLst>
                              <p:cond delay="4001"/>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5001"/>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childTnLst>
                                </p:cTn>
                              </p:par>
                            </p:childTnLst>
                          </p:cTn>
                        </p:par>
                        <p:par>
                          <p:cTn id="28" fill="hold">
                            <p:stCondLst>
                              <p:cond delay="6001"/>
                            </p:stCondLst>
                            <p:childTnLst>
                              <p:par>
                                <p:cTn id="29" presetID="10"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childTnLst>
                                </p:cTn>
                              </p:par>
                            </p:childTnLst>
                          </p:cTn>
                        </p:par>
                        <p:par>
                          <p:cTn id="32" fill="hold">
                            <p:stCondLst>
                              <p:cond delay="7001"/>
                            </p:stCondLst>
                            <p:childTnLst>
                              <p:par>
                                <p:cTn id="33" presetID="10" presetClass="entr" presetSubtype="0"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childTnLst>
                                </p:cTn>
                              </p:par>
                            </p:childTnLst>
                          </p:cTn>
                        </p:par>
                        <p:par>
                          <p:cTn id="36" fill="hold">
                            <p:stCondLst>
                              <p:cond delay="8001"/>
                            </p:stCondLst>
                            <p:childTnLst>
                              <p:par>
                                <p:cTn id="37" presetID="10"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par>
                          <p:cTn id="40" fill="hold">
                            <p:stCondLst>
                              <p:cond delay="9001"/>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10001"/>
                            </p:stCondLst>
                            <p:childTnLst>
                              <p:par>
                                <p:cTn id="45" presetID="10"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11001"/>
                            </p:stCondLst>
                            <p:childTnLst>
                              <p:par>
                                <p:cTn id="49" presetID="10" presetClass="entr" presetSubtype="0"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1000"/>
                                        <p:tgtEl>
                                          <p:spTgt spid="40"/>
                                        </p:tgtEl>
                                      </p:cBhvr>
                                    </p:animEffect>
                                  </p:childTnLst>
                                </p:cTn>
                              </p:par>
                            </p:childTnLst>
                          </p:cTn>
                        </p:par>
                        <p:par>
                          <p:cTn id="52" fill="hold">
                            <p:stCondLst>
                              <p:cond delay="12001"/>
                            </p:stCondLst>
                            <p:childTnLst>
                              <p:par>
                                <p:cTn id="53" presetID="10" presetClass="entr" presetSubtype="0"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1000"/>
                                        <p:tgtEl>
                                          <p:spTgt spid="49"/>
                                        </p:tgtEl>
                                      </p:cBhvr>
                                    </p:animEffect>
                                  </p:childTnLst>
                                </p:cTn>
                              </p:par>
                            </p:childTnLst>
                          </p:cTn>
                        </p:par>
                        <p:par>
                          <p:cTn id="56" fill="hold">
                            <p:stCondLst>
                              <p:cond delay="13001"/>
                            </p:stCondLst>
                            <p:childTnLst>
                              <p:par>
                                <p:cTn id="57" presetID="10" presetClass="entr" presetSubtype="0"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childTnLst>
                                </p:cTn>
                              </p:par>
                            </p:childTnLst>
                          </p:cTn>
                        </p:par>
                        <p:par>
                          <p:cTn id="60" fill="hold">
                            <p:stCondLst>
                              <p:cond delay="14001"/>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1000"/>
                                        <p:tgtEl>
                                          <p:spTgt spid="34"/>
                                        </p:tgtEl>
                                      </p:cBhvr>
                                    </p:animEffect>
                                  </p:childTnLst>
                                </p:cTn>
                              </p:par>
                            </p:childTnLst>
                          </p:cTn>
                        </p:par>
                        <p:par>
                          <p:cTn id="64" fill="hold">
                            <p:stCondLst>
                              <p:cond delay="15001"/>
                            </p:stCondLst>
                            <p:childTnLst>
                              <p:par>
                                <p:cTn id="65" presetID="10" presetClass="entr" presetSubtype="0"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childTnLst>
                                </p:cTn>
                              </p:par>
                            </p:childTnLst>
                          </p:cTn>
                        </p:par>
                        <p:par>
                          <p:cTn id="68" fill="hold">
                            <p:stCondLst>
                              <p:cond delay="16001"/>
                            </p:stCondLst>
                            <p:childTnLst>
                              <p:par>
                                <p:cTn id="69" presetID="10" presetClass="entr" presetSubtype="0" fill="hold"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childTnLst>
                                </p:cTn>
                              </p:par>
                            </p:childTnLst>
                          </p:cTn>
                        </p:par>
                        <p:par>
                          <p:cTn id="72" fill="hold">
                            <p:stCondLst>
                              <p:cond delay="17001"/>
                            </p:stCondLst>
                            <p:childTnLst>
                              <p:par>
                                <p:cTn id="73" presetID="10" presetClass="entr" presetSubtype="0" fill="hold"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6" fill="hold" display="0">
                  <p:stCondLst>
                    <p:cond delay="indefinite"/>
                  </p:stCondLst>
                  <p:endCondLst>
                    <p:cond evt="onPrev" delay="0">
                      <p:tgtEl>
                        <p:sldTgt/>
                      </p:tgtEl>
                    </p:cond>
                    <p:cond evt="onStopAudio" delay="0">
                      <p:tgtEl>
                        <p:sldTgt/>
                      </p:tgtEl>
                    </p:cond>
                  </p:endCondLst>
                </p:cTn>
                <p:tgtEl>
                  <p:spTgt spid="55"/>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Rabbit Rules</a:t>
            </a:r>
            <a:endParaRPr lang="en-US" dirty="0"/>
          </a:p>
        </p:txBody>
      </p:sp>
      <p:sp>
        <p:nvSpPr>
          <p:cNvPr id="3" name="Content Placeholder 2"/>
          <p:cNvSpPr>
            <a:spLocks noGrp="1"/>
          </p:cNvSpPr>
          <p:nvPr>
            <p:ph idx="1"/>
          </p:nvPr>
        </p:nvSpPr>
        <p:spPr/>
        <p:txBody>
          <a:bodyPr/>
          <a:lstStyle/>
          <a:p>
            <a:pPr marL="609600" indent="-609600">
              <a:spcBef>
                <a:spcPct val="60000"/>
              </a:spcBef>
              <a:buFontTx/>
              <a:buAutoNum type="arabicPeriod"/>
            </a:pPr>
            <a:r>
              <a:rPr lang="en-US" sz="2400" dirty="0"/>
              <a:t>All pairs of rabbits consist of a male and female</a:t>
            </a:r>
          </a:p>
          <a:p>
            <a:pPr marL="609600" indent="-609600">
              <a:spcBef>
                <a:spcPct val="60000"/>
              </a:spcBef>
              <a:buFontTx/>
              <a:buAutoNum type="arabicPeriod"/>
            </a:pPr>
            <a:r>
              <a:rPr lang="en-US" sz="2400" dirty="0"/>
              <a:t>One pair of newborn rabbits is placed in hutch on  January 1</a:t>
            </a:r>
          </a:p>
          <a:p>
            <a:pPr marL="609600" indent="-609600">
              <a:spcBef>
                <a:spcPct val="60000"/>
              </a:spcBef>
              <a:buFontTx/>
              <a:buAutoNum type="arabicPeriod"/>
            </a:pPr>
            <a:r>
              <a:rPr lang="en-US" sz="2400" dirty="0"/>
              <a:t>When this pair is 2 months old they produce a pair of baby rabbits </a:t>
            </a:r>
          </a:p>
          <a:p>
            <a:pPr marL="609600" indent="-609600">
              <a:spcBef>
                <a:spcPct val="60000"/>
              </a:spcBef>
              <a:buFontTx/>
              <a:buAutoNum type="arabicPeriod"/>
            </a:pPr>
            <a:r>
              <a:rPr lang="en-US" sz="2400" dirty="0"/>
              <a:t>Every month afterwards they produce another pair</a:t>
            </a:r>
          </a:p>
          <a:p>
            <a:pPr marL="609600" indent="-609600">
              <a:spcBef>
                <a:spcPct val="60000"/>
              </a:spcBef>
              <a:buFontTx/>
              <a:buAutoNum type="arabicPeriod"/>
            </a:pPr>
            <a:r>
              <a:rPr lang="en-US" sz="2400" dirty="0"/>
              <a:t>All rabbits produce pairs in the same manner</a:t>
            </a:r>
          </a:p>
          <a:p>
            <a:pPr marL="609600" indent="-609600">
              <a:spcBef>
                <a:spcPct val="60000"/>
              </a:spcBef>
              <a:buFontTx/>
              <a:buAutoNum type="arabicPeriod"/>
            </a:pPr>
            <a:r>
              <a:rPr lang="en-US" sz="2400" dirty="0"/>
              <a:t>Rabbits don’t die </a:t>
            </a:r>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37</a:t>
            </a:fld>
            <a:endParaRPr lang="en-US"/>
          </a:p>
        </p:txBody>
      </p:sp>
    </p:spTree>
    <p:extLst>
      <p:ext uri="{BB962C8B-B14F-4D97-AF65-F5344CB8AC3E}">
        <p14:creationId xmlns:p14="http://schemas.microsoft.com/office/powerpoint/2010/main" val="3269271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Fibonacci’s Problem</a:t>
            </a:r>
          </a:p>
        </p:txBody>
      </p:sp>
      <p:sp>
        <p:nvSpPr>
          <p:cNvPr id="3" name="Content Placeholder 2"/>
          <p:cNvSpPr>
            <a:spLocks noGrp="1"/>
          </p:cNvSpPr>
          <p:nvPr>
            <p:ph idx="1"/>
          </p:nvPr>
        </p:nvSpPr>
        <p:spPr/>
        <p:txBody>
          <a:bodyPr/>
          <a:lstStyle/>
          <a:p>
            <a:pPr marL="0" indent="0" algn="ctr">
              <a:spcBef>
                <a:spcPct val="50000"/>
              </a:spcBef>
              <a:buNone/>
            </a:pPr>
            <a:r>
              <a:rPr lang="en-US" sz="3200" b="1" dirty="0">
                <a:latin typeface="Garamond" panose="02020404030301010803" pitchFamily="18" charset="0"/>
              </a:rPr>
              <a:t>How many pairs of rabbits will there be 12 months later?</a:t>
            </a:r>
            <a:r>
              <a:rPr lang="en-US" sz="4000" b="1" dirty="0">
                <a:solidFill>
                  <a:srgbClr val="000000"/>
                </a:solidFill>
                <a:latin typeface="Garamond" panose="02020404030301010803" pitchFamily="18" charset="0"/>
              </a:rPr>
              <a:t>  </a:t>
            </a:r>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38</a:t>
            </a:fld>
            <a:endParaRPr lang="en-US"/>
          </a:p>
        </p:txBody>
      </p:sp>
    </p:spTree>
    <p:extLst>
      <p:ext uri="{BB962C8B-B14F-4D97-AF65-F5344CB8AC3E}">
        <p14:creationId xmlns:p14="http://schemas.microsoft.com/office/powerpoint/2010/main" val="2805346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57200" y="274638"/>
            <a:ext cx="2682875" cy="541337"/>
          </a:xfrm>
        </p:spPr>
        <p:txBody>
          <a:bodyPr>
            <a:normAutofit fontScale="90000"/>
          </a:bodyPr>
          <a:lstStyle/>
          <a:p>
            <a:pPr algn="l"/>
            <a:r>
              <a:rPr lang="en-US" sz="4000"/>
              <a:t>Jan 1</a:t>
            </a:r>
          </a:p>
        </p:txBody>
      </p:sp>
      <p:pic>
        <p:nvPicPr>
          <p:cNvPr id="288771" name="Picture 3" descr="rabbits-bunnies-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322263"/>
            <a:ext cx="1360488" cy="1198562"/>
          </a:xfrm>
          <a:prstGeom prst="rect">
            <a:avLst/>
          </a:prstGeom>
          <a:noFill/>
          <a:extLst>
            <a:ext uri="{909E8E84-426E-40DD-AFC4-6F175D3DCCD1}">
              <a14:hiddenFill xmlns:a14="http://schemas.microsoft.com/office/drawing/2010/main">
                <a:solidFill>
                  <a:srgbClr val="FFFFFF"/>
                </a:solidFill>
              </a14:hiddenFill>
            </a:ext>
          </a:extLst>
        </p:spPr>
      </p:pic>
      <p:sp>
        <p:nvSpPr>
          <p:cNvPr id="288772" name="Rectangle 4"/>
          <p:cNvSpPr>
            <a:spLocks noChangeArrowheads="1"/>
          </p:cNvSpPr>
          <p:nvPr/>
        </p:nvSpPr>
        <p:spPr bwMode="auto">
          <a:xfrm>
            <a:off x="457200" y="2197100"/>
            <a:ext cx="268287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Feb 1</a:t>
            </a:r>
          </a:p>
        </p:txBody>
      </p:sp>
      <p:sp>
        <p:nvSpPr>
          <p:cNvPr id="288773" name="Rectangle 5"/>
          <p:cNvSpPr>
            <a:spLocks noChangeArrowheads="1"/>
          </p:cNvSpPr>
          <p:nvPr/>
        </p:nvSpPr>
        <p:spPr bwMode="auto">
          <a:xfrm>
            <a:off x="457200" y="4421188"/>
            <a:ext cx="2008188"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Mar 1</a:t>
            </a:r>
          </a:p>
        </p:txBody>
      </p:sp>
      <p:pic>
        <p:nvPicPr>
          <p:cNvPr id="288774" name="Picture 6" descr="rabbits-bunnies-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2187575"/>
            <a:ext cx="1360488" cy="1198563"/>
          </a:xfrm>
          <a:prstGeom prst="rect">
            <a:avLst/>
          </a:prstGeom>
          <a:noFill/>
          <a:extLst>
            <a:ext uri="{909E8E84-426E-40DD-AFC4-6F175D3DCCD1}">
              <a14:hiddenFill xmlns:a14="http://schemas.microsoft.com/office/drawing/2010/main">
                <a:solidFill>
                  <a:srgbClr val="FFFFFF"/>
                </a:solidFill>
              </a14:hiddenFill>
            </a:ext>
          </a:extLst>
        </p:spPr>
      </p:pic>
      <p:pic>
        <p:nvPicPr>
          <p:cNvPr id="288775" name="Picture 7" descr="rabbits-bunnies-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4187825"/>
            <a:ext cx="1360488" cy="1198563"/>
          </a:xfrm>
          <a:prstGeom prst="rect">
            <a:avLst/>
          </a:prstGeom>
          <a:noFill/>
          <a:extLst>
            <a:ext uri="{909E8E84-426E-40DD-AFC4-6F175D3DCCD1}">
              <a14:hiddenFill xmlns:a14="http://schemas.microsoft.com/office/drawing/2010/main">
                <a:solidFill>
                  <a:srgbClr val="FFFFFF"/>
                </a:solidFill>
              </a14:hiddenFill>
            </a:ext>
          </a:extLst>
        </p:spPr>
      </p:pic>
      <p:pic>
        <p:nvPicPr>
          <p:cNvPr id="288776" name="Picture 8" descr="brown%2520rabbit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6913" y="4921250"/>
            <a:ext cx="866775" cy="866775"/>
          </a:xfrm>
          <a:prstGeom prst="rect">
            <a:avLst/>
          </a:prstGeom>
          <a:noFill/>
          <a:extLst>
            <a:ext uri="{909E8E84-426E-40DD-AFC4-6F175D3DCCD1}">
              <a14:hiddenFill xmlns:a14="http://schemas.microsoft.com/office/drawing/2010/main">
                <a:solidFill>
                  <a:srgbClr val="FFFFFF"/>
                </a:solidFill>
              </a14:hiddenFill>
            </a:ext>
          </a:extLst>
        </p:spPr>
      </p:pic>
      <p:sp>
        <p:nvSpPr>
          <p:cNvPr id="288777" name="Text Box 9"/>
          <p:cNvSpPr txBox="1">
            <a:spLocks noChangeArrowheads="1"/>
          </p:cNvSpPr>
          <p:nvPr/>
        </p:nvSpPr>
        <p:spPr bwMode="auto">
          <a:xfrm>
            <a:off x="4300538" y="390842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288778" name="Text Box 10"/>
          <p:cNvSpPr txBox="1">
            <a:spLocks noChangeArrowheads="1"/>
          </p:cNvSpPr>
          <p:nvPr/>
        </p:nvSpPr>
        <p:spPr bwMode="auto">
          <a:xfrm>
            <a:off x="4321175" y="163513"/>
            <a:ext cx="39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88779" name="Text Box 11"/>
          <p:cNvSpPr txBox="1">
            <a:spLocks noChangeArrowheads="1"/>
          </p:cNvSpPr>
          <p:nvPr/>
        </p:nvSpPr>
        <p:spPr bwMode="auto">
          <a:xfrm>
            <a:off x="4354513" y="189547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88780" name="Text Box 12"/>
          <p:cNvSpPr txBox="1">
            <a:spLocks noChangeArrowheads="1"/>
          </p:cNvSpPr>
          <p:nvPr/>
        </p:nvSpPr>
        <p:spPr bwMode="auto">
          <a:xfrm>
            <a:off x="5313363" y="4506913"/>
            <a:ext cx="392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Tree>
    <p:custDataLst>
      <p:tags r:id="rId1"/>
    </p:custDataLst>
    <p:extLst>
      <p:ext uri="{BB962C8B-B14F-4D97-AF65-F5344CB8AC3E}">
        <p14:creationId xmlns:p14="http://schemas.microsoft.com/office/powerpoint/2010/main" val="2608659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7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87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87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87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877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87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8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7" grpId="0"/>
      <p:bldP spid="288778" grpId="0"/>
      <p:bldP spid="288779" grpId="0"/>
      <p:bldP spid="2887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4</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959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2759710-EDD6-4E88-A94D-DCCDB7208EDF}" type="slidenum">
              <a:rPr lang="en-US" smtClean="0"/>
              <a:pPr>
                <a:defRPr/>
              </a:pPr>
              <a:t>40</a:t>
            </a:fld>
            <a:endParaRPr lang="en-US"/>
          </a:p>
        </p:txBody>
      </p:sp>
      <p:pic>
        <p:nvPicPr>
          <p:cNvPr id="4" name="Picture 2"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452438"/>
            <a:ext cx="822325" cy="822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big_grey_rabbi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9488" y="4595813"/>
            <a:ext cx="709612" cy="546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033463"/>
            <a:ext cx="822325" cy="822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850" y="230188"/>
            <a:ext cx="1290638" cy="1138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3" y="4176713"/>
            <a:ext cx="822325" cy="822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457200" y="2014538"/>
            <a:ext cx="268287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Apr 1</a:t>
            </a:r>
          </a:p>
        </p:txBody>
      </p:sp>
      <p:pic>
        <p:nvPicPr>
          <p:cNvPr id="10" name="Picture 8"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850" y="2151063"/>
            <a:ext cx="1290638" cy="11382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a:spLocks noChangeArrowheads="1"/>
          </p:cNvSpPr>
          <p:nvPr/>
        </p:nvSpPr>
        <p:spPr bwMode="auto">
          <a:xfrm>
            <a:off x="457200" y="4013200"/>
            <a:ext cx="268287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May 1</a:t>
            </a:r>
          </a:p>
        </p:txBody>
      </p:sp>
      <p:pic>
        <p:nvPicPr>
          <p:cNvPr id="12" name="Picture 10"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850" y="4016375"/>
            <a:ext cx="1290638" cy="11382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827338"/>
            <a:ext cx="822325" cy="8223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p:cNvSpPr>
            <a:spLocks noChangeArrowheads="1"/>
          </p:cNvSpPr>
          <p:nvPr/>
        </p:nvSpPr>
        <p:spPr bwMode="auto">
          <a:xfrm>
            <a:off x="441325" y="463550"/>
            <a:ext cx="2008188"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Mar 1</a:t>
            </a:r>
          </a:p>
        </p:txBody>
      </p:sp>
      <p:pic>
        <p:nvPicPr>
          <p:cNvPr id="15" name="Picture 13"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4316413"/>
            <a:ext cx="822325" cy="8223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8" y="4316413"/>
            <a:ext cx="822325" cy="8223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15"/>
          <p:cNvSpPr txBox="1">
            <a:spLocks noChangeArrowheads="1"/>
          </p:cNvSpPr>
          <p:nvPr/>
        </p:nvSpPr>
        <p:spPr bwMode="auto">
          <a:xfrm>
            <a:off x="4192588" y="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18" name="Text Box 16"/>
          <p:cNvSpPr txBox="1">
            <a:spLocks noChangeArrowheads="1"/>
          </p:cNvSpPr>
          <p:nvPr/>
        </p:nvSpPr>
        <p:spPr bwMode="auto">
          <a:xfrm>
            <a:off x="4192588" y="1958975"/>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3</a:t>
            </a:r>
          </a:p>
        </p:txBody>
      </p:sp>
      <p:sp>
        <p:nvSpPr>
          <p:cNvPr id="19" name="Text Box 18"/>
          <p:cNvSpPr txBox="1">
            <a:spLocks noChangeArrowheads="1"/>
          </p:cNvSpPr>
          <p:nvPr/>
        </p:nvSpPr>
        <p:spPr bwMode="auto">
          <a:xfrm>
            <a:off x="4257675" y="3548063"/>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4</a:t>
            </a:r>
          </a:p>
        </p:txBody>
      </p:sp>
      <p:sp>
        <p:nvSpPr>
          <p:cNvPr id="20" name="Text Box 22"/>
          <p:cNvSpPr txBox="1">
            <a:spLocks noChangeArrowheads="1"/>
          </p:cNvSpPr>
          <p:nvPr/>
        </p:nvSpPr>
        <p:spPr bwMode="auto">
          <a:xfrm>
            <a:off x="5302250" y="631825"/>
            <a:ext cx="39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1" name="Text Box 25"/>
          <p:cNvSpPr txBox="1">
            <a:spLocks noChangeArrowheads="1"/>
          </p:cNvSpPr>
          <p:nvPr/>
        </p:nvSpPr>
        <p:spPr bwMode="auto">
          <a:xfrm>
            <a:off x="5407025" y="2466975"/>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2" name="Text Box 26"/>
          <p:cNvSpPr txBox="1">
            <a:spLocks noChangeArrowheads="1"/>
          </p:cNvSpPr>
          <p:nvPr/>
        </p:nvSpPr>
        <p:spPr bwMode="auto">
          <a:xfrm>
            <a:off x="5380038" y="4068763"/>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23" name="Text Box 27"/>
          <p:cNvSpPr txBox="1">
            <a:spLocks noChangeArrowheads="1"/>
          </p:cNvSpPr>
          <p:nvPr/>
        </p:nvSpPr>
        <p:spPr bwMode="auto">
          <a:xfrm>
            <a:off x="6699250" y="40703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4" name="Text Box 28"/>
          <p:cNvSpPr txBox="1">
            <a:spLocks noChangeArrowheads="1"/>
          </p:cNvSpPr>
          <p:nvPr/>
        </p:nvSpPr>
        <p:spPr bwMode="auto">
          <a:xfrm>
            <a:off x="6610350" y="2473325"/>
            <a:ext cx="39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5" name="Text Box 29"/>
          <p:cNvSpPr txBox="1">
            <a:spLocks noChangeArrowheads="1"/>
          </p:cNvSpPr>
          <p:nvPr/>
        </p:nvSpPr>
        <p:spPr bwMode="auto">
          <a:xfrm>
            <a:off x="5380038" y="53022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6" name="Text Box 30"/>
          <p:cNvSpPr txBox="1">
            <a:spLocks noChangeArrowheads="1"/>
          </p:cNvSpPr>
          <p:nvPr/>
        </p:nvSpPr>
        <p:spPr bwMode="auto">
          <a:xfrm>
            <a:off x="7996238" y="4070350"/>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pic>
        <p:nvPicPr>
          <p:cNvPr id="27" name="Picture 31"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3" y="2422525"/>
            <a:ext cx="866775" cy="8191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3"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4191000"/>
            <a:ext cx="822325" cy="82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27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4.44444E-6 -0.00486 C 0.00746 -0.00162 0.01527 -0.00694 0.02309 -0.00902 C 0.02725 -0.01295 0.03281 -0.01341 0.03697 -0.01735 C 0.06545 -0.04255 0.09791 -0.04486 0.13159 -0.0481 C 0.14305 -0.0474 0.15434 -0.04763 0.16562 -0.04625 C 0.17048 -0.04532 0.175 -0.04209 0.17951 -0.04 C 0.19149 -0.03469 0.20329 -0.0296 0.21527 -0.02544 C 0.22239 -0.01896 0.23177 -0.01642 0.23836 -0.00902 C 0.24878 0.00254 0.25954 0.01595 0.271 0.02612 C 0.27673 0.03745 0.28489 0.04901 0.28975 0.06127 " pathEditMode="relative" rAng="0" ptsTypes="fffffffffA">
                                      <p:cBhvr>
                                        <p:cTn id="18" dur="2000" fill="hold"/>
                                        <p:tgtEl>
                                          <p:spTgt spid="27"/>
                                        </p:tgtEl>
                                        <p:attrNameLst>
                                          <p:attrName>ppt_x</p:attrName>
                                          <p:attrName>ppt_y</p:attrName>
                                        </p:attrNameLst>
                                      </p:cBhvr>
                                      <p:rCtr x="14479" y="1133"/>
                                    </p:animMotion>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100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0"/>
                            </p:stCondLst>
                            <p:childTnLst>
                              <p:par>
                                <p:cTn id="47" presetID="0" presetClass="path" presetSubtype="0" accel="50000" decel="50000" fill="hold" nodeType="afterEffect">
                                  <p:stCondLst>
                                    <p:cond delay="0"/>
                                  </p:stCondLst>
                                  <p:childTnLst>
                                    <p:animMotion origin="layout" path="M 4.72222E-6 -0.04624 C 0.00191 -0.04994 0.0059 -0.05364 0.00642 -0.05896 C 0.00833 -0.07237 0.00642 -0.06705 0.01145 -0.07676 C 0.01961 -0.1089 0.06441 -0.11422 0.08559 -0.11792 C 0.08993 -0.11908 0.09427 -0.12 0.09878 -0.12069 C 0.1059 -0.12116 0.11284 -0.12162 0.12013 -0.12231 C 0.15486 -0.12856 0.13559 -0.12717 0.17795 -0.12486 C 0.2177 -0.11838 0.25694 -0.11376 0.2967 -0.11145 C 0.30972 -0.1089 0.31927 -0.10567 0.33142 -0.10081 C 0.35017 -0.0837 0.32361 -0.10659 0.34114 -0.09387 C 0.35156 -0.08624 0.36111 -0.07676 0.37256 -0.07237 C 0.38506 -0.06058 0.3967 -0.04347 0.41041 -0.03491 C 0.41163 -0.03283 0.4125 -0.03006 0.41388 -0.02844 C 0.41527 -0.0259 0.41736 -0.02428 0.41875 -0.02197 C 0.4243 -0.01133 0.42725 0.00532 0.42725 0.01826 " pathEditMode="relative" rAng="0" ptsTypes="ffffffffffffffA">
                                      <p:cBhvr>
                                        <p:cTn id="48" dur="2000" fill="hold"/>
                                        <p:tgtEl>
                                          <p:spTgt spid="28"/>
                                        </p:tgtEl>
                                        <p:attrNameLst>
                                          <p:attrName>ppt_x</p:attrName>
                                          <p:attrName>ppt_y</p:attrName>
                                        </p:attrNameLst>
                                      </p:cBhvr>
                                      <p:rCtr x="21354" y="-902"/>
                                    </p:animMotion>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20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par>
                                <p:cTn id="56" presetID="42" presetClass="path" presetSubtype="0" accel="50000" decel="50000" fill="hold" nodeType="withEffect">
                                  <p:stCondLst>
                                    <p:cond delay="0"/>
                                  </p:stCondLst>
                                  <p:childTnLst>
                                    <p:animMotion origin="layout" path="M -0.00521 -2.94798E-6 L -0.00573 0.12393 " pathEditMode="relative" rAng="0" ptsTypes="AA">
                                      <p:cBhvr>
                                        <p:cTn id="57" dur="500" fill="hold"/>
                                        <p:tgtEl>
                                          <p:spTgt spid="5"/>
                                        </p:tgtEl>
                                        <p:attrNameLst>
                                          <p:attrName>ppt_x</p:attrName>
                                          <p:attrName>ppt_y</p:attrName>
                                        </p:attrNameLst>
                                      </p:cBhvr>
                                      <p:rCtr x="-35" y="6197"/>
                                    </p:animMotion>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P spid="22" grpId="0"/>
      <p:bldP spid="23" grpId="0"/>
      <p:bldP spid="24"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00" y="6889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638" y="758825"/>
            <a:ext cx="406400" cy="3127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84800" y="777875"/>
            <a:ext cx="382588" cy="2936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347663" y="528638"/>
            <a:ext cx="18415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Apr 1</a:t>
            </a:r>
          </a:p>
        </p:txBody>
      </p:sp>
      <p:sp>
        <p:nvSpPr>
          <p:cNvPr id="8" name="Rectangle 6"/>
          <p:cNvSpPr>
            <a:spLocks noChangeArrowheads="1"/>
          </p:cNvSpPr>
          <p:nvPr/>
        </p:nvSpPr>
        <p:spPr bwMode="auto">
          <a:xfrm>
            <a:off x="347663" y="2068513"/>
            <a:ext cx="18176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May 1</a:t>
            </a:r>
          </a:p>
        </p:txBody>
      </p:sp>
      <p:grpSp>
        <p:nvGrpSpPr>
          <p:cNvPr id="9" name="Group 26"/>
          <p:cNvGrpSpPr>
            <a:grpSpLocks/>
          </p:cNvGrpSpPr>
          <p:nvPr/>
        </p:nvGrpSpPr>
        <p:grpSpPr bwMode="auto">
          <a:xfrm>
            <a:off x="2852738" y="647700"/>
            <a:ext cx="2936875" cy="571500"/>
            <a:chOff x="1797" y="408"/>
            <a:chExt cx="1850" cy="360"/>
          </a:xfrm>
        </p:grpSpPr>
        <p:pic>
          <p:nvPicPr>
            <p:cNvPr id="10" name="Picture 8"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 y="408"/>
              <a:ext cx="408" cy="3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2" y="433"/>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7" y="433"/>
              <a:ext cx="280" cy="28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1"/>
          <p:cNvSpPr>
            <a:spLocks noChangeArrowheads="1"/>
          </p:cNvSpPr>
          <p:nvPr/>
        </p:nvSpPr>
        <p:spPr bwMode="auto">
          <a:xfrm>
            <a:off x="447675" y="3724275"/>
            <a:ext cx="157003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June 1</a:t>
            </a:r>
          </a:p>
        </p:txBody>
      </p:sp>
      <p:grpSp>
        <p:nvGrpSpPr>
          <p:cNvPr id="14" name="Group 43"/>
          <p:cNvGrpSpPr>
            <a:grpSpLocks/>
          </p:cNvGrpSpPr>
          <p:nvPr/>
        </p:nvGrpSpPr>
        <p:grpSpPr bwMode="auto">
          <a:xfrm>
            <a:off x="2924175" y="2124075"/>
            <a:ext cx="5111750" cy="569913"/>
            <a:chOff x="1794" y="1266"/>
            <a:chExt cx="3220" cy="359"/>
          </a:xfrm>
        </p:grpSpPr>
        <p:pic>
          <p:nvPicPr>
            <p:cNvPr id="15" name="Picture 19"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 y="1266"/>
              <a:ext cx="407" cy="3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0"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3" y="1294"/>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1"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 y="1294"/>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2"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2" y="1402"/>
              <a:ext cx="242" cy="1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3"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 y="1302"/>
              <a:ext cx="280" cy="28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 Box 28"/>
          <p:cNvSpPr txBox="1">
            <a:spLocks noChangeArrowheads="1"/>
          </p:cNvSpPr>
          <p:nvPr/>
        </p:nvSpPr>
        <p:spPr bwMode="auto">
          <a:xfrm>
            <a:off x="3309938" y="2730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3</a:t>
            </a:r>
          </a:p>
        </p:txBody>
      </p:sp>
      <p:sp>
        <p:nvSpPr>
          <p:cNvPr id="21" name="Text Box 29"/>
          <p:cNvSpPr txBox="1">
            <a:spLocks noChangeArrowheads="1"/>
          </p:cNvSpPr>
          <p:nvPr/>
        </p:nvSpPr>
        <p:spPr bwMode="auto">
          <a:xfrm>
            <a:off x="4538663" y="2730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2" name="Text Box 30"/>
          <p:cNvSpPr txBox="1">
            <a:spLocks noChangeArrowheads="1"/>
          </p:cNvSpPr>
          <p:nvPr/>
        </p:nvSpPr>
        <p:spPr bwMode="auto">
          <a:xfrm>
            <a:off x="5735638" y="2730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3" name="Text Box 31"/>
          <p:cNvSpPr txBox="1">
            <a:spLocks noChangeArrowheads="1"/>
          </p:cNvSpPr>
          <p:nvPr/>
        </p:nvSpPr>
        <p:spPr bwMode="auto">
          <a:xfrm>
            <a:off x="3397250"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4</a:t>
            </a:r>
          </a:p>
        </p:txBody>
      </p:sp>
      <p:sp>
        <p:nvSpPr>
          <p:cNvPr id="24" name="Text Box 32"/>
          <p:cNvSpPr txBox="1">
            <a:spLocks noChangeArrowheads="1"/>
          </p:cNvSpPr>
          <p:nvPr/>
        </p:nvSpPr>
        <p:spPr bwMode="auto">
          <a:xfrm>
            <a:off x="4625975"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25" name="Text Box 33"/>
          <p:cNvSpPr txBox="1">
            <a:spLocks noChangeArrowheads="1"/>
          </p:cNvSpPr>
          <p:nvPr/>
        </p:nvSpPr>
        <p:spPr bwMode="auto">
          <a:xfrm>
            <a:off x="5822950"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6" name="Text Box 34"/>
          <p:cNvSpPr txBox="1">
            <a:spLocks noChangeArrowheads="1"/>
          </p:cNvSpPr>
          <p:nvPr/>
        </p:nvSpPr>
        <p:spPr bwMode="auto">
          <a:xfrm>
            <a:off x="6900863"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7" name="Text Box 36"/>
          <p:cNvSpPr txBox="1">
            <a:spLocks noChangeArrowheads="1"/>
          </p:cNvSpPr>
          <p:nvPr/>
        </p:nvSpPr>
        <p:spPr bwMode="auto">
          <a:xfrm>
            <a:off x="7954963" y="1665288"/>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8" name="Text Box 37"/>
          <p:cNvSpPr txBox="1">
            <a:spLocks noChangeArrowheads="1"/>
          </p:cNvSpPr>
          <p:nvPr/>
        </p:nvSpPr>
        <p:spPr bwMode="auto">
          <a:xfrm>
            <a:off x="3473450"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5</a:t>
            </a:r>
          </a:p>
        </p:txBody>
      </p:sp>
      <p:sp>
        <p:nvSpPr>
          <p:cNvPr id="29" name="Text Box 38"/>
          <p:cNvSpPr txBox="1">
            <a:spLocks noChangeArrowheads="1"/>
          </p:cNvSpPr>
          <p:nvPr/>
        </p:nvSpPr>
        <p:spPr bwMode="auto">
          <a:xfrm>
            <a:off x="4702175"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3</a:t>
            </a:r>
          </a:p>
        </p:txBody>
      </p:sp>
      <p:sp>
        <p:nvSpPr>
          <p:cNvPr id="30" name="Text Box 39"/>
          <p:cNvSpPr txBox="1">
            <a:spLocks noChangeArrowheads="1"/>
          </p:cNvSpPr>
          <p:nvPr/>
        </p:nvSpPr>
        <p:spPr bwMode="auto">
          <a:xfrm>
            <a:off x="5899150"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31" name="Text Box 40"/>
          <p:cNvSpPr txBox="1">
            <a:spLocks noChangeArrowheads="1"/>
          </p:cNvSpPr>
          <p:nvPr/>
        </p:nvSpPr>
        <p:spPr bwMode="auto">
          <a:xfrm>
            <a:off x="6977063"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32" name="Text Box 41"/>
          <p:cNvSpPr txBox="1">
            <a:spLocks noChangeArrowheads="1"/>
          </p:cNvSpPr>
          <p:nvPr/>
        </p:nvSpPr>
        <p:spPr bwMode="auto">
          <a:xfrm>
            <a:off x="8056563" y="3392488"/>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pic>
        <p:nvPicPr>
          <p:cNvPr id="33" name="Picture 42"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575" y="3449638"/>
            <a:ext cx="568325" cy="568325"/>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51"/>
          <p:cNvGrpSpPr>
            <a:grpSpLocks/>
          </p:cNvGrpSpPr>
          <p:nvPr/>
        </p:nvGrpSpPr>
        <p:grpSpPr bwMode="auto">
          <a:xfrm>
            <a:off x="2924175" y="2085975"/>
            <a:ext cx="5111750" cy="569913"/>
            <a:chOff x="1842" y="1314"/>
            <a:chExt cx="3220" cy="359"/>
          </a:xfrm>
        </p:grpSpPr>
        <p:pic>
          <p:nvPicPr>
            <p:cNvPr id="35" name="Picture 45"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2" y="1314"/>
              <a:ext cx="407" cy="35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6"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1" y="1342"/>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7"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 y="1342"/>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8"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0" y="1450"/>
              <a:ext cx="242" cy="18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9"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7" y="1350"/>
              <a:ext cx="280" cy="280"/>
            </a:xfrm>
            <a:prstGeom prst="rect">
              <a:avLst/>
            </a:prstGeom>
            <a:noFill/>
            <a:extLst>
              <a:ext uri="{909E8E84-426E-40DD-AFC4-6F175D3DCCD1}">
                <a14:hiddenFill xmlns:a14="http://schemas.microsoft.com/office/drawing/2010/main">
                  <a:solidFill>
                    <a:srgbClr val="FFFFFF"/>
                  </a:solidFill>
                </a14:hiddenFill>
              </a:ext>
            </a:extLst>
          </p:spPr>
        </p:pic>
      </p:grpSp>
      <p:pic>
        <p:nvPicPr>
          <p:cNvPr id="40" name="Picture 50"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2450" y="3597275"/>
            <a:ext cx="384175" cy="2952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2"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8450" y="3570288"/>
            <a:ext cx="38417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71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4.44444E-6 -0.01597 L -0.00139 0.20254 " pathEditMode="relative" rAng="0" ptsTypes="AA">
                                      <p:cBhvr>
                                        <p:cTn id="24" dur="2000" fill="hold"/>
                                        <p:tgtEl>
                                          <p:spTgt spid="14"/>
                                        </p:tgtEl>
                                        <p:attrNameLst>
                                          <p:attrName>ppt_x</p:attrName>
                                          <p:attrName>ppt_y</p:attrName>
                                        </p:attrNameLst>
                                      </p:cBhvr>
                                      <p:rCtr x="-69" y="10926"/>
                                    </p:animMotion>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42" presetClass="path" presetSubtype="0" accel="50000" decel="50000" fill="hold" nodeType="withEffect">
                                  <p:stCondLst>
                                    <p:cond delay="0"/>
                                  </p:stCondLst>
                                  <p:childTnLst>
                                    <p:animMotion origin="layout" path="M 4.16667E-6 -4.44444E-6 L -0.00139 0.20371 " pathEditMode="relative" rAng="0" ptsTypes="AA">
                                      <p:cBhvr>
                                        <p:cTn id="41" dur="2000" fill="hold"/>
                                        <p:tgtEl>
                                          <p:spTgt spid="33"/>
                                        </p:tgtEl>
                                        <p:attrNameLst>
                                          <p:attrName>ppt_x</p:attrName>
                                          <p:attrName>ppt_y</p:attrName>
                                        </p:attrNameLst>
                                      </p:cBhvr>
                                      <p:rCtr x="-69" y="10185"/>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par>
                                <p:cTn id="46" presetID="42" presetClass="path" presetSubtype="0" accel="50000" decel="50000" fill="hold" nodeType="withEffect">
                                  <p:stCondLst>
                                    <p:cond delay="0"/>
                                  </p:stCondLst>
                                  <p:childTnLst>
                                    <p:animMotion origin="layout" path="M -0.00694 -3.52601E-6 L -0.00833 0.20185 " pathEditMode="relative" rAng="0" ptsTypes="AA">
                                      <p:cBhvr>
                                        <p:cTn id="47" dur="2000" fill="hold"/>
                                        <p:tgtEl>
                                          <p:spTgt spid="40"/>
                                        </p:tgtEl>
                                        <p:attrNameLst>
                                          <p:attrName>ppt_x</p:attrName>
                                          <p:attrName>ppt_y</p:attrName>
                                        </p:attrNameLst>
                                      </p:cBhvr>
                                      <p:rCtr x="-69" y="10081"/>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0.00851 0.0259 L 0.0066 0.20555 " pathEditMode="relative" rAng="0" ptsTypes="AA">
                                      <p:cBhvr>
                                        <p:cTn id="53" dur="2000" fill="hold"/>
                                        <p:tgtEl>
                                          <p:spTgt spid="41"/>
                                        </p:tgtEl>
                                        <p:attrNameLst>
                                          <p:attrName>ppt_x</p:attrName>
                                          <p:attrName>ppt_y</p:attrName>
                                        </p:attrNameLst>
                                      </p:cBhvr>
                                      <p:rCtr x="-104" y="89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233363" y="2006600"/>
            <a:ext cx="21304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this month</a:t>
            </a:r>
          </a:p>
        </p:txBody>
      </p:sp>
      <p:sp>
        <p:nvSpPr>
          <p:cNvPr id="294915" name="Rectangle 3"/>
          <p:cNvSpPr>
            <a:spLocks noGrp="1" noChangeArrowheads="1"/>
          </p:cNvSpPr>
          <p:nvPr>
            <p:ph type="title"/>
          </p:nvPr>
        </p:nvSpPr>
        <p:spPr/>
        <p:txBody>
          <a:bodyPr>
            <a:normAutofit fontScale="90000"/>
          </a:bodyPr>
          <a:lstStyle/>
          <a:p>
            <a:r>
              <a:rPr lang="en-US" dirty="0" smtClean="0"/>
              <a:t>In General,</a:t>
            </a:r>
            <a:endParaRPr lang="en-US" dirty="0"/>
          </a:p>
        </p:txBody>
      </p:sp>
      <p:sp>
        <p:nvSpPr>
          <p:cNvPr id="294916" name="Text Box 4"/>
          <p:cNvSpPr txBox="1">
            <a:spLocks noChangeArrowheads="1"/>
          </p:cNvSpPr>
          <p:nvPr/>
        </p:nvSpPr>
        <p:spPr bwMode="auto">
          <a:xfrm>
            <a:off x="3295650" y="2006600"/>
            <a:ext cx="2262188"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last month</a:t>
            </a:r>
          </a:p>
        </p:txBody>
      </p:sp>
      <p:sp>
        <p:nvSpPr>
          <p:cNvPr id="294917" name="Text Box 5"/>
          <p:cNvSpPr txBox="1">
            <a:spLocks noChangeArrowheads="1"/>
          </p:cNvSpPr>
          <p:nvPr/>
        </p:nvSpPr>
        <p:spPr bwMode="auto">
          <a:xfrm>
            <a:off x="6767513" y="2006600"/>
            <a:ext cx="1989137"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of newborns</a:t>
            </a:r>
          </a:p>
        </p:txBody>
      </p:sp>
      <p:sp>
        <p:nvSpPr>
          <p:cNvPr id="294918" name="Text Box 6"/>
          <p:cNvSpPr txBox="1">
            <a:spLocks noChangeArrowheads="1"/>
          </p:cNvSpPr>
          <p:nvPr/>
        </p:nvSpPr>
        <p:spPr bwMode="auto">
          <a:xfrm>
            <a:off x="2624138" y="2222500"/>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
        <p:nvSpPr>
          <p:cNvPr id="294919" name="Text Box 7"/>
          <p:cNvSpPr txBox="1">
            <a:spLocks noChangeArrowheads="1"/>
          </p:cNvSpPr>
          <p:nvPr/>
        </p:nvSpPr>
        <p:spPr bwMode="auto">
          <a:xfrm>
            <a:off x="6013450" y="2222500"/>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
        <p:nvSpPr>
          <p:cNvPr id="294920" name="Text Box 8"/>
          <p:cNvSpPr txBox="1">
            <a:spLocks noChangeArrowheads="1"/>
          </p:cNvSpPr>
          <p:nvPr/>
        </p:nvSpPr>
        <p:spPr bwMode="auto">
          <a:xfrm>
            <a:off x="233363" y="3506788"/>
            <a:ext cx="21304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this month</a:t>
            </a:r>
          </a:p>
        </p:txBody>
      </p:sp>
      <p:sp>
        <p:nvSpPr>
          <p:cNvPr id="294921" name="Text Box 9"/>
          <p:cNvSpPr txBox="1">
            <a:spLocks noChangeArrowheads="1"/>
          </p:cNvSpPr>
          <p:nvPr/>
        </p:nvSpPr>
        <p:spPr bwMode="auto">
          <a:xfrm>
            <a:off x="3295650" y="3506788"/>
            <a:ext cx="2262188"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last month</a:t>
            </a:r>
          </a:p>
        </p:txBody>
      </p:sp>
      <p:sp>
        <p:nvSpPr>
          <p:cNvPr id="294922" name="Text Box 10"/>
          <p:cNvSpPr txBox="1">
            <a:spLocks noChangeArrowheads="1"/>
          </p:cNvSpPr>
          <p:nvPr/>
        </p:nvSpPr>
        <p:spPr bwMode="auto">
          <a:xfrm>
            <a:off x="6767513" y="3529013"/>
            <a:ext cx="2014537"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2 months ago</a:t>
            </a:r>
          </a:p>
        </p:txBody>
      </p:sp>
      <p:sp>
        <p:nvSpPr>
          <p:cNvPr id="294923" name="Text Box 11"/>
          <p:cNvSpPr txBox="1">
            <a:spLocks noChangeArrowheads="1"/>
          </p:cNvSpPr>
          <p:nvPr/>
        </p:nvSpPr>
        <p:spPr bwMode="auto">
          <a:xfrm>
            <a:off x="2624138" y="3744913"/>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
        <p:nvSpPr>
          <p:cNvPr id="294924" name="Text Box 12"/>
          <p:cNvSpPr txBox="1">
            <a:spLocks noChangeArrowheads="1"/>
          </p:cNvSpPr>
          <p:nvPr/>
        </p:nvSpPr>
        <p:spPr bwMode="auto">
          <a:xfrm>
            <a:off x="6013450" y="3744913"/>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Tree>
    <p:custDataLst>
      <p:tags r:id="rId1"/>
    </p:custDataLst>
    <p:extLst>
      <p:ext uri="{BB962C8B-B14F-4D97-AF65-F5344CB8AC3E}">
        <p14:creationId xmlns:p14="http://schemas.microsoft.com/office/powerpoint/2010/main" val="1876176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9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9491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4916"/>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949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49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4920"/>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9492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94921"/>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949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94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animBg="1"/>
      <p:bldP spid="294916" grpId="0" animBg="1"/>
      <p:bldP spid="294917" grpId="0" animBg="1"/>
      <p:bldP spid="294918" grpId="0"/>
      <p:bldP spid="294919" grpId="0"/>
      <p:bldP spid="294920" grpId="0" animBg="1"/>
      <p:bldP spid="294921" grpId="0" animBg="1"/>
      <p:bldP spid="294923" grpId="0"/>
      <p:bldP spid="2949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 </a:t>
            </a:r>
            <a:r>
              <a:rPr lang="en-US" dirty="0" smtClean="0"/>
              <a:t>Numbers</a:t>
            </a:r>
            <a:endParaRPr lang="en-US" dirty="0"/>
          </a:p>
        </p:txBody>
      </p:sp>
      <p:sp>
        <p:nvSpPr>
          <p:cNvPr id="3" name="Content Placeholder 2"/>
          <p:cNvSpPr>
            <a:spLocks noGrp="1"/>
          </p:cNvSpPr>
          <p:nvPr>
            <p:ph idx="1"/>
          </p:nvPr>
        </p:nvSpPr>
        <p:spPr>
          <a:xfrm>
            <a:off x="822324" y="1846263"/>
            <a:ext cx="7864475" cy="4022725"/>
          </a:xfrm>
        </p:spPr>
        <p:txBody>
          <a:bodyPr/>
          <a:lstStyle/>
          <a:p>
            <a:pPr marL="0" indent="0">
              <a:buNone/>
            </a:pPr>
            <a:r>
              <a:rPr lang="en-US" sz="2800" b="1" dirty="0" smtClean="0">
                <a:latin typeface="Courier New" panose="02070309020205020404" pitchFamily="49" charset="0"/>
              </a:rPr>
              <a:t>0</a:t>
            </a:r>
            <a:r>
              <a:rPr lang="en-US" sz="2800" b="1" dirty="0">
                <a:latin typeface="Courier New" panose="02070309020205020404" pitchFamily="49" charset="0"/>
              </a:rPr>
              <a:t>, 1, 1, 2, 3, 5, 8, 13, 21, 34, ... </a:t>
            </a:r>
          </a:p>
          <a:p>
            <a:pPr>
              <a:buFontTx/>
              <a:buNone/>
            </a:pPr>
            <a:r>
              <a:rPr lang="en-US" dirty="0">
                <a:latin typeface="Courier New" panose="02070309020205020404" pitchFamily="49" charset="0"/>
              </a:rPr>
              <a:t>	</a:t>
            </a:r>
            <a:r>
              <a:rPr lang="en-US" sz="2400" dirty="0"/>
              <a:t>where each number is the sum of the preceding two.</a:t>
            </a:r>
          </a:p>
          <a:p>
            <a:r>
              <a:rPr lang="en-US" sz="2400" dirty="0"/>
              <a:t>Recursive definition:</a:t>
            </a:r>
          </a:p>
          <a:p>
            <a:pPr lvl="1"/>
            <a:r>
              <a:rPr lang="en-US" sz="2000" b="1" dirty="0">
                <a:latin typeface="Courier New" panose="02070309020205020404" pitchFamily="49" charset="0"/>
              </a:rPr>
              <a:t>F(0) = 0;</a:t>
            </a:r>
          </a:p>
          <a:p>
            <a:pPr lvl="1"/>
            <a:r>
              <a:rPr lang="en-US" sz="2000" b="1" dirty="0">
                <a:latin typeface="Courier New" panose="02070309020205020404" pitchFamily="49" charset="0"/>
              </a:rPr>
              <a:t>F(1) = 1;</a:t>
            </a:r>
          </a:p>
          <a:p>
            <a:pPr lvl="1"/>
            <a:r>
              <a:rPr lang="en-US" sz="2000" b="1" dirty="0">
                <a:latin typeface="Courier New" panose="02070309020205020404" pitchFamily="49" charset="0"/>
              </a:rPr>
              <a:t>F(number) = F(number-1)+ F(number-2);</a:t>
            </a:r>
          </a:p>
          <a:p>
            <a:endParaRPr lang="en-US" dirty="0"/>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43</a:t>
            </a:fld>
            <a:endParaRPr lang="en-US"/>
          </a:p>
        </p:txBody>
      </p:sp>
    </p:spTree>
    <p:extLst>
      <p:ext uri="{BB962C8B-B14F-4D97-AF65-F5344CB8AC3E}">
        <p14:creationId xmlns:p14="http://schemas.microsoft.com/office/powerpoint/2010/main" val="8806874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792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3554569" y="1903926"/>
            <a:ext cx="347730" cy="1144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902299" y="2291297"/>
            <a:ext cx="1455312" cy="369332"/>
          </a:xfrm>
          <a:prstGeom prst="rect">
            <a:avLst/>
          </a:prstGeom>
          <a:noFill/>
        </p:spPr>
        <p:txBody>
          <a:bodyPr wrap="square" rtlCol="0">
            <a:spAutoFit/>
          </a:bodyPr>
          <a:lstStyle/>
          <a:p>
            <a:r>
              <a:rPr lang="en-US" dirty="0" smtClean="0"/>
              <a:t>Base case</a:t>
            </a:r>
            <a:endParaRPr lang="en-US" dirty="0"/>
          </a:p>
        </p:txBody>
      </p:sp>
    </p:spTree>
    <p:extLst>
      <p:ext uri="{BB962C8B-B14F-4D97-AF65-F5344CB8AC3E}">
        <p14:creationId xmlns:p14="http://schemas.microsoft.com/office/powerpoint/2010/main" val="24851220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7027142" y="3373370"/>
            <a:ext cx="476520" cy="43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7503661" y="3407019"/>
            <a:ext cx="1259339" cy="646331"/>
          </a:xfrm>
          <a:prstGeom prst="rect">
            <a:avLst/>
          </a:prstGeom>
          <a:noFill/>
        </p:spPr>
        <p:txBody>
          <a:bodyPr wrap="square" rtlCol="0">
            <a:spAutoFit/>
          </a:bodyPr>
          <a:lstStyle/>
          <a:p>
            <a:r>
              <a:rPr lang="en-US" dirty="0" smtClean="0"/>
              <a:t>General</a:t>
            </a:r>
          </a:p>
          <a:p>
            <a:r>
              <a:rPr lang="en-US" dirty="0" smtClean="0"/>
              <a:t> case</a:t>
            </a:r>
            <a:endParaRPr lang="en-US" dirty="0"/>
          </a:p>
        </p:txBody>
      </p:sp>
    </p:spTree>
    <p:extLst>
      <p:ext uri="{BB962C8B-B14F-4D97-AF65-F5344CB8AC3E}">
        <p14:creationId xmlns:p14="http://schemas.microsoft.com/office/powerpoint/2010/main" val="1964672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4267200" y="1371600"/>
            <a:ext cx="1981200" cy="685800"/>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F(5)</a:t>
            </a:r>
            <a:endParaRPr lang="en-US" sz="2000" dirty="0"/>
          </a:p>
          <a:p>
            <a:pPr algn="l" eaLnBrk="1" hangingPunct="1"/>
            <a:r>
              <a:rPr lang="en-US" sz="2000" dirty="0"/>
              <a:t>Return </a:t>
            </a:r>
            <a:r>
              <a:rPr lang="en-US" sz="2000" dirty="0" smtClean="0"/>
              <a:t>F(4)+F(3)</a:t>
            </a:r>
            <a:endParaRPr lang="en-US" sz="2000" dirty="0"/>
          </a:p>
        </p:txBody>
      </p:sp>
      <p:grpSp>
        <p:nvGrpSpPr>
          <p:cNvPr id="2" name="Group 4"/>
          <p:cNvGrpSpPr>
            <a:grpSpLocks/>
          </p:cNvGrpSpPr>
          <p:nvPr/>
        </p:nvGrpSpPr>
        <p:grpSpPr bwMode="auto">
          <a:xfrm>
            <a:off x="2057400" y="1905000"/>
            <a:ext cx="3200400" cy="1066800"/>
            <a:chOff x="1296" y="1200"/>
            <a:chExt cx="2016" cy="672"/>
          </a:xfrm>
        </p:grpSpPr>
        <p:sp>
          <p:nvSpPr>
            <p:cNvPr id="21566" name="Rectangle 5"/>
            <p:cNvSpPr>
              <a:spLocks noChangeArrowheads="1"/>
            </p:cNvSpPr>
            <p:nvPr/>
          </p:nvSpPr>
          <p:spPr bwMode="auto">
            <a:xfrm>
              <a:off x="1296"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F(4)</a:t>
              </a:r>
              <a:endParaRPr lang="en-US" sz="2000" dirty="0"/>
            </a:p>
            <a:p>
              <a:pPr algn="l" eaLnBrk="1" hangingPunct="1"/>
              <a:r>
                <a:rPr lang="en-US" sz="2000" dirty="0"/>
                <a:t>Return </a:t>
              </a:r>
              <a:r>
                <a:rPr lang="en-US" sz="2000" dirty="0" smtClean="0"/>
                <a:t>F(3)+F(2)</a:t>
              </a:r>
              <a:endParaRPr lang="en-US" sz="2000" dirty="0"/>
            </a:p>
          </p:txBody>
        </p:sp>
        <p:sp>
          <p:nvSpPr>
            <p:cNvPr id="21567" name="Line 6"/>
            <p:cNvSpPr>
              <a:spLocks noChangeShapeType="1"/>
            </p:cNvSpPr>
            <p:nvPr/>
          </p:nvSpPr>
          <p:spPr bwMode="auto">
            <a:xfrm flipH="1">
              <a:off x="1632" y="1200"/>
              <a:ext cx="1680"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7"/>
          <p:cNvGrpSpPr>
            <a:grpSpLocks/>
          </p:cNvGrpSpPr>
          <p:nvPr/>
        </p:nvGrpSpPr>
        <p:grpSpPr bwMode="auto">
          <a:xfrm>
            <a:off x="838200" y="2819400"/>
            <a:ext cx="2286000" cy="1066800"/>
            <a:chOff x="528" y="1776"/>
            <a:chExt cx="1440" cy="672"/>
          </a:xfrm>
        </p:grpSpPr>
        <p:sp>
          <p:nvSpPr>
            <p:cNvPr id="21564" name="Rectangle 8"/>
            <p:cNvSpPr>
              <a:spLocks noChangeArrowheads="1"/>
            </p:cNvSpPr>
            <p:nvPr/>
          </p:nvSpPr>
          <p:spPr bwMode="auto">
            <a:xfrm>
              <a:off x="52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65" name="Line 9"/>
            <p:cNvSpPr>
              <a:spLocks noChangeShapeType="1"/>
            </p:cNvSpPr>
            <p:nvPr/>
          </p:nvSpPr>
          <p:spPr bwMode="auto">
            <a:xfrm flipH="1">
              <a:off x="816" y="1776"/>
              <a:ext cx="1152"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 name="Group 10"/>
          <p:cNvGrpSpPr>
            <a:grpSpLocks/>
          </p:cNvGrpSpPr>
          <p:nvPr/>
        </p:nvGrpSpPr>
        <p:grpSpPr bwMode="auto">
          <a:xfrm>
            <a:off x="838200" y="3810000"/>
            <a:ext cx="1981200" cy="990600"/>
            <a:chOff x="528" y="2400"/>
            <a:chExt cx="1248" cy="624"/>
          </a:xfrm>
        </p:grpSpPr>
        <p:sp>
          <p:nvSpPr>
            <p:cNvPr id="21562" name="Rectangle 11"/>
            <p:cNvSpPr>
              <a:spLocks noChangeArrowheads="1"/>
            </p:cNvSpPr>
            <p:nvPr/>
          </p:nvSpPr>
          <p:spPr bwMode="auto">
            <a:xfrm>
              <a:off x="528" y="2592"/>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63" name="Line 12"/>
            <p:cNvSpPr>
              <a:spLocks noChangeShapeType="1"/>
            </p:cNvSpPr>
            <p:nvPr/>
          </p:nvSpPr>
          <p:spPr bwMode="auto">
            <a:xfrm flipH="1">
              <a:off x="816" y="2400"/>
              <a:ext cx="43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685800" y="4724400"/>
            <a:ext cx="1295400" cy="990600"/>
            <a:chOff x="432" y="2976"/>
            <a:chExt cx="816" cy="624"/>
          </a:xfrm>
        </p:grpSpPr>
        <p:sp>
          <p:nvSpPr>
            <p:cNvPr id="21560" name="Rectangle 14"/>
            <p:cNvSpPr>
              <a:spLocks noChangeArrowheads="1"/>
            </p:cNvSpPr>
            <p:nvPr/>
          </p:nvSpPr>
          <p:spPr bwMode="auto">
            <a:xfrm>
              <a:off x="432"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61" name="Line 15"/>
            <p:cNvSpPr>
              <a:spLocks noChangeShapeType="1"/>
            </p:cNvSpPr>
            <p:nvPr/>
          </p:nvSpPr>
          <p:spPr bwMode="auto">
            <a:xfrm flipH="1">
              <a:off x="720" y="2976"/>
              <a:ext cx="528"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6" name="Group 16"/>
          <p:cNvGrpSpPr>
            <a:grpSpLocks/>
          </p:cNvGrpSpPr>
          <p:nvPr/>
        </p:nvGrpSpPr>
        <p:grpSpPr bwMode="auto">
          <a:xfrm>
            <a:off x="1981200" y="4724400"/>
            <a:ext cx="990600" cy="990600"/>
            <a:chOff x="1248" y="2976"/>
            <a:chExt cx="624" cy="624"/>
          </a:xfrm>
        </p:grpSpPr>
        <p:sp>
          <p:nvSpPr>
            <p:cNvPr id="21558" name="Rectangle 17"/>
            <p:cNvSpPr>
              <a:spLocks noChangeArrowheads="1"/>
            </p:cNvSpPr>
            <p:nvPr/>
          </p:nvSpPr>
          <p:spPr bwMode="auto">
            <a:xfrm>
              <a:off x="1248"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9" name="Line 18"/>
            <p:cNvSpPr>
              <a:spLocks noChangeShapeType="1"/>
            </p:cNvSpPr>
            <p:nvPr/>
          </p:nvSpPr>
          <p:spPr bwMode="auto">
            <a:xfrm flipH="1">
              <a:off x="1536" y="2976"/>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 name="Group 19"/>
          <p:cNvGrpSpPr>
            <a:grpSpLocks/>
          </p:cNvGrpSpPr>
          <p:nvPr/>
        </p:nvGrpSpPr>
        <p:grpSpPr bwMode="auto">
          <a:xfrm>
            <a:off x="3124200" y="2895600"/>
            <a:ext cx="1981200" cy="990600"/>
            <a:chOff x="1968" y="1824"/>
            <a:chExt cx="1248" cy="624"/>
          </a:xfrm>
        </p:grpSpPr>
        <p:sp>
          <p:nvSpPr>
            <p:cNvPr id="21556" name="Rectangle 20"/>
            <p:cNvSpPr>
              <a:spLocks noChangeArrowheads="1"/>
            </p:cNvSpPr>
            <p:nvPr/>
          </p:nvSpPr>
          <p:spPr bwMode="auto">
            <a:xfrm>
              <a:off x="196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57" name="Line 21"/>
            <p:cNvSpPr>
              <a:spLocks noChangeShapeType="1"/>
            </p:cNvSpPr>
            <p:nvPr/>
          </p:nvSpPr>
          <p:spPr bwMode="auto">
            <a:xfrm flipH="1">
              <a:off x="2256" y="1824"/>
              <a:ext cx="19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 name="Group 22"/>
          <p:cNvGrpSpPr>
            <a:grpSpLocks/>
          </p:cNvGrpSpPr>
          <p:nvPr/>
        </p:nvGrpSpPr>
        <p:grpSpPr bwMode="auto">
          <a:xfrm>
            <a:off x="4876800" y="3810000"/>
            <a:ext cx="1371600" cy="990600"/>
            <a:chOff x="3072" y="2400"/>
            <a:chExt cx="864" cy="624"/>
          </a:xfrm>
        </p:grpSpPr>
        <p:sp>
          <p:nvSpPr>
            <p:cNvPr id="21554" name="Rectangle 23"/>
            <p:cNvSpPr>
              <a:spLocks noChangeArrowheads="1"/>
            </p:cNvSpPr>
            <p:nvPr/>
          </p:nvSpPr>
          <p:spPr bwMode="auto">
            <a:xfrm>
              <a:off x="331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5" name="Line 24"/>
            <p:cNvSpPr>
              <a:spLocks noChangeShapeType="1"/>
            </p:cNvSpPr>
            <p:nvPr/>
          </p:nvSpPr>
          <p:spPr bwMode="auto">
            <a:xfrm>
              <a:off x="3072" y="2400"/>
              <a:ext cx="432"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9" name="Group 25"/>
          <p:cNvGrpSpPr>
            <a:grpSpLocks/>
          </p:cNvGrpSpPr>
          <p:nvPr/>
        </p:nvGrpSpPr>
        <p:grpSpPr bwMode="auto">
          <a:xfrm>
            <a:off x="6400800" y="3810000"/>
            <a:ext cx="990600" cy="990600"/>
            <a:chOff x="4032" y="2400"/>
            <a:chExt cx="624" cy="624"/>
          </a:xfrm>
        </p:grpSpPr>
        <p:sp>
          <p:nvSpPr>
            <p:cNvPr id="21552" name="Rectangle 26"/>
            <p:cNvSpPr>
              <a:spLocks noChangeArrowheads="1"/>
            </p:cNvSpPr>
            <p:nvPr/>
          </p:nvSpPr>
          <p:spPr bwMode="auto">
            <a:xfrm>
              <a:off x="403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53" name="Line 27"/>
            <p:cNvSpPr>
              <a:spLocks noChangeShapeType="1"/>
            </p:cNvSpPr>
            <p:nvPr/>
          </p:nvSpPr>
          <p:spPr bwMode="auto">
            <a:xfrm>
              <a:off x="4176" y="2400"/>
              <a:ext cx="96"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0" name="Group 28"/>
          <p:cNvGrpSpPr>
            <a:grpSpLocks/>
          </p:cNvGrpSpPr>
          <p:nvPr/>
        </p:nvGrpSpPr>
        <p:grpSpPr bwMode="auto">
          <a:xfrm>
            <a:off x="7239000" y="3810000"/>
            <a:ext cx="1295400" cy="990600"/>
            <a:chOff x="4560" y="2400"/>
            <a:chExt cx="816" cy="624"/>
          </a:xfrm>
        </p:grpSpPr>
        <p:sp>
          <p:nvSpPr>
            <p:cNvPr id="21550" name="Rectangle 29"/>
            <p:cNvSpPr>
              <a:spLocks noChangeArrowheads="1"/>
            </p:cNvSpPr>
            <p:nvPr/>
          </p:nvSpPr>
          <p:spPr bwMode="auto">
            <a:xfrm>
              <a:off x="475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1" name="Line 30"/>
            <p:cNvSpPr>
              <a:spLocks noChangeShapeType="1"/>
            </p:cNvSpPr>
            <p:nvPr/>
          </p:nvSpPr>
          <p:spPr bwMode="auto">
            <a:xfrm>
              <a:off x="4560" y="2400"/>
              <a:ext cx="336"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1" name="Group 31"/>
          <p:cNvGrpSpPr>
            <a:grpSpLocks/>
          </p:cNvGrpSpPr>
          <p:nvPr/>
        </p:nvGrpSpPr>
        <p:grpSpPr bwMode="auto">
          <a:xfrm>
            <a:off x="5410200" y="2895600"/>
            <a:ext cx="2286000" cy="990600"/>
            <a:chOff x="3408" y="1824"/>
            <a:chExt cx="1440" cy="624"/>
          </a:xfrm>
        </p:grpSpPr>
        <p:sp>
          <p:nvSpPr>
            <p:cNvPr id="21548" name="Rectangle 32"/>
            <p:cNvSpPr>
              <a:spLocks noChangeArrowheads="1"/>
            </p:cNvSpPr>
            <p:nvPr/>
          </p:nvSpPr>
          <p:spPr bwMode="auto">
            <a:xfrm>
              <a:off x="340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49" name="Line 33"/>
            <p:cNvSpPr>
              <a:spLocks noChangeShapeType="1"/>
            </p:cNvSpPr>
            <p:nvPr/>
          </p:nvSpPr>
          <p:spPr bwMode="auto">
            <a:xfrm flipH="1">
              <a:off x="3696" y="1824"/>
              <a:ext cx="115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2" name="Group 34"/>
          <p:cNvGrpSpPr>
            <a:grpSpLocks/>
          </p:cNvGrpSpPr>
          <p:nvPr/>
        </p:nvGrpSpPr>
        <p:grpSpPr bwMode="auto">
          <a:xfrm>
            <a:off x="7696200" y="2895600"/>
            <a:ext cx="990600" cy="990600"/>
            <a:chOff x="4848" y="1824"/>
            <a:chExt cx="624" cy="624"/>
          </a:xfrm>
        </p:grpSpPr>
        <p:sp>
          <p:nvSpPr>
            <p:cNvPr id="21546" name="Rectangle 35"/>
            <p:cNvSpPr>
              <a:spLocks noChangeArrowheads="1"/>
            </p:cNvSpPr>
            <p:nvPr/>
          </p:nvSpPr>
          <p:spPr bwMode="auto">
            <a:xfrm>
              <a:off x="4848" y="2016"/>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7" name="Line 36"/>
            <p:cNvSpPr>
              <a:spLocks noChangeShapeType="1"/>
            </p:cNvSpPr>
            <p:nvPr/>
          </p:nvSpPr>
          <p:spPr bwMode="auto">
            <a:xfrm flipH="1">
              <a:off x="5088" y="1824"/>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3" name="Group 37"/>
          <p:cNvGrpSpPr>
            <a:grpSpLocks/>
          </p:cNvGrpSpPr>
          <p:nvPr/>
        </p:nvGrpSpPr>
        <p:grpSpPr bwMode="auto">
          <a:xfrm>
            <a:off x="6019800" y="1981200"/>
            <a:ext cx="2438400" cy="990600"/>
            <a:chOff x="3792" y="1248"/>
            <a:chExt cx="1536" cy="624"/>
          </a:xfrm>
        </p:grpSpPr>
        <p:sp>
          <p:nvSpPr>
            <p:cNvPr id="21544" name="Rectangle 38"/>
            <p:cNvSpPr>
              <a:spLocks noChangeArrowheads="1"/>
            </p:cNvSpPr>
            <p:nvPr/>
          </p:nvSpPr>
          <p:spPr bwMode="auto">
            <a:xfrm>
              <a:off x="4080"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45" name="Line 39"/>
            <p:cNvSpPr>
              <a:spLocks noChangeShapeType="1"/>
            </p:cNvSpPr>
            <p:nvPr/>
          </p:nvSpPr>
          <p:spPr bwMode="auto">
            <a:xfrm>
              <a:off x="3792" y="1248"/>
              <a:ext cx="38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4" name="Group 42"/>
          <p:cNvGrpSpPr>
            <a:grpSpLocks/>
          </p:cNvGrpSpPr>
          <p:nvPr/>
        </p:nvGrpSpPr>
        <p:grpSpPr bwMode="auto">
          <a:xfrm>
            <a:off x="4114800" y="3810000"/>
            <a:ext cx="990600" cy="990600"/>
            <a:chOff x="2592" y="2400"/>
            <a:chExt cx="624" cy="624"/>
          </a:xfrm>
        </p:grpSpPr>
        <p:sp>
          <p:nvSpPr>
            <p:cNvPr id="21542" name="Rectangle 43"/>
            <p:cNvSpPr>
              <a:spLocks noChangeArrowheads="1"/>
            </p:cNvSpPr>
            <p:nvPr/>
          </p:nvSpPr>
          <p:spPr bwMode="auto">
            <a:xfrm>
              <a:off x="259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3" name="Line 44"/>
            <p:cNvSpPr>
              <a:spLocks noChangeShapeType="1"/>
            </p:cNvSpPr>
            <p:nvPr/>
          </p:nvSpPr>
          <p:spPr bwMode="auto">
            <a:xfrm>
              <a:off x="2688" y="2400"/>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5" name="Group 45"/>
          <p:cNvGrpSpPr>
            <a:grpSpLocks/>
          </p:cNvGrpSpPr>
          <p:nvPr/>
        </p:nvGrpSpPr>
        <p:grpSpPr bwMode="auto">
          <a:xfrm>
            <a:off x="2590800" y="3733800"/>
            <a:ext cx="1371600" cy="1066800"/>
            <a:chOff x="1632" y="2352"/>
            <a:chExt cx="864" cy="672"/>
          </a:xfrm>
        </p:grpSpPr>
        <p:sp>
          <p:nvSpPr>
            <p:cNvPr id="21540" name="Rectangle 46"/>
            <p:cNvSpPr>
              <a:spLocks noChangeArrowheads="1"/>
            </p:cNvSpPr>
            <p:nvPr/>
          </p:nvSpPr>
          <p:spPr bwMode="auto">
            <a:xfrm>
              <a:off x="187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1" name="Line 47"/>
            <p:cNvSpPr>
              <a:spLocks noChangeShapeType="1"/>
            </p:cNvSpPr>
            <p:nvPr/>
          </p:nvSpPr>
          <p:spPr bwMode="auto">
            <a:xfrm>
              <a:off x="1632" y="2352"/>
              <a:ext cx="384"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71" name="Rectangle 53"/>
          <p:cNvSpPr>
            <a:spLocks noChangeArrowheads="1"/>
          </p:cNvSpPr>
          <p:nvPr/>
        </p:nvSpPr>
        <p:spPr bwMode="auto">
          <a:xfrm>
            <a:off x="5689242" y="16764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85" name="Rectangle 40"/>
          <p:cNvSpPr>
            <a:spLocks noChangeArrowheads="1"/>
          </p:cNvSpPr>
          <p:nvPr/>
        </p:nvSpPr>
        <p:spPr bwMode="auto">
          <a:xfrm>
            <a:off x="1689279" y="44196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6" name="Rectangle 41"/>
          <p:cNvSpPr>
            <a:spLocks noChangeArrowheads="1"/>
          </p:cNvSpPr>
          <p:nvPr/>
        </p:nvSpPr>
        <p:spPr bwMode="auto">
          <a:xfrm>
            <a:off x="2260242" y="44196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87" name="Rectangle 52"/>
          <p:cNvSpPr>
            <a:spLocks noChangeArrowheads="1"/>
          </p:cNvSpPr>
          <p:nvPr/>
        </p:nvSpPr>
        <p:spPr bwMode="auto">
          <a:xfrm>
            <a:off x="1676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88" name="Rectangle 56"/>
          <p:cNvSpPr>
            <a:spLocks noChangeArrowheads="1"/>
          </p:cNvSpPr>
          <p:nvPr/>
        </p:nvSpPr>
        <p:spPr bwMode="auto">
          <a:xfrm>
            <a:off x="2260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9" name="Rectangle 57"/>
          <p:cNvSpPr>
            <a:spLocks noChangeArrowheads="1"/>
          </p:cNvSpPr>
          <p:nvPr/>
        </p:nvSpPr>
        <p:spPr bwMode="auto">
          <a:xfrm>
            <a:off x="3962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a:t>1</a:t>
            </a:r>
          </a:p>
        </p:txBody>
      </p:sp>
      <p:sp>
        <p:nvSpPr>
          <p:cNvPr id="90" name="Rectangle 55"/>
          <p:cNvSpPr>
            <a:spLocks noChangeArrowheads="1"/>
          </p:cNvSpPr>
          <p:nvPr/>
        </p:nvSpPr>
        <p:spPr bwMode="auto">
          <a:xfrm>
            <a:off x="4546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1" name="Rectangle 50"/>
          <p:cNvSpPr>
            <a:spLocks noChangeArrowheads="1"/>
          </p:cNvSpPr>
          <p:nvPr/>
        </p:nvSpPr>
        <p:spPr bwMode="auto">
          <a:xfrm>
            <a:off x="6261279" y="35052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2" name="Rectangle 51"/>
          <p:cNvSpPr>
            <a:spLocks noChangeArrowheads="1"/>
          </p:cNvSpPr>
          <p:nvPr/>
        </p:nvSpPr>
        <p:spPr bwMode="auto">
          <a:xfrm>
            <a:off x="6832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3" name="Rectangle 58"/>
          <p:cNvSpPr>
            <a:spLocks noChangeArrowheads="1"/>
          </p:cNvSpPr>
          <p:nvPr/>
        </p:nvSpPr>
        <p:spPr bwMode="auto">
          <a:xfrm>
            <a:off x="73152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4" name="Rectangle 49"/>
          <p:cNvSpPr>
            <a:spLocks noChangeArrowheads="1"/>
          </p:cNvSpPr>
          <p:nvPr/>
        </p:nvSpPr>
        <p:spPr bwMode="auto">
          <a:xfrm>
            <a:off x="7899042"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5" name="Rectangle 59"/>
          <p:cNvSpPr>
            <a:spLocks noChangeArrowheads="1"/>
          </p:cNvSpPr>
          <p:nvPr/>
        </p:nvSpPr>
        <p:spPr bwMode="auto">
          <a:xfrm>
            <a:off x="28956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96" name="Rectangle 48"/>
          <p:cNvSpPr>
            <a:spLocks noChangeArrowheads="1"/>
          </p:cNvSpPr>
          <p:nvPr/>
        </p:nvSpPr>
        <p:spPr bwMode="auto">
          <a:xfrm>
            <a:off x="3492321"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7" name="Rectangle 54"/>
          <p:cNvSpPr>
            <a:spLocks noChangeArrowheads="1"/>
          </p:cNvSpPr>
          <p:nvPr/>
        </p:nvSpPr>
        <p:spPr bwMode="auto">
          <a:xfrm>
            <a:off x="5105400" y="16764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3</a:t>
            </a:r>
            <a:endParaRPr lang="en-US" sz="2000" dirty="0"/>
          </a:p>
        </p:txBody>
      </p:sp>
      <p:sp>
        <p:nvSpPr>
          <p:cNvPr id="17" name="Title 16"/>
          <p:cNvSpPr>
            <a:spLocks noGrp="1"/>
          </p:cNvSpPr>
          <p:nvPr>
            <p:ph type="title"/>
          </p:nvPr>
        </p:nvSpPr>
        <p:spPr/>
        <p:txBody>
          <a:bodyPr>
            <a:normAutofit fontScale="90000"/>
          </a:bodyPr>
          <a:lstStyle/>
          <a:p>
            <a:r>
              <a:rPr lang="en-US" dirty="0"/>
              <a:t>Tracing Fibonacci(5)</a:t>
            </a:r>
          </a:p>
        </p:txBody>
      </p:sp>
      <p:grpSp>
        <p:nvGrpSpPr>
          <p:cNvPr id="21" name="Group 20"/>
          <p:cNvGrpSpPr/>
          <p:nvPr/>
        </p:nvGrpSpPr>
        <p:grpSpPr>
          <a:xfrm>
            <a:off x="2895600" y="1524000"/>
            <a:ext cx="1371600" cy="381000"/>
            <a:chOff x="2895600" y="1524000"/>
            <a:chExt cx="1371600" cy="381000"/>
          </a:xfrm>
        </p:grpSpPr>
        <p:sp>
          <p:nvSpPr>
            <p:cNvPr id="42044" name="Rectangle 60"/>
            <p:cNvSpPr>
              <a:spLocks noChangeArrowheads="1"/>
            </p:cNvSpPr>
            <p:nvPr/>
          </p:nvSpPr>
          <p:spPr bwMode="auto">
            <a:xfrm>
              <a:off x="2895600" y="1524000"/>
              <a:ext cx="533400" cy="381000"/>
            </a:xfrm>
            <a:prstGeom prst="rect">
              <a:avLst/>
            </a:prstGeom>
            <a:no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r" eaLnBrk="1" hangingPunct="1"/>
              <a:r>
                <a:rPr lang="en-US" b="1" dirty="0" smtClean="0"/>
                <a:t>5</a:t>
              </a:r>
              <a:endParaRPr lang="en-US" b="1" dirty="0"/>
            </a:p>
          </p:txBody>
        </p:sp>
        <p:cxnSp>
          <p:nvCxnSpPr>
            <p:cNvPr id="18" name="Straight Arrow Connector 17"/>
            <p:cNvCxnSpPr>
              <a:stCxn id="21509" idx="1"/>
              <a:endCxn id="42044" idx="3"/>
            </p:cNvCxnSpPr>
            <p:nvPr/>
          </p:nvCxnSpPr>
          <p:spPr>
            <a:xfrm flipH="1">
              <a:off x="3429000" y="1714500"/>
              <a:ext cx="838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0706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barn(inVertical)">
                                      <p:cBhvr>
                                        <p:cTn id="27" dur="500"/>
                                        <p:tgtEl>
                                          <p:spTgt spid="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barn(inVertical)">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barn(inVertical)">
                                      <p:cBhvr>
                                        <p:cTn id="42" dur="500"/>
                                        <p:tgtEl>
                                          <p:spTgt spid="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barn(inVertical)">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barn(inVertical)">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barn(inVertical)">
                                      <p:cBhvr>
                                        <p:cTn id="72" dur="500"/>
                                        <p:tgtEl>
                                          <p:spTgt spid="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barn(inVertical)">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96"/>
                                        </p:tgtEl>
                                        <p:attrNameLst>
                                          <p:attrName>style.visibility</p:attrName>
                                        </p:attrNameLst>
                                      </p:cBhvr>
                                      <p:to>
                                        <p:strVal val="visible"/>
                                      </p:to>
                                    </p:set>
                                    <p:animEffect transition="in" filter="barn(inVertical)">
                                      <p:cBhvr>
                                        <p:cTn id="87" dur="500"/>
                                        <p:tgtEl>
                                          <p:spTgt spid="9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barn(inVertical)">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up)">
                                      <p:cBhvr>
                                        <p:cTn id="97" dur="500"/>
                                        <p:tgtEl>
                                          <p:spTgt spid="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up)">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wipe(up)">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down)">
                                      <p:cBhvr>
                                        <p:cTn id="112" dur="500"/>
                                        <p:tgtEl>
                                          <p:spTgt spid="9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up)">
                                      <p:cBhvr>
                                        <p:cTn id="117" dur="500"/>
                                        <p:tgtEl>
                                          <p:spTgt spid="1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barn(inVertical)">
                                      <p:cBhvr>
                                        <p:cTn id="122" dur="500"/>
                                        <p:tgtEl>
                                          <p:spTgt spid="92"/>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arn(inVertical)">
                                      <p:cBhvr>
                                        <p:cTn id="127" dur="500"/>
                                        <p:tgtEl>
                                          <p:spTgt spid="9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wipe(up)">
                                      <p:cBhvr>
                                        <p:cTn id="132" dur="500"/>
                                        <p:tgtEl>
                                          <p:spTgt spid="12"/>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94"/>
                                        </p:tgtEl>
                                        <p:attrNameLst>
                                          <p:attrName>style.visibility</p:attrName>
                                        </p:attrNameLst>
                                      </p:cBhvr>
                                      <p:to>
                                        <p:strVal val="visible"/>
                                      </p:to>
                                    </p:set>
                                    <p:animEffect transition="in" filter="barn(inVertical)">
                                      <p:cBhvr>
                                        <p:cTn id="137" dur="500"/>
                                        <p:tgtEl>
                                          <p:spTgt spid="94"/>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71"/>
                                        </p:tgtEl>
                                        <p:attrNameLst>
                                          <p:attrName>style.visibility</p:attrName>
                                        </p:attrNameLst>
                                      </p:cBhvr>
                                      <p:to>
                                        <p:strVal val="visible"/>
                                      </p:to>
                                    </p:set>
                                    <p:animEffect transition="in" filter="barn(inVertical)">
                                      <p:cBhvr>
                                        <p:cTn id="142" dur="500"/>
                                        <p:tgtEl>
                                          <p:spTgt spid="7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wipe(right)">
                                      <p:cBhvr>
                                        <p:cTn id="1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5" grpId="0" animBg="1"/>
      <p:bldP spid="86" grpId="0" animBg="1"/>
      <p:bldP spid="87" grpId="0" animBg="1"/>
      <p:bldP spid="88" grpId="0" animBg="1"/>
      <p:bldP spid="89" grpId="0" animBg="1"/>
      <p:bldP spid="90" grpId="0" animBg="1"/>
      <p:bldP spid="91" grpId="0" animBg="1" autoUpdateAnimBg="0"/>
      <p:bldP spid="92" grpId="0" animBg="1"/>
      <p:bldP spid="93" grpId="0" animBg="1"/>
      <p:bldP spid="94" grpId="0" animBg="1"/>
      <p:bldP spid="95" grpId="0" animBg="1"/>
      <p:bldP spid="96" grpId="0" animBg="1"/>
      <p:bldP spid="9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5799" y="1752600"/>
            <a:ext cx="8193157" cy="4800600"/>
          </a:xfrm>
        </p:spPr>
        <p:txBody>
          <a:bodyPr>
            <a:normAutofit/>
          </a:bodyPr>
          <a:lstStyle/>
          <a:p>
            <a:pPr>
              <a:lnSpc>
                <a:spcPct val="90000"/>
              </a:lnSpc>
            </a:pPr>
            <a:r>
              <a:rPr lang="en-US" sz="2400" dirty="0">
                <a:ea typeface="MS Mincho" panose="02020609040205080304" pitchFamily="49" charset="-128"/>
              </a:rPr>
              <a:t>Given </a:t>
            </a:r>
            <a:r>
              <a:rPr lang="en-US" sz="2400" i="1" dirty="0">
                <a:ea typeface="MS Mincho" panose="02020609040205080304" pitchFamily="49" charset="-128"/>
              </a:rPr>
              <a:t>n</a:t>
            </a:r>
            <a:r>
              <a:rPr lang="en-US" sz="2400" dirty="0">
                <a:ea typeface="MS Mincho" panose="02020609040205080304" pitchFamily="49" charset="-128"/>
              </a:rPr>
              <a:t> things, how many different sets of size </a:t>
            </a:r>
            <a:r>
              <a:rPr lang="en-US" sz="2400" i="1" dirty="0">
                <a:ea typeface="MS Mincho" panose="02020609040205080304" pitchFamily="49" charset="-128"/>
              </a:rPr>
              <a:t>k</a:t>
            </a:r>
            <a:r>
              <a:rPr lang="en-US" sz="2400" dirty="0">
                <a:ea typeface="MS Mincho" panose="02020609040205080304" pitchFamily="49" charset="-128"/>
              </a:rPr>
              <a:t> can be chosen?</a:t>
            </a:r>
          </a:p>
          <a:p>
            <a:pPr>
              <a:lnSpc>
                <a:spcPct val="90000"/>
              </a:lnSpc>
            </a:pPr>
            <a:endParaRPr lang="en-US"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p>
          <a:p>
            <a:pPr>
              <a:lnSpc>
                <a:spcPct val="25000"/>
              </a:lnSpc>
              <a:buFontTx/>
              <a:buNone/>
            </a:pPr>
            <a:r>
              <a:rPr lang="en-US" sz="2400" dirty="0"/>
              <a:t>	with base cases:</a:t>
            </a:r>
          </a:p>
          <a:p>
            <a:pPr>
              <a:lnSpc>
                <a:spcPct val="25000"/>
              </a:lnSpc>
              <a:buFontTx/>
              <a:buNone/>
            </a:pPr>
            <a:endParaRPr lang="en-US" sz="2400" dirty="0"/>
          </a:p>
          <a:p>
            <a:pPr>
              <a:lnSpc>
                <a:spcPct val="25000"/>
              </a:lnSpc>
              <a:buFontTx/>
              <a:buNone/>
            </a:pPr>
            <a:endParaRPr lang="en-US" sz="2400" dirty="0"/>
          </a:p>
          <a:p>
            <a:pPr>
              <a:lnSpc>
                <a:spcPct val="25000"/>
              </a:lnSpc>
              <a:buFontTx/>
              <a:buNone/>
            </a:pPr>
            <a:r>
              <a:rPr lang="en-US" sz="2400" dirty="0"/>
              <a:t>	</a:t>
            </a:r>
          </a:p>
        </p:txBody>
      </p:sp>
      <p:graphicFrame>
        <p:nvGraphicFramePr>
          <p:cNvPr id="2" name="Object 1"/>
          <p:cNvGraphicFramePr>
            <a:graphicFrameLocks noChangeAspect="1"/>
          </p:cNvGraphicFramePr>
          <p:nvPr>
            <p:extLst>
              <p:ext uri="{D42A27DB-BD31-4B8C-83A1-F6EECF244321}">
                <p14:modId xmlns:p14="http://schemas.microsoft.com/office/powerpoint/2010/main" val="1035006213"/>
              </p:ext>
            </p:extLst>
          </p:nvPr>
        </p:nvGraphicFramePr>
        <p:xfrm>
          <a:off x="858854" y="2512115"/>
          <a:ext cx="5055257" cy="1833770"/>
        </p:xfrm>
        <a:graphic>
          <a:graphicData uri="http://schemas.openxmlformats.org/presentationml/2006/ole">
            <mc:AlternateContent xmlns:mc="http://schemas.openxmlformats.org/markup-compatibility/2006">
              <mc:Choice xmlns:v="urn:schemas-microsoft-com:vml" Requires="v">
                <p:oleObj spid="_x0000_s1038" name="Equation" r:id="rId3" imgW="2590560" imgH="939600" progId="Equation.3">
                  <p:embed/>
                </p:oleObj>
              </mc:Choice>
              <mc:Fallback>
                <p:oleObj name="Equation" r:id="rId3" imgW="2590560" imgH="939600" progId="Equation.3">
                  <p:embed/>
                  <p:pic>
                    <p:nvPicPr>
                      <p:cNvPr id="0" name=""/>
                      <p:cNvPicPr/>
                      <p:nvPr/>
                    </p:nvPicPr>
                    <p:blipFill>
                      <a:blip r:embed="rId4"/>
                      <a:stretch>
                        <a:fillRect/>
                      </a:stretch>
                    </p:blipFill>
                    <p:spPr>
                      <a:xfrm>
                        <a:off x="858854" y="2512115"/>
                        <a:ext cx="5055257" cy="183377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085032918"/>
              </p:ext>
            </p:extLst>
          </p:nvPr>
        </p:nvGraphicFramePr>
        <p:xfrm>
          <a:off x="858854" y="4814196"/>
          <a:ext cx="2578100" cy="892175"/>
        </p:xfrm>
        <a:graphic>
          <a:graphicData uri="http://schemas.openxmlformats.org/presentationml/2006/ole">
            <mc:AlternateContent xmlns:mc="http://schemas.openxmlformats.org/markup-compatibility/2006">
              <mc:Choice xmlns:v="urn:schemas-microsoft-com:vml" Requires="v">
                <p:oleObj spid="_x0000_s1039" name="Equation" r:id="rId5" imgW="1320480" imgH="457200" progId="Equation.3">
                  <p:embed/>
                </p:oleObj>
              </mc:Choice>
              <mc:Fallback>
                <p:oleObj name="Equation" r:id="rId5" imgW="1320480" imgH="457200" progId="Equation.3">
                  <p:embed/>
                  <p:pic>
                    <p:nvPicPr>
                      <p:cNvPr id="0" name=""/>
                      <p:cNvPicPr/>
                      <p:nvPr/>
                    </p:nvPicPr>
                    <p:blipFill>
                      <a:blip r:embed="rId6"/>
                      <a:stretch>
                        <a:fillRect/>
                      </a:stretch>
                    </p:blipFill>
                    <p:spPr>
                      <a:xfrm>
                        <a:off x="858854" y="4814196"/>
                        <a:ext cx="2578100" cy="892175"/>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a:ea typeface="MS Mincho" panose="02020609040205080304" pitchFamily="49" charset="-128"/>
              </a:rPr>
              <a:t>Another </a:t>
            </a:r>
            <a:r>
              <a:rPr lang="en-US" dirty="0" smtClean="0">
                <a:ea typeface="MS Mincho" panose="02020609040205080304" pitchFamily="49" charset="-128"/>
              </a:rPr>
              <a:t>Example</a:t>
            </a:r>
            <a:r>
              <a:rPr lang="en-US" dirty="0">
                <a:ea typeface="MS Mincho" panose="02020609040205080304" pitchFamily="49" charset="-128"/>
              </a:rPr>
              <a:t>: </a:t>
            </a:r>
            <a:br>
              <a:rPr lang="en-US" dirty="0">
                <a:ea typeface="MS Mincho" panose="02020609040205080304" pitchFamily="49" charset="-128"/>
              </a:rPr>
            </a:br>
            <a:r>
              <a:rPr lang="en-US" i="1" dirty="0">
                <a:solidFill>
                  <a:srgbClr val="FF9933"/>
                </a:solidFill>
                <a:ea typeface="MS Mincho" panose="02020609040205080304" pitchFamily="49" charset="-128"/>
              </a:rPr>
              <a:t>n</a:t>
            </a:r>
            <a:r>
              <a:rPr lang="en-US" dirty="0">
                <a:solidFill>
                  <a:srgbClr val="FF9933"/>
                </a:solidFill>
                <a:ea typeface="MS Mincho" panose="02020609040205080304" pitchFamily="49" charset="-128"/>
              </a:rPr>
              <a:t> choose </a:t>
            </a:r>
            <a:r>
              <a:rPr lang="en-US" i="1" dirty="0">
                <a:solidFill>
                  <a:srgbClr val="FF9933"/>
                </a:solidFill>
                <a:ea typeface="MS Mincho" panose="02020609040205080304" pitchFamily="49" charset="-128"/>
              </a:rPr>
              <a:t>r</a:t>
            </a:r>
            <a:r>
              <a:rPr lang="en-US" dirty="0">
                <a:solidFill>
                  <a:srgbClr val="FF9933"/>
                </a:solidFill>
                <a:ea typeface="MS Mincho" panose="02020609040205080304" pitchFamily="49" charset="-128"/>
              </a:rPr>
              <a:t> (combinations</a:t>
            </a:r>
            <a:r>
              <a:rPr lang="en-US" dirty="0" smtClean="0">
                <a:solidFill>
                  <a:srgbClr val="FF9933"/>
                </a:solidFill>
                <a:ea typeface="MS Mincho" panose="02020609040205080304" pitchFamily="49" charset="-128"/>
              </a:rPr>
              <a:t>)</a:t>
            </a:r>
            <a:endParaRPr lang="en-US" dirty="0"/>
          </a:p>
        </p:txBody>
      </p:sp>
    </p:spTree>
    <p:extLst>
      <p:ext uri="{BB962C8B-B14F-4D97-AF65-F5344CB8AC3E}">
        <p14:creationId xmlns:p14="http://schemas.microsoft.com/office/powerpoint/2010/main" val="3728079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981200"/>
            <a:ext cx="8077200" cy="4114800"/>
          </a:xfrm>
        </p:spPr>
        <p:txBody>
          <a:bodyPr>
            <a:normAutofit/>
          </a:bodyPr>
          <a:lstStyle/>
          <a:p>
            <a:pPr>
              <a:spcBef>
                <a:spcPts val="0"/>
              </a:spcBef>
              <a:buFontTx/>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Combinations(</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r)</a:t>
            </a:r>
            <a:endParaRPr lang="en-US" sz="1600"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a:t>
            </a:r>
          </a:p>
          <a:p>
            <a:pPr>
              <a:spcBef>
                <a:spcPts val="0"/>
              </a:spcBef>
              <a:buFontTx/>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if(r </a:t>
            </a:r>
            <a:r>
              <a:rPr lang="en-US" sz="1600" dirty="0">
                <a:latin typeface="Courier New" panose="02070309020205020404" pitchFamily="49" charset="0"/>
                <a:cs typeface="Courier New" panose="02070309020205020404" pitchFamily="49" charset="0"/>
              </a:rPr>
              <a:t>== 1)  </a:t>
            </a:r>
            <a:r>
              <a:rPr lang="en-US" sz="1600" b="1" dirty="0">
                <a:latin typeface="Courier New" panose="02070309020205020404" pitchFamily="49" charset="0"/>
                <a:cs typeface="Courier New" panose="02070309020205020404" pitchFamily="49" charset="0"/>
              </a:rPr>
              <a:t>// base case 1</a:t>
            </a:r>
          </a:p>
          <a:p>
            <a:pPr>
              <a:spcBef>
                <a:spcPts val="0"/>
              </a:spcBef>
              <a:buFontTx/>
              <a:buNone/>
            </a:pPr>
            <a:r>
              <a:rPr lang="en-US" sz="1600" dirty="0">
                <a:latin typeface="Courier New" panose="02070309020205020404" pitchFamily="49" charset="0"/>
                <a:cs typeface="Courier New" panose="02070309020205020404" pitchFamily="49" charset="0"/>
              </a:rPr>
              <a:t>		return n;</a:t>
            </a:r>
          </a:p>
          <a:p>
            <a:pPr>
              <a:spcBef>
                <a:spcPts val="0"/>
              </a:spcBef>
              <a:buFontTx/>
              <a:buNone/>
            </a:pPr>
            <a:r>
              <a:rPr lang="en-US" sz="1600" dirty="0">
                <a:latin typeface="Courier New" panose="02070309020205020404" pitchFamily="49" charset="0"/>
                <a:cs typeface="Courier New" panose="02070309020205020404" pitchFamily="49" charset="0"/>
              </a:rPr>
              <a:t>	else if (n == </a:t>
            </a:r>
            <a:r>
              <a:rPr lang="en-US" sz="1600" dirty="0" smtClean="0">
                <a:latin typeface="Courier New" panose="02070309020205020404" pitchFamily="49" charset="0"/>
                <a:cs typeface="Courier New" panose="02070309020205020404" pitchFamily="49" charset="0"/>
              </a:rPr>
              <a:t>r)  </a:t>
            </a:r>
            <a:r>
              <a:rPr lang="en-US" sz="1600" b="1" dirty="0">
                <a:latin typeface="Courier New" panose="02070309020205020404" pitchFamily="49" charset="0"/>
                <a:cs typeface="Courier New" panose="02070309020205020404" pitchFamily="49" charset="0"/>
              </a:rPr>
              <a:t>// base case 2</a:t>
            </a:r>
          </a:p>
          <a:p>
            <a:pPr>
              <a:spcBef>
                <a:spcPts val="0"/>
              </a:spcBef>
              <a:buFontTx/>
              <a:buNone/>
            </a:pPr>
            <a:r>
              <a:rPr lang="en-US" sz="1600" dirty="0">
                <a:latin typeface="Courier New" panose="02070309020205020404" pitchFamily="49" charset="0"/>
                <a:cs typeface="Courier New" panose="02070309020205020404" pitchFamily="49" charset="0"/>
              </a:rPr>
              <a:t>		return 1;</a:t>
            </a:r>
          </a:p>
          <a:p>
            <a:pPr>
              <a:spcBef>
                <a:spcPts val="0"/>
              </a:spcBef>
              <a:buFontTx/>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else </a:t>
            </a:r>
            <a:r>
              <a:rPr lang="en-US" sz="1600" b="1" dirty="0" smtClean="0">
                <a:latin typeface="Courier New" panose="02070309020205020404" pitchFamily="49" charset="0"/>
                <a:cs typeface="Courier New" panose="02070309020205020404" pitchFamily="49" charset="0"/>
              </a:rPr>
              <a:t>//general case</a:t>
            </a:r>
            <a:endParaRPr lang="en-US" sz="1600" b="1"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		return(Combinations(n-1, </a:t>
            </a:r>
            <a:r>
              <a:rPr lang="en-US" sz="1600" dirty="0" smtClean="0">
                <a:latin typeface="Courier New" panose="02070309020205020404" pitchFamily="49" charset="0"/>
                <a:cs typeface="Courier New" panose="02070309020205020404" pitchFamily="49" charset="0"/>
              </a:rPr>
              <a:t>r-1) </a:t>
            </a:r>
            <a:r>
              <a:rPr lang="en-US" sz="1600" dirty="0">
                <a:latin typeface="Courier New" panose="02070309020205020404" pitchFamily="49" charset="0"/>
                <a:cs typeface="Courier New" panose="02070309020205020404" pitchFamily="49" charset="0"/>
              </a:rPr>
              <a:t>+ Combinations(n-1, </a:t>
            </a:r>
            <a:r>
              <a:rPr lang="en-US" sz="1600" dirty="0" smtClean="0">
                <a:latin typeface="Courier New" panose="02070309020205020404" pitchFamily="49" charset="0"/>
                <a:cs typeface="Courier New" panose="02070309020205020404" pitchFamily="49" charset="0"/>
              </a:rPr>
              <a:t>r));</a:t>
            </a:r>
            <a:endParaRPr lang="en-US" sz="1600"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 </a:t>
            </a:r>
          </a:p>
        </p:txBody>
      </p:sp>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a:t>
            </a:r>
            <a:r>
              <a:rPr lang="en-US" dirty="0" smtClean="0">
                <a:ea typeface="MS Mincho" panose="02020609040205080304" pitchFamily="49" charset="-128"/>
              </a:rPr>
              <a:t>(Combinations</a:t>
            </a:r>
            <a:r>
              <a:rPr lang="en-US" dirty="0">
                <a:ea typeface="MS Mincho" panose="02020609040205080304" pitchFamily="49" charset="-128"/>
              </a:rPr>
              <a:t>)</a:t>
            </a:r>
            <a:endParaRPr lang="en-US" dirty="0"/>
          </a:p>
        </p:txBody>
      </p:sp>
    </p:spTree>
    <p:extLst>
      <p:ext uri="{BB962C8B-B14F-4D97-AF65-F5344CB8AC3E}">
        <p14:creationId xmlns:p14="http://schemas.microsoft.com/office/powerpoint/2010/main" val="3096899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5</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5581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90418" y="1026471"/>
            <a:ext cx="6282591" cy="5359050"/>
          </a:xfrm>
          <a:prstGeom prst="rect">
            <a:avLst/>
          </a:prstGeom>
        </p:spPr>
      </p:pic>
      <p:sp>
        <p:nvSpPr>
          <p:cNvPr id="3" name="Title 2"/>
          <p:cNvSpPr>
            <a:spLocks noGrp="1"/>
          </p:cNvSpPr>
          <p:nvPr>
            <p:ph type="title"/>
          </p:nvPr>
        </p:nvSpPr>
        <p:spPr/>
        <p:txBody>
          <a:bodyPr>
            <a:normAutofit fontScale="90000"/>
          </a:bodyPr>
          <a:lstStyle/>
          <a:p>
            <a:r>
              <a:rPr lang="en-US" dirty="0"/>
              <a:t>Tracing Combinations(4,3)</a:t>
            </a:r>
          </a:p>
        </p:txBody>
      </p:sp>
    </p:spTree>
    <p:extLst>
      <p:ext uri="{BB962C8B-B14F-4D97-AF65-F5344CB8AC3E}">
        <p14:creationId xmlns:p14="http://schemas.microsoft.com/office/powerpoint/2010/main" val="1607704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6</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4559121"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22383" y="4853022"/>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468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7</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1878705"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41967" y="4876576"/>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9057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37461_CH04_AI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7502" y="4427777"/>
            <a:ext cx="6434070" cy="2278733"/>
          </a:xfrm>
          <a:prstGeom prst="rect">
            <a:avLst/>
          </a:prstGeom>
          <a:noFill/>
        </p:spPr>
      </p:pic>
      <p:sp>
        <p:nvSpPr>
          <p:cNvPr id="2" name="Title 1"/>
          <p:cNvSpPr>
            <a:spLocks noGrp="1"/>
          </p:cNvSpPr>
          <p:nvPr>
            <p:ph type="title"/>
          </p:nvPr>
        </p:nvSpPr>
        <p:spPr/>
        <p:txBody>
          <a:bodyPr>
            <a:normAutofit fontScale="90000"/>
          </a:bodyPr>
          <a:lstStyle/>
          <a:p>
            <a:r>
              <a:rPr lang="en-US" dirty="0"/>
              <a:t>Recursion</a:t>
            </a:r>
          </a:p>
        </p:txBody>
      </p:sp>
      <p:sp>
        <p:nvSpPr>
          <p:cNvPr id="3" name="Content Placeholder 2"/>
          <p:cNvSpPr>
            <a:spLocks noGrp="1"/>
          </p:cNvSpPr>
          <p:nvPr>
            <p:ph idx="1"/>
          </p:nvPr>
        </p:nvSpPr>
        <p:spPr/>
        <p:txBody>
          <a:bodyPr>
            <a:normAutofit/>
          </a:bodyPr>
          <a:lstStyle/>
          <a:p>
            <a:pPr algn="just"/>
            <a:r>
              <a:rPr lang="en-US" sz="2400" b="1" i="1" dirty="0">
                <a:cs typeface="Times New Roman" panose="02020603050405020304" pitchFamily="18" charset="0"/>
              </a:rPr>
              <a:t>Recursion</a:t>
            </a:r>
            <a:r>
              <a:rPr lang="en-US" sz="2400" dirty="0">
                <a:cs typeface="Times New Roman" panose="02020603050405020304" pitchFamily="18" charset="0"/>
              </a:rPr>
              <a:t> is a technique that solves a problem by solving a smaller problem of the same type.</a:t>
            </a:r>
          </a:p>
          <a:p>
            <a:pPr algn="just"/>
            <a:r>
              <a:rPr lang="en-US" sz="2400" dirty="0">
                <a:cs typeface="Times New Roman" panose="02020603050405020304" pitchFamily="18" charset="0"/>
              </a:rPr>
              <a:t>Recursion can be implemented using a </a:t>
            </a:r>
            <a:r>
              <a:rPr lang="en-US" sz="2400" b="1" i="1" dirty="0">
                <a:cs typeface="Times New Roman" panose="02020603050405020304" pitchFamily="18" charset="0"/>
              </a:rPr>
              <a:t>recursive function</a:t>
            </a:r>
            <a:r>
              <a:rPr lang="en-US" sz="2400" dirty="0">
                <a:cs typeface="Times New Roman" panose="02020603050405020304" pitchFamily="18" charset="0"/>
              </a:rPr>
              <a:t> (a function invoking itself, either directly or indirectly).</a:t>
            </a:r>
          </a:p>
          <a:p>
            <a:pPr algn="just"/>
            <a:r>
              <a:rPr lang="en-US" sz="2400" dirty="0">
                <a:cs typeface="Times New Roman" panose="02020603050405020304" pitchFamily="18" charset="0"/>
              </a:rPr>
              <a:t>Recursion can be used as an alternative to iteration.</a:t>
            </a:r>
          </a:p>
          <a:p>
            <a:pPr algn="just"/>
            <a:r>
              <a:rPr lang="en-US" sz="2400" dirty="0">
                <a:cs typeface="Times New Roman" panose="02020603050405020304" pitchFamily="18" charset="0"/>
              </a:rPr>
              <a:t>It is an important and powerful tool in problem solving and programming. </a:t>
            </a:r>
          </a:p>
          <a:p>
            <a:pPr algn="just"/>
            <a:r>
              <a:rPr lang="en-US" sz="2400" dirty="0">
                <a:cs typeface="Times New Roman" panose="02020603050405020304" pitchFamily="18" charset="0"/>
              </a:rPr>
              <a:t>It is a programming technique that naturally implements the divide-and-conquer problem solving methodology.</a:t>
            </a:r>
          </a:p>
          <a:p>
            <a:pPr>
              <a:buNone/>
            </a:pPr>
            <a:endParaRPr lang="en-US" sz="2400" dirty="0"/>
          </a:p>
          <a:p>
            <a:endParaRPr lang="en-US" sz="2400" dirty="0"/>
          </a:p>
        </p:txBody>
      </p:sp>
    </p:spTree>
    <p:extLst>
      <p:ext uri="{BB962C8B-B14F-4D97-AF65-F5344CB8AC3E}">
        <p14:creationId xmlns:p14="http://schemas.microsoft.com/office/powerpoint/2010/main" val="3970870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457200" y="1524000"/>
            <a:ext cx="8458200" cy="4572000"/>
          </a:xfrm>
        </p:spPr>
        <p:txBody>
          <a:bodyPr/>
          <a:lstStyle/>
          <a:p>
            <a:pPr eaLnBrk="1" hangingPunct="1">
              <a:buFontTx/>
              <a:buNone/>
            </a:pPr>
            <a:r>
              <a:rPr lang="en-US" sz="2000" smtClean="0">
                <a:cs typeface="Times New Roman" panose="02020603050405020304" pitchFamily="18" charset="0"/>
              </a:rPr>
              <a:t>n! = n * (n-1) * (n-2) *  … * 2 * 1		for any integer n&gt;0</a:t>
            </a:r>
          </a:p>
          <a:p>
            <a:pPr eaLnBrk="1" hangingPunct="1">
              <a:buFontTx/>
              <a:buNone/>
            </a:pPr>
            <a:r>
              <a:rPr lang="en-US" smtClean="0">
                <a:cs typeface="Times New Roman" panose="02020603050405020304" pitchFamily="18" charset="0"/>
              </a:rPr>
              <a:t>0! = 1</a:t>
            </a:r>
          </a:p>
          <a:p>
            <a:pPr eaLnBrk="1" hangingPunct="1">
              <a:buFontTx/>
              <a:buNone/>
            </a:pPr>
            <a:endParaRPr lang="en-US" smtClean="0">
              <a:cs typeface="Times New Roman" panose="02020603050405020304" pitchFamily="18" charset="0"/>
            </a:endParaRPr>
          </a:p>
          <a:p>
            <a:pPr eaLnBrk="1" hangingPunct="1">
              <a:buFontTx/>
              <a:buNone/>
            </a:pPr>
            <a:r>
              <a:rPr lang="en-US" b="1" u="sng" smtClean="0">
                <a:cs typeface="Times New Roman" panose="02020603050405020304" pitchFamily="18" charset="0"/>
              </a:rPr>
              <a:t>Iterative Definition in C:</a:t>
            </a:r>
            <a:endParaRPr lang="en-US" u="sng" smtClean="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1;</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for (i = n; i &gt;= 1; i--)</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fval * i;</a:t>
            </a:r>
            <a:endParaRPr lang="en-US" sz="2000" smtClean="0">
              <a:latin typeface="Courier New" panose="02070309020205020404" pitchFamily="49" charset="0"/>
              <a:cs typeface="Times New Roman" panose="02020603050405020304" pitchFamily="18" charset="0"/>
            </a:endParaRPr>
          </a:p>
          <a:p>
            <a:pPr eaLnBrk="1" hangingPunct="1">
              <a:buFontTx/>
              <a:buNone/>
            </a:pPr>
            <a:endParaRPr lang="en-US" sz="2000" smtClean="0">
              <a:latin typeface="Courier New" panose="02070309020205020404" pitchFamily="49"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Iterative Definition</a:t>
            </a:r>
            <a:endParaRPr lang="en-US" dirty="0"/>
          </a:p>
        </p:txBody>
      </p:sp>
    </p:spTree>
    <p:extLst>
      <p:ext uri="{BB962C8B-B14F-4D97-AF65-F5344CB8AC3E}">
        <p14:creationId xmlns:p14="http://schemas.microsoft.com/office/powerpoint/2010/main" val="42798025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1984</Words>
  <Application>Microsoft Office PowerPoint</Application>
  <PresentationFormat>On-screen Show (4:3)</PresentationFormat>
  <Paragraphs>669</Paragraphs>
  <Slides>50</Slides>
  <Notes>4</Notes>
  <HiddenSlides>0</HiddenSlides>
  <MMClips>1</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7" baseType="lpstr">
      <vt:lpstr>Aharoni</vt:lpstr>
      <vt:lpstr>Arial</vt:lpstr>
      <vt:lpstr>Britannic Bold</vt:lpstr>
      <vt:lpstr>Calibri</vt:lpstr>
      <vt:lpstr>Calibri Light</vt:lpstr>
      <vt:lpstr>Courier New</vt:lpstr>
      <vt:lpstr>Garamond</vt:lpstr>
      <vt:lpstr>Gungsuh</vt:lpstr>
      <vt:lpstr>Impact</vt:lpstr>
      <vt:lpstr>Lucida Handwriting</vt:lpstr>
      <vt:lpstr>Monotype Sorts</vt:lpstr>
      <vt:lpstr>MS Mincho</vt:lpstr>
      <vt:lpstr>MS PGothic</vt:lpstr>
      <vt:lpstr>Times New Roman</vt:lpstr>
      <vt:lpstr>Verdana</vt:lpstr>
      <vt:lpstr>Office Theme</vt:lpstr>
      <vt:lpstr>Equation</vt:lpstr>
      <vt:lpstr>Lecture 09 Recursion</vt:lpstr>
      <vt:lpstr>A Look Back at Functions</vt:lpstr>
      <vt:lpstr>A Look Back at Functions</vt:lpstr>
      <vt:lpstr>A Look Back at Functions</vt:lpstr>
      <vt:lpstr>A Look Back at Functions</vt:lpstr>
      <vt:lpstr>A Look Back at Functions</vt:lpstr>
      <vt:lpstr>A Look Back at Functions</vt:lpstr>
      <vt:lpstr>Recursion</vt:lpstr>
      <vt:lpstr>Factorial – Iterative Definition</vt:lpstr>
      <vt:lpstr>Factorial – Recursive Definition</vt:lpstr>
      <vt:lpstr>The Nature of Recursion</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Recursive Factorial Function</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A Couple of Things You Should Know</vt:lpstr>
      <vt:lpstr>Pitfalls of Recursion</vt:lpstr>
      <vt:lpstr>Fibonacci’s Problem</vt:lpstr>
      <vt:lpstr>Fibonacci’s Problem</vt:lpstr>
      <vt:lpstr>Rabbit Rules</vt:lpstr>
      <vt:lpstr>Fibonacci’s Problem</vt:lpstr>
      <vt:lpstr>Jan 1</vt:lpstr>
      <vt:lpstr>PowerPoint Presentation</vt:lpstr>
      <vt:lpstr>PowerPoint Presentation</vt:lpstr>
      <vt:lpstr>In General,</vt:lpstr>
      <vt:lpstr>Fibonacci Numbers</vt:lpstr>
      <vt:lpstr>Fibonacci Numbers</vt:lpstr>
      <vt:lpstr>Fibonacci Numbers</vt:lpstr>
      <vt:lpstr>Fibonacci Numbers</vt:lpstr>
      <vt:lpstr>Tracing Fibonacci(5)</vt:lpstr>
      <vt:lpstr>Another Example:  n choose r (combinations)</vt:lpstr>
      <vt:lpstr>n choose r (Combinations)</vt:lpstr>
      <vt:lpstr>Tracing Combinations(4,3)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tmriddle</cp:lastModifiedBy>
  <cp:revision>39</cp:revision>
  <dcterms:created xsi:type="dcterms:W3CDTF">2014-09-11T18:03:18Z</dcterms:created>
  <dcterms:modified xsi:type="dcterms:W3CDTF">2016-01-31T16:39:54Z</dcterms:modified>
</cp:coreProperties>
</file>