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9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7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Binary </a:t>
            </a:r>
            <a:r>
              <a:rPr lang="en-US" sz="3200" smtClean="0"/>
              <a:t>Search Tree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CSE225: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Characteristics</a:t>
            </a:r>
            <a:endParaRPr lang="en-US" sz="3200" dirty="0" smtClean="0"/>
          </a:p>
          <a:p>
            <a:pPr lvl="1"/>
            <a:r>
              <a:rPr lang="en-US" sz="2800" dirty="0" smtClean="0"/>
              <a:t>Every node is the parent of two smaller trees (</a:t>
            </a:r>
            <a:r>
              <a:rPr lang="en-US" sz="2800" dirty="0" err="1" smtClean="0"/>
              <a:t>subtree</a:t>
            </a:r>
            <a:r>
              <a:rPr lang="en-US" sz="2800" dirty="0" smtClean="0"/>
              <a:t>)</a:t>
            </a:r>
          </a:p>
          <a:p>
            <a:pPr lvl="2"/>
            <a:r>
              <a:rPr lang="en-US" sz="2400" dirty="0" smtClean="0"/>
              <a:t>Left </a:t>
            </a:r>
            <a:r>
              <a:rPr lang="en-US" sz="2400" dirty="0" err="1" smtClean="0"/>
              <a:t>subtree</a:t>
            </a:r>
            <a:endParaRPr lang="en-US" sz="2400" dirty="0" smtClean="0"/>
          </a:p>
          <a:p>
            <a:pPr lvl="2"/>
            <a:r>
              <a:rPr lang="en-US" sz="2400" dirty="0" smtClean="0"/>
              <a:t>Right </a:t>
            </a:r>
            <a:r>
              <a:rPr lang="en-US" sz="2400" dirty="0" err="1" smtClean="0"/>
              <a:t>subtree</a:t>
            </a:r>
            <a:endParaRPr lang="en-US" sz="2400" dirty="0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172200" y="3069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5257800" y="39076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086600" y="39076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7150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5438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2"/>
          <p:cNvCxnSpPr>
            <a:cxnSpLocks noChangeShapeType="1"/>
            <a:stCxn id="8197" idx="4"/>
            <a:endCxn id="8200" idx="0"/>
          </p:cNvCxnSpPr>
          <p:nvPr/>
        </p:nvCxnSpPr>
        <p:spPr bwMode="auto">
          <a:xfrm>
            <a:off x="56388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198" idx="4"/>
            <a:endCxn id="8202" idx="0"/>
          </p:cNvCxnSpPr>
          <p:nvPr/>
        </p:nvCxnSpPr>
        <p:spPr bwMode="auto">
          <a:xfrm>
            <a:off x="74676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196" idx="4"/>
            <a:endCxn id="8198" idx="0"/>
          </p:cNvCxnSpPr>
          <p:nvPr/>
        </p:nvCxnSpPr>
        <p:spPr bwMode="auto">
          <a:xfrm>
            <a:off x="6553200" y="3479041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  <a:stCxn id="8196" idx="4"/>
            <a:endCxn id="8197" idx="0"/>
          </p:cNvCxnSpPr>
          <p:nvPr/>
        </p:nvCxnSpPr>
        <p:spPr bwMode="auto">
          <a:xfrm flipH="1">
            <a:off x="5638800" y="3479041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674149" y="5959475"/>
            <a:ext cx="186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Binary Tree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6294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3"/>
          <p:cNvCxnSpPr>
            <a:cxnSpLocks noChangeShapeType="1"/>
            <a:endCxn id="34" idx="0"/>
          </p:cNvCxnSpPr>
          <p:nvPr/>
        </p:nvCxnSpPr>
        <p:spPr bwMode="auto">
          <a:xfrm flipH="1">
            <a:off x="70104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6197421" y="52792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3"/>
          <p:cNvCxnSpPr>
            <a:cxnSpLocks noChangeShapeType="1"/>
            <a:endCxn id="36" idx="0"/>
          </p:cNvCxnSpPr>
          <p:nvPr/>
        </p:nvCxnSpPr>
        <p:spPr bwMode="auto">
          <a:xfrm flipH="1">
            <a:off x="6578421" y="50030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Oval 1"/>
          <p:cNvSpPr/>
          <p:nvPr/>
        </p:nvSpPr>
        <p:spPr>
          <a:xfrm rot="2628887">
            <a:off x="5068650" y="3944268"/>
            <a:ext cx="1586165" cy="967841"/>
          </a:xfrm>
          <a:prstGeom prst="ellipse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65797" y="3947909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Left </a:t>
            </a:r>
            <a:r>
              <a:rPr lang="en-US" b="1" dirty="0" err="1" smtClean="0"/>
              <a:t>subtree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94715" y="5485368"/>
            <a:ext cx="162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Right </a:t>
            </a:r>
            <a:r>
              <a:rPr lang="en-US" b="1" dirty="0" err="1" smtClean="0"/>
              <a:t>subtree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21110" y="5660266"/>
            <a:ext cx="1751090" cy="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</p:cNvCxnSpPr>
          <p:nvPr/>
        </p:nvCxnSpPr>
        <p:spPr>
          <a:xfrm>
            <a:off x="4421110" y="4132575"/>
            <a:ext cx="743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6035180" y="3734399"/>
            <a:ext cx="2483541" cy="2131174"/>
          </a:xfrm>
          <a:custGeom>
            <a:avLst/>
            <a:gdLst>
              <a:gd name="connsiteX0" fmla="*/ 1576234 w 2483541"/>
              <a:gd name="connsiteY0" fmla="*/ 474 h 2131174"/>
              <a:gd name="connsiteX1" fmla="*/ 893654 w 2483541"/>
              <a:gd name="connsiteY1" fmla="*/ 258052 h 2131174"/>
              <a:gd name="connsiteX2" fmla="*/ 842138 w 2483541"/>
              <a:gd name="connsiteY2" fmla="*/ 708812 h 2131174"/>
              <a:gd name="connsiteX3" fmla="*/ 610319 w 2483541"/>
              <a:gd name="connsiteY3" fmla="*/ 850480 h 2131174"/>
              <a:gd name="connsiteX4" fmla="*/ 533045 w 2483541"/>
              <a:gd name="connsiteY4" fmla="*/ 1017905 h 2131174"/>
              <a:gd name="connsiteX5" fmla="*/ 545924 w 2483541"/>
              <a:gd name="connsiteY5" fmla="*/ 1275483 h 2131174"/>
              <a:gd name="connsiteX6" fmla="*/ 120921 w 2483541"/>
              <a:gd name="connsiteY6" fmla="*/ 1545939 h 2131174"/>
              <a:gd name="connsiteX7" fmla="*/ 43648 w 2483541"/>
              <a:gd name="connsiteY7" fmla="*/ 1880790 h 2131174"/>
              <a:gd name="connsiteX8" fmla="*/ 726228 w 2483541"/>
              <a:gd name="connsiteY8" fmla="*/ 2112609 h 2131174"/>
              <a:gd name="connsiteX9" fmla="*/ 1782296 w 2483541"/>
              <a:gd name="connsiteY9" fmla="*/ 1378514 h 2131174"/>
              <a:gd name="connsiteX10" fmla="*/ 2477755 w 2483541"/>
              <a:gd name="connsiteY10" fmla="*/ 1198209 h 2131174"/>
              <a:gd name="connsiteX11" fmla="*/ 2104268 w 2483541"/>
              <a:gd name="connsiteY11" fmla="*/ 670176 h 2131174"/>
              <a:gd name="connsiteX12" fmla="*/ 1923964 w 2483541"/>
              <a:gd name="connsiteY12" fmla="*/ 206536 h 2131174"/>
              <a:gd name="connsiteX13" fmla="*/ 1576234 w 2483541"/>
              <a:gd name="connsiteY13" fmla="*/ 474 h 213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83541" h="2131174">
                <a:moveTo>
                  <a:pt x="1576234" y="474"/>
                </a:moveTo>
                <a:cubicBezTo>
                  <a:pt x="1404516" y="9060"/>
                  <a:pt x="1016003" y="139996"/>
                  <a:pt x="893654" y="258052"/>
                </a:cubicBezTo>
                <a:cubicBezTo>
                  <a:pt x="771305" y="376108"/>
                  <a:pt x="889360" y="610074"/>
                  <a:pt x="842138" y="708812"/>
                </a:cubicBezTo>
                <a:cubicBezTo>
                  <a:pt x="794915" y="807550"/>
                  <a:pt x="661834" y="798965"/>
                  <a:pt x="610319" y="850480"/>
                </a:cubicBezTo>
                <a:cubicBezTo>
                  <a:pt x="558804" y="901995"/>
                  <a:pt x="543777" y="947071"/>
                  <a:pt x="533045" y="1017905"/>
                </a:cubicBezTo>
                <a:cubicBezTo>
                  <a:pt x="522313" y="1088739"/>
                  <a:pt x="614611" y="1187477"/>
                  <a:pt x="545924" y="1275483"/>
                </a:cubicBezTo>
                <a:cubicBezTo>
                  <a:pt x="477237" y="1363489"/>
                  <a:pt x="204634" y="1445055"/>
                  <a:pt x="120921" y="1545939"/>
                </a:cubicBezTo>
                <a:cubicBezTo>
                  <a:pt x="37208" y="1646823"/>
                  <a:pt x="-57236" y="1786345"/>
                  <a:pt x="43648" y="1880790"/>
                </a:cubicBezTo>
                <a:cubicBezTo>
                  <a:pt x="144532" y="1975235"/>
                  <a:pt x="436453" y="2196322"/>
                  <a:pt x="726228" y="2112609"/>
                </a:cubicBezTo>
                <a:cubicBezTo>
                  <a:pt x="1016003" y="2028896"/>
                  <a:pt x="1490375" y="1530914"/>
                  <a:pt x="1782296" y="1378514"/>
                </a:cubicBezTo>
                <a:cubicBezTo>
                  <a:pt x="2074217" y="1226114"/>
                  <a:pt x="2424093" y="1316265"/>
                  <a:pt x="2477755" y="1198209"/>
                </a:cubicBezTo>
                <a:cubicBezTo>
                  <a:pt x="2531417" y="1080153"/>
                  <a:pt x="2196567" y="835455"/>
                  <a:pt x="2104268" y="670176"/>
                </a:cubicBezTo>
                <a:cubicBezTo>
                  <a:pt x="2011970" y="504897"/>
                  <a:pt x="2014116" y="311714"/>
                  <a:pt x="1923964" y="206536"/>
                </a:cubicBezTo>
                <a:cubicBezTo>
                  <a:pt x="1833812" y="101359"/>
                  <a:pt x="1747952" y="-8112"/>
                  <a:pt x="1576234" y="474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Impact of order of insertion on tree height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8512" b="-192"/>
          <a:stretch/>
        </p:blipFill>
        <p:spPr bwMode="auto">
          <a:xfrm>
            <a:off x="264015" y="2187408"/>
            <a:ext cx="8586831" cy="4302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*&amp;tree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)//Base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ase:Insertion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place found.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tree-&gt;right = NULL;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tree-&gt;left = NULL: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tree-&gt;info = item;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Insert(tree-&gt;left, 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);//General case 1:Insert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left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Insert(tree-&gt;right, 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2:Insert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right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Insert(root, item):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35248" y="2421761"/>
            <a:ext cx="30155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dirty="0" smtClean="0"/>
              <a:t>Worst case:</a:t>
            </a:r>
            <a:r>
              <a:rPr lang="en-US" sz="2800" b="1" dirty="0" smtClean="0"/>
              <a:t> O(N)</a:t>
            </a:r>
          </a:p>
          <a:p>
            <a:pPr eaLnBrk="1" hangingPunct="1"/>
            <a:r>
              <a:rPr lang="en-US" sz="2800" dirty="0" smtClean="0"/>
              <a:t>Best case:</a:t>
            </a:r>
            <a:r>
              <a:rPr lang="en-US" sz="2800" b="1" dirty="0" smtClean="0"/>
              <a:t> O(</a:t>
            </a:r>
            <a:r>
              <a:rPr lang="en-US" sz="2800" b="1" dirty="0" err="1" smtClean="0"/>
              <a:t>logN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</p:spTree>
    <p:extLst>
      <p:ext uri="{BB962C8B-B14F-4D97-AF65-F5344CB8AC3E}">
        <p14:creationId xmlns:p14="http://schemas.microsoft.com/office/powerpoint/2010/main" val="31495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498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25736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55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498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25736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Neither full nor complete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64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049869" y="586204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3973669" y="558581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2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049869" y="586204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3973669" y="558581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Full but not complete</a:t>
            </a:r>
            <a:endParaRPr lang="en-US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75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Not full but complete</a:t>
            </a:r>
            <a:endParaRPr lang="en-US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4463333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12"/>
          <p:cNvCxnSpPr>
            <a:cxnSpLocks noChangeShapeType="1"/>
            <a:endCxn id="15" idx="0"/>
          </p:cNvCxnSpPr>
          <p:nvPr/>
        </p:nvCxnSpPr>
        <p:spPr bwMode="auto">
          <a:xfrm>
            <a:off x="4387133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81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4463333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12"/>
          <p:cNvCxnSpPr>
            <a:cxnSpLocks noChangeShapeType="1"/>
            <a:endCxn id="15" idx="0"/>
          </p:cNvCxnSpPr>
          <p:nvPr/>
        </p:nvCxnSpPr>
        <p:spPr bwMode="auto">
          <a:xfrm>
            <a:off x="4387133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Full and complete</a:t>
            </a:r>
            <a:endParaRPr lang="en-US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0813" cy="48006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400" dirty="0" smtClean="0"/>
              <a:t>Key difference between sorted list and unsorted list.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24000" y="2298521"/>
          <a:ext cx="6096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Unsorted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Times New Roman" panose="02020603050405020304" pitchFamily="18" charset="0"/>
                        </a:rPr>
                        <a:t>RetrieveItem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Times New Roman" panose="02020603050405020304" pitchFamily="18" charset="0"/>
                        </a:rPr>
                        <a:t>InsertItem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2974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How many nodes can there be in one level of a binary tree?</a:t>
                </a:r>
              </a:p>
              <a:p>
                <a:pPr lvl="1"/>
                <a:r>
                  <a:rPr lang="en-US" sz="2000" dirty="0" smtClean="0"/>
                  <a:t>Maximum number of nodes in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1, 2…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1957590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7590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7590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721319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/>
              <a:t>Level 0</a:t>
            </a:r>
            <a:endParaRPr lang="en-US" sz="2400" b="1" dirty="0"/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721319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Level 2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721319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tx2"/>
                </a:solidFill>
              </a:rPr>
              <a:t>Level 1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008549" y="4010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0941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49229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511102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2"/>
          <p:cNvCxnSpPr>
            <a:cxnSpLocks noChangeShapeType="1"/>
            <a:endCxn id="55" idx="0"/>
          </p:cNvCxnSpPr>
          <p:nvPr/>
        </p:nvCxnSpPr>
        <p:spPr bwMode="auto">
          <a:xfrm>
            <a:off x="343490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5"/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43895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6"/>
          <p:cNvCxnSpPr>
            <a:cxnSpLocks noChangeShapeType="1"/>
            <a:stCxn id="52" idx="4"/>
            <a:endCxn id="53" idx="0"/>
          </p:cNvCxnSpPr>
          <p:nvPr/>
        </p:nvCxnSpPr>
        <p:spPr bwMode="auto">
          <a:xfrm flipH="1">
            <a:off x="34751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4465749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" name="AutoShape 13"/>
          <p:cNvCxnSpPr>
            <a:cxnSpLocks noChangeShapeType="1"/>
            <a:endCxn id="59" idx="0"/>
          </p:cNvCxnSpPr>
          <p:nvPr/>
        </p:nvCxnSpPr>
        <p:spPr bwMode="auto">
          <a:xfrm flipH="1">
            <a:off x="4846749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2593482" y="5530801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AutoShape 13"/>
          <p:cNvCxnSpPr>
            <a:cxnSpLocks noChangeShapeType="1"/>
            <a:endCxn id="61" idx="0"/>
          </p:cNvCxnSpPr>
          <p:nvPr/>
        </p:nvCxnSpPr>
        <p:spPr bwMode="auto">
          <a:xfrm flipH="1">
            <a:off x="2974482" y="5254576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How many nodes can there be in in a binary tree with height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 smtClean="0"/>
                  <a:t>?</a:t>
                </a:r>
              </a:p>
              <a:p>
                <a:pPr lvl="1"/>
                <a:r>
                  <a:rPr lang="en-US" sz="2000" dirty="0" smtClean="0"/>
                  <a:t>We have the levels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 1, 2 …(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Maximum number of nodes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1957590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7590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7590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721319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/>
              <a:t>Level 0</a:t>
            </a:r>
            <a:endParaRPr lang="en-US" sz="2400" b="1" dirty="0"/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721319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Level 2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721319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tx2"/>
                </a:solidFill>
              </a:rPr>
              <a:t>Level 1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008549" y="4010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0941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49229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511102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2"/>
          <p:cNvCxnSpPr>
            <a:cxnSpLocks noChangeShapeType="1"/>
            <a:endCxn id="55" idx="0"/>
          </p:cNvCxnSpPr>
          <p:nvPr/>
        </p:nvCxnSpPr>
        <p:spPr bwMode="auto">
          <a:xfrm>
            <a:off x="343490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5"/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43895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6"/>
          <p:cNvCxnSpPr>
            <a:cxnSpLocks noChangeShapeType="1"/>
            <a:stCxn id="52" idx="4"/>
            <a:endCxn id="53" idx="0"/>
          </p:cNvCxnSpPr>
          <p:nvPr/>
        </p:nvCxnSpPr>
        <p:spPr bwMode="auto">
          <a:xfrm flipH="1">
            <a:off x="34751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4465749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" name="AutoShape 13"/>
          <p:cNvCxnSpPr>
            <a:cxnSpLocks noChangeShapeType="1"/>
            <a:endCxn id="59" idx="0"/>
          </p:cNvCxnSpPr>
          <p:nvPr/>
        </p:nvCxnSpPr>
        <p:spPr bwMode="auto">
          <a:xfrm flipH="1">
            <a:off x="4846749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2593482" y="5530801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AutoShape 13"/>
          <p:cNvCxnSpPr>
            <a:cxnSpLocks noChangeShapeType="1"/>
            <a:endCxn id="61" idx="0"/>
          </p:cNvCxnSpPr>
          <p:nvPr/>
        </p:nvCxnSpPr>
        <p:spPr bwMode="auto">
          <a:xfrm flipH="1">
            <a:off x="2974482" y="5254576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90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nodes?</a:t>
                </a:r>
              </a:p>
              <a:p>
                <a:pPr lvl="1"/>
                <a:r>
                  <a:rPr lang="en-US" sz="2000" dirty="0" smtClean="0"/>
                  <a:t>We have seen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 smtClean="0"/>
              </a:p>
              <a:p>
                <a:pPr lvl="1"/>
                <a:r>
                  <a:rPr lang="en-US" sz="2000" dirty="0" smtClean="0"/>
                  <a:t>So,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Minimum height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r>
                  <a:rPr lang="en-US" sz="2000" dirty="0" smtClean="0"/>
                  <a:t> or simply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Maximum height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1957590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7590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7590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721319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/>
              <a:t>Level 0</a:t>
            </a:r>
            <a:endParaRPr lang="en-US" sz="2400" b="1" dirty="0"/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721319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Level 2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721319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tx2"/>
                </a:solidFill>
              </a:rPr>
              <a:t>Level 1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008549" y="4010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0941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49229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511102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2"/>
          <p:cNvCxnSpPr>
            <a:cxnSpLocks noChangeShapeType="1"/>
            <a:endCxn id="55" idx="0"/>
          </p:cNvCxnSpPr>
          <p:nvPr/>
        </p:nvCxnSpPr>
        <p:spPr bwMode="auto">
          <a:xfrm>
            <a:off x="343490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5"/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43895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6"/>
          <p:cNvCxnSpPr>
            <a:cxnSpLocks noChangeShapeType="1"/>
            <a:stCxn id="52" idx="4"/>
            <a:endCxn id="53" idx="0"/>
          </p:cNvCxnSpPr>
          <p:nvPr/>
        </p:nvCxnSpPr>
        <p:spPr bwMode="auto">
          <a:xfrm flipH="1">
            <a:off x="34751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4465749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" name="AutoShape 13"/>
          <p:cNvCxnSpPr>
            <a:cxnSpLocks noChangeShapeType="1"/>
            <a:endCxn id="59" idx="0"/>
          </p:cNvCxnSpPr>
          <p:nvPr/>
        </p:nvCxnSpPr>
        <p:spPr bwMode="auto">
          <a:xfrm flipH="1">
            <a:off x="4846749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2593482" y="5530801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AutoShape 13"/>
          <p:cNvCxnSpPr>
            <a:cxnSpLocks noChangeShapeType="1"/>
            <a:endCxn id="61" idx="0"/>
          </p:cNvCxnSpPr>
          <p:nvPr/>
        </p:nvCxnSpPr>
        <p:spPr bwMode="auto">
          <a:xfrm flipH="1">
            <a:off x="2974482" y="5254576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5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nodes?</a:t>
                </a:r>
              </a:p>
              <a:p>
                <a:pPr lvl="1"/>
                <a:r>
                  <a:rPr lang="en-US" sz="2400" dirty="0" smtClean="0"/>
                  <a:t>For example, if we have 10 nodes</a:t>
                </a:r>
              </a:p>
              <a:p>
                <a:pPr lvl="2"/>
                <a:r>
                  <a:rPr lang="en-US" sz="1800" dirty="0" smtClean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10=3.31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~4</m:t>
                        </m:r>
                      </m:e>
                    </m:func>
                  </m:oMath>
                </a14:m>
                <a:endParaRPr lang="en-US" sz="1600" dirty="0" smtClean="0"/>
              </a:p>
              <a:p>
                <a:pPr lvl="2"/>
                <a:r>
                  <a:rPr lang="en-US" sz="1800" dirty="0" smtClean="0"/>
                  <a:t>Maximum height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7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nodes?</a:t>
                </a:r>
              </a:p>
              <a:p>
                <a:pPr lvl="1"/>
                <a:r>
                  <a:rPr lang="en-US" sz="2400" dirty="0" smtClean="0"/>
                  <a:t>For example, if we have 10 nodes</a:t>
                </a:r>
              </a:p>
              <a:p>
                <a:pPr lvl="2"/>
                <a:r>
                  <a:rPr lang="en-US" sz="1800" b="1" dirty="0" smtClean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</m:func>
                  </m:oMath>
                </a14:m>
                <a:endParaRPr lang="en-US" sz="1600" b="1" dirty="0" smtClean="0"/>
              </a:p>
              <a:p>
                <a:pPr lvl="2"/>
                <a:r>
                  <a:rPr lang="en-US" sz="1800" dirty="0" smtClean="0"/>
                  <a:t>Maximum height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4214612" y="274789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676928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5806227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3707974" y="4286137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3057928" y="3959002"/>
            <a:ext cx="1031046" cy="32713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4595612" y="3128896"/>
            <a:ext cx="1591615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3057928" y="3128896"/>
            <a:ext cx="1537684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4856807" y="429103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13"/>
          <p:cNvCxnSpPr>
            <a:cxnSpLocks noChangeShapeType="1"/>
            <a:stCxn id="26" idx="4"/>
            <a:endCxn id="31" idx="0"/>
          </p:cNvCxnSpPr>
          <p:nvPr/>
        </p:nvCxnSpPr>
        <p:spPr bwMode="auto">
          <a:xfrm flipH="1">
            <a:off x="5237807" y="3959002"/>
            <a:ext cx="949420" cy="332028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1602081" y="424740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3"/>
          <p:cNvCxnSpPr>
            <a:cxnSpLocks noChangeShapeType="1"/>
            <a:stCxn id="25" idx="4"/>
            <a:endCxn id="33" idx="0"/>
          </p:cNvCxnSpPr>
          <p:nvPr/>
        </p:nvCxnSpPr>
        <p:spPr bwMode="auto">
          <a:xfrm flipH="1">
            <a:off x="1983081" y="3959002"/>
            <a:ext cx="1074847" cy="2884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6955060" y="42390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2"/>
          <p:cNvCxnSpPr>
            <a:cxnSpLocks noChangeShapeType="1"/>
            <a:stCxn id="26" idx="4"/>
            <a:endCxn id="35" idx="0"/>
          </p:cNvCxnSpPr>
          <p:nvPr/>
        </p:nvCxnSpPr>
        <p:spPr bwMode="auto">
          <a:xfrm>
            <a:off x="6187227" y="3959002"/>
            <a:ext cx="1148833" cy="28002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226785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2"/>
          <p:cNvCxnSpPr>
            <a:cxnSpLocks noChangeShapeType="1"/>
            <a:stCxn id="33" idx="4"/>
            <a:endCxn id="37" idx="0"/>
          </p:cNvCxnSpPr>
          <p:nvPr/>
        </p:nvCxnSpPr>
        <p:spPr bwMode="auto">
          <a:xfrm>
            <a:off x="1983081" y="4628408"/>
            <a:ext cx="624704" cy="3565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9"/>
          <p:cNvSpPr>
            <a:spLocks noChangeArrowheads="1"/>
          </p:cNvSpPr>
          <p:nvPr/>
        </p:nvSpPr>
        <p:spPr bwMode="auto">
          <a:xfrm>
            <a:off x="1089547" y="498554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13"/>
          <p:cNvCxnSpPr>
            <a:cxnSpLocks noChangeShapeType="1"/>
            <a:stCxn id="33" idx="4"/>
            <a:endCxn id="39" idx="0"/>
          </p:cNvCxnSpPr>
          <p:nvPr/>
        </p:nvCxnSpPr>
        <p:spPr bwMode="auto">
          <a:xfrm flipH="1">
            <a:off x="1470547" y="4628408"/>
            <a:ext cx="512534" cy="35714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9"/>
          <p:cNvSpPr>
            <a:spLocks noChangeArrowheads="1"/>
          </p:cNvSpPr>
          <p:nvPr/>
        </p:nvSpPr>
        <p:spPr bwMode="auto">
          <a:xfrm>
            <a:off x="3192451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" name="AutoShape 13"/>
          <p:cNvCxnSpPr>
            <a:cxnSpLocks noChangeShapeType="1"/>
            <a:stCxn id="27" idx="4"/>
            <a:endCxn id="70" idx="0"/>
          </p:cNvCxnSpPr>
          <p:nvPr/>
        </p:nvCxnSpPr>
        <p:spPr bwMode="auto">
          <a:xfrm flipH="1">
            <a:off x="3573451" y="4667137"/>
            <a:ext cx="515523" cy="317783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08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nodes?</a:t>
                </a:r>
              </a:p>
              <a:p>
                <a:pPr lvl="1"/>
                <a:r>
                  <a:rPr lang="en-US" sz="2400" dirty="0" smtClean="0"/>
                  <a:t>For example, if we have 10 nodes</a:t>
                </a:r>
              </a:p>
              <a:p>
                <a:pPr lvl="2"/>
                <a:r>
                  <a:rPr lang="en-US" sz="1800" b="1" dirty="0" smtClean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</m:func>
                  </m:oMath>
                </a14:m>
                <a:endParaRPr lang="en-US" sz="1600" b="1" dirty="0" smtClean="0"/>
              </a:p>
              <a:p>
                <a:pPr lvl="2"/>
                <a:r>
                  <a:rPr lang="en-US" sz="1800" dirty="0" smtClean="0"/>
                  <a:t>Maximum height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4214612" y="274789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676928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5806227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3707974" y="4286137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3057928" y="3959002"/>
            <a:ext cx="1031046" cy="32713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4595612" y="3128896"/>
            <a:ext cx="1591615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3057928" y="3128896"/>
            <a:ext cx="1537684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4856807" y="429103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13"/>
          <p:cNvCxnSpPr>
            <a:cxnSpLocks noChangeShapeType="1"/>
            <a:stCxn id="26" idx="4"/>
            <a:endCxn id="31" idx="0"/>
          </p:cNvCxnSpPr>
          <p:nvPr/>
        </p:nvCxnSpPr>
        <p:spPr bwMode="auto">
          <a:xfrm flipH="1">
            <a:off x="5237807" y="3959002"/>
            <a:ext cx="949420" cy="332028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1602081" y="424740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3"/>
          <p:cNvCxnSpPr>
            <a:cxnSpLocks noChangeShapeType="1"/>
            <a:stCxn id="25" idx="4"/>
            <a:endCxn id="33" idx="0"/>
          </p:cNvCxnSpPr>
          <p:nvPr/>
        </p:nvCxnSpPr>
        <p:spPr bwMode="auto">
          <a:xfrm flipH="1">
            <a:off x="1983081" y="3959002"/>
            <a:ext cx="1074847" cy="2884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6955060" y="42390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2"/>
          <p:cNvCxnSpPr>
            <a:cxnSpLocks noChangeShapeType="1"/>
            <a:stCxn id="26" idx="4"/>
            <a:endCxn id="35" idx="0"/>
          </p:cNvCxnSpPr>
          <p:nvPr/>
        </p:nvCxnSpPr>
        <p:spPr bwMode="auto">
          <a:xfrm>
            <a:off x="6187227" y="3959002"/>
            <a:ext cx="1148833" cy="28002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226785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2"/>
          <p:cNvCxnSpPr>
            <a:cxnSpLocks noChangeShapeType="1"/>
            <a:stCxn id="33" idx="4"/>
            <a:endCxn id="37" idx="0"/>
          </p:cNvCxnSpPr>
          <p:nvPr/>
        </p:nvCxnSpPr>
        <p:spPr bwMode="auto">
          <a:xfrm>
            <a:off x="1983081" y="4628408"/>
            <a:ext cx="624704" cy="3565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9"/>
          <p:cNvSpPr>
            <a:spLocks noChangeArrowheads="1"/>
          </p:cNvSpPr>
          <p:nvPr/>
        </p:nvSpPr>
        <p:spPr bwMode="auto">
          <a:xfrm>
            <a:off x="1089547" y="498554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13"/>
          <p:cNvCxnSpPr>
            <a:cxnSpLocks noChangeShapeType="1"/>
            <a:stCxn id="33" idx="4"/>
            <a:endCxn id="39" idx="0"/>
          </p:cNvCxnSpPr>
          <p:nvPr/>
        </p:nvCxnSpPr>
        <p:spPr bwMode="auto">
          <a:xfrm flipH="1">
            <a:off x="1470547" y="4628408"/>
            <a:ext cx="512534" cy="35714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9"/>
          <p:cNvSpPr>
            <a:spLocks noChangeArrowheads="1"/>
          </p:cNvSpPr>
          <p:nvPr/>
        </p:nvSpPr>
        <p:spPr bwMode="auto">
          <a:xfrm>
            <a:off x="3192451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" name="AutoShape 13"/>
          <p:cNvCxnSpPr>
            <a:cxnSpLocks noChangeShapeType="1"/>
            <a:stCxn id="27" idx="4"/>
            <a:endCxn id="70" idx="0"/>
          </p:cNvCxnSpPr>
          <p:nvPr/>
        </p:nvCxnSpPr>
        <p:spPr bwMode="auto">
          <a:xfrm flipH="1">
            <a:off x="3573451" y="4667137"/>
            <a:ext cx="515523" cy="317783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2607785" y="5909998"/>
            <a:ext cx="35794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When tree is complete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(best case)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nodes?</a:t>
                </a:r>
              </a:p>
              <a:p>
                <a:pPr lvl="1"/>
                <a:r>
                  <a:rPr lang="en-US" sz="2400" dirty="0" smtClean="0"/>
                  <a:t>For example, if we have 10 nodes</a:t>
                </a:r>
              </a:p>
              <a:p>
                <a:pPr lvl="2"/>
                <a:r>
                  <a:rPr lang="en-US" sz="1800" dirty="0" smtClean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10=3.31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~4</m:t>
                        </m:r>
                      </m:e>
                    </m:func>
                  </m:oMath>
                </a14:m>
                <a:endParaRPr lang="en-US" sz="1600" dirty="0" smtClean="0"/>
              </a:p>
              <a:p>
                <a:pPr lvl="2"/>
                <a:r>
                  <a:rPr lang="en-US" sz="1800" b="1" dirty="0" smtClean="0"/>
                  <a:t>Maximum height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1800" b="1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7924800" y="17562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7162800" y="229324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AutoShape 16"/>
          <p:cNvCxnSpPr>
            <a:cxnSpLocks noChangeShapeType="1"/>
            <a:stCxn id="24" idx="3"/>
            <a:endCxn id="25" idx="0"/>
          </p:cNvCxnSpPr>
          <p:nvPr/>
        </p:nvCxnSpPr>
        <p:spPr bwMode="auto">
          <a:xfrm flipH="1">
            <a:off x="7543800" y="2081427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6410459" y="283026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6"/>
          <p:cNvCxnSpPr>
            <a:cxnSpLocks noChangeShapeType="1"/>
            <a:endCxn id="41" idx="0"/>
          </p:cNvCxnSpPr>
          <p:nvPr/>
        </p:nvCxnSpPr>
        <p:spPr bwMode="auto">
          <a:xfrm flipH="1">
            <a:off x="6791459" y="2618450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5648459" y="336729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AutoShape 16"/>
          <p:cNvCxnSpPr>
            <a:cxnSpLocks noChangeShapeType="1"/>
            <a:endCxn id="43" idx="0"/>
          </p:cNvCxnSpPr>
          <p:nvPr/>
        </p:nvCxnSpPr>
        <p:spPr bwMode="auto">
          <a:xfrm flipH="1">
            <a:off x="6029459" y="3155473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4886459" y="390431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AutoShape 16"/>
          <p:cNvCxnSpPr>
            <a:cxnSpLocks noChangeShapeType="1"/>
            <a:endCxn id="45" idx="0"/>
          </p:cNvCxnSpPr>
          <p:nvPr/>
        </p:nvCxnSpPr>
        <p:spPr bwMode="auto">
          <a:xfrm flipH="1">
            <a:off x="5267459" y="3692496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4124459" y="444133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AutoShape 16"/>
          <p:cNvCxnSpPr>
            <a:cxnSpLocks noChangeShapeType="1"/>
            <a:endCxn id="47" idx="0"/>
          </p:cNvCxnSpPr>
          <p:nvPr/>
        </p:nvCxnSpPr>
        <p:spPr bwMode="auto">
          <a:xfrm flipH="1">
            <a:off x="4505459" y="4229519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822064" y="4978361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" name="AutoShape 16"/>
          <p:cNvCxnSpPr>
            <a:cxnSpLocks noChangeShapeType="1"/>
            <a:stCxn id="47" idx="5"/>
            <a:endCxn id="49" idx="0"/>
          </p:cNvCxnSpPr>
          <p:nvPr/>
        </p:nvCxnSpPr>
        <p:spPr bwMode="auto">
          <a:xfrm>
            <a:off x="4774867" y="4766542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631261" y="5459688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AutoShape 16"/>
          <p:cNvCxnSpPr>
            <a:cxnSpLocks noChangeShapeType="1"/>
            <a:endCxn id="51" idx="0"/>
          </p:cNvCxnSpPr>
          <p:nvPr/>
        </p:nvCxnSpPr>
        <p:spPr bwMode="auto">
          <a:xfrm>
            <a:off x="5584064" y="5247869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6412016" y="593747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" name="AutoShape 16"/>
          <p:cNvCxnSpPr>
            <a:cxnSpLocks noChangeShapeType="1"/>
            <a:endCxn id="53" idx="0"/>
          </p:cNvCxnSpPr>
          <p:nvPr/>
        </p:nvCxnSpPr>
        <p:spPr bwMode="auto">
          <a:xfrm>
            <a:off x="6364819" y="572565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221213" y="635110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6"/>
          <p:cNvCxnSpPr>
            <a:cxnSpLocks noChangeShapeType="1"/>
            <a:endCxn id="55" idx="0"/>
          </p:cNvCxnSpPr>
          <p:nvPr/>
        </p:nvCxnSpPr>
        <p:spPr bwMode="auto">
          <a:xfrm>
            <a:off x="7174016" y="613928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17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nodes?</a:t>
                </a:r>
              </a:p>
              <a:p>
                <a:pPr lvl="1"/>
                <a:r>
                  <a:rPr lang="en-US" sz="2400" dirty="0" smtClean="0"/>
                  <a:t>For example, if we have 10 nodes</a:t>
                </a:r>
              </a:p>
              <a:p>
                <a:pPr lvl="2"/>
                <a:r>
                  <a:rPr lang="en-US" sz="1800" dirty="0" smtClean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10=3.31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~4</m:t>
                        </m:r>
                      </m:e>
                    </m:func>
                  </m:oMath>
                </a14:m>
                <a:endParaRPr lang="en-US" sz="1600" dirty="0" smtClean="0"/>
              </a:p>
              <a:p>
                <a:pPr lvl="2"/>
                <a:r>
                  <a:rPr lang="en-US" sz="1800" b="1" dirty="0" smtClean="0"/>
                  <a:t>Maximum height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1800" b="1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7924800" y="17562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7162800" y="229324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AutoShape 16"/>
          <p:cNvCxnSpPr>
            <a:cxnSpLocks noChangeShapeType="1"/>
            <a:stCxn id="24" idx="3"/>
            <a:endCxn id="25" idx="0"/>
          </p:cNvCxnSpPr>
          <p:nvPr/>
        </p:nvCxnSpPr>
        <p:spPr bwMode="auto">
          <a:xfrm flipH="1">
            <a:off x="7543800" y="2081427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6410459" y="283026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6"/>
          <p:cNvCxnSpPr>
            <a:cxnSpLocks noChangeShapeType="1"/>
            <a:endCxn id="41" idx="0"/>
          </p:cNvCxnSpPr>
          <p:nvPr/>
        </p:nvCxnSpPr>
        <p:spPr bwMode="auto">
          <a:xfrm flipH="1">
            <a:off x="6791459" y="2618450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5648459" y="336729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AutoShape 16"/>
          <p:cNvCxnSpPr>
            <a:cxnSpLocks noChangeShapeType="1"/>
            <a:endCxn id="43" idx="0"/>
          </p:cNvCxnSpPr>
          <p:nvPr/>
        </p:nvCxnSpPr>
        <p:spPr bwMode="auto">
          <a:xfrm flipH="1">
            <a:off x="6029459" y="3155473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4886459" y="390431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AutoShape 16"/>
          <p:cNvCxnSpPr>
            <a:cxnSpLocks noChangeShapeType="1"/>
            <a:endCxn id="45" idx="0"/>
          </p:cNvCxnSpPr>
          <p:nvPr/>
        </p:nvCxnSpPr>
        <p:spPr bwMode="auto">
          <a:xfrm flipH="1">
            <a:off x="5267459" y="3692496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4124459" y="444133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AutoShape 16"/>
          <p:cNvCxnSpPr>
            <a:cxnSpLocks noChangeShapeType="1"/>
            <a:endCxn id="47" idx="0"/>
          </p:cNvCxnSpPr>
          <p:nvPr/>
        </p:nvCxnSpPr>
        <p:spPr bwMode="auto">
          <a:xfrm flipH="1">
            <a:off x="4505459" y="4229519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822064" y="4978361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" name="AutoShape 16"/>
          <p:cNvCxnSpPr>
            <a:cxnSpLocks noChangeShapeType="1"/>
            <a:stCxn id="47" idx="5"/>
            <a:endCxn id="49" idx="0"/>
          </p:cNvCxnSpPr>
          <p:nvPr/>
        </p:nvCxnSpPr>
        <p:spPr bwMode="auto">
          <a:xfrm>
            <a:off x="4774867" y="4766542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631261" y="5459688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AutoShape 16"/>
          <p:cNvCxnSpPr>
            <a:cxnSpLocks noChangeShapeType="1"/>
            <a:endCxn id="51" idx="0"/>
          </p:cNvCxnSpPr>
          <p:nvPr/>
        </p:nvCxnSpPr>
        <p:spPr bwMode="auto">
          <a:xfrm>
            <a:off x="5584064" y="5247869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6412016" y="593747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" name="AutoShape 16"/>
          <p:cNvCxnSpPr>
            <a:cxnSpLocks noChangeShapeType="1"/>
            <a:endCxn id="53" idx="0"/>
          </p:cNvCxnSpPr>
          <p:nvPr/>
        </p:nvCxnSpPr>
        <p:spPr bwMode="auto">
          <a:xfrm>
            <a:off x="6364819" y="572565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221213" y="635110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6"/>
          <p:cNvCxnSpPr>
            <a:cxnSpLocks noChangeShapeType="1"/>
            <a:endCxn id="55" idx="0"/>
          </p:cNvCxnSpPr>
          <p:nvPr/>
        </p:nvCxnSpPr>
        <p:spPr bwMode="auto">
          <a:xfrm>
            <a:off x="7174016" y="613928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661853" y="5353188"/>
            <a:ext cx="35794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When each node has one child </a:t>
            </a:r>
            <a:r>
              <a:rPr lang="en-US" sz="2400" b="1" dirty="0" smtClean="0">
                <a:solidFill>
                  <a:srgbClr val="FF0000"/>
                </a:solidFill>
              </a:rPr>
              <a:t>(worst case)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082675"/>
            <a:ext cx="7543800" cy="4022725"/>
          </a:xfrm>
        </p:spPr>
        <p:txBody>
          <a:bodyPr>
            <a:normAutofit/>
          </a:bodyPr>
          <a:lstStyle/>
          <a:p>
            <a:r>
              <a:rPr lang="en-US" sz="2800" dirty="0"/>
              <a:t>Key property</a:t>
            </a:r>
          </a:p>
          <a:p>
            <a:pPr lvl="1"/>
            <a:r>
              <a:rPr lang="en-US" sz="2400" dirty="0"/>
              <a:t>Value at </a:t>
            </a:r>
            <a:r>
              <a:rPr lang="en-US" sz="2400" dirty="0" smtClean="0"/>
              <a:t>any node</a:t>
            </a:r>
            <a:endParaRPr lang="en-US" sz="2400" dirty="0"/>
          </a:p>
          <a:p>
            <a:pPr lvl="2"/>
            <a:r>
              <a:rPr lang="en-US" sz="2000" dirty="0" smtClean="0"/>
              <a:t>Larger than the value of left child</a:t>
            </a:r>
          </a:p>
          <a:p>
            <a:pPr lvl="3"/>
            <a:r>
              <a:rPr lang="en-US" sz="2000" dirty="0" smtClean="0"/>
              <a:t>Which means that it is larger than all values </a:t>
            </a:r>
            <a:r>
              <a:rPr lang="en-US" sz="2000" dirty="0"/>
              <a:t>in left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2"/>
            <a:r>
              <a:rPr lang="en-US" sz="2000" dirty="0" smtClean="0"/>
              <a:t>Smaller or equal to the value of right child</a:t>
            </a:r>
          </a:p>
          <a:p>
            <a:pPr lvl="3"/>
            <a:r>
              <a:rPr lang="en-US" sz="2000" dirty="0"/>
              <a:t>Which means that it is </a:t>
            </a:r>
            <a:r>
              <a:rPr lang="en-US" sz="2000" dirty="0" smtClean="0"/>
              <a:t>smaller than </a:t>
            </a:r>
            <a:r>
              <a:rPr lang="en-US" sz="2000" dirty="0"/>
              <a:t>all values in</a:t>
            </a:r>
            <a:r>
              <a:rPr lang="en-US" sz="2000" dirty="0" smtClean="0"/>
              <a:t> </a:t>
            </a:r>
            <a:r>
              <a:rPr lang="en-US" sz="2000" dirty="0"/>
              <a:t>right </a:t>
            </a:r>
            <a:r>
              <a:rPr lang="en-US" sz="2000" dirty="0" err="1" smtClean="0"/>
              <a:t>subtree</a:t>
            </a:r>
            <a:endParaRPr lang="en-US" sz="2000" dirty="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810000" y="3633990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2971800" y="518656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714875" y="518656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95" name="AutoShape 7"/>
          <p:cNvCxnSpPr>
            <a:cxnSpLocks noChangeShapeType="1"/>
            <a:stCxn id="12292" idx="4"/>
            <a:endCxn id="12294" idx="0"/>
          </p:cNvCxnSpPr>
          <p:nvPr/>
        </p:nvCxnSpPr>
        <p:spPr bwMode="auto">
          <a:xfrm>
            <a:off x="4429125" y="4522990"/>
            <a:ext cx="904875" cy="66357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6" name="AutoShape 8"/>
          <p:cNvCxnSpPr>
            <a:cxnSpLocks noChangeShapeType="1"/>
            <a:stCxn id="12292" idx="4"/>
            <a:endCxn id="12293" idx="0"/>
          </p:cNvCxnSpPr>
          <p:nvPr/>
        </p:nvCxnSpPr>
        <p:spPr bwMode="auto">
          <a:xfrm flipH="1">
            <a:off x="3590925" y="4551565"/>
            <a:ext cx="838200" cy="606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281362" y="5402465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3300"/>
                </a:solidFill>
              </a:rPr>
              <a:t>2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995737" y="3844486"/>
            <a:ext cx="86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3300"/>
                </a:solidFill>
              </a:rPr>
              <a:t>10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838700" y="540246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3300"/>
                </a:solidFill>
              </a:rPr>
              <a:t>12</a:t>
            </a:r>
            <a:endParaRPr lang="en-US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/>
              <a:t>Examples</a:t>
            </a:r>
          </a:p>
          <a:p>
            <a:pPr lvl="1"/>
            <a:endParaRPr 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3716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82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8288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33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4478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1" name="AutoShape 9"/>
          <p:cNvCxnSpPr>
            <a:cxnSpLocks noChangeShapeType="1"/>
            <a:stCxn id="13317" idx="4"/>
            <a:endCxn id="13319" idx="0"/>
          </p:cNvCxnSpPr>
          <p:nvPr/>
        </p:nvCxnSpPr>
        <p:spPr bwMode="auto">
          <a:xfrm flipH="1">
            <a:off x="9144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0"/>
          <p:cNvCxnSpPr>
            <a:cxnSpLocks noChangeShapeType="1"/>
            <a:stCxn id="13318" idx="4"/>
            <a:endCxn id="13320" idx="0"/>
          </p:cNvCxnSpPr>
          <p:nvPr/>
        </p:nvCxnSpPr>
        <p:spPr bwMode="auto">
          <a:xfrm flipH="1">
            <a:off x="18288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1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17526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2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12192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3"/>
          <p:cNvCxnSpPr>
            <a:cxnSpLocks noChangeShapeType="1"/>
            <a:stCxn id="13318" idx="4"/>
            <a:endCxn id="13326" idx="0"/>
          </p:cNvCxnSpPr>
          <p:nvPr/>
        </p:nvCxnSpPr>
        <p:spPr bwMode="auto">
          <a:xfrm>
            <a:off x="22098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3622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990600" y="2819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85800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524000" y="3733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514600" y="3733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6705600" y="2133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61722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71628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58674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67818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40" name="AutoShape 28"/>
          <p:cNvCxnSpPr>
            <a:cxnSpLocks noChangeShapeType="1"/>
            <a:stCxn id="13336" idx="4"/>
            <a:endCxn id="13338" idx="0"/>
          </p:cNvCxnSpPr>
          <p:nvPr/>
        </p:nvCxnSpPr>
        <p:spPr bwMode="auto">
          <a:xfrm flipH="1">
            <a:off x="6248400" y="35242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1" name="AutoShape 29"/>
          <p:cNvCxnSpPr>
            <a:cxnSpLocks noChangeShapeType="1"/>
            <a:stCxn id="13336" idx="4"/>
            <a:endCxn id="13339" idx="0"/>
          </p:cNvCxnSpPr>
          <p:nvPr/>
        </p:nvCxnSpPr>
        <p:spPr bwMode="auto">
          <a:xfrm>
            <a:off x="6553200" y="3524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2" name="AutoShape 30"/>
          <p:cNvCxnSpPr>
            <a:cxnSpLocks noChangeShapeType="1"/>
            <a:stCxn id="13335" idx="4"/>
            <a:endCxn id="13337" idx="0"/>
          </p:cNvCxnSpPr>
          <p:nvPr/>
        </p:nvCxnSpPr>
        <p:spPr bwMode="auto">
          <a:xfrm>
            <a:off x="7086600" y="27336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3" name="AutoShape 31"/>
          <p:cNvCxnSpPr>
            <a:cxnSpLocks noChangeShapeType="1"/>
            <a:stCxn id="13335" idx="4"/>
            <a:endCxn id="13336" idx="0"/>
          </p:cNvCxnSpPr>
          <p:nvPr/>
        </p:nvCxnSpPr>
        <p:spPr bwMode="auto">
          <a:xfrm flipH="1">
            <a:off x="6553200" y="27336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4" name="AutoShape 32"/>
          <p:cNvCxnSpPr>
            <a:cxnSpLocks noChangeShapeType="1"/>
            <a:stCxn id="13337" idx="4"/>
            <a:endCxn id="13345" idx="0"/>
          </p:cNvCxnSpPr>
          <p:nvPr/>
        </p:nvCxnSpPr>
        <p:spPr bwMode="auto">
          <a:xfrm>
            <a:off x="7543800" y="35242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76962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6324600" y="29241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6781800" y="21621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7239000" y="29241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019800" y="38385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858000" y="38385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7848600" y="38385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52" name="Oval 40"/>
          <p:cNvSpPr>
            <a:spLocks noChangeArrowheads="1"/>
          </p:cNvSpPr>
          <p:nvPr/>
        </p:nvSpPr>
        <p:spPr bwMode="auto">
          <a:xfrm>
            <a:off x="4114800" y="15716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Oval 41"/>
          <p:cNvSpPr>
            <a:spLocks noChangeArrowheads="1"/>
          </p:cNvSpPr>
          <p:nvPr/>
        </p:nvSpPr>
        <p:spPr bwMode="auto">
          <a:xfrm>
            <a:off x="35814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Oval 42"/>
          <p:cNvSpPr>
            <a:spLocks noChangeArrowheads="1"/>
          </p:cNvSpPr>
          <p:nvPr/>
        </p:nvSpPr>
        <p:spPr bwMode="auto">
          <a:xfrm>
            <a:off x="45720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Oval 43"/>
          <p:cNvSpPr>
            <a:spLocks noChangeArrowheads="1"/>
          </p:cNvSpPr>
          <p:nvPr/>
        </p:nvSpPr>
        <p:spPr bwMode="auto">
          <a:xfrm>
            <a:off x="4191000" y="3200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56" name="AutoShape 44"/>
          <p:cNvCxnSpPr>
            <a:cxnSpLocks noChangeShapeType="1"/>
            <a:stCxn id="13354" idx="4"/>
            <a:endCxn id="13355" idx="0"/>
          </p:cNvCxnSpPr>
          <p:nvPr/>
        </p:nvCxnSpPr>
        <p:spPr bwMode="auto">
          <a:xfrm flipH="1">
            <a:off x="4572000" y="29622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7" name="AutoShape 45"/>
          <p:cNvCxnSpPr>
            <a:cxnSpLocks noChangeShapeType="1"/>
            <a:stCxn id="13352" idx="4"/>
            <a:endCxn id="13354" idx="0"/>
          </p:cNvCxnSpPr>
          <p:nvPr/>
        </p:nvCxnSpPr>
        <p:spPr bwMode="auto">
          <a:xfrm>
            <a:off x="4495800" y="21717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8" name="AutoShape 46"/>
          <p:cNvCxnSpPr>
            <a:cxnSpLocks noChangeShapeType="1"/>
            <a:stCxn id="13352" idx="4"/>
            <a:endCxn id="13353" idx="0"/>
          </p:cNvCxnSpPr>
          <p:nvPr/>
        </p:nvCxnSpPr>
        <p:spPr bwMode="auto">
          <a:xfrm flipH="1">
            <a:off x="3962400" y="21717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9" name="AutoShape 47"/>
          <p:cNvCxnSpPr>
            <a:cxnSpLocks noChangeShapeType="1"/>
            <a:stCxn id="13355" idx="4"/>
            <a:endCxn id="13360" idx="0"/>
          </p:cNvCxnSpPr>
          <p:nvPr/>
        </p:nvCxnSpPr>
        <p:spPr bwMode="auto">
          <a:xfrm flipH="1">
            <a:off x="3886200" y="3800475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3505200" y="4038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4267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35814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733800" y="236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4191000" y="4876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46482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67" name="Oval 55"/>
          <p:cNvSpPr>
            <a:spLocks noChangeArrowheads="1"/>
          </p:cNvSpPr>
          <p:nvPr/>
        </p:nvSpPr>
        <p:spPr bwMode="auto">
          <a:xfrm>
            <a:off x="4114800" y="4876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68" name="AutoShape 56"/>
          <p:cNvCxnSpPr>
            <a:cxnSpLocks noChangeShapeType="1"/>
            <a:stCxn id="13360" idx="4"/>
            <a:endCxn id="13367" idx="0"/>
          </p:cNvCxnSpPr>
          <p:nvPr/>
        </p:nvCxnSpPr>
        <p:spPr bwMode="auto">
          <a:xfrm>
            <a:off x="3886200" y="4638675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27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0813" cy="48006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400" dirty="0" smtClean="0"/>
              <a:t>Key difference between sorted list and unsorted list.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24000" y="2298521"/>
          <a:ext cx="6096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Unsorted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Times New Roman" panose="02020603050405020304" pitchFamily="18" charset="0"/>
                        </a:rPr>
                        <a:t>RetrieveItem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Times New Roman" panose="02020603050405020304" pitchFamily="18" charset="0"/>
                        </a:rPr>
                        <a:t>InsertItem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09127" y="4082603"/>
            <a:ext cx="236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improve this operation?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5962918" y="3361386"/>
            <a:ext cx="631065" cy="72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3071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/>
              <a:t>Examples</a:t>
            </a:r>
          </a:p>
          <a:p>
            <a:pPr lvl="1"/>
            <a:endParaRPr 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3716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82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8288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33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4478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1" name="AutoShape 9"/>
          <p:cNvCxnSpPr>
            <a:cxnSpLocks noChangeShapeType="1"/>
            <a:stCxn id="13317" idx="4"/>
            <a:endCxn id="13319" idx="0"/>
          </p:cNvCxnSpPr>
          <p:nvPr/>
        </p:nvCxnSpPr>
        <p:spPr bwMode="auto">
          <a:xfrm flipH="1">
            <a:off x="9144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0"/>
          <p:cNvCxnSpPr>
            <a:cxnSpLocks noChangeShapeType="1"/>
            <a:stCxn id="13318" idx="4"/>
            <a:endCxn id="13320" idx="0"/>
          </p:cNvCxnSpPr>
          <p:nvPr/>
        </p:nvCxnSpPr>
        <p:spPr bwMode="auto">
          <a:xfrm flipH="1">
            <a:off x="18288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1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17526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2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12192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3"/>
          <p:cNvCxnSpPr>
            <a:cxnSpLocks noChangeShapeType="1"/>
            <a:stCxn id="13318" idx="4"/>
            <a:endCxn id="13326" idx="0"/>
          </p:cNvCxnSpPr>
          <p:nvPr/>
        </p:nvCxnSpPr>
        <p:spPr bwMode="auto">
          <a:xfrm>
            <a:off x="22098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3622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524000" y="53340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Binary search trees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019800" y="5273675"/>
            <a:ext cx="236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Not a binary search tree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990600" y="2819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85800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524000" y="3733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514600" y="3733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6705600" y="2133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61722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71628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58674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67818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40" name="AutoShape 28"/>
          <p:cNvCxnSpPr>
            <a:cxnSpLocks noChangeShapeType="1"/>
            <a:stCxn id="13336" idx="4"/>
            <a:endCxn id="13338" idx="0"/>
          </p:cNvCxnSpPr>
          <p:nvPr/>
        </p:nvCxnSpPr>
        <p:spPr bwMode="auto">
          <a:xfrm flipH="1">
            <a:off x="6248400" y="35242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1" name="AutoShape 29"/>
          <p:cNvCxnSpPr>
            <a:cxnSpLocks noChangeShapeType="1"/>
            <a:stCxn id="13336" idx="4"/>
            <a:endCxn id="13339" idx="0"/>
          </p:cNvCxnSpPr>
          <p:nvPr/>
        </p:nvCxnSpPr>
        <p:spPr bwMode="auto">
          <a:xfrm>
            <a:off x="6553200" y="3524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2" name="AutoShape 30"/>
          <p:cNvCxnSpPr>
            <a:cxnSpLocks noChangeShapeType="1"/>
            <a:stCxn id="13335" idx="4"/>
            <a:endCxn id="13337" idx="0"/>
          </p:cNvCxnSpPr>
          <p:nvPr/>
        </p:nvCxnSpPr>
        <p:spPr bwMode="auto">
          <a:xfrm>
            <a:off x="7086600" y="27336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3" name="AutoShape 31"/>
          <p:cNvCxnSpPr>
            <a:cxnSpLocks noChangeShapeType="1"/>
            <a:stCxn id="13335" idx="4"/>
            <a:endCxn id="13336" idx="0"/>
          </p:cNvCxnSpPr>
          <p:nvPr/>
        </p:nvCxnSpPr>
        <p:spPr bwMode="auto">
          <a:xfrm flipH="1">
            <a:off x="6553200" y="27336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4" name="AutoShape 32"/>
          <p:cNvCxnSpPr>
            <a:cxnSpLocks noChangeShapeType="1"/>
            <a:stCxn id="13337" idx="4"/>
            <a:endCxn id="13345" idx="0"/>
          </p:cNvCxnSpPr>
          <p:nvPr/>
        </p:nvCxnSpPr>
        <p:spPr bwMode="auto">
          <a:xfrm>
            <a:off x="7543800" y="35242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76962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6324600" y="29241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6781800" y="21621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7239000" y="29241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019800" y="38385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858000" y="38385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7848600" y="38385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52" name="Oval 40"/>
          <p:cNvSpPr>
            <a:spLocks noChangeArrowheads="1"/>
          </p:cNvSpPr>
          <p:nvPr/>
        </p:nvSpPr>
        <p:spPr bwMode="auto">
          <a:xfrm>
            <a:off x="4114800" y="15716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Oval 41"/>
          <p:cNvSpPr>
            <a:spLocks noChangeArrowheads="1"/>
          </p:cNvSpPr>
          <p:nvPr/>
        </p:nvSpPr>
        <p:spPr bwMode="auto">
          <a:xfrm>
            <a:off x="35814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Oval 42"/>
          <p:cNvSpPr>
            <a:spLocks noChangeArrowheads="1"/>
          </p:cNvSpPr>
          <p:nvPr/>
        </p:nvSpPr>
        <p:spPr bwMode="auto">
          <a:xfrm>
            <a:off x="45720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Oval 43"/>
          <p:cNvSpPr>
            <a:spLocks noChangeArrowheads="1"/>
          </p:cNvSpPr>
          <p:nvPr/>
        </p:nvSpPr>
        <p:spPr bwMode="auto">
          <a:xfrm>
            <a:off x="4191000" y="3200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56" name="AutoShape 44"/>
          <p:cNvCxnSpPr>
            <a:cxnSpLocks noChangeShapeType="1"/>
            <a:stCxn id="13354" idx="4"/>
            <a:endCxn id="13355" idx="0"/>
          </p:cNvCxnSpPr>
          <p:nvPr/>
        </p:nvCxnSpPr>
        <p:spPr bwMode="auto">
          <a:xfrm flipH="1">
            <a:off x="4572000" y="29622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7" name="AutoShape 45"/>
          <p:cNvCxnSpPr>
            <a:cxnSpLocks noChangeShapeType="1"/>
            <a:stCxn id="13352" idx="4"/>
            <a:endCxn id="13354" idx="0"/>
          </p:cNvCxnSpPr>
          <p:nvPr/>
        </p:nvCxnSpPr>
        <p:spPr bwMode="auto">
          <a:xfrm>
            <a:off x="4495800" y="21717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8" name="AutoShape 46"/>
          <p:cNvCxnSpPr>
            <a:cxnSpLocks noChangeShapeType="1"/>
            <a:stCxn id="13352" idx="4"/>
            <a:endCxn id="13353" idx="0"/>
          </p:cNvCxnSpPr>
          <p:nvPr/>
        </p:nvCxnSpPr>
        <p:spPr bwMode="auto">
          <a:xfrm flipH="1">
            <a:off x="3962400" y="21717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9" name="AutoShape 47"/>
          <p:cNvCxnSpPr>
            <a:cxnSpLocks noChangeShapeType="1"/>
            <a:stCxn id="13355" idx="4"/>
            <a:endCxn id="13360" idx="0"/>
          </p:cNvCxnSpPr>
          <p:nvPr/>
        </p:nvCxnSpPr>
        <p:spPr bwMode="auto">
          <a:xfrm flipH="1">
            <a:off x="3886200" y="3800475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3505200" y="4038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4267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35814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733800" y="236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4191000" y="4876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46482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67" name="Oval 55"/>
          <p:cNvSpPr>
            <a:spLocks noChangeArrowheads="1"/>
          </p:cNvSpPr>
          <p:nvPr/>
        </p:nvSpPr>
        <p:spPr bwMode="auto">
          <a:xfrm>
            <a:off x="4114800" y="4876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68" name="AutoShape 56"/>
          <p:cNvCxnSpPr>
            <a:cxnSpLocks noChangeShapeType="1"/>
            <a:stCxn id="13360" idx="4"/>
            <a:endCxn id="13367" idx="0"/>
          </p:cNvCxnSpPr>
          <p:nvPr/>
        </p:nvCxnSpPr>
        <p:spPr bwMode="auto">
          <a:xfrm>
            <a:off x="3886200" y="4638675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9" name="Line 57"/>
          <p:cNvSpPr>
            <a:spLocks noChangeShapeType="1"/>
          </p:cNvSpPr>
          <p:nvPr/>
        </p:nvSpPr>
        <p:spPr bwMode="auto">
          <a:xfrm>
            <a:off x="5562600" y="1295400"/>
            <a:ext cx="0" cy="510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517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placement of each element in the binary tree must satisfy the binary search property: The value of the key of an element is greater than the value of the key of any element in its left </a:t>
                      </a:r>
                      <a:r>
                        <a:rPr lang="en-US" dirty="0" err="1" smtClean="0"/>
                        <a:t>subtree</a:t>
                      </a:r>
                      <a:r>
                        <a:rPr lang="en-US" dirty="0" smtClean="0"/>
                        <a:t>, and less than the value of the key of any element in its right </a:t>
                      </a:r>
                      <a:r>
                        <a:rPr lang="en-US" dirty="0" err="1" smtClean="0"/>
                        <a:t>subtree</a:t>
                      </a:r>
                      <a:r>
                        <a:rPr lang="en-US" dirty="0" smtClean="0"/>
                        <a:t>.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Initializes tree to empty state.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Tree exists and is empty.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Determines whether tree is empty.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tree is empty and false otherwise.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Determines whether tree is full.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tree is full and false otherwise.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412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the number of elements in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number of elements in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item. Boolean&amp; found)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item whose key matches item's key (if present).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Key member of item is initialized.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there is an element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 whose key matches item's key, then found = true and item is a copy of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; otherwise, found = false and item is unchanged. Tree is unchanged.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item to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 is not full. item is not in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is in tree. Binary search property is maintained.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781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the element whose key matches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member of item is initialized. One and only one element in tree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element in tree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Print()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 the values in the tree in ascending key order.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 in the tree are printed in ascending key order.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1762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367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ResetTree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order)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current position for an iteration through the tree in </a:t>
                      </a:r>
                      <a:r>
                        <a:rPr lang="en-US" dirty="0" err="1" smtClean="0"/>
                        <a:t>OrderType</a:t>
                      </a:r>
                      <a:r>
                        <a:rPr lang="en-US" dirty="0" smtClean="0"/>
                        <a:t> order.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prior to root of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item,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order, Boolean&amp; finished)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the next element in tree.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position is defined. Element at current position is not last in tree.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position is one position beyond current position at entry to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. finished = (current position is last in tree). item is a copy of element at current position.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5600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34129" y="1377233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2475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350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84879" y="1957589"/>
            <a:ext cx="656822" cy="74697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20066" y="1943904"/>
            <a:ext cx="695459" cy="7332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921" y="1903274"/>
            <a:ext cx="276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the Nodes in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42524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921" y="1903274"/>
            <a:ext cx="276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5834129" y="1377233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2475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350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84879" y="1957589"/>
            <a:ext cx="656822" cy="74697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20066" y="1943904"/>
            <a:ext cx="695459" cy="7332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38816" y="381858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79582" y="38185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1244" y="38185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32281" y="457629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73047" y="457629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64709" y="457629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>
            <a:stCxn id="27" idx="2"/>
            <a:endCxn id="29" idx="0"/>
          </p:cNvCxnSpPr>
          <p:nvPr/>
        </p:nvCxnSpPr>
        <p:spPr>
          <a:xfrm flipH="1">
            <a:off x="4152664" y="4269345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533914" y="45762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74680" y="45762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66342" y="45762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6" idx="2"/>
            <a:endCxn id="34" idx="0"/>
          </p:cNvCxnSpPr>
          <p:nvPr/>
        </p:nvCxnSpPr>
        <p:spPr>
          <a:xfrm>
            <a:off x="5813368" y="42693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63672" y="531038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04438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96100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58555" y="531038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999321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90983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20336" y="531038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61102" y="531038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52764" y="531038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71244" y="604447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12010" y="604447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03672" y="604447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93148" y="604447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33914" y="604447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25576" y="604447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91061" y="604447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31827" y="604447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923489" y="604447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0" idx="2"/>
            <a:endCxn id="46" idx="0"/>
          </p:cNvCxnSpPr>
          <p:nvPr/>
        </p:nvCxnSpPr>
        <p:spPr>
          <a:xfrm>
            <a:off x="4506833" y="5027052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6" idx="2"/>
            <a:endCxn id="40" idx="0"/>
          </p:cNvCxnSpPr>
          <p:nvPr/>
        </p:nvCxnSpPr>
        <p:spPr>
          <a:xfrm flipH="1">
            <a:off x="5784055" y="5027051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5" idx="2"/>
            <a:endCxn id="43" idx="0"/>
          </p:cNvCxnSpPr>
          <p:nvPr/>
        </p:nvCxnSpPr>
        <p:spPr>
          <a:xfrm>
            <a:off x="7108466" y="5027051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2"/>
            <a:endCxn id="49" idx="0"/>
          </p:cNvCxnSpPr>
          <p:nvPr/>
        </p:nvCxnSpPr>
        <p:spPr>
          <a:xfrm flipH="1">
            <a:off x="5191627" y="5761145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5" name="Straight Arrow Connector 6144"/>
          <p:cNvCxnSpPr>
            <a:stCxn id="41" idx="2"/>
            <a:endCxn id="52" idx="0"/>
          </p:cNvCxnSpPr>
          <p:nvPr/>
        </p:nvCxnSpPr>
        <p:spPr>
          <a:xfrm>
            <a:off x="6138224" y="5761145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7" name="Straight Arrow Connector 6146"/>
          <p:cNvCxnSpPr>
            <a:stCxn id="44" idx="2"/>
            <a:endCxn id="55" idx="0"/>
          </p:cNvCxnSpPr>
          <p:nvPr/>
        </p:nvCxnSpPr>
        <p:spPr>
          <a:xfrm>
            <a:off x="8133107" y="5761145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325413" y="305550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52" name="Straight Arrow Connector 6151"/>
          <p:cNvCxnSpPr>
            <a:stCxn id="71" idx="2"/>
            <a:endCxn id="25" idx="0"/>
          </p:cNvCxnSpPr>
          <p:nvPr/>
        </p:nvCxnSpPr>
        <p:spPr>
          <a:xfrm>
            <a:off x="5459199" y="3506268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Box 6152"/>
          <p:cNvSpPr txBox="1"/>
          <p:nvPr/>
        </p:nvSpPr>
        <p:spPr>
          <a:xfrm>
            <a:off x="5679582" y="3109243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664709" y="45762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155043" y="531038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857162" y="531038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90983" y="531038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923489" y="60444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533914" y="605092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824519" y="604447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6889" y="604058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701861" y="605092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631827" y="604058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2" y="3709115"/>
            <a:ext cx="3196978" cy="233146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the Nodes in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8178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862885"/>
            <a:ext cx="8583769" cy="579549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BINARYSEARCHTREE_H_INCLUDED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#define 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BINARYSEARCHTREE_H_INCLUDED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char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info;TreeNode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*left, *right;};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enum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{PRE_ORDER, IN_ORDER, POST_ORDER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~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LengthIs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found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item);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item);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ResetTree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order);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GetNextItem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order,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finished);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Print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private: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* root;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// BINARYSEARCHTREE_H_INCLUDED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sz="1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binarysearchtree.h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8121" y="1016358"/>
            <a:ext cx="4217832" cy="43154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*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try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delete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false;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catch(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bad_alloc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exception)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true;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sz="1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015285"/>
            <a:ext cx="4217832" cy="3852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#include "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binarysearchtree.h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&lt;new&gt;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root 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return root ==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binarysearchtree.cpp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8121" y="1016358"/>
            <a:ext cx="4217832" cy="43154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*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try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delete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false;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catch(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bad_alloc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exception)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true;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sz="1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015285"/>
            <a:ext cx="4217832" cy="3852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#include "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binarysearchtree.h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&lt;new&gt;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root 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return root ==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366841" y="207984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66841" y="3290462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86342" y="254939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binarysearchtree.cpp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Tree Data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34" y="1618087"/>
            <a:ext cx="3277132" cy="4791075"/>
          </a:xfrm>
        </p:spPr>
      </p:pic>
    </p:spTree>
    <p:extLst>
      <p:ext uri="{BB962C8B-B14F-4D97-AF65-F5344CB8AC3E}">
        <p14:creationId xmlns:p14="http://schemas.microsoft.com/office/powerpoint/2010/main" val="18344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848797" y="254035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5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848797" y="254035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5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494628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202966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9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494628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202966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9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789726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7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789726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7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3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3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8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34" y="1618087"/>
            <a:ext cx="3277132" cy="4791075"/>
          </a:xfrm>
        </p:spPr>
      </p:pic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4726546" y="6048709"/>
            <a:ext cx="2569336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95882" y="5864043"/>
            <a:ext cx="7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295882" y="1886686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leaves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>
            <a:off x="5342586" y="2071352"/>
            <a:ext cx="1953296" cy="16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60277" y="4948391"/>
            <a:ext cx="125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Branches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876541" y="2718405"/>
            <a:ext cx="3483736" cy="2414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8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12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12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6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6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4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4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43720" y="479523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84486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76148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4030217" y="451189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67842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380546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20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43720" y="479523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84486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76148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4030217" y="451189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67842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380546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43720" y="479523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84486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6148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14445" y="552931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55211" y="552931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46873" y="552931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2" idx="2"/>
            <a:endCxn id="25" idx="0"/>
          </p:cNvCxnSpPr>
          <p:nvPr/>
        </p:nvCxnSpPr>
        <p:spPr>
          <a:xfrm>
            <a:off x="4030217" y="451189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22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28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1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2"/>
            <a:endCxn id="34" idx="0"/>
          </p:cNvCxnSpPr>
          <p:nvPr/>
        </p:nvCxnSpPr>
        <p:spPr>
          <a:xfrm>
            <a:off x="7656491" y="524599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67842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380546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446873" y="552931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155211" y="552542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20</a:t>
            </a:r>
            <a:endParaRPr lang="en-US" dirty="0"/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" y="1312575"/>
            <a:ext cx="423715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*y = &amp;x;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f(y);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62152" y="1312575"/>
            <a:ext cx="42500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5, *y = &amp;x;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"y = " &lt;&lt; 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"y = " &lt;&lt; 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577" y="5590669"/>
            <a:ext cx="2125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Output:</a:t>
            </a:r>
          </a:p>
          <a:p>
            <a:r>
              <a:rPr lang="en-US" sz="1600" dirty="0" smtClean="0"/>
              <a:t>y </a:t>
            </a:r>
            <a:r>
              <a:rPr lang="en-US" sz="1600" dirty="0"/>
              <a:t>= 0x28ff18</a:t>
            </a:r>
          </a:p>
          <a:p>
            <a:r>
              <a:rPr lang="en-US" sz="1600" dirty="0"/>
              <a:t>y = 0x28ff18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2152" y="5590669"/>
            <a:ext cx="2125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Output:</a:t>
            </a:r>
          </a:p>
          <a:p>
            <a:r>
              <a:rPr lang="en-US" sz="1600" dirty="0"/>
              <a:t>y = 0x28ff0c</a:t>
            </a:r>
          </a:p>
          <a:p>
            <a:r>
              <a:rPr lang="en-US" sz="1600" dirty="0"/>
              <a:t>y = 0x28fee4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577" y="990600"/>
            <a:ext cx="66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Pointer  </a:t>
            </a:r>
            <a:r>
              <a:rPr lang="en-US" b="1" dirty="0" err="1" smtClean="0"/>
              <a:t>vs</a:t>
            </a:r>
            <a:r>
              <a:rPr lang="en-US" b="1" dirty="0" smtClean="0"/>
              <a:t> Reference to Pointer</a:t>
            </a:r>
            <a:endParaRPr lang="en-US" b="1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4494727" y="1359932"/>
            <a:ext cx="0" cy="509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Tree</a:t>
            </a:r>
            <a:endParaRPr lang="en-US" sz="2800" dirty="0"/>
          </a:p>
          <a:p>
            <a:pPr lvl="1"/>
            <a:r>
              <a:rPr lang="en-US" sz="2400" dirty="0" smtClean="0"/>
              <a:t>Collection of nodes linked to each other (similar to linked lists)</a:t>
            </a:r>
            <a:endParaRPr lang="en-US" sz="2400" dirty="0"/>
          </a:p>
          <a:p>
            <a:pPr lvl="1"/>
            <a:r>
              <a:rPr lang="en-US" sz="2400" dirty="0"/>
              <a:t>Each node can have 0 or more </a:t>
            </a:r>
            <a:r>
              <a:rPr lang="en-US" sz="2400" dirty="0" smtClean="0">
                <a:solidFill>
                  <a:srgbClr val="CC0000"/>
                </a:solidFill>
              </a:rPr>
              <a:t>children </a:t>
            </a:r>
            <a:r>
              <a:rPr lang="en-US" sz="2400" dirty="0" smtClean="0"/>
              <a:t>(successor nodes)</a:t>
            </a:r>
            <a:endParaRPr lang="en-US" sz="2400" dirty="0"/>
          </a:p>
          <a:p>
            <a:pPr lvl="1"/>
            <a:r>
              <a:rPr lang="en-US" sz="2400" dirty="0" smtClean="0"/>
              <a:t>Each node (except the root) has </a:t>
            </a:r>
            <a:r>
              <a:rPr lang="en-US" sz="2400" u="sng" dirty="0" smtClean="0"/>
              <a:t>exactly </a:t>
            </a:r>
            <a:r>
              <a:rPr lang="en-US" sz="2400" u="sng" dirty="0"/>
              <a:t>one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CC0000"/>
                </a:solidFill>
              </a:rPr>
              <a:t>parent </a:t>
            </a:r>
            <a:r>
              <a:rPr lang="en-US" sz="2400" dirty="0" smtClean="0"/>
              <a:t>(predecessor node)</a:t>
            </a:r>
          </a:p>
          <a:p>
            <a:pPr lvl="2"/>
            <a:r>
              <a:rPr lang="en-US" sz="2000" dirty="0" smtClean="0"/>
              <a:t>This means that there is exactly one path to go from the root to any other node</a:t>
            </a:r>
            <a:endParaRPr lang="en-US" sz="2000" dirty="0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172200" y="4267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52578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0866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8006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7150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6294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5438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3" name="AutoShape 11"/>
          <p:cNvCxnSpPr>
            <a:cxnSpLocks noChangeShapeType="1"/>
            <a:stCxn id="8197" idx="4"/>
            <a:endCxn id="8199" idx="0"/>
          </p:cNvCxnSpPr>
          <p:nvPr/>
        </p:nvCxnSpPr>
        <p:spPr bwMode="auto">
          <a:xfrm flipH="1">
            <a:off x="51816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4" name="AutoShape 12"/>
          <p:cNvCxnSpPr>
            <a:cxnSpLocks noChangeShapeType="1"/>
            <a:stCxn id="8197" idx="4"/>
            <a:endCxn id="8200" idx="0"/>
          </p:cNvCxnSpPr>
          <p:nvPr/>
        </p:nvCxnSpPr>
        <p:spPr bwMode="auto">
          <a:xfrm>
            <a:off x="56388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5" name="AutoShape 13"/>
          <p:cNvCxnSpPr>
            <a:cxnSpLocks noChangeShapeType="1"/>
            <a:stCxn id="8198" idx="4"/>
            <a:endCxn id="8201" idx="0"/>
          </p:cNvCxnSpPr>
          <p:nvPr/>
        </p:nvCxnSpPr>
        <p:spPr bwMode="auto">
          <a:xfrm flipH="1">
            <a:off x="70104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198" idx="4"/>
            <a:endCxn id="8202" idx="0"/>
          </p:cNvCxnSpPr>
          <p:nvPr/>
        </p:nvCxnSpPr>
        <p:spPr bwMode="auto">
          <a:xfrm>
            <a:off x="74676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196" idx="4"/>
            <a:endCxn id="8198" idx="0"/>
          </p:cNvCxnSpPr>
          <p:nvPr/>
        </p:nvCxnSpPr>
        <p:spPr bwMode="auto">
          <a:xfrm>
            <a:off x="65532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  <a:stCxn id="8196" idx="4"/>
            <a:endCxn id="8197" idx="0"/>
          </p:cNvCxnSpPr>
          <p:nvPr/>
        </p:nvCxnSpPr>
        <p:spPr bwMode="auto">
          <a:xfrm flipH="1">
            <a:off x="56388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2133600" y="4267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12192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22860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7620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16764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25908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35052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6" name="AutoShape 24"/>
          <p:cNvCxnSpPr>
            <a:cxnSpLocks noChangeShapeType="1"/>
            <a:stCxn id="8210" idx="4"/>
            <a:endCxn id="8212" idx="0"/>
          </p:cNvCxnSpPr>
          <p:nvPr/>
        </p:nvCxnSpPr>
        <p:spPr bwMode="auto">
          <a:xfrm flipH="1">
            <a:off x="11430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7" name="AutoShape 25"/>
          <p:cNvCxnSpPr>
            <a:cxnSpLocks noChangeShapeType="1"/>
            <a:stCxn id="8211" idx="4"/>
            <a:endCxn id="8213" idx="0"/>
          </p:cNvCxnSpPr>
          <p:nvPr/>
        </p:nvCxnSpPr>
        <p:spPr bwMode="auto">
          <a:xfrm flipH="1">
            <a:off x="2057400" y="5514975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8" name="AutoShape 26"/>
          <p:cNvCxnSpPr>
            <a:cxnSpLocks noChangeShapeType="1"/>
            <a:stCxn id="8211" idx="4"/>
            <a:endCxn id="8214" idx="0"/>
          </p:cNvCxnSpPr>
          <p:nvPr/>
        </p:nvCxnSpPr>
        <p:spPr bwMode="auto">
          <a:xfrm>
            <a:off x="2667000" y="5514975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9" name="AutoShape 27"/>
          <p:cNvCxnSpPr>
            <a:cxnSpLocks noChangeShapeType="1"/>
            <a:stCxn id="8211" idx="4"/>
            <a:endCxn id="8215" idx="0"/>
          </p:cNvCxnSpPr>
          <p:nvPr/>
        </p:nvCxnSpPr>
        <p:spPr bwMode="auto">
          <a:xfrm>
            <a:off x="2667000" y="5514975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0" name="AutoShape 28"/>
          <p:cNvCxnSpPr>
            <a:cxnSpLocks noChangeShapeType="1"/>
            <a:stCxn id="8209" idx="4"/>
            <a:endCxn id="8211" idx="0"/>
          </p:cNvCxnSpPr>
          <p:nvPr/>
        </p:nvCxnSpPr>
        <p:spPr bwMode="auto">
          <a:xfrm>
            <a:off x="2514600" y="4676775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1" name="AutoShape 29"/>
          <p:cNvCxnSpPr>
            <a:cxnSpLocks noChangeShapeType="1"/>
            <a:stCxn id="8209" idx="4"/>
            <a:endCxn id="8210" idx="0"/>
          </p:cNvCxnSpPr>
          <p:nvPr/>
        </p:nvCxnSpPr>
        <p:spPr bwMode="auto">
          <a:xfrm flipH="1">
            <a:off x="16002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32766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23" name="AutoShape 31"/>
          <p:cNvCxnSpPr>
            <a:cxnSpLocks noChangeShapeType="1"/>
            <a:stCxn id="8209" idx="4"/>
            <a:endCxn id="8222" idx="0"/>
          </p:cNvCxnSpPr>
          <p:nvPr/>
        </p:nvCxnSpPr>
        <p:spPr bwMode="auto">
          <a:xfrm>
            <a:off x="2514600" y="4676775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2057400" y="624840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3300"/>
                </a:solidFill>
              </a:rPr>
              <a:t>Tree</a:t>
            </a: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715000" y="6248400"/>
            <a:ext cx="141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Not Tree</a:t>
            </a:r>
            <a:endParaRPr lang="en-US" sz="2400" b="1" dirty="0">
              <a:solidFill>
                <a:srgbClr val="FF3300"/>
              </a:solidFill>
            </a:endParaRPr>
          </a:p>
        </p:txBody>
      </p:sp>
      <p:cxnSp>
        <p:nvCxnSpPr>
          <p:cNvPr id="34" name="AutoShape 16"/>
          <p:cNvCxnSpPr>
            <a:cxnSpLocks noChangeShapeType="1"/>
            <a:stCxn id="8196" idx="4"/>
          </p:cNvCxnSpPr>
          <p:nvPr/>
        </p:nvCxnSpPr>
        <p:spPr bwMode="auto">
          <a:xfrm flipH="1">
            <a:off x="6211564" y="4648200"/>
            <a:ext cx="341636" cy="113038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33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*&amp;tree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)//Base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ase:Insertion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place found.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tree-&gt;right = NULL;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tree-&gt;left = NULL: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tree-&gt;info = item;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Insert(tree-&gt;left, 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);//General case 1:Insert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left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Insert(tree-&gt;right, 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2:Insert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right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Insert(root, item):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Terminology</a:t>
            </a:r>
          </a:p>
          <a:p>
            <a:pPr lvl="1"/>
            <a:r>
              <a:rPr lang="en-US" sz="2800" dirty="0"/>
              <a:t>Root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 smtClean="0"/>
              <a:t>node with no </a:t>
            </a:r>
            <a:r>
              <a:rPr lang="en-US" sz="2800" dirty="0"/>
              <a:t>parent</a:t>
            </a:r>
          </a:p>
          <a:p>
            <a:pPr lvl="1"/>
            <a:r>
              <a:rPr lang="en-US" sz="2800" dirty="0"/>
              <a:t>Leaf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 smtClean="0"/>
              <a:t>node(s) with no </a:t>
            </a:r>
            <a:r>
              <a:rPr lang="en-US" sz="2800" dirty="0"/>
              <a:t>child</a:t>
            </a:r>
          </a:p>
          <a:p>
            <a:pPr lvl="1"/>
            <a:r>
              <a:rPr lang="en-US" sz="2800" dirty="0"/>
              <a:t>Interior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 smtClean="0"/>
              <a:t>non-leaf nodes</a:t>
            </a:r>
            <a:endParaRPr lang="en-US" sz="2800" dirty="0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5463862" y="4010025"/>
            <a:ext cx="762000" cy="381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45494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56162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0922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0066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9210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68354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11"/>
          <p:cNvCxnSpPr>
            <a:cxnSpLocks noChangeShapeType="1"/>
            <a:stCxn id="9221" idx="4"/>
            <a:endCxn id="9223" idx="0"/>
          </p:cNvCxnSpPr>
          <p:nvPr/>
        </p:nvCxnSpPr>
        <p:spPr bwMode="auto">
          <a:xfrm flipH="1">
            <a:off x="447326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12"/>
          <p:cNvCxnSpPr>
            <a:cxnSpLocks noChangeShapeType="1"/>
            <a:stCxn id="9222" idx="4"/>
            <a:endCxn id="9224" idx="0"/>
          </p:cNvCxnSpPr>
          <p:nvPr/>
        </p:nvCxnSpPr>
        <p:spPr bwMode="auto">
          <a:xfrm flipH="1">
            <a:off x="5387662" y="5257800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AutoShape 13"/>
          <p:cNvCxnSpPr>
            <a:cxnSpLocks noChangeShapeType="1"/>
            <a:stCxn id="9222" idx="4"/>
            <a:endCxn id="9225" idx="0"/>
          </p:cNvCxnSpPr>
          <p:nvPr/>
        </p:nvCxnSpPr>
        <p:spPr bwMode="auto">
          <a:xfrm>
            <a:off x="5997262" y="5257800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14"/>
          <p:cNvCxnSpPr>
            <a:cxnSpLocks noChangeShapeType="1"/>
            <a:stCxn id="9222" idx="4"/>
            <a:endCxn id="9226" idx="0"/>
          </p:cNvCxnSpPr>
          <p:nvPr/>
        </p:nvCxnSpPr>
        <p:spPr bwMode="auto">
          <a:xfrm>
            <a:off x="5997262" y="5257800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15"/>
          <p:cNvCxnSpPr>
            <a:cxnSpLocks noChangeShapeType="1"/>
            <a:stCxn id="9220" idx="4"/>
            <a:endCxn id="9222" idx="0"/>
          </p:cNvCxnSpPr>
          <p:nvPr/>
        </p:nvCxnSpPr>
        <p:spPr bwMode="auto">
          <a:xfrm>
            <a:off x="5844862" y="4419600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16"/>
          <p:cNvCxnSpPr>
            <a:cxnSpLocks noChangeShapeType="1"/>
            <a:stCxn id="9220" idx="4"/>
            <a:endCxn id="9221" idx="0"/>
          </p:cNvCxnSpPr>
          <p:nvPr/>
        </p:nvCxnSpPr>
        <p:spPr bwMode="auto">
          <a:xfrm flipH="1">
            <a:off x="4930462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66068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4" name="AutoShape 18"/>
          <p:cNvCxnSpPr>
            <a:cxnSpLocks noChangeShapeType="1"/>
            <a:stCxn id="9220" idx="4"/>
            <a:endCxn id="9233" idx="0"/>
          </p:cNvCxnSpPr>
          <p:nvPr/>
        </p:nvCxnSpPr>
        <p:spPr bwMode="auto">
          <a:xfrm>
            <a:off x="5844862" y="4419600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31818" y="3962400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Root node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31818" y="5486400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3300"/>
                </a:solidFill>
              </a:rPr>
              <a:t>Leaf nodes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31818" y="4800600"/>
            <a:ext cx="221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tx2"/>
                </a:solidFill>
              </a:rPr>
              <a:t>Interior nodes</a:t>
            </a:r>
          </a:p>
        </p:txBody>
      </p:sp>
      <p:cxnSp>
        <p:nvCxnSpPr>
          <p:cNvPr id="3" name="Straight Arrow Connector 2"/>
          <p:cNvCxnSpPr>
            <a:stCxn id="9235" idx="3"/>
          </p:cNvCxnSpPr>
          <p:nvPr/>
        </p:nvCxnSpPr>
        <p:spPr>
          <a:xfrm>
            <a:off x="1920918" y="4191000"/>
            <a:ext cx="3466744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97118" y="5734050"/>
            <a:ext cx="1920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42073" y="5077537"/>
            <a:ext cx="2167113" cy="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917324" y="4731010"/>
            <a:ext cx="4000716" cy="1593442"/>
          </a:xfrm>
          <a:custGeom>
            <a:avLst/>
            <a:gdLst>
              <a:gd name="connsiteX0" fmla="*/ 79782 w 4000716"/>
              <a:gd name="connsiteY0" fmla="*/ 822180 h 1593442"/>
              <a:gd name="connsiteX1" fmla="*/ 11544 w 4000716"/>
              <a:gd name="connsiteY1" fmla="*/ 1095135 h 1593442"/>
              <a:gd name="connsiteX2" fmla="*/ 243556 w 4000716"/>
              <a:gd name="connsiteY2" fmla="*/ 1409034 h 1593442"/>
              <a:gd name="connsiteX3" fmla="*/ 1007830 w 4000716"/>
              <a:gd name="connsiteY3" fmla="*/ 1586455 h 1593442"/>
              <a:gd name="connsiteX4" fmla="*/ 1853991 w 4000716"/>
              <a:gd name="connsiteY4" fmla="*/ 1559159 h 1593442"/>
              <a:gd name="connsiteX5" fmla="*/ 2577323 w 4000716"/>
              <a:gd name="connsiteY5" fmla="*/ 1572807 h 1593442"/>
              <a:gd name="connsiteX6" fmla="*/ 3532666 w 4000716"/>
              <a:gd name="connsiteY6" fmla="*/ 1463625 h 1593442"/>
              <a:gd name="connsiteX7" fmla="*/ 3996690 w 4000716"/>
              <a:gd name="connsiteY7" fmla="*/ 1136079 h 1593442"/>
              <a:gd name="connsiteX8" fmla="*/ 3751030 w 4000716"/>
              <a:gd name="connsiteY8" fmla="*/ 712998 h 1593442"/>
              <a:gd name="connsiteX9" fmla="*/ 3628200 w 4000716"/>
              <a:gd name="connsiteY9" fmla="*/ 521929 h 1593442"/>
              <a:gd name="connsiteX10" fmla="*/ 3669144 w 4000716"/>
              <a:gd name="connsiteY10" fmla="*/ 276270 h 1593442"/>
              <a:gd name="connsiteX11" fmla="*/ 3068642 w 4000716"/>
              <a:gd name="connsiteY11" fmla="*/ 3314 h 1593442"/>
              <a:gd name="connsiteX12" fmla="*/ 2672857 w 4000716"/>
              <a:gd name="connsiteY12" fmla="*/ 153440 h 1593442"/>
              <a:gd name="connsiteX13" fmla="*/ 2618266 w 4000716"/>
              <a:gd name="connsiteY13" fmla="*/ 562873 h 1593442"/>
              <a:gd name="connsiteX14" fmla="*/ 2086003 w 4000716"/>
              <a:gd name="connsiteY14" fmla="*/ 685702 h 1593442"/>
              <a:gd name="connsiteX15" fmla="*/ 1226194 w 4000716"/>
              <a:gd name="connsiteY15" fmla="*/ 672055 h 1593442"/>
              <a:gd name="connsiteX16" fmla="*/ 461920 w 4000716"/>
              <a:gd name="connsiteY16" fmla="*/ 753941 h 1593442"/>
              <a:gd name="connsiteX17" fmla="*/ 79782 w 4000716"/>
              <a:gd name="connsiteY17" fmla="*/ 822180 h 159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00716" h="1593442">
                <a:moveTo>
                  <a:pt x="79782" y="822180"/>
                </a:moveTo>
                <a:cubicBezTo>
                  <a:pt x="4719" y="879046"/>
                  <a:pt x="-15752" y="997326"/>
                  <a:pt x="11544" y="1095135"/>
                </a:cubicBezTo>
                <a:cubicBezTo>
                  <a:pt x="38840" y="1192944"/>
                  <a:pt x="77508" y="1327147"/>
                  <a:pt x="243556" y="1409034"/>
                </a:cubicBezTo>
                <a:cubicBezTo>
                  <a:pt x="409604" y="1490921"/>
                  <a:pt x="739424" y="1561434"/>
                  <a:pt x="1007830" y="1586455"/>
                </a:cubicBezTo>
                <a:cubicBezTo>
                  <a:pt x="1276236" y="1611476"/>
                  <a:pt x="1592409" y="1561434"/>
                  <a:pt x="1853991" y="1559159"/>
                </a:cubicBezTo>
                <a:cubicBezTo>
                  <a:pt x="2115573" y="1556884"/>
                  <a:pt x="2297544" y="1588729"/>
                  <a:pt x="2577323" y="1572807"/>
                </a:cubicBezTo>
                <a:cubicBezTo>
                  <a:pt x="2857102" y="1556885"/>
                  <a:pt x="3296105" y="1536413"/>
                  <a:pt x="3532666" y="1463625"/>
                </a:cubicBezTo>
                <a:cubicBezTo>
                  <a:pt x="3769227" y="1390837"/>
                  <a:pt x="3960296" y="1261183"/>
                  <a:pt x="3996690" y="1136079"/>
                </a:cubicBezTo>
                <a:cubicBezTo>
                  <a:pt x="4033084" y="1010975"/>
                  <a:pt x="3812445" y="815356"/>
                  <a:pt x="3751030" y="712998"/>
                </a:cubicBezTo>
                <a:cubicBezTo>
                  <a:pt x="3689615" y="610640"/>
                  <a:pt x="3641848" y="594717"/>
                  <a:pt x="3628200" y="521929"/>
                </a:cubicBezTo>
                <a:cubicBezTo>
                  <a:pt x="3614552" y="449141"/>
                  <a:pt x="3762404" y="362706"/>
                  <a:pt x="3669144" y="276270"/>
                </a:cubicBezTo>
                <a:cubicBezTo>
                  <a:pt x="3575884" y="189834"/>
                  <a:pt x="3234690" y="23786"/>
                  <a:pt x="3068642" y="3314"/>
                </a:cubicBezTo>
                <a:cubicBezTo>
                  <a:pt x="2902594" y="-17158"/>
                  <a:pt x="2747920" y="60180"/>
                  <a:pt x="2672857" y="153440"/>
                </a:cubicBezTo>
                <a:cubicBezTo>
                  <a:pt x="2597794" y="246700"/>
                  <a:pt x="2716075" y="474163"/>
                  <a:pt x="2618266" y="562873"/>
                </a:cubicBezTo>
                <a:cubicBezTo>
                  <a:pt x="2520457" y="651583"/>
                  <a:pt x="2318015" y="667505"/>
                  <a:pt x="2086003" y="685702"/>
                </a:cubicBezTo>
                <a:cubicBezTo>
                  <a:pt x="1853991" y="703899"/>
                  <a:pt x="1496874" y="660682"/>
                  <a:pt x="1226194" y="672055"/>
                </a:cubicBezTo>
                <a:cubicBezTo>
                  <a:pt x="955514" y="683428"/>
                  <a:pt x="652988" y="724371"/>
                  <a:pt x="461920" y="753941"/>
                </a:cubicBezTo>
                <a:cubicBezTo>
                  <a:pt x="270852" y="783511"/>
                  <a:pt x="154845" y="765314"/>
                  <a:pt x="79782" y="822180"/>
                </a:cubicBezTo>
                <a:close/>
              </a:path>
            </a:pathLst>
          </a:cu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396323" y="3901087"/>
            <a:ext cx="2059288" cy="1382672"/>
          </a:xfrm>
          <a:custGeom>
            <a:avLst/>
            <a:gdLst>
              <a:gd name="connsiteX0" fmla="*/ 1322089 w 2059288"/>
              <a:gd name="connsiteY0" fmla="*/ 2173 h 1382672"/>
              <a:gd name="connsiteX1" fmla="*/ 953599 w 2059288"/>
              <a:gd name="connsiteY1" fmla="*/ 193241 h 1382672"/>
              <a:gd name="connsiteX2" fmla="*/ 953599 w 2059288"/>
              <a:gd name="connsiteY2" fmla="*/ 534435 h 1382672"/>
              <a:gd name="connsiteX3" fmla="*/ 475928 w 2059288"/>
              <a:gd name="connsiteY3" fmla="*/ 780095 h 1382672"/>
              <a:gd name="connsiteX4" fmla="*/ 39199 w 2059288"/>
              <a:gd name="connsiteY4" fmla="*/ 1053050 h 1382672"/>
              <a:gd name="connsiteX5" fmla="*/ 107438 w 2059288"/>
              <a:gd name="connsiteY5" fmla="*/ 1326006 h 1382672"/>
              <a:gd name="connsiteX6" fmla="*/ 803474 w 2059288"/>
              <a:gd name="connsiteY6" fmla="*/ 1353301 h 1382672"/>
              <a:gd name="connsiteX7" fmla="*/ 1472214 w 2059288"/>
              <a:gd name="connsiteY7" fmla="*/ 1366949 h 1382672"/>
              <a:gd name="connsiteX8" fmla="*/ 1949886 w 2059288"/>
              <a:gd name="connsiteY8" fmla="*/ 1353301 h 1382672"/>
              <a:gd name="connsiteX9" fmla="*/ 2045420 w 2059288"/>
              <a:gd name="connsiteY9" fmla="*/ 1025755 h 1382672"/>
              <a:gd name="connsiteX10" fmla="*/ 1731522 w 2059288"/>
              <a:gd name="connsiteY10" fmla="*/ 684561 h 1382672"/>
              <a:gd name="connsiteX11" fmla="*/ 1908943 w 2059288"/>
              <a:gd name="connsiteY11" fmla="*/ 397958 h 1382672"/>
              <a:gd name="connsiteX12" fmla="*/ 1895295 w 2059288"/>
              <a:gd name="connsiteY12" fmla="*/ 111355 h 1382672"/>
              <a:gd name="connsiteX13" fmla="*/ 1322089 w 2059288"/>
              <a:gd name="connsiteY13" fmla="*/ 2173 h 138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9288" h="1382672">
                <a:moveTo>
                  <a:pt x="1322089" y="2173"/>
                </a:moveTo>
                <a:cubicBezTo>
                  <a:pt x="1165140" y="15821"/>
                  <a:pt x="1015014" y="104531"/>
                  <a:pt x="953599" y="193241"/>
                </a:cubicBezTo>
                <a:cubicBezTo>
                  <a:pt x="892184" y="281951"/>
                  <a:pt x="1033211" y="436626"/>
                  <a:pt x="953599" y="534435"/>
                </a:cubicBezTo>
                <a:cubicBezTo>
                  <a:pt x="873987" y="632244"/>
                  <a:pt x="628328" y="693659"/>
                  <a:pt x="475928" y="780095"/>
                </a:cubicBezTo>
                <a:cubicBezTo>
                  <a:pt x="323528" y="866531"/>
                  <a:pt x="100614" y="962065"/>
                  <a:pt x="39199" y="1053050"/>
                </a:cubicBezTo>
                <a:cubicBezTo>
                  <a:pt x="-22216" y="1144035"/>
                  <a:pt x="-19941" y="1275964"/>
                  <a:pt x="107438" y="1326006"/>
                </a:cubicBezTo>
                <a:cubicBezTo>
                  <a:pt x="234817" y="1376048"/>
                  <a:pt x="803474" y="1353301"/>
                  <a:pt x="803474" y="1353301"/>
                </a:cubicBezTo>
                <a:lnTo>
                  <a:pt x="1472214" y="1366949"/>
                </a:lnTo>
                <a:cubicBezTo>
                  <a:pt x="1663283" y="1366949"/>
                  <a:pt x="1854352" y="1410167"/>
                  <a:pt x="1949886" y="1353301"/>
                </a:cubicBezTo>
                <a:cubicBezTo>
                  <a:pt x="2045420" y="1296435"/>
                  <a:pt x="2081814" y="1137212"/>
                  <a:pt x="2045420" y="1025755"/>
                </a:cubicBezTo>
                <a:cubicBezTo>
                  <a:pt x="2009026" y="914298"/>
                  <a:pt x="1754268" y="789194"/>
                  <a:pt x="1731522" y="684561"/>
                </a:cubicBezTo>
                <a:cubicBezTo>
                  <a:pt x="1708776" y="579928"/>
                  <a:pt x="1881648" y="493492"/>
                  <a:pt x="1908943" y="397958"/>
                </a:cubicBezTo>
                <a:cubicBezTo>
                  <a:pt x="1936238" y="302424"/>
                  <a:pt x="1995379" y="181868"/>
                  <a:pt x="1895295" y="111355"/>
                </a:cubicBezTo>
                <a:cubicBezTo>
                  <a:pt x="1795211" y="40842"/>
                  <a:pt x="1479038" y="-11475"/>
                  <a:pt x="1322089" y="2173"/>
                </a:cubicBezTo>
                <a:close/>
              </a:path>
            </a:pathLst>
          </a:cu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4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3361386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61386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1386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Terminology</a:t>
            </a:r>
          </a:p>
          <a:p>
            <a:pPr lvl="1"/>
            <a:r>
              <a:rPr lang="en-US" sz="2800" dirty="0" smtClean="0"/>
              <a:t>Level </a:t>
            </a:r>
            <a:r>
              <a:rPr lang="en-US" sz="2800" dirty="0" smtClean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smtClean="0"/>
              <a:t>number of ancestors (parent or parent’s parent or …) up to the root (distance from the root)</a:t>
            </a:r>
          </a:p>
          <a:p>
            <a:pPr lvl="1"/>
            <a:r>
              <a:rPr lang="en-US" sz="2800" dirty="0"/>
              <a:t>Height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 smtClean="0"/>
              <a:t>number </a:t>
            </a:r>
            <a:r>
              <a:rPr lang="en-US" sz="2800" dirty="0"/>
              <a:t>of levels</a:t>
            </a:r>
            <a:endParaRPr lang="en-US" sz="2800" dirty="0" smtClean="0"/>
          </a:p>
          <a:p>
            <a:pPr lvl="2"/>
            <a:r>
              <a:rPr lang="en-US" sz="2400" dirty="0" smtClean="0"/>
              <a:t>Some books use height =</a:t>
            </a:r>
            <a:r>
              <a:rPr lang="en-US" sz="2400" dirty="0"/>
              <a:t> highest level in the </a:t>
            </a:r>
            <a:r>
              <a:rPr lang="en-US" sz="2400" dirty="0" smtClean="0"/>
              <a:t>tree</a:t>
            </a:r>
            <a:endParaRPr lang="en-US" sz="2400" dirty="0"/>
          </a:p>
          <a:p>
            <a:pPr lvl="1"/>
            <a:endParaRPr lang="en-US" sz="2800" dirty="0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5463862" y="4010025"/>
            <a:ext cx="762000" cy="381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45494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56162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0922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0066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9210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68354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11"/>
          <p:cNvCxnSpPr>
            <a:cxnSpLocks noChangeShapeType="1"/>
            <a:stCxn id="9221" idx="4"/>
            <a:endCxn id="9223" idx="0"/>
          </p:cNvCxnSpPr>
          <p:nvPr/>
        </p:nvCxnSpPr>
        <p:spPr bwMode="auto">
          <a:xfrm flipH="1">
            <a:off x="447326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12"/>
          <p:cNvCxnSpPr>
            <a:cxnSpLocks noChangeShapeType="1"/>
            <a:stCxn id="9222" idx="4"/>
            <a:endCxn id="9224" idx="0"/>
          </p:cNvCxnSpPr>
          <p:nvPr/>
        </p:nvCxnSpPr>
        <p:spPr bwMode="auto">
          <a:xfrm flipH="1">
            <a:off x="5387662" y="5257800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AutoShape 13"/>
          <p:cNvCxnSpPr>
            <a:cxnSpLocks noChangeShapeType="1"/>
            <a:stCxn id="9222" idx="4"/>
            <a:endCxn id="9225" idx="0"/>
          </p:cNvCxnSpPr>
          <p:nvPr/>
        </p:nvCxnSpPr>
        <p:spPr bwMode="auto">
          <a:xfrm>
            <a:off x="5997262" y="5257800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14"/>
          <p:cNvCxnSpPr>
            <a:cxnSpLocks noChangeShapeType="1"/>
            <a:stCxn id="9222" idx="4"/>
            <a:endCxn id="9226" idx="0"/>
          </p:cNvCxnSpPr>
          <p:nvPr/>
        </p:nvCxnSpPr>
        <p:spPr bwMode="auto">
          <a:xfrm>
            <a:off x="5997262" y="5257800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15"/>
          <p:cNvCxnSpPr>
            <a:cxnSpLocks noChangeShapeType="1"/>
            <a:stCxn id="9220" idx="4"/>
            <a:endCxn id="9222" idx="0"/>
          </p:cNvCxnSpPr>
          <p:nvPr/>
        </p:nvCxnSpPr>
        <p:spPr bwMode="auto">
          <a:xfrm>
            <a:off x="5844862" y="4419600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16"/>
          <p:cNvCxnSpPr>
            <a:cxnSpLocks noChangeShapeType="1"/>
            <a:stCxn id="9220" idx="4"/>
            <a:endCxn id="9221" idx="0"/>
          </p:cNvCxnSpPr>
          <p:nvPr/>
        </p:nvCxnSpPr>
        <p:spPr bwMode="auto">
          <a:xfrm flipH="1">
            <a:off x="4930462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66068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4" name="AutoShape 18"/>
          <p:cNvCxnSpPr>
            <a:cxnSpLocks noChangeShapeType="1"/>
            <a:stCxn id="9220" idx="4"/>
            <a:endCxn id="9233" idx="0"/>
          </p:cNvCxnSpPr>
          <p:nvPr/>
        </p:nvCxnSpPr>
        <p:spPr bwMode="auto">
          <a:xfrm>
            <a:off x="5844862" y="4419600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125115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/>
              <a:t>Level 0</a:t>
            </a:r>
            <a:endParaRPr lang="en-US" sz="2400" b="1" dirty="0"/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125115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Level 2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125115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tx2"/>
                </a:solidFill>
              </a:rPr>
              <a:t>Level 1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75848" y="4796135"/>
            <a:ext cx="1677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00FF"/>
                </a:solidFill>
              </a:rPr>
              <a:t>Height = 3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7" name="AutoShape 23"/>
          <p:cNvSpPr>
            <a:spLocks/>
          </p:cNvSpPr>
          <p:nvPr/>
        </p:nvSpPr>
        <p:spPr bwMode="auto">
          <a:xfrm flipH="1">
            <a:off x="1852910" y="3967498"/>
            <a:ext cx="344409" cy="1981200"/>
          </a:xfrm>
          <a:prstGeom prst="rightBrace">
            <a:avLst>
              <a:gd name="adj1" fmla="val 43333"/>
              <a:gd name="adj2" fmla="val 526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306953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3410182"/>
            <a:ext cx="3908738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Insert(root-&gt;right-&gt;left,7)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306953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3410182"/>
            <a:ext cx="3908738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Insert(root-&gt;right-&gt;left,7)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4118" y="345406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306953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3410182"/>
            <a:ext cx="3908738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Insert(root-&gt;right-&gt;left,7)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4118" y="345406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Characteristics</a:t>
            </a:r>
            <a:endParaRPr lang="en-US" sz="3200" dirty="0"/>
          </a:p>
          <a:p>
            <a:pPr lvl="1"/>
            <a:r>
              <a:rPr lang="en-US" sz="2800" dirty="0"/>
              <a:t>Tree with </a:t>
            </a:r>
            <a:r>
              <a:rPr lang="en-US" sz="2800" dirty="0" smtClean="0"/>
              <a:t>0 – 2 </a:t>
            </a:r>
            <a:r>
              <a:rPr lang="en-US" sz="2800" dirty="0"/>
              <a:t>children per </a:t>
            </a:r>
            <a:r>
              <a:rPr lang="en-US" sz="2800" dirty="0" smtClean="0"/>
              <a:t>node</a:t>
            </a:r>
          </a:p>
          <a:p>
            <a:pPr lvl="2"/>
            <a:r>
              <a:rPr lang="en-US" sz="2400" dirty="0" smtClean="0"/>
              <a:t>No child</a:t>
            </a:r>
          </a:p>
          <a:p>
            <a:pPr lvl="2"/>
            <a:r>
              <a:rPr lang="en-US" sz="2400" dirty="0" smtClean="0"/>
              <a:t>One left child</a:t>
            </a:r>
          </a:p>
          <a:p>
            <a:pPr lvl="2"/>
            <a:r>
              <a:rPr lang="en-US" sz="2400" dirty="0" smtClean="0"/>
              <a:t>One right child</a:t>
            </a:r>
          </a:p>
          <a:p>
            <a:pPr lvl="2"/>
            <a:r>
              <a:rPr lang="en-US" sz="2400" dirty="0" smtClean="0"/>
              <a:t>One left child and one right child</a:t>
            </a:r>
            <a:endParaRPr lang="en-US" sz="2400" dirty="0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172200" y="3069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5257800" y="39076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086600" y="39076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7150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5438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2"/>
          <p:cNvCxnSpPr>
            <a:cxnSpLocks noChangeShapeType="1"/>
            <a:stCxn id="8197" idx="4"/>
            <a:endCxn id="8200" idx="0"/>
          </p:cNvCxnSpPr>
          <p:nvPr/>
        </p:nvCxnSpPr>
        <p:spPr bwMode="auto">
          <a:xfrm>
            <a:off x="56388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198" idx="4"/>
            <a:endCxn id="8202" idx="0"/>
          </p:cNvCxnSpPr>
          <p:nvPr/>
        </p:nvCxnSpPr>
        <p:spPr bwMode="auto">
          <a:xfrm>
            <a:off x="74676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196" idx="4"/>
            <a:endCxn id="8198" idx="0"/>
          </p:cNvCxnSpPr>
          <p:nvPr/>
        </p:nvCxnSpPr>
        <p:spPr bwMode="auto">
          <a:xfrm>
            <a:off x="6553200" y="3479041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  <a:stCxn id="8196" idx="4"/>
            <a:endCxn id="8197" idx="0"/>
          </p:cNvCxnSpPr>
          <p:nvPr/>
        </p:nvCxnSpPr>
        <p:spPr bwMode="auto">
          <a:xfrm flipH="1">
            <a:off x="5638800" y="3479041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674149" y="5959475"/>
            <a:ext cx="186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Binary Tree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6294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3"/>
          <p:cNvCxnSpPr>
            <a:cxnSpLocks noChangeShapeType="1"/>
            <a:endCxn id="34" idx="0"/>
          </p:cNvCxnSpPr>
          <p:nvPr/>
        </p:nvCxnSpPr>
        <p:spPr bwMode="auto">
          <a:xfrm flipH="1">
            <a:off x="70104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6197421" y="52792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3"/>
          <p:cNvCxnSpPr>
            <a:cxnSpLocks noChangeShapeType="1"/>
            <a:endCxn id="36" idx="0"/>
          </p:cNvCxnSpPr>
          <p:nvPr/>
        </p:nvCxnSpPr>
        <p:spPr bwMode="auto">
          <a:xfrm flipH="1">
            <a:off x="6578421" y="50030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14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Insert(root-&gt;left,3)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Insert(root-&gt;left,3)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Insert(root-&gt;left,3)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Impact of order of insertion on tree height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74993"/>
          <a:stretch/>
        </p:blipFill>
        <p:spPr bwMode="auto">
          <a:xfrm>
            <a:off x="289775" y="2136627"/>
            <a:ext cx="8573952" cy="25770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Impact of order of insertion on tree height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4565" b="41203"/>
          <a:stretch/>
        </p:blipFill>
        <p:spPr bwMode="auto">
          <a:xfrm>
            <a:off x="276895" y="2164912"/>
            <a:ext cx="8586831" cy="35331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3003</Words>
  <Application>Microsoft Office PowerPoint</Application>
  <PresentationFormat>On-screen Show (4:3)</PresentationFormat>
  <Paragraphs>890</Paragraphs>
  <Slides>101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6" baseType="lpstr">
      <vt:lpstr>Aharoni</vt:lpstr>
      <vt:lpstr>Arial</vt:lpstr>
      <vt:lpstr>Britannic Bold</vt:lpstr>
      <vt:lpstr>Calibri</vt:lpstr>
      <vt:lpstr>Calibri Light</vt:lpstr>
      <vt:lpstr>Cambria Math</vt:lpstr>
      <vt:lpstr>Courier</vt:lpstr>
      <vt:lpstr>Courier New</vt:lpstr>
      <vt:lpstr>Garamond</vt:lpstr>
      <vt:lpstr>Gungsuh</vt:lpstr>
      <vt:lpstr>Impact</vt:lpstr>
      <vt:lpstr>Symbol</vt:lpstr>
      <vt:lpstr>Times New Roman</vt:lpstr>
      <vt:lpstr>Verdana</vt:lpstr>
      <vt:lpstr>Office Theme</vt:lpstr>
      <vt:lpstr>Lecture 12 Binary Search Tree</vt:lpstr>
      <vt:lpstr>Motivation</vt:lpstr>
      <vt:lpstr>Motivation</vt:lpstr>
      <vt:lpstr>Tree Data Structure</vt:lpstr>
      <vt:lpstr>Tree Data Structure</vt:lpstr>
      <vt:lpstr>Tree Data Structure</vt:lpstr>
      <vt:lpstr>Tree Data Structure</vt:lpstr>
      <vt:lpstr>Tree Data Structure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Search Trees</vt:lpstr>
      <vt:lpstr>Binary Search Trees</vt:lpstr>
      <vt:lpstr>Binary Search Trees</vt:lpstr>
      <vt:lpstr>Binary Search Tree Specification</vt:lpstr>
      <vt:lpstr>Binary Search Tree Specification</vt:lpstr>
      <vt:lpstr>Binary Search Tree Specification</vt:lpstr>
      <vt:lpstr>Binary Search Tree Specification</vt:lpstr>
      <vt:lpstr>Implementing the Nodes in Binary Search Tree</vt:lpstr>
      <vt:lpstr>Implementing the Nodes in Binary Search Tree</vt:lpstr>
      <vt:lpstr>binarysearchtree.h</vt:lpstr>
      <vt:lpstr>binarysearchtree.cpp</vt:lpstr>
      <vt:lpstr>binarysearchtree.cpp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41</cp:revision>
  <dcterms:created xsi:type="dcterms:W3CDTF">2014-09-11T18:03:18Z</dcterms:created>
  <dcterms:modified xsi:type="dcterms:W3CDTF">2016-01-31T15:56:47Z</dcterms:modified>
</cp:coreProperties>
</file>