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-1500" y="2040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6450D-5567-4311-ADFA-4F73452A5BA0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AE5C2-4C6D-4C3F-B974-8558D44D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E5C2-4C6D-4C3F-B974-8558D44D4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33"/>
            <a:ext cx="6812994" cy="365259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33"/>
            <a:ext cx="19934317" cy="365259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1" y="9582373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10" y="9582373"/>
            <a:ext cx="13384168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10" y="13575850"/>
            <a:ext cx="13384168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6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6"/>
            <a:ext cx="9588659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86555"/>
              </p:ext>
            </p:extLst>
          </p:nvPr>
        </p:nvGraphicFramePr>
        <p:xfrm>
          <a:off x="-2" y="3"/>
          <a:ext cx="30279976" cy="42808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9988"/>
                <a:gridCol w="15139988"/>
              </a:tblGrid>
              <a:tr h="60883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200" u="none" strike="noStrike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Role of Network Control Packets in</a:t>
                      </a:r>
                    </a:p>
                    <a:p>
                      <a:pPr algn="ctr"/>
                      <a:r>
                        <a:rPr lang="en-US" sz="8200" u="none" strike="noStrike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Smartphone Energy Drainage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400" u="none" strike="noStrike" kern="1200" baseline="0" dirty="0" err="1" smtClean="0"/>
                        <a:t>Chander</a:t>
                      </a:r>
                      <a:r>
                        <a:rPr lang="en-US" sz="5400" u="none" strike="noStrike" kern="1200" baseline="0" dirty="0" smtClean="0"/>
                        <a:t> </a:t>
                      </a:r>
                      <a:r>
                        <a:rPr lang="en-US" sz="5400" u="none" strike="noStrike" kern="1200" baseline="0" dirty="0" err="1" smtClean="0"/>
                        <a:t>Govindarajan</a:t>
                      </a:r>
                      <a:r>
                        <a:rPr lang="en-US" sz="5400" u="none" strike="noStrike" kern="1200" baseline="30000" dirty="0" smtClean="0"/>
                        <a:t>*</a:t>
                      </a:r>
                      <a:r>
                        <a:rPr lang="en-US" sz="5400" u="none" strike="noStrike" kern="1200" baseline="0" dirty="0" smtClean="0"/>
                        <a:t>, </a:t>
                      </a:r>
                      <a:r>
                        <a:rPr lang="en-US" sz="5400" u="none" strike="noStrike" kern="1200" baseline="0" dirty="0" err="1" smtClean="0"/>
                        <a:t>Satadal</a:t>
                      </a:r>
                      <a:r>
                        <a:rPr lang="en-US" sz="5400" u="none" strike="noStrike" kern="1200" baseline="0" dirty="0" smtClean="0"/>
                        <a:t> </a:t>
                      </a:r>
                      <a:r>
                        <a:rPr lang="en-US" sz="5400" u="none" strike="noStrike" kern="1200" baseline="0" dirty="0" err="1" smtClean="0"/>
                        <a:t>Sengupta</a:t>
                      </a:r>
                      <a:r>
                        <a:rPr lang="en-US" sz="5400" u="none" strike="noStrike" kern="1200" baseline="30000" dirty="0" smtClean="0"/>
                        <a:t>*</a:t>
                      </a:r>
                      <a:r>
                        <a:rPr lang="en-US" sz="5400" u="none" strike="noStrike" kern="1200" baseline="0" dirty="0" smtClean="0"/>
                        <a:t>, </a:t>
                      </a:r>
                      <a:r>
                        <a:rPr lang="en-US" sz="5400" u="none" strike="noStrike" kern="1200" baseline="0" dirty="0" err="1" smtClean="0"/>
                        <a:t>Pradipta</a:t>
                      </a:r>
                      <a:r>
                        <a:rPr lang="en-US" sz="5400" u="none" strike="noStrike" kern="1200" baseline="0" dirty="0" smtClean="0"/>
                        <a:t> De</a:t>
                      </a:r>
                      <a:r>
                        <a:rPr lang="en-US" sz="5400" u="none" strike="noStrike" kern="1200" baseline="30000" dirty="0" smtClean="0"/>
                        <a:t>#</a:t>
                      </a:r>
                      <a:r>
                        <a:rPr lang="en-US" sz="5400" u="none" strike="noStrike" kern="1200" baseline="0" dirty="0" smtClean="0"/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5400" u="none" strike="noStrike" kern="1200" baseline="0" dirty="0" err="1" smtClean="0"/>
                        <a:t>Bivas</a:t>
                      </a:r>
                      <a:r>
                        <a:rPr lang="en-US" sz="5400" u="none" strike="noStrike" kern="1200" baseline="0" dirty="0" smtClean="0"/>
                        <a:t> </a:t>
                      </a:r>
                      <a:r>
                        <a:rPr lang="en-US" sz="5400" u="none" strike="noStrike" kern="1200" baseline="0" dirty="0" err="1" smtClean="0"/>
                        <a:t>Mitra</a:t>
                      </a:r>
                      <a:r>
                        <a:rPr lang="en-US" sz="5400" u="none" strike="noStrike" kern="1200" baseline="30000" dirty="0" smtClean="0"/>
                        <a:t>*</a:t>
                      </a:r>
                      <a:r>
                        <a:rPr lang="en-US" sz="5400" u="none" strike="noStrike" kern="1200" baseline="0" dirty="0" smtClean="0"/>
                        <a:t>, </a:t>
                      </a:r>
                      <a:r>
                        <a:rPr lang="en-US" sz="5400" u="none" strike="noStrike" kern="1200" baseline="0" dirty="0" err="1" smtClean="0"/>
                        <a:t>Sandip</a:t>
                      </a:r>
                      <a:r>
                        <a:rPr lang="en-US" sz="5400" u="none" strike="noStrike" kern="1200" baseline="0" dirty="0" smtClean="0"/>
                        <a:t> Chakraborty</a:t>
                      </a:r>
                      <a:r>
                        <a:rPr lang="en-US" sz="5400" u="none" strike="noStrike" kern="1200" baseline="30000" dirty="0" smtClean="0"/>
                        <a:t>*</a:t>
                      </a:r>
                      <a:endParaRPr lang="en-US" sz="5400" u="none" strike="noStrike" kern="1200" baseline="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800" b="1" u="none" strike="noStrike" kern="1200" baseline="30000" dirty="0" smtClean="0"/>
                        <a:t>*</a:t>
                      </a:r>
                      <a:r>
                        <a:rPr lang="en-US" sz="4800" b="1" u="none" strike="noStrike" kern="1200" baseline="0" dirty="0" smtClean="0"/>
                        <a:t>Indian Institute of Technology Kharagpur, India   </a:t>
                      </a:r>
                      <a:r>
                        <a:rPr lang="en-IN" sz="4800" b="1" u="none" strike="noStrike" kern="1200" baseline="30000" dirty="0" smtClean="0"/>
                        <a:t>#</a:t>
                      </a:r>
                      <a:r>
                        <a:rPr lang="en-US" sz="4800" b="1" u="none" strike="noStrike" kern="1200" baseline="0" dirty="0" smtClean="0"/>
                        <a:t>State University of New York (SUNY), Korea</a:t>
                      </a:r>
                      <a:endParaRPr lang="en-US" sz="4800" b="1" baseline="30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45742">
                <a:tc>
                  <a:txBody>
                    <a:bodyPr/>
                    <a:lstStyle/>
                    <a:p>
                      <a:endParaRPr lang="en-US" sz="4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1" y="593951"/>
            <a:ext cx="3335362" cy="3744416"/>
          </a:xfrm>
          <a:prstGeom prst="rect">
            <a:avLst/>
          </a:prstGeom>
        </p:spPr>
      </p:pic>
      <p:pic>
        <p:nvPicPr>
          <p:cNvPr id="11" name="Picture 2" descr="C:\Users\MobileResearchLab-1\Desktop\SUNY_Korea_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13290"/>
          <a:stretch/>
        </p:blipFill>
        <p:spPr bwMode="auto">
          <a:xfrm>
            <a:off x="24770553" y="552224"/>
            <a:ext cx="5134133" cy="321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13383" y="6287497"/>
            <a:ext cx="14452447" cy="8047335"/>
            <a:chOff x="313383" y="6287497"/>
            <a:chExt cx="14452447" cy="8047335"/>
          </a:xfrm>
        </p:grpSpPr>
        <p:sp>
          <p:nvSpPr>
            <p:cNvPr id="16" name="Freeform 15"/>
            <p:cNvSpPr/>
            <p:nvPr/>
          </p:nvSpPr>
          <p:spPr>
            <a:xfrm>
              <a:off x="313383" y="6287497"/>
              <a:ext cx="14452447" cy="1494000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kern="1200" dirty="0" smtClean="0"/>
                <a:t>OBJECTIVES</a:t>
              </a:r>
              <a:endParaRPr lang="en-US" sz="6600" b="1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20455" y="7799996"/>
              <a:ext cx="14445375" cy="6534836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Energy drainage in smart-phones </a:t>
              </a:r>
              <a:r>
                <a:rPr lang="en-US" sz="4800" dirty="0"/>
                <a:t>via </a:t>
              </a:r>
              <a:r>
                <a:rPr lang="en-US" sz="4800" dirty="0" smtClean="0"/>
                <a:t>communication interfaces – an important </a:t>
              </a:r>
              <a:r>
                <a:rPr lang="en-US" sz="4800" dirty="0"/>
                <a:t>area of </a:t>
              </a:r>
              <a:r>
                <a:rPr lang="en-US" sz="4800" dirty="0" smtClean="0"/>
                <a:t>research</a:t>
              </a:r>
              <a:r>
                <a:rPr lang="en-IN" sz="4800" dirty="0"/>
                <a:t> </a:t>
              </a:r>
              <a:r>
                <a:rPr lang="en-IN" sz="4800" dirty="0" smtClean="0"/>
                <a:t>in the past few years.</a:t>
              </a:r>
              <a:endParaRPr lang="en-US" sz="4800" kern="1200" dirty="0" smtClean="0"/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Un</a:t>
              </a:r>
              <a:r>
                <a:rPr lang="en-US" sz="4800" dirty="0" err="1" smtClean="0"/>
                <a:t>derstand</a:t>
              </a:r>
              <a:r>
                <a:rPr lang="en-US" sz="4800" dirty="0" smtClean="0"/>
                <a:t> </a:t>
              </a:r>
              <a:r>
                <a:rPr lang="en-US" sz="4800" dirty="0"/>
                <a:t>the role of </a:t>
              </a:r>
              <a:r>
                <a:rPr lang="en-US" sz="4800" dirty="0" smtClean="0"/>
                <a:t>network control </a:t>
              </a:r>
              <a:r>
                <a:rPr lang="en-US" sz="4800" dirty="0"/>
                <a:t>packets in excess </a:t>
              </a:r>
              <a:r>
                <a:rPr lang="en-US" sz="4800" dirty="0" smtClean="0"/>
                <a:t>energy consumption.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Identify </a:t>
              </a:r>
              <a:r>
                <a:rPr lang="en-US" sz="4800" dirty="0"/>
                <a:t>the types of control packets </a:t>
              </a:r>
              <a:r>
                <a:rPr lang="en-US" sz="4800" dirty="0" smtClean="0"/>
                <a:t>contributing </a:t>
              </a:r>
              <a:r>
                <a:rPr lang="en-US" sz="4800" dirty="0"/>
                <a:t>to this wastage, and point out areas in the design </a:t>
              </a:r>
              <a:r>
                <a:rPr lang="en-US" sz="4800" dirty="0" smtClean="0"/>
                <a:t>of traditional </a:t>
              </a:r>
              <a:r>
                <a:rPr lang="en-US" sz="4800" dirty="0"/>
                <a:t>protocols which may need rethinking keeping in </a:t>
              </a:r>
              <a:r>
                <a:rPr lang="en-US" sz="4800" dirty="0" smtClean="0"/>
                <a:t>mind the </a:t>
              </a:r>
              <a:r>
                <a:rPr lang="en-US" sz="4800" dirty="0"/>
                <a:t>nature of mobile </a:t>
              </a:r>
              <a:r>
                <a:rPr lang="en-US" sz="4800" dirty="0" smtClean="0"/>
                <a:t>data access.</a:t>
              </a:r>
              <a:endParaRPr lang="en-US" sz="48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3383" y="14707520"/>
            <a:ext cx="14445375" cy="12529389"/>
            <a:chOff x="320455" y="6287498"/>
            <a:chExt cx="14445375" cy="6633006"/>
          </a:xfrm>
        </p:grpSpPr>
        <p:sp>
          <p:nvSpPr>
            <p:cNvPr id="20" name="Freeform 19"/>
            <p:cNvSpPr/>
            <p:nvPr/>
          </p:nvSpPr>
          <p:spPr>
            <a:xfrm>
              <a:off x="320456" y="6287498"/>
              <a:ext cx="14438302" cy="800535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dirty="0" smtClean="0"/>
                <a:t>MOTIVATION</a:t>
              </a:r>
              <a:endParaRPr lang="en-US" sz="6600" b="1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20455" y="7088033"/>
              <a:ext cx="14445375" cy="5832471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Energy model (figures below are representative):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en-IN" sz="4800" dirty="0" smtClean="0"/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en-IN" sz="4800" dirty="0"/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en-IN" sz="4800" dirty="0" smtClean="0"/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4800" dirty="0" smtClean="0"/>
            </a:p>
            <a:p>
              <a:pPr marL="685800" indent="-685800">
                <a:buFont typeface="Wingdings" panose="05000000000000000000" pitchFamily="2" charset="2"/>
                <a:buChar char="§"/>
              </a:pPr>
              <a:r>
                <a:rPr lang="en-US" sz="4800" dirty="0"/>
                <a:t>A</a:t>
              </a:r>
              <a:r>
                <a:rPr lang="en-US" sz="4800" dirty="0" smtClean="0"/>
                <a:t>daptive </a:t>
              </a:r>
              <a:r>
                <a:rPr lang="en-US" sz="4800" dirty="0"/>
                <a:t>data </a:t>
              </a:r>
              <a:r>
                <a:rPr lang="en-US" sz="4800" dirty="0" smtClean="0"/>
                <a:t>scheduling (packet aggregation) &amp; tail </a:t>
              </a:r>
              <a:r>
                <a:rPr lang="en-US" sz="4800" dirty="0"/>
                <a:t>time optimization </a:t>
              </a:r>
              <a:r>
                <a:rPr lang="en-US" sz="4800" dirty="0" smtClean="0"/>
                <a:t>strategies have been developed, to minimize transitions and maximize IDLE time.</a:t>
              </a:r>
            </a:p>
            <a:p>
              <a:pPr marL="685800" indent="-685800"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Data </a:t>
              </a:r>
              <a:r>
                <a:rPr lang="en-US" sz="4800" dirty="0"/>
                <a:t>packets come in </a:t>
              </a:r>
              <a:r>
                <a:rPr lang="en-US" sz="4800" dirty="0" smtClean="0"/>
                <a:t>bursts; control </a:t>
              </a:r>
              <a:r>
                <a:rPr lang="en-US" sz="4800" dirty="0"/>
                <a:t>packets are mostly unregulated </a:t>
              </a:r>
              <a:r>
                <a:rPr lang="en-US" sz="4800" dirty="0" smtClean="0"/>
                <a:t>– possibility </a:t>
              </a:r>
              <a:r>
                <a:rPr lang="en-US" sz="4800" dirty="0"/>
                <a:t>of energy state ramp-up only to serve a control </a:t>
              </a:r>
              <a:r>
                <a:rPr lang="en-US" sz="4800" dirty="0" smtClean="0"/>
                <a:t>packet.</a:t>
              </a:r>
            </a:p>
            <a:p>
              <a:pPr marL="685800" indent="-685800"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Data </a:t>
              </a:r>
              <a:r>
                <a:rPr lang="en-US" sz="4800" dirty="0"/>
                <a:t>packets can tolerate bounded </a:t>
              </a:r>
              <a:r>
                <a:rPr lang="en-US" sz="4800" dirty="0" smtClean="0"/>
                <a:t>delay; </a:t>
              </a:r>
              <a:r>
                <a:rPr lang="en-US" sz="4800" dirty="0"/>
                <a:t>control packets may </a:t>
              </a:r>
              <a:r>
                <a:rPr lang="en-US" sz="4800" dirty="0" smtClean="0"/>
                <a:t>not be </a:t>
              </a:r>
              <a:r>
                <a:rPr lang="en-US" sz="4800" dirty="0"/>
                <a:t>externally </a:t>
              </a:r>
              <a:r>
                <a:rPr lang="en-US" sz="4800" dirty="0" smtClean="0"/>
                <a:t>scheduled – will </a:t>
              </a:r>
              <a:r>
                <a:rPr lang="en-US" sz="4800" dirty="0"/>
                <a:t>hamper general </a:t>
              </a:r>
              <a:r>
                <a:rPr lang="en-US" sz="4800" dirty="0" smtClean="0"/>
                <a:t>network management activities.</a:t>
              </a:r>
            </a:p>
            <a:p>
              <a:pPr marL="685800" indent="-685800">
                <a:buFont typeface="Wingdings" panose="05000000000000000000" pitchFamily="2" charset="2"/>
                <a:buChar char="§"/>
              </a:pPr>
              <a:endParaRPr lang="en-US" sz="48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3383" y="27627260"/>
            <a:ext cx="14465867" cy="6840760"/>
            <a:chOff x="292891" y="6437447"/>
            <a:chExt cx="14465867" cy="7897385"/>
          </a:xfrm>
        </p:grpSpPr>
        <p:sp>
          <p:nvSpPr>
            <p:cNvPr id="29" name="Freeform 28"/>
            <p:cNvSpPr/>
            <p:nvPr/>
          </p:nvSpPr>
          <p:spPr>
            <a:xfrm>
              <a:off x="292891" y="6437447"/>
              <a:ext cx="14465867" cy="1413216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kern="1200" dirty="0" smtClean="0"/>
                <a:t>EXPERIMENTAL SETUP</a:t>
              </a:r>
              <a:endParaRPr lang="en-US" sz="6600" b="1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455" y="7850663"/>
              <a:ext cx="14438303" cy="6484169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indent="-685800">
                <a:buFont typeface="Wingdings" panose="05000000000000000000" pitchFamily="2" charset="2"/>
                <a:buChar char="§"/>
              </a:pPr>
              <a:r>
                <a:rPr lang="en-IN" sz="4800" dirty="0"/>
                <a:t>4 Moto X2 </a:t>
              </a:r>
              <a:r>
                <a:rPr lang="en-IN" sz="4800" dirty="0" smtClean="0"/>
                <a:t>Smartphones, 2 </a:t>
              </a:r>
              <a:r>
                <a:rPr lang="en-IN" sz="4800" dirty="0"/>
                <a:t>volunteers, </a:t>
              </a:r>
              <a:r>
                <a:rPr lang="en-IN" sz="4800" dirty="0" smtClean="0"/>
                <a:t>1 month.</a:t>
              </a:r>
              <a:endParaRPr lang="en-IN" sz="4800" dirty="0"/>
            </a:p>
            <a:p>
              <a:pPr marL="685800" indent="-685800">
                <a:buFont typeface="Wingdings" panose="05000000000000000000" pitchFamily="2" charset="2"/>
                <a:buChar char="§"/>
              </a:pPr>
              <a:r>
                <a:rPr lang="en-IN" sz="4800" dirty="0"/>
                <a:t>Android </a:t>
              </a:r>
              <a:r>
                <a:rPr lang="en-IN" sz="4800" b="1" i="1" dirty="0" err="1" smtClean="0"/>
                <a:t>tcpdump</a:t>
              </a:r>
              <a:r>
                <a:rPr lang="en-IN" sz="4800" dirty="0" smtClean="0"/>
                <a:t>, </a:t>
              </a:r>
              <a:r>
                <a:rPr lang="en-IN" sz="4800" b="1" i="1" dirty="0" smtClean="0"/>
                <a:t>Terminal Emulator </a:t>
              </a:r>
              <a:r>
                <a:rPr lang="en-IN" sz="4800" dirty="0" smtClean="0"/>
                <a:t>app.</a:t>
              </a:r>
              <a:endParaRPr lang="en-IN" sz="4800" b="1" i="1" dirty="0"/>
            </a:p>
            <a:p>
              <a:pPr marL="685800" indent="-685800">
                <a:buFont typeface="Wingdings" panose="05000000000000000000" pitchFamily="2" charset="2"/>
                <a:buChar char="§"/>
              </a:pPr>
              <a:r>
                <a:rPr lang="en-IN" sz="4800" dirty="0"/>
                <a:t>2</a:t>
              </a:r>
              <a:r>
                <a:rPr lang="en-IN" sz="4800" dirty="0" smtClean="0"/>
                <a:t> </a:t>
              </a:r>
              <a:r>
                <a:rPr lang="en-IN" sz="4800" dirty="0"/>
                <a:t>GB packet trace </a:t>
              </a:r>
              <a:r>
                <a:rPr lang="en-IN" sz="4800" dirty="0" smtClean="0"/>
                <a:t>data.</a:t>
              </a:r>
              <a:endParaRPr lang="en-IN" sz="4800" dirty="0"/>
            </a:p>
            <a:p>
              <a:pPr marL="685800" indent="-685800"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Large number of apps used by volunteers.</a:t>
              </a:r>
            </a:p>
            <a:p>
              <a:pPr marL="685800" indent="-685800"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U</a:t>
              </a:r>
              <a:r>
                <a:rPr lang="en-US" sz="4800" dirty="0" err="1" smtClean="0"/>
                <a:t>ser</a:t>
              </a:r>
              <a:r>
                <a:rPr lang="en-US" sz="4800" dirty="0" smtClean="0"/>
                <a:t> activity </a:t>
              </a:r>
              <a:r>
                <a:rPr lang="en-US" sz="4800" dirty="0"/>
                <a:t>logged during different </a:t>
              </a:r>
              <a:r>
                <a:rPr lang="en-US" sz="4800" dirty="0" smtClean="0"/>
                <a:t>times of </a:t>
              </a:r>
              <a:r>
                <a:rPr lang="en-US" sz="4800" dirty="0"/>
                <a:t>the </a:t>
              </a:r>
              <a:r>
                <a:rPr lang="en-US" sz="4800" dirty="0" smtClean="0"/>
                <a:t>day, under </a:t>
              </a:r>
              <a:r>
                <a:rPr lang="en-US" sz="4800" dirty="0"/>
                <a:t>various conditions of user </a:t>
              </a:r>
              <a:r>
                <a:rPr lang="en-US" sz="4800" dirty="0" smtClean="0"/>
                <a:t>mobility (such as, walking</a:t>
              </a:r>
              <a:r>
                <a:rPr lang="en-US" sz="4800" dirty="0"/>
                <a:t>, driving, etc.) and user practices.</a:t>
              </a:r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4800" kern="12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5532210" y="33285582"/>
            <a:ext cx="120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552047" y="30837310"/>
            <a:ext cx="232721" cy="1404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:\Users\MobileResearchLab-1\Desktop\RRC_Stat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03" y="17196616"/>
            <a:ext cx="9133519" cy="305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2603" y="20001019"/>
            <a:ext cx="720080" cy="246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6534" y="20001019"/>
            <a:ext cx="824557" cy="246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459311" y="6287497"/>
            <a:ext cx="14445375" cy="10580261"/>
            <a:chOff x="320455" y="6287497"/>
            <a:chExt cx="14445375" cy="8047336"/>
          </a:xfrm>
        </p:grpSpPr>
        <p:sp>
          <p:nvSpPr>
            <p:cNvPr id="41" name="Freeform 40"/>
            <p:cNvSpPr/>
            <p:nvPr/>
          </p:nvSpPr>
          <p:spPr>
            <a:xfrm>
              <a:off x="320455" y="6287497"/>
              <a:ext cx="14445375" cy="1150405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kern="1200" dirty="0" smtClean="0"/>
                <a:t>EVALUATION STRATEGY</a:t>
              </a:r>
              <a:endParaRPr lang="en-US" sz="6600" b="1" kern="1200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20455" y="7437902"/>
              <a:ext cx="14445375" cy="6896931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Fit </a:t>
              </a:r>
              <a:r>
                <a:rPr lang="en-US" sz="4800" dirty="0"/>
                <a:t>the traffic traces in the cellular energy state </a:t>
              </a:r>
              <a:r>
                <a:rPr lang="en-US" sz="4800" dirty="0" smtClean="0"/>
                <a:t>transition model.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Compute the </a:t>
              </a:r>
              <a:r>
                <a:rPr lang="en-US" sz="4800" dirty="0"/>
                <a:t>number of </a:t>
              </a:r>
              <a:r>
                <a:rPr lang="en-US" sz="4800" dirty="0" smtClean="0"/>
                <a:t>FACH</a:t>
              </a:r>
              <a:r>
                <a:rPr lang="en-US" sz="4800" dirty="0" smtClean="0">
                  <a:sym typeface="Wingdings" panose="05000000000000000000" pitchFamily="2" charset="2"/>
                </a:rPr>
                <a:t></a:t>
              </a:r>
              <a:r>
                <a:rPr lang="en-US" sz="4800" dirty="0" smtClean="0"/>
                <a:t>IDLE </a:t>
              </a:r>
              <a:r>
                <a:rPr lang="en-US" sz="4800" dirty="0"/>
                <a:t>or </a:t>
              </a:r>
              <a:r>
                <a:rPr lang="en-US" sz="4800" dirty="0" smtClean="0"/>
                <a:t>DCH</a:t>
              </a:r>
              <a:r>
                <a:rPr lang="en-US" sz="4800" dirty="0" smtClean="0">
                  <a:sym typeface="Wingdings" panose="05000000000000000000" pitchFamily="2" charset="2"/>
                </a:rPr>
                <a:t></a:t>
              </a:r>
              <a:r>
                <a:rPr lang="en-US" sz="4800" dirty="0" smtClean="0"/>
                <a:t>IDLE </a:t>
              </a:r>
              <a:r>
                <a:rPr lang="en-US" sz="4800" dirty="0"/>
                <a:t>state transition misses due </a:t>
              </a:r>
              <a:r>
                <a:rPr lang="en-US" sz="4800" dirty="0" smtClean="0"/>
                <a:t>to control </a:t>
              </a:r>
              <a:r>
                <a:rPr lang="en-US" sz="4800" dirty="0"/>
                <a:t>packets</a:t>
              </a:r>
              <a:r>
                <a:rPr lang="en-US" sz="4800" dirty="0" smtClean="0"/>
                <a:t>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Such </a:t>
              </a:r>
              <a:r>
                <a:rPr lang="en-US" sz="4800" dirty="0"/>
                <a:t>a transition </a:t>
              </a:r>
              <a:r>
                <a:rPr lang="en-US" sz="4800" dirty="0" smtClean="0"/>
                <a:t>miss by a “rogue” control packet is termed as a </a:t>
              </a:r>
              <a:r>
                <a:rPr lang="en-US" sz="4800" b="1" i="1" dirty="0"/>
                <a:t>C</a:t>
              </a:r>
              <a:r>
                <a:rPr lang="en-US" sz="4800" b="1" i="1" dirty="0" smtClean="0"/>
                <a:t>ontrol Initiated Transition </a:t>
              </a:r>
              <a:r>
                <a:rPr lang="en-US" sz="4800" b="1" i="1" dirty="0"/>
                <a:t>M</a:t>
              </a:r>
              <a:r>
                <a:rPr lang="en-US" sz="4800" b="1" i="1" dirty="0" smtClean="0"/>
                <a:t>iss</a:t>
              </a:r>
              <a:r>
                <a:rPr lang="en-US" sz="4800" dirty="0" smtClean="0"/>
                <a:t> (</a:t>
              </a:r>
              <a:r>
                <a:rPr lang="en-US" sz="4800" b="1" dirty="0"/>
                <a:t>CITM</a:t>
              </a:r>
              <a:r>
                <a:rPr lang="en-US" sz="4800" dirty="0" smtClean="0"/>
                <a:t>).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CITM </a:t>
              </a:r>
              <a:r>
                <a:rPr lang="en-US" sz="4800" dirty="0"/>
                <a:t>indicates that the network </a:t>
              </a:r>
              <a:r>
                <a:rPr lang="en-US" sz="4800" dirty="0" smtClean="0"/>
                <a:t>interface needs </a:t>
              </a:r>
              <a:r>
                <a:rPr lang="en-US" sz="4800" dirty="0"/>
                <a:t>to be in high power state for additional </a:t>
              </a:r>
              <a:r>
                <a:rPr lang="en-US" sz="4800" dirty="0" smtClean="0"/>
                <a:t>time, resulting in </a:t>
              </a:r>
              <a:r>
                <a:rPr lang="en-US" sz="4800" b="1" i="1" dirty="0" smtClean="0"/>
                <a:t>excess </a:t>
              </a:r>
              <a:r>
                <a:rPr lang="en-US" sz="4800" b="1" i="1" dirty="0"/>
                <a:t>energy drainage </a:t>
              </a:r>
              <a:r>
                <a:rPr lang="en-US" sz="4800" dirty="0"/>
                <a:t>(</a:t>
              </a:r>
              <a:r>
                <a:rPr lang="en-US" sz="4800" b="1" dirty="0"/>
                <a:t>EED</a:t>
              </a:r>
              <a:r>
                <a:rPr lang="en-US" sz="4800" dirty="0" smtClean="0"/>
                <a:t>).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Configurations used:</a:t>
              </a:r>
              <a:endParaRPr lang="en-US" sz="4800" dirty="0"/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err="1" smtClean="0"/>
                <a:t>Config</a:t>
              </a:r>
              <a:r>
                <a:rPr lang="en-US" sz="4800" dirty="0"/>
                <a:t>. </a:t>
              </a:r>
              <a:r>
                <a:rPr lang="en-US" sz="4800" dirty="0" smtClean="0"/>
                <a:t>I: DCH </a:t>
              </a:r>
              <a:r>
                <a:rPr lang="en-US" sz="4800" dirty="0"/>
                <a:t>tail time =</a:t>
              </a:r>
              <a:r>
                <a:rPr lang="en-US" sz="4800" dirty="0" smtClean="0"/>
                <a:t> 3s, FACH </a:t>
              </a:r>
              <a:r>
                <a:rPr lang="en-US" sz="4800" dirty="0"/>
                <a:t>tail </a:t>
              </a:r>
              <a:r>
                <a:rPr lang="en-US" sz="4800" dirty="0" smtClean="0"/>
                <a:t>time = 10s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err="1" smtClean="0"/>
                <a:t>Config</a:t>
              </a:r>
              <a:r>
                <a:rPr lang="en-US" sz="4800" dirty="0"/>
                <a:t>. </a:t>
              </a:r>
              <a:r>
                <a:rPr lang="en-US" sz="4800" dirty="0" smtClean="0"/>
                <a:t>II: DCH tail time = 5s, FACH tail time = 12s</a:t>
              </a:r>
              <a:endParaRPr lang="en-US" sz="48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2615" y="34761608"/>
            <a:ext cx="29556553" cy="7488832"/>
            <a:chOff x="327526" y="6437447"/>
            <a:chExt cx="14431232" cy="7897385"/>
          </a:xfrm>
        </p:grpSpPr>
        <p:sp>
          <p:nvSpPr>
            <p:cNvPr id="45" name="Freeform 44"/>
            <p:cNvSpPr/>
            <p:nvPr/>
          </p:nvSpPr>
          <p:spPr>
            <a:xfrm>
              <a:off x="327526" y="6437447"/>
              <a:ext cx="14431232" cy="1413216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kern="1200" dirty="0" smtClean="0"/>
                <a:t>RESULTS (Continued)</a:t>
              </a:r>
              <a:endParaRPr lang="en-US" sz="6600" b="1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27526" y="7850663"/>
              <a:ext cx="14431232" cy="6484169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4800" kern="1200" dirty="0"/>
            </a:p>
          </p:txBody>
        </p:sp>
      </p:grpSp>
      <p:pic>
        <p:nvPicPr>
          <p:cNvPr id="8" name="Picture 4" descr="C:\Users\MobileResearchLab-1\Desktop\EED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27218" r="8881"/>
          <a:stretch/>
        </p:blipFill>
        <p:spPr bwMode="auto">
          <a:xfrm>
            <a:off x="594371" y="36507222"/>
            <a:ext cx="22682520" cy="42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15473793" y="17196617"/>
            <a:ext cx="14445375" cy="8096077"/>
            <a:chOff x="320455" y="6287497"/>
            <a:chExt cx="14445375" cy="7503748"/>
          </a:xfrm>
        </p:grpSpPr>
        <p:sp>
          <p:nvSpPr>
            <p:cNvPr id="48" name="Freeform 47"/>
            <p:cNvSpPr/>
            <p:nvPr/>
          </p:nvSpPr>
          <p:spPr>
            <a:xfrm>
              <a:off x="320455" y="6287497"/>
              <a:ext cx="14445375" cy="1184546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kern="1200" dirty="0" smtClean="0"/>
                <a:t>RESULTS – I</a:t>
              </a:r>
              <a:endParaRPr lang="en-US" sz="6600" b="1" kern="1200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20455" y="7472043"/>
              <a:ext cx="14445375" cy="6319202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Evaluated Parameter: </a:t>
              </a:r>
              <a:r>
                <a:rPr lang="en-US" sz="4800" i="1" dirty="0"/>
                <a:t>Transition Miss and Excess Energy Drainage Due to </a:t>
              </a:r>
              <a:r>
                <a:rPr lang="en-US" sz="4800" i="1" dirty="0" smtClean="0"/>
                <a:t>Network Control Packets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Observations: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smtClean="0"/>
                <a:t>A </a:t>
              </a:r>
              <a:r>
                <a:rPr lang="en-US" sz="4800" dirty="0"/>
                <a:t>large number </a:t>
              </a:r>
              <a:r>
                <a:rPr lang="en-US" sz="4800" dirty="0" smtClean="0"/>
                <a:t>of transition misses are </a:t>
              </a:r>
              <a:r>
                <a:rPr lang="en-US" sz="4800" dirty="0"/>
                <a:t>due to control </a:t>
              </a:r>
              <a:r>
                <a:rPr lang="en-US" sz="4800" dirty="0" smtClean="0"/>
                <a:t>packets, resulting </a:t>
              </a:r>
              <a:r>
                <a:rPr lang="en-US" sz="4800" dirty="0"/>
                <a:t>in EED in </a:t>
              </a:r>
              <a:r>
                <a:rPr lang="en-US" sz="4800" dirty="0" smtClean="0"/>
                <a:t>the range </a:t>
              </a:r>
              <a:r>
                <a:rPr lang="en-US" sz="4800" dirty="0"/>
                <a:t>of </a:t>
              </a:r>
              <a:r>
                <a:rPr lang="en-US" sz="4800" dirty="0" smtClean="0"/>
                <a:t>0.2—0.4 Joule/KB (from Table-I) – significantly high.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smtClean="0"/>
                <a:t>A majority of </a:t>
              </a:r>
              <a:r>
                <a:rPr lang="en-US" sz="4800" dirty="0"/>
                <a:t>the control packets that result in energy state </a:t>
              </a:r>
              <a:r>
                <a:rPr lang="en-US" sz="4800" dirty="0" smtClean="0"/>
                <a:t>transition miss </a:t>
              </a:r>
              <a:r>
                <a:rPr lang="en-US" sz="4800" dirty="0"/>
                <a:t>are the </a:t>
              </a:r>
              <a:r>
                <a:rPr lang="en-US" sz="4800" i="1" dirty="0"/>
                <a:t>TCP control </a:t>
              </a:r>
              <a:r>
                <a:rPr lang="en-US" sz="4800" i="1" dirty="0" smtClean="0"/>
                <a:t>packets</a:t>
              </a:r>
              <a:r>
                <a:rPr lang="en-US" sz="4800" dirty="0"/>
                <a:t> </a:t>
              </a:r>
              <a:r>
                <a:rPr lang="en-US" sz="4800" dirty="0" smtClean="0"/>
                <a:t>(evident from Fig. 1).</a:t>
              </a:r>
              <a:endParaRPr lang="en-US" sz="4800" kern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443560" y="25739479"/>
            <a:ext cx="14445375" cy="8728539"/>
            <a:chOff x="304705" y="6557281"/>
            <a:chExt cx="14445375" cy="7777552"/>
          </a:xfrm>
        </p:grpSpPr>
        <p:sp>
          <p:nvSpPr>
            <p:cNvPr id="51" name="Freeform 50"/>
            <p:cNvSpPr/>
            <p:nvPr/>
          </p:nvSpPr>
          <p:spPr>
            <a:xfrm>
              <a:off x="304705" y="6557281"/>
              <a:ext cx="14445375" cy="1145846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kern="1200" dirty="0" smtClean="0"/>
                <a:t>RESULTS – II</a:t>
              </a:r>
              <a:endParaRPr lang="en-US" sz="6600" b="1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04706" y="7703127"/>
              <a:ext cx="14445374" cy="6631706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Evaluated Parameter: </a:t>
              </a:r>
              <a:r>
                <a:rPr lang="en-US" sz="4800" i="1" dirty="0"/>
                <a:t>Transition Miss due to TCP Control </a:t>
              </a:r>
              <a:r>
                <a:rPr lang="en-US" sz="4800" i="1" dirty="0" smtClean="0"/>
                <a:t>Packets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Observations: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smtClean="0"/>
                <a:t>TCP </a:t>
              </a:r>
              <a:r>
                <a:rPr lang="en-US" sz="4800" dirty="0"/>
                <a:t>acknowledgement (ACK) </a:t>
              </a:r>
              <a:r>
                <a:rPr lang="en-US" sz="4800" dirty="0" smtClean="0"/>
                <a:t>&amp; reset </a:t>
              </a:r>
              <a:r>
                <a:rPr lang="en-US" sz="4800" dirty="0"/>
                <a:t>(RST) packets cause majority of the transition </a:t>
              </a:r>
              <a:r>
                <a:rPr lang="en-US" sz="4800" dirty="0" smtClean="0"/>
                <a:t>misses (from Fig. 2).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smtClean="0"/>
                <a:t>Misses mostly </a:t>
              </a:r>
              <a:r>
                <a:rPr lang="en-US" sz="4800" dirty="0"/>
                <a:t>in the regions </a:t>
              </a:r>
              <a:r>
                <a:rPr lang="en-US" sz="4800" dirty="0" smtClean="0"/>
                <a:t>where TCP </a:t>
              </a:r>
              <a:r>
                <a:rPr lang="en-US" sz="4800" dirty="0" smtClean="0"/>
                <a:t>re-</a:t>
              </a:r>
              <a:r>
                <a:rPr lang="en-US" sz="4800" dirty="0" err="1" smtClean="0"/>
                <a:t>transmi</a:t>
              </a:r>
              <a:r>
                <a:rPr lang="en-US" sz="4800" dirty="0" smtClean="0"/>
                <a:t>-</a:t>
              </a:r>
              <a:r>
                <a:rPr lang="en-US" sz="4800" dirty="0" err="1" smtClean="0"/>
                <a:t>ssion</a:t>
              </a:r>
              <a:r>
                <a:rPr lang="en-US" sz="4800" dirty="0" smtClean="0"/>
                <a:t> </a:t>
              </a:r>
              <a:r>
                <a:rPr lang="en-US" sz="4800" dirty="0" smtClean="0"/>
                <a:t>occurs </a:t>
              </a:r>
              <a:r>
                <a:rPr lang="en-US" sz="4800" dirty="0"/>
                <a:t>due to </a:t>
              </a:r>
              <a:r>
                <a:rPr lang="en-US" sz="4800" dirty="0" smtClean="0"/>
                <a:t>timeout/congestion control.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/>
                <a:t>During </a:t>
              </a:r>
              <a:r>
                <a:rPr lang="en-US" sz="4800" dirty="0" smtClean="0"/>
                <a:t>TCP </a:t>
              </a:r>
              <a:r>
                <a:rPr lang="en-US" sz="4800" dirty="0" smtClean="0"/>
                <a:t>re-transmissions</a:t>
              </a:r>
              <a:r>
                <a:rPr lang="en-US" sz="4800" dirty="0" smtClean="0"/>
                <a:t>, </a:t>
              </a:r>
              <a:r>
                <a:rPr lang="en-US" sz="4800" dirty="0"/>
                <a:t>TCP sends </a:t>
              </a:r>
              <a:r>
                <a:rPr lang="en-US" sz="4800" dirty="0" smtClean="0"/>
                <a:t>dup- </a:t>
              </a:r>
              <a:r>
                <a:rPr lang="en-US" sz="4800" dirty="0"/>
                <a:t>ACKs </a:t>
              </a:r>
              <a:r>
                <a:rPr lang="en-US" sz="4800" dirty="0" smtClean="0"/>
                <a:t>&amp; RST </a:t>
              </a:r>
              <a:r>
                <a:rPr lang="en-US" sz="4800" dirty="0" err="1" smtClean="0"/>
                <a:t>pkts</a:t>
              </a:r>
              <a:r>
                <a:rPr lang="en-US" sz="4800" dirty="0" smtClean="0"/>
                <a:t> for </a:t>
              </a:r>
              <a:r>
                <a:rPr lang="en-US" sz="4800" dirty="0"/>
                <a:t>some duration after </a:t>
              </a:r>
              <a:r>
                <a:rPr lang="en-US" sz="4800" dirty="0" smtClean="0"/>
                <a:t>transmission </a:t>
              </a:r>
              <a:r>
                <a:rPr lang="en-US" sz="4800" dirty="0" smtClean="0"/>
                <a:t>of </a:t>
              </a:r>
              <a:r>
                <a:rPr lang="en-US" sz="4800" dirty="0"/>
                <a:t>last data </a:t>
              </a:r>
              <a:r>
                <a:rPr lang="en-US" sz="4800" dirty="0" err="1" smtClean="0"/>
                <a:t>pkt</a:t>
              </a:r>
              <a:r>
                <a:rPr lang="en-US" sz="4800" dirty="0" smtClean="0"/>
                <a:t> – out-of-sync </a:t>
              </a:r>
              <a:r>
                <a:rPr lang="en-US" sz="4800" dirty="0" err="1" smtClean="0"/>
                <a:t>pkts</a:t>
              </a:r>
              <a:r>
                <a:rPr lang="en-US" sz="4800" smtClean="0"/>
                <a:t> </a:t>
              </a:r>
              <a:r>
                <a:rPr lang="en-US" sz="4800" smtClean="0"/>
                <a:t>result </a:t>
              </a:r>
              <a:r>
                <a:rPr lang="en-US" sz="4800" dirty="0" smtClean="0"/>
                <a:t>in excess drainage.</a:t>
              </a:r>
              <a:endParaRPr lang="en-IN" sz="4800" dirty="0" smtClean="0"/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en-US" sz="4800" dirty="0" smtClean="0"/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en-US" sz="4800" i="1" kern="1200" dirty="0"/>
            </a:p>
          </p:txBody>
        </p:sp>
      </p:grpSp>
      <p:pic>
        <p:nvPicPr>
          <p:cNvPr id="12" name="Picture 6" descr="C:\Users\MobileResearchLab-1\Desktop\TC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057" y="36242371"/>
            <a:ext cx="5861350" cy="588489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4371" y="40774954"/>
            <a:ext cx="2268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TABLE-I</a:t>
            </a:r>
            <a:r>
              <a:rPr lang="en-US" sz="4000" dirty="0" smtClean="0"/>
              <a:t>: CITM and corresponding excess energy drainage (CITM is given in the form TP/T, where TP denotes</a:t>
            </a:r>
          </a:p>
          <a:p>
            <a:pPr algn="ctr"/>
            <a:r>
              <a:rPr lang="en-US" sz="4000" dirty="0" smtClean="0"/>
              <a:t>TCP control packets and T stands for total number of control packets which result in a transition miss)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13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564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MobileResearchLab-1</dc:creator>
  <cp:lastModifiedBy>MobileResearchLab-1</cp:lastModifiedBy>
  <cp:revision>168</cp:revision>
  <dcterms:created xsi:type="dcterms:W3CDTF">2016-01-05T04:11:02Z</dcterms:created>
  <dcterms:modified xsi:type="dcterms:W3CDTF">2016-01-06T12:28:23Z</dcterms:modified>
</cp:coreProperties>
</file>