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30" d="100"/>
          <a:sy n="30" d="100"/>
        </p:scale>
        <p:origin x="-504" y="2136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BA59B-9D0A-4BB2-86F3-381E4E9786AB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1E1BC-5223-4F17-A5A8-23EB6FF2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1E1BC-5223-4F17-A5A8-23EB6FF274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3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8"/>
            <a:ext cx="25737979" cy="91760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7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714333"/>
            <a:ext cx="6812994" cy="365259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714333"/>
            <a:ext cx="19934317" cy="365259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1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8442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4085"/>
            <a:ext cx="25737979" cy="936436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9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2320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001" y="9582373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001" y="13575850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10" y="9582373"/>
            <a:ext cx="13384168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10" y="13575850"/>
            <a:ext cx="13384168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5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1" y="1704415"/>
            <a:ext cx="9961904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9" cy="3653589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1" y="8958084"/>
            <a:ext cx="9961904" cy="29282225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70"/>
            <a:ext cx="18167985" cy="35376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19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4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63"/>
            <a:ext cx="27251978" cy="28251646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1862-D16D-4A97-9B9D-A843B4A63373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6"/>
            <a:ext cx="9588659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C796-67B4-4447-80AD-F66FE82FF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8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03610"/>
              </p:ext>
            </p:extLst>
          </p:nvPr>
        </p:nvGraphicFramePr>
        <p:xfrm>
          <a:off x="-2" y="3"/>
          <a:ext cx="30279976" cy="42808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9988"/>
                <a:gridCol w="15139988"/>
              </a:tblGrid>
              <a:tr h="60883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200" u="none" strike="noStrike" kern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Prediction of Quality Degradation for Mobile Video</a:t>
                      </a:r>
                    </a:p>
                    <a:p>
                      <a:pPr algn="ctr"/>
                      <a:r>
                        <a:rPr lang="en-US" sz="8200" u="none" strike="noStrike" kern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Streaming Apps: A Case Study using YouTube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5400" u="none" strike="noStrike" kern="1200" baseline="0" dirty="0" err="1" smtClean="0"/>
                        <a:t>Dhruv</a:t>
                      </a:r>
                      <a:r>
                        <a:rPr lang="en-US" sz="5400" u="none" strike="noStrike" kern="1200" baseline="0" dirty="0" smtClean="0"/>
                        <a:t> Jain</a:t>
                      </a:r>
                      <a:r>
                        <a:rPr lang="en-US" sz="5400" u="none" strike="noStrike" kern="1200" baseline="30000" dirty="0" smtClean="0"/>
                        <a:t>*</a:t>
                      </a:r>
                      <a:r>
                        <a:rPr lang="en-US" sz="5400" u="none" strike="noStrike" kern="1200" baseline="0" dirty="0" smtClean="0"/>
                        <a:t>, Swapnil Agrawal</a:t>
                      </a:r>
                      <a:r>
                        <a:rPr lang="en-US" sz="5400" u="none" strike="noStrike" kern="1200" baseline="30000" dirty="0" smtClean="0"/>
                        <a:t>*</a:t>
                      </a:r>
                      <a:r>
                        <a:rPr lang="en-US" sz="5400" u="none" strike="noStrike" kern="1200" baseline="0" dirty="0" smtClean="0"/>
                        <a:t>, </a:t>
                      </a:r>
                      <a:r>
                        <a:rPr lang="en-US" sz="5400" u="none" strike="noStrike" kern="1200" baseline="0" dirty="0" err="1" smtClean="0"/>
                        <a:t>Satadal</a:t>
                      </a:r>
                      <a:r>
                        <a:rPr lang="en-US" sz="5400" u="none" strike="noStrike" kern="1200" baseline="0" dirty="0" smtClean="0"/>
                        <a:t> </a:t>
                      </a:r>
                      <a:r>
                        <a:rPr lang="en-US" sz="5400" u="none" strike="noStrike" kern="1200" baseline="0" dirty="0" err="1" smtClean="0"/>
                        <a:t>Sengupta</a:t>
                      </a:r>
                      <a:r>
                        <a:rPr lang="en-US" sz="5400" u="none" strike="noStrike" kern="1200" baseline="30000" dirty="0" smtClean="0"/>
                        <a:t>*</a:t>
                      </a:r>
                      <a:r>
                        <a:rPr lang="en-US" sz="5400" u="none" strike="noStrike" kern="1200" baseline="0" dirty="0" smtClean="0"/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5400" u="none" strike="noStrike" kern="1200" baseline="0" dirty="0" err="1" smtClean="0"/>
                        <a:t>Pradipta</a:t>
                      </a:r>
                      <a:r>
                        <a:rPr lang="en-US" sz="5400" u="none" strike="noStrike" kern="1200" baseline="0" dirty="0" smtClean="0"/>
                        <a:t> De</a:t>
                      </a:r>
                      <a:r>
                        <a:rPr lang="en-US" sz="5400" u="none" strike="noStrike" kern="1200" baseline="30000" dirty="0" smtClean="0"/>
                        <a:t>#</a:t>
                      </a:r>
                      <a:r>
                        <a:rPr lang="en-US" sz="5400" u="none" strike="noStrike" kern="1200" baseline="0" dirty="0" smtClean="0"/>
                        <a:t>, </a:t>
                      </a:r>
                      <a:r>
                        <a:rPr lang="en-US" sz="5400" u="none" strike="noStrike" kern="1200" baseline="0" dirty="0" err="1" smtClean="0"/>
                        <a:t>Bivas</a:t>
                      </a:r>
                      <a:r>
                        <a:rPr lang="en-US" sz="5400" u="none" strike="noStrike" kern="1200" baseline="0" dirty="0" smtClean="0"/>
                        <a:t> </a:t>
                      </a:r>
                      <a:r>
                        <a:rPr lang="en-US" sz="5400" u="none" strike="noStrike" kern="1200" baseline="0" dirty="0" err="1" smtClean="0"/>
                        <a:t>Mitra</a:t>
                      </a:r>
                      <a:r>
                        <a:rPr lang="en-US" sz="5400" u="none" strike="noStrike" kern="1200" baseline="30000" dirty="0" smtClean="0"/>
                        <a:t>*</a:t>
                      </a:r>
                      <a:r>
                        <a:rPr lang="en-US" sz="5400" u="none" strike="noStrike" kern="1200" baseline="0" dirty="0" smtClean="0"/>
                        <a:t>, </a:t>
                      </a:r>
                      <a:r>
                        <a:rPr lang="en-US" sz="5400" u="none" strike="noStrike" kern="1200" baseline="0" dirty="0" err="1" smtClean="0"/>
                        <a:t>Sandip</a:t>
                      </a:r>
                      <a:r>
                        <a:rPr lang="en-US" sz="5400" u="none" strike="noStrike" kern="1200" baseline="0" dirty="0" smtClean="0"/>
                        <a:t> Chakraborty</a:t>
                      </a:r>
                      <a:r>
                        <a:rPr lang="en-US" sz="5400" u="none" strike="noStrike" kern="1200" baseline="30000" dirty="0" smtClean="0"/>
                        <a:t>*</a:t>
                      </a:r>
                      <a:endParaRPr lang="en-US" sz="5400" u="none" strike="noStrike" kern="1200" baseline="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800" b="1" u="none" strike="noStrike" kern="1200" baseline="30000" dirty="0" smtClean="0"/>
                        <a:t>*</a:t>
                      </a:r>
                      <a:r>
                        <a:rPr lang="en-US" sz="4800" b="1" u="none" strike="noStrike" kern="1200" baseline="0" dirty="0" smtClean="0"/>
                        <a:t>Indian Institute of Technology Kharagpur, India   </a:t>
                      </a:r>
                      <a:r>
                        <a:rPr lang="en-IN" sz="4800" b="1" u="none" strike="noStrike" kern="1200" baseline="30000" dirty="0" smtClean="0"/>
                        <a:t>#</a:t>
                      </a:r>
                      <a:r>
                        <a:rPr lang="en-US" sz="4800" b="1" u="none" strike="noStrike" kern="1200" baseline="0" dirty="0" smtClean="0"/>
                        <a:t>State University of New York (SUNY), Korea</a:t>
                      </a:r>
                      <a:endParaRPr lang="en-US" sz="4800" b="1" baseline="300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45742">
                <a:tc>
                  <a:txBody>
                    <a:bodyPr/>
                    <a:lstStyle/>
                    <a:p>
                      <a:endParaRPr lang="en-US" sz="4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574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5742"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5742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5742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5742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5742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6" y="605668"/>
            <a:ext cx="3335362" cy="3744416"/>
          </a:xfrm>
          <a:prstGeom prst="rect">
            <a:avLst/>
          </a:prstGeom>
        </p:spPr>
      </p:pic>
      <p:pic>
        <p:nvPicPr>
          <p:cNvPr id="11" name="Picture 2" descr="C:\Users\MobileResearchLab-1\Desktop\SUNY_Korea_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5" t="15825" r="13290" b="12212"/>
          <a:stretch/>
        </p:blipFill>
        <p:spPr bwMode="auto">
          <a:xfrm>
            <a:off x="25036787" y="1674070"/>
            <a:ext cx="5134133" cy="2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20456" y="6287497"/>
            <a:ext cx="14445374" cy="7771949"/>
            <a:chOff x="320456" y="6287497"/>
            <a:chExt cx="14445374" cy="7771949"/>
          </a:xfrm>
        </p:grpSpPr>
        <p:sp>
          <p:nvSpPr>
            <p:cNvPr id="16" name="Freeform 15"/>
            <p:cNvSpPr/>
            <p:nvPr/>
          </p:nvSpPr>
          <p:spPr>
            <a:xfrm>
              <a:off x="327526" y="6287497"/>
              <a:ext cx="14438304" cy="1219221"/>
            </a:xfrm>
            <a:custGeom>
              <a:avLst/>
              <a:gdLst>
                <a:gd name="connsiteX0" fmla="*/ 0 w 14431232"/>
                <a:gd name="connsiteY0" fmla="*/ 0 h 1494000"/>
                <a:gd name="connsiteX1" fmla="*/ 14431232 w 14431232"/>
                <a:gd name="connsiteY1" fmla="*/ 0 h 1494000"/>
                <a:gd name="connsiteX2" fmla="*/ 14431232 w 14431232"/>
                <a:gd name="connsiteY2" fmla="*/ 1494000 h 1494000"/>
                <a:gd name="connsiteX3" fmla="*/ 0 w 14431232"/>
                <a:gd name="connsiteY3" fmla="*/ 1494000 h 1494000"/>
                <a:gd name="connsiteX4" fmla="*/ 0 w 14431232"/>
                <a:gd name="connsiteY4" fmla="*/ 0 h 14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31232" h="1494000">
                  <a:moveTo>
                    <a:pt x="0" y="0"/>
                  </a:moveTo>
                  <a:lnTo>
                    <a:pt x="14431232" y="0"/>
                  </a:lnTo>
                  <a:lnTo>
                    <a:pt x="14431232" y="1494000"/>
                  </a:lnTo>
                  <a:lnTo>
                    <a:pt x="0" y="1494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9392" tIns="268224" rIns="469392" bIns="268224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6600" b="1" kern="1200" dirty="0" smtClean="0"/>
                <a:t>OBJECTIVES</a:t>
              </a:r>
              <a:endParaRPr lang="en-US" sz="6600" b="1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20456" y="7506718"/>
              <a:ext cx="14445374" cy="6552728"/>
            </a:xfrm>
            <a:custGeom>
              <a:avLst/>
              <a:gdLst>
                <a:gd name="connsiteX0" fmla="*/ 0 w 14445375"/>
                <a:gd name="connsiteY0" fmla="*/ 0 h 6534836"/>
                <a:gd name="connsiteX1" fmla="*/ 14445375 w 14445375"/>
                <a:gd name="connsiteY1" fmla="*/ 0 h 6534836"/>
                <a:gd name="connsiteX2" fmla="*/ 14445375 w 14445375"/>
                <a:gd name="connsiteY2" fmla="*/ 6534836 h 6534836"/>
                <a:gd name="connsiteX3" fmla="*/ 0 w 14445375"/>
                <a:gd name="connsiteY3" fmla="*/ 6534836 h 6534836"/>
                <a:gd name="connsiteX4" fmla="*/ 0 w 14445375"/>
                <a:gd name="connsiteY4" fmla="*/ 0 h 65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5375" h="6534836">
                  <a:moveTo>
                    <a:pt x="0" y="0"/>
                  </a:moveTo>
                  <a:lnTo>
                    <a:pt x="14445375" y="0"/>
                  </a:lnTo>
                  <a:lnTo>
                    <a:pt x="14445375" y="6534836"/>
                  </a:lnTo>
                  <a:lnTo>
                    <a:pt x="0" y="65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341376" bIns="384048" numCol="1" spcCol="1270" anchor="t" anchorCtr="0">
              <a:noAutofit/>
            </a:bodyPr>
            <a:lstStyle/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Growing </a:t>
              </a:r>
              <a:r>
                <a:rPr lang="en-US" sz="4800" dirty="0"/>
                <a:t>popularity for developing </a:t>
              </a:r>
              <a:r>
                <a:rPr lang="en-US" sz="4800" dirty="0" smtClean="0"/>
                <a:t>streaming media </a:t>
              </a:r>
              <a:r>
                <a:rPr lang="en-US" sz="4800" dirty="0"/>
                <a:t>applications over HTTP </a:t>
              </a:r>
              <a:r>
                <a:rPr lang="en-US" sz="4800" dirty="0" smtClean="0"/>
                <a:t>– new </a:t>
              </a:r>
              <a:r>
                <a:rPr lang="en-US" sz="4800" dirty="0"/>
                <a:t>challenges </a:t>
              </a:r>
              <a:r>
                <a:rPr lang="en-US" sz="4800" dirty="0" smtClean="0"/>
                <a:t>for managing </a:t>
              </a:r>
              <a:r>
                <a:rPr lang="en-US" sz="4800" dirty="0"/>
                <a:t>video quality over mobile </a:t>
              </a:r>
              <a:r>
                <a:rPr lang="en-US" sz="4800" dirty="0" smtClean="0"/>
                <a:t>devices</a:t>
              </a:r>
              <a:r>
                <a:rPr lang="en-IN" sz="4800" kern="1200" dirty="0" smtClean="0"/>
                <a:t>.</a:t>
              </a:r>
              <a:endParaRPr lang="en-US" sz="4800" kern="1200" dirty="0" smtClean="0"/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Develop a light-weight </a:t>
              </a:r>
              <a:r>
                <a:rPr lang="en-US" sz="4800" dirty="0"/>
                <a:t>method for early detection of network </a:t>
              </a:r>
              <a:r>
                <a:rPr lang="en-US" sz="4800" dirty="0" smtClean="0"/>
                <a:t>capacity degradation using traffic </a:t>
              </a:r>
              <a:r>
                <a:rPr lang="en-US" sz="4800" dirty="0"/>
                <a:t>characteristics of </a:t>
              </a:r>
              <a:r>
                <a:rPr lang="en-US" sz="4800" dirty="0" smtClean="0"/>
                <a:t>mobile streaming </a:t>
              </a:r>
              <a:r>
                <a:rPr lang="en-US" sz="4800" dirty="0"/>
                <a:t>video apps.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Prediction of </a:t>
              </a:r>
              <a:r>
                <a:rPr lang="en-US" sz="4800" dirty="0"/>
                <a:t>possible video quality degradation and video re-buffering </a:t>
              </a:r>
              <a:r>
                <a:rPr lang="en-US" sz="4800" dirty="0" smtClean="0"/>
                <a:t>events</a:t>
              </a:r>
              <a:r>
                <a:rPr lang="en-US" sz="4800" dirty="0"/>
                <a:t> </a:t>
              </a:r>
              <a:r>
                <a:rPr lang="en-US" sz="4800" dirty="0" smtClean="0"/>
                <a:t>by observing the traffic patterns of video apps, such as YouTube.</a:t>
              </a:r>
              <a:endParaRPr lang="en-US" sz="48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3382" y="14347478"/>
            <a:ext cx="14445376" cy="9937103"/>
            <a:chOff x="320454" y="6287499"/>
            <a:chExt cx="14445376" cy="5103398"/>
          </a:xfrm>
        </p:grpSpPr>
        <p:sp>
          <p:nvSpPr>
            <p:cNvPr id="20" name="Freeform 19"/>
            <p:cNvSpPr/>
            <p:nvPr/>
          </p:nvSpPr>
          <p:spPr>
            <a:xfrm>
              <a:off x="320454" y="6287499"/>
              <a:ext cx="14438303" cy="686171"/>
            </a:xfrm>
            <a:custGeom>
              <a:avLst/>
              <a:gdLst>
                <a:gd name="connsiteX0" fmla="*/ 0 w 14431232"/>
                <a:gd name="connsiteY0" fmla="*/ 0 h 1494000"/>
                <a:gd name="connsiteX1" fmla="*/ 14431232 w 14431232"/>
                <a:gd name="connsiteY1" fmla="*/ 0 h 1494000"/>
                <a:gd name="connsiteX2" fmla="*/ 14431232 w 14431232"/>
                <a:gd name="connsiteY2" fmla="*/ 1494000 h 1494000"/>
                <a:gd name="connsiteX3" fmla="*/ 0 w 14431232"/>
                <a:gd name="connsiteY3" fmla="*/ 1494000 h 1494000"/>
                <a:gd name="connsiteX4" fmla="*/ 0 w 14431232"/>
                <a:gd name="connsiteY4" fmla="*/ 0 h 14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31232" h="1494000">
                  <a:moveTo>
                    <a:pt x="0" y="0"/>
                  </a:moveTo>
                  <a:lnTo>
                    <a:pt x="14431232" y="0"/>
                  </a:lnTo>
                  <a:lnTo>
                    <a:pt x="14431232" y="1494000"/>
                  </a:lnTo>
                  <a:lnTo>
                    <a:pt x="0" y="1494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9392" tIns="268224" rIns="469392" bIns="268224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6600" b="1" dirty="0" smtClean="0"/>
                <a:t>MOTIVATION</a:t>
              </a:r>
              <a:endParaRPr lang="en-US" sz="6600" b="1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20455" y="6973670"/>
              <a:ext cx="14445375" cy="4417227"/>
            </a:xfrm>
            <a:custGeom>
              <a:avLst/>
              <a:gdLst>
                <a:gd name="connsiteX0" fmla="*/ 0 w 14445375"/>
                <a:gd name="connsiteY0" fmla="*/ 0 h 6534836"/>
                <a:gd name="connsiteX1" fmla="*/ 14445375 w 14445375"/>
                <a:gd name="connsiteY1" fmla="*/ 0 h 6534836"/>
                <a:gd name="connsiteX2" fmla="*/ 14445375 w 14445375"/>
                <a:gd name="connsiteY2" fmla="*/ 6534836 h 6534836"/>
                <a:gd name="connsiteX3" fmla="*/ 0 w 14445375"/>
                <a:gd name="connsiteY3" fmla="*/ 6534836 h 6534836"/>
                <a:gd name="connsiteX4" fmla="*/ 0 w 14445375"/>
                <a:gd name="connsiteY4" fmla="*/ 0 h 65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5375" h="6534836">
                  <a:moveTo>
                    <a:pt x="0" y="0"/>
                  </a:moveTo>
                  <a:lnTo>
                    <a:pt x="14445375" y="0"/>
                  </a:lnTo>
                  <a:lnTo>
                    <a:pt x="14445375" y="6534836"/>
                  </a:lnTo>
                  <a:lnTo>
                    <a:pt x="0" y="65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341376" bIns="384048" numCol="1" spcCol="1270" anchor="t" anchorCtr="0">
              <a:noAutofit/>
            </a:bodyPr>
            <a:lstStyle/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/>
                <a:t>S</a:t>
              </a:r>
              <a:r>
                <a:rPr lang="en-US" sz="4800" dirty="0" smtClean="0"/>
                <a:t>treaming </a:t>
              </a:r>
              <a:r>
                <a:rPr lang="en-US" sz="4800" dirty="0"/>
                <a:t>video services </a:t>
              </a:r>
              <a:r>
                <a:rPr lang="en-US" sz="4800" dirty="0" smtClean="0"/>
                <a:t>have witnessed </a:t>
              </a:r>
              <a:r>
                <a:rPr lang="en-US" sz="4800" dirty="0"/>
                <a:t>a shift from conventional delivery via the </a:t>
              </a:r>
              <a:r>
                <a:rPr lang="en-US" sz="4800" i="1" dirty="0"/>
                <a:t>real </a:t>
              </a:r>
              <a:r>
                <a:rPr lang="en-US" sz="4800" i="1" dirty="0" smtClean="0"/>
                <a:t>time protocol </a:t>
              </a:r>
              <a:r>
                <a:rPr lang="en-US" sz="4800" dirty="0"/>
                <a:t>(RTP) or </a:t>
              </a:r>
              <a:r>
                <a:rPr lang="en-US" sz="4800" i="1" dirty="0"/>
                <a:t>real time streaming protocol </a:t>
              </a:r>
              <a:r>
                <a:rPr lang="en-US" sz="4800" dirty="0"/>
                <a:t>(RTSP) </a:t>
              </a:r>
              <a:r>
                <a:rPr lang="en-US" sz="4800" dirty="0" smtClean="0"/>
                <a:t>to streaming </a:t>
              </a:r>
              <a:r>
                <a:rPr lang="en-US" sz="4800" dirty="0"/>
                <a:t>over data service protocols like HTTP or </a:t>
              </a:r>
              <a:r>
                <a:rPr lang="en-US" sz="4800" dirty="0" smtClean="0"/>
                <a:t>HTTPs.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/>
                <a:t>Streaming over HTTP/HTTPs has advantages in terms of data transfer flexibility and network </a:t>
              </a:r>
              <a:r>
                <a:rPr lang="en-US" sz="4800" dirty="0" smtClean="0"/>
                <a:t>scalability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However, detection of </a:t>
              </a:r>
              <a:r>
                <a:rPr lang="en-US" sz="4800" dirty="0"/>
                <a:t>sudden network capacity </a:t>
              </a:r>
              <a:r>
                <a:rPr lang="en-US" sz="4800" dirty="0" smtClean="0"/>
                <a:t>degradation and thereby </a:t>
              </a:r>
              <a:r>
                <a:rPr lang="en-US" sz="4800" dirty="0"/>
                <a:t>prediction of end-user’s quality of experience (</a:t>
              </a:r>
              <a:r>
                <a:rPr lang="en-US" sz="4800" dirty="0" err="1"/>
                <a:t>QoE</a:t>
              </a:r>
              <a:r>
                <a:rPr lang="en-US" sz="4800" dirty="0"/>
                <a:t>) </a:t>
              </a:r>
              <a:r>
                <a:rPr lang="en-US" sz="4800" dirty="0" smtClean="0"/>
                <a:t>becomes difficult.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Metrics </a:t>
              </a:r>
              <a:r>
                <a:rPr lang="en-US" sz="4800" dirty="0"/>
                <a:t>such as </a:t>
              </a:r>
              <a:r>
                <a:rPr lang="en-US" sz="4800" i="1" dirty="0"/>
                <a:t>TCP </a:t>
              </a:r>
              <a:r>
                <a:rPr lang="en-US" sz="4800" i="1" dirty="0" err="1"/>
                <a:t>goodput</a:t>
              </a:r>
              <a:r>
                <a:rPr lang="en-US" sz="4800" i="1" dirty="0"/>
                <a:t> </a:t>
              </a:r>
              <a:r>
                <a:rPr lang="en-US" sz="4800" dirty="0"/>
                <a:t>and </a:t>
              </a:r>
              <a:r>
                <a:rPr lang="en-US" sz="4800" i="1" dirty="0"/>
                <a:t>current buffer </a:t>
              </a:r>
              <a:r>
                <a:rPr lang="en-US" sz="4800" i="1" dirty="0" smtClean="0"/>
                <a:t>size </a:t>
              </a:r>
              <a:r>
                <a:rPr lang="en-US" sz="4800" dirty="0" smtClean="0"/>
                <a:t>can </a:t>
              </a:r>
              <a:r>
                <a:rPr lang="en-US" sz="4800" dirty="0"/>
                <a:t>be used to estimate connection </a:t>
              </a:r>
              <a:r>
                <a:rPr lang="en-US" sz="4800" dirty="0" smtClean="0"/>
                <a:t>quality – but they have limitations.</a:t>
              </a:r>
              <a:endParaRPr lang="en-US" sz="4800" dirty="0"/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endParaRPr lang="en-US" sz="48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3383" y="37029998"/>
            <a:ext cx="29591303" cy="5527054"/>
            <a:chOff x="320455" y="6287497"/>
            <a:chExt cx="14445375" cy="8047335"/>
          </a:xfrm>
        </p:grpSpPr>
        <p:sp>
          <p:nvSpPr>
            <p:cNvPr id="26" name="Freeform 25"/>
            <p:cNvSpPr/>
            <p:nvPr/>
          </p:nvSpPr>
          <p:spPr>
            <a:xfrm>
              <a:off x="320455" y="6287497"/>
              <a:ext cx="14445375" cy="2067051"/>
            </a:xfrm>
            <a:custGeom>
              <a:avLst/>
              <a:gdLst>
                <a:gd name="connsiteX0" fmla="*/ 0 w 14431232"/>
                <a:gd name="connsiteY0" fmla="*/ 0 h 1494000"/>
                <a:gd name="connsiteX1" fmla="*/ 14431232 w 14431232"/>
                <a:gd name="connsiteY1" fmla="*/ 0 h 1494000"/>
                <a:gd name="connsiteX2" fmla="*/ 14431232 w 14431232"/>
                <a:gd name="connsiteY2" fmla="*/ 1494000 h 1494000"/>
                <a:gd name="connsiteX3" fmla="*/ 0 w 14431232"/>
                <a:gd name="connsiteY3" fmla="*/ 1494000 h 1494000"/>
                <a:gd name="connsiteX4" fmla="*/ 0 w 14431232"/>
                <a:gd name="connsiteY4" fmla="*/ 0 h 14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31232" h="1494000">
                  <a:moveTo>
                    <a:pt x="0" y="0"/>
                  </a:moveTo>
                  <a:lnTo>
                    <a:pt x="14431232" y="0"/>
                  </a:lnTo>
                  <a:lnTo>
                    <a:pt x="14431232" y="1494000"/>
                  </a:lnTo>
                  <a:lnTo>
                    <a:pt x="0" y="1494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9392" tIns="268224" rIns="469392" bIns="268224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6600" b="1" kern="1200" dirty="0" smtClean="0"/>
                <a:t>RESULTS</a:t>
              </a:r>
              <a:endParaRPr lang="en-US" sz="6600" b="1" kern="12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20455" y="8354548"/>
              <a:ext cx="14445375" cy="5980284"/>
            </a:xfrm>
            <a:custGeom>
              <a:avLst/>
              <a:gdLst>
                <a:gd name="connsiteX0" fmla="*/ 0 w 14445375"/>
                <a:gd name="connsiteY0" fmla="*/ 0 h 6534836"/>
                <a:gd name="connsiteX1" fmla="*/ 14445375 w 14445375"/>
                <a:gd name="connsiteY1" fmla="*/ 0 h 6534836"/>
                <a:gd name="connsiteX2" fmla="*/ 14445375 w 14445375"/>
                <a:gd name="connsiteY2" fmla="*/ 6534836 h 6534836"/>
                <a:gd name="connsiteX3" fmla="*/ 0 w 14445375"/>
                <a:gd name="connsiteY3" fmla="*/ 6534836 h 6534836"/>
                <a:gd name="connsiteX4" fmla="*/ 0 w 14445375"/>
                <a:gd name="connsiteY4" fmla="*/ 0 h 65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5375" h="6534836">
                  <a:moveTo>
                    <a:pt x="0" y="0"/>
                  </a:moveTo>
                  <a:lnTo>
                    <a:pt x="14445375" y="0"/>
                  </a:lnTo>
                  <a:lnTo>
                    <a:pt x="14445375" y="6534836"/>
                  </a:lnTo>
                  <a:lnTo>
                    <a:pt x="0" y="65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341376" bIns="384048" numCol="1" spcCol="1270" anchor="t" anchorCtr="0">
              <a:noAutofit/>
            </a:bodyPr>
            <a:lstStyle/>
            <a:p>
              <a:endParaRPr lang="en-US" sz="44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3382" y="24572614"/>
            <a:ext cx="14438303" cy="12169352"/>
            <a:chOff x="320455" y="6437447"/>
            <a:chExt cx="14438303" cy="7897385"/>
          </a:xfrm>
        </p:grpSpPr>
        <p:sp>
          <p:nvSpPr>
            <p:cNvPr id="29" name="Freeform 28"/>
            <p:cNvSpPr/>
            <p:nvPr/>
          </p:nvSpPr>
          <p:spPr>
            <a:xfrm>
              <a:off x="320455" y="6437447"/>
              <a:ext cx="14438303" cy="747681"/>
            </a:xfrm>
            <a:custGeom>
              <a:avLst/>
              <a:gdLst>
                <a:gd name="connsiteX0" fmla="*/ 0 w 14431232"/>
                <a:gd name="connsiteY0" fmla="*/ 0 h 1494000"/>
                <a:gd name="connsiteX1" fmla="*/ 14431232 w 14431232"/>
                <a:gd name="connsiteY1" fmla="*/ 0 h 1494000"/>
                <a:gd name="connsiteX2" fmla="*/ 14431232 w 14431232"/>
                <a:gd name="connsiteY2" fmla="*/ 1494000 h 1494000"/>
                <a:gd name="connsiteX3" fmla="*/ 0 w 14431232"/>
                <a:gd name="connsiteY3" fmla="*/ 1494000 h 1494000"/>
                <a:gd name="connsiteX4" fmla="*/ 0 w 14431232"/>
                <a:gd name="connsiteY4" fmla="*/ 0 h 14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31232" h="1494000">
                  <a:moveTo>
                    <a:pt x="0" y="0"/>
                  </a:moveTo>
                  <a:lnTo>
                    <a:pt x="14431232" y="0"/>
                  </a:lnTo>
                  <a:lnTo>
                    <a:pt x="14431232" y="1494000"/>
                  </a:lnTo>
                  <a:lnTo>
                    <a:pt x="0" y="1494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9392" tIns="268224" rIns="469392" bIns="268224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6600" b="1" dirty="0" smtClean="0"/>
                <a:t>DATA COLLECTION</a:t>
              </a:r>
              <a:endParaRPr lang="en-US" sz="6600" b="1" kern="1200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20455" y="7185128"/>
              <a:ext cx="14438303" cy="7149704"/>
            </a:xfrm>
            <a:custGeom>
              <a:avLst/>
              <a:gdLst>
                <a:gd name="connsiteX0" fmla="*/ 0 w 14445375"/>
                <a:gd name="connsiteY0" fmla="*/ 0 h 6534836"/>
                <a:gd name="connsiteX1" fmla="*/ 14445375 w 14445375"/>
                <a:gd name="connsiteY1" fmla="*/ 0 h 6534836"/>
                <a:gd name="connsiteX2" fmla="*/ 14445375 w 14445375"/>
                <a:gd name="connsiteY2" fmla="*/ 6534836 h 6534836"/>
                <a:gd name="connsiteX3" fmla="*/ 0 w 14445375"/>
                <a:gd name="connsiteY3" fmla="*/ 6534836 h 6534836"/>
                <a:gd name="connsiteX4" fmla="*/ 0 w 14445375"/>
                <a:gd name="connsiteY4" fmla="*/ 0 h 65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5375" h="6534836">
                  <a:moveTo>
                    <a:pt x="0" y="0"/>
                  </a:moveTo>
                  <a:lnTo>
                    <a:pt x="14445375" y="0"/>
                  </a:lnTo>
                  <a:lnTo>
                    <a:pt x="14445375" y="6534836"/>
                  </a:lnTo>
                  <a:lnTo>
                    <a:pt x="0" y="65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341376" bIns="384048" numCol="1" spcCol="1270" anchor="t" anchorCtr="0">
              <a:noAutofit/>
            </a:bodyPr>
            <a:lstStyle/>
            <a:p>
              <a:endParaRPr lang="en-US" sz="4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438404" y="6287497"/>
            <a:ext cx="14466282" cy="15116765"/>
            <a:chOff x="320455" y="6287497"/>
            <a:chExt cx="14466282" cy="4128663"/>
          </a:xfrm>
        </p:grpSpPr>
        <p:sp>
          <p:nvSpPr>
            <p:cNvPr id="34" name="Freeform 33"/>
            <p:cNvSpPr/>
            <p:nvPr/>
          </p:nvSpPr>
          <p:spPr>
            <a:xfrm>
              <a:off x="320455" y="6287497"/>
              <a:ext cx="14466282" cy="325245"/>
            </a:xfrm>
            <a:custGeom>
              <a:avLst/>
              <a:gdLst>
                <a:gd name="connsiteX0" fmla="*/ 0 w 14431232"/>
                <a:gd name="connsiteY0" fmla="*/ 0 h 1494000"/>
                <a:gd name="connsiteX1" fmla="*/ 14431232 w 14431232"/>
                <a:gd name="connsiteY1" fmla="*/ 0 h 1494000"/>
                <a:gd name="connsiteX2" fmla="*/ 14431232 w 14431232"/>
                <a:gd name="connsiteY2" fmla="*/ 1494000 h 1494000"/>
                <a:gd name="connsiteX3" fmla="*/ 0 w 14431232"/>
                <a:gd name="connsiteY3" fmla="*/ 1494000 h 1494000"/>
                <a:gd name="connsiteX4" fmla="*/ 0 w 14431232"/>
                <a:gd name="connsiteY4" fmla="*/ 0 h 14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31232" h="1494000">
                  <a:moveTo>
                    <a:pt x="0" y="0"/>
                  </a:moveTo>
                  <a:lnTo>
                    <a:pt x="14431232" y="0"/>
                  </a:lnTo>
                  <a:lnTo>
                    <a:pt x="14431232" y="1494000"/>
                  </a:lnTo>
                  <a:lnTo>
                    <a:pt x="0" y="1494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9392" tIns="268224" rIns="469392" bIns="268224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6600" b="1" kern="1200" dirty="0" smtClean="0"/>
                <a:t>ANALYSIS OF YOUTUBE VIDEO DATA</a:t>
              </a:r>
              <a:endParaRPr lang="en-US" sz="6600" b="1" kern="1200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320455" y="6612742"/>
              <a:ext cx="14466282" cy="3803418"/>
            </a:xfrm>
            <a:custGeom>
              <a:avLst/>
              <a:gdLst>
                <a:gd name="connsiteX0" fmla="*/ 0 w 14445375"/>
                <a:gd name="connsiteY0" fmla="*/ 0 h 6534836"/>
                <a:gd name="connsiteX1" fmla="*/ 14445375 w 14445375"/>
                <a:gd name="connsiteY1" fmla="*/ 0 h 6534836"/>
                <a:gd name="connsiteX2" fmla="*/ 14445375 w 14445375"/>
                <a:gd name="connsiteY2" fmla="*/ 6534836 h 6534836"/>
                <a:gd name="connsiteX3" fmla="*/ 0 w 14445375"/>
                <a:gd name="connsiteY3" fmla="*/ 6534836 h 6534836"/>
                <a:gd name="connsiteX4" fmla="*/ 0 w 14445375"/>
                <a:gd name="connsiteY4" fmla="*/ 0 h 65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5375" h="6534836">
                  <a:moveTo>
                    <a:pt x="0" y="0"/>
                  </a:moveTo>
                  <a:lnTo>
                    <a:pt x="14445375" y="0"/>
                  </a:lnTo>
                  <a:lnTo>
                    <a:pt x="14445375" y="6534836"/>
                  </a:lnTo>
                  <a:lnTo>
                    <a:pt x="0" y="65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341376" bIns="384048" numCol="1" spcCol="1270" anchor="t" anchorCtr="0">
              <a:noAutofit/>
            </a:bodyPr>
            <a:lstStyle/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IN" sz="4800" dirty="0" smtClean="0"/>
                <a:t>Observations</a:t>
              </a:r>
              <a:r>
                <a:rPr lang="en-IN" sz="4800" dirty="0" smtClean="0"/>
                <a:t>:</a:t>
              </a:r>
            </a:p>
            <a:p>
              <a:pPr marL="0" lvl="1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4800" dirty="0" smtClean="0"/>
                <a:t>When </a:t>
              </a:r>
              <a:r>
                <a:rPr lang="en-US" sz="4800" dirty="0"/>
                <a:t>network quality is </a:t>
              </a:r>
              <a:r>
                <a:rPr lang="en-US" sz="4800" dirty="0" err="1" smtClean="0"/>
                <a:t>favourable</a:t>
              </a:r>
              <a:r>
                <a:rPr lang="en-US" sz="4800" dirty="0" smtClean="0"/>
                <a:t>: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dirty="0" smtClean="0"/>
                <a:t>Traffic </a:t>
              </a:r>
              <a:r>
                <a:rPr lang="en-US" sz="4800" dirty="0"/>
                <a:t>pattern exhibits periodic </a:t>
              </a:r>
              <a:r>
                <a:rPr lang="en-US" sz="4800" dirty="0" smtClean="0"/>
                <a:t>bursts of </a:t>
              </a:r>
              <a:r>
                <a:rPr lang="en-US" sz="4800" dirty="0"/>
                <a:t>almost similar periodicity and equal burst </a:t>
              </a:r>
              <a:r>
                <a:rPr lang="en-US" sz="4800" dirty="0" smtClean="0"/>
                <a:t>sizes.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dirty="0" smtClean="0"/>
                <a:t>Bursts are </a:t>
              </a:r>
              <a:r>
                <a:rPr lang="en-US" sz="4800" dirty="0"/>
                <a:t>short but sharp; </a:t>
              </a:r>
              <a:r>
                <a:rPr lang="en-US" sz="4800" dirty="0" smtClean="0"/>
                <a:t>small burst duration and large </a:t>
              </a:r>
              <a:r>
                <a:rPr lang="en-US" sz="4800" dirty="0"/>
                <a:t>peak </a:t>
              </a:r>
              <a:r>
                <a:rPr lang="en-US" sz="4800" dirty="0" smtClean="0"/>
                <a:t>size indicate </a:t>
              </a:r>
              <a:r>
                <a:rPr lang="en-US" sz="4800" dirty="0"/>
                <a:t>good quality </a:t>
              </a:r>
              <a:r>
                <a:rPr lang="en-US" sz="4800" dirty="0" smtClean="0"/>
                <a:t>video.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dirty="0" smtClean="0"/>
                <a:t>Peak </a:t>
              </a:r>
              <a:r>
                <a:rPr lang="en-US" sz="4800" dirty="0"/>
                <a:t>size and the burst duration have </a:t>
              </a:r>
              <a:r>
                <a:rPr lang="en-US" sz="4800" dirty="0" smtClean="0"/>
                <a:t>a direct relationship </a:t>
              </a:r>
              <a:r>
                <a:rPr lang="en-US" sz="4800" dirty="0"/>
                <a:t>with the video resolution</a:t>
              </a:r>
              <a:r>
                <a:rPr lang="en-US" sz="4800" dirty="0" smtClean="0"/>
                <a:t>.</a:t>
              </a:r>
            </a:p>
            <a:p>
              <a:pPr marL="0" lvl="1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2400" dirty="0" smtClean="0"/>
            </a:p>
            <a:p>
              <a:pPr marL="0" lvl="1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4800" dirty="0" smtClean="0"/>
                <a:t>When channel quality drops: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dirty="0" smtClean="0"/>
                <a:t>Gradual </a:t>
              </a:r>
              <a:r>
                <a:rPr lang="en-US" sz="4800" dirty="0"/>
                <a:t>drop in the </a:t>
              </a:r>
              <a:r>
                <a:rPr lang="en-US" sz="4800" dirty="0" smtClean="0"/>
                <a:t>peak size </a:t>
              </a:r>
              <a:r>
                <a:rPr lang="en-US" sz="4800" dirty="0"/>
                <a:t>of </a:t>
              </a:r>
              <a:r>
                <a:rPr lang="en-US" sz="4800" dirty="0" smtClean="0"/>
                <a:t>bursts; burst </a:t>
              </a:r>
              <a:r>
                <a:rPr lang="en-US" sz="4800" dirty="0"/>
                <a:t>duration tends to </a:t>
              </a:r>
              <a:r>
                <a:rPr lang="en-US" sz="4800" dirty="0" smtClean="0"/>
                <a:t>become large </a:t>
              </a:r>
              <a:r>
                <a:rPr lang="en-US" sz="4800" dirty="0"/>
                <a:t>(bursts widen</a:t>
              </a:r>
              <a:r>
                <a:rPr lang="en-US" sz="4800" dirty="0" smtClean="0"/>
                <a:t>).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dirty="0"/>
                <a:t>During </a:t>
              </a:r>
              <a:r>
                <a:rPr lang="en-US" sz="4800" dirty="0" smtClean="0"/>
                <a:t>re-buffering</a:t>
              </a:r>
              <a:r>
                <a:rPr lang="en-US" sz="4800" dirty="0"/>
                <a:t>, </a:t>
              </a:r>
              <a:r>
                <a:rPr lang="en-US" sz="4800" dirty="0" smtClean="0"/>
                <a:t>wider </a:t>
              </a:r>
              <a:r>
                <a:rPr lang="en-US" sz="4800" dirty="0"/>
                <a:t>burst </a:t>
              </a:r>
              <a:r>
                <a:rPr lang="en-US" sz="4800" dirty="0" smtClean="0"/>
                <a:t>duration is observed, although </a:t>
              </a:r>
              <a:r>
                <a:rPr lang="en-US" sz="4800" dirty="0"/>
                <a:t>with a high peak </a:t>
              </a:r>
              <a:r>
                <a:rPr lang="en-US" sz="4800" dirty="0" smtClean="0"/>
                <a:t>size</a:t>
              </a:r>
              <a:r>
                <a:rPr lang="en-US" sz="4800" dirty="0" smtClean="0"/>
                <a:t>.</a:t>
              </a:r>
            </a:p>
            <a:p>
              <a:pPr marL="0" lvl="1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4800" dirty="0"/>
            </a:p>
            <a:p>
              <a:pPr marL="0" lvl="1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48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5532210" y="33285582"/>
            <a:ext cx="12094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552047" y="30837310"/>
            <a:ext cx="232721" cy="1404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obileResearchLab-1\Desktop\YouTube_480p_720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788" y="17803862"/>
            <a:ext cx="1419586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15438404" y="21692295"/>
            <a:ext cx="14445376" cy="15049672"/>
            <a:chOff x="320454" y="6287499"/>
            <a:chExt cx="14445376" cy="6007010"/>
          </a:xfrm>
        </p:grpSpPr>
        <p:sp>
          <p:nvSpPr>
            <p:cNvPr id="39" name="Freeform 38"/>
            <p:cNvSpPr/>
            <p:nvPr/>
          </p:nvSpPr>
          <p:spPr>
            <a:xfrm>
              <a:off x="320454" y="6287499"/>
              <a:ext cx="14438303" cy="505541"/>
            </a:xfrm>
            <a:custGeom>
              <a:avLst/>
              <a:gdLst>
                <a:gd name="connsiteX0" fmla="*/ 0 w 14431232"/>
                <a:gd name="connsiteY0" fmla="*/ 0 h 1494000"/>
                <a:gd name="connsiteX1" fmla="*/ 14431232 w 14431232"/>
                <a:gd name="connsiteY1" fmla="*/ 0 h 1494000"/>
                <a:gd name="connsiteX2" fmla="*/ 14431232 w 14431232"/>
                <a:gd name="connsiteY2" fmla="*/ 1494000 h 1494000"/>
                <a:gd name="connsiteX3" fmla="*/ 0 w 14431232"/>
                <a:gd name="connsiteY3" fmla="*/ 1494000 h 1494000"/>
                <a:gd name="connsiteX4" fmla="*/ 0 w 14431232"/>
                <a:gd name="connsiteY4" fmla="*/ 0 h 14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31232" h="1494000">
                  <a:moveTo>
                    <a:pt x="0" y="0"/>
                  </a:moveTo>
                  <a:lnTo>
                    <a:pt x="14431232" y="0"/>
                  </a:lnTo>
                  <a:lnTo>
                    <a:pt x="14431232" y="1494000"/>
                  </a:lnTo>
                  <a:lnTo>
                    <a:pt x="0" y="1494000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9392" tIns="268224" rIns="469392" bIns="268224" numCol="1" spcCol="1270" anchor="ctr" anchorCtr="0">
              <a:noAutofit/>
            </a:bodyPr>
            <a:lstStyle/>
            <a:p>
              <a:pPr lvl="0" algn="ctr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600" b="1" dirty="0" smtClean="0"/>
                <a:t>VIDEO </a:t>
              </a:r>
              <a:r>
                <a:rPr lang="en-US" sz="6600" b="1" dirty="0"/>
                <a:t>QUALITY </a:t>
              </a:r>
              <a:r>
                <a:rPr lang="en-US" sz="6600" b="1" dirty="0" smtClean="0"/>
                <a:t>PREDICTION</a:t>
              </a:r>
              <a:endParaRPr lang="en-US" sz="6600" b="1" kern="1200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20455" y="6793040"/>
              <a:ext cx="14445375" cy="5501469"/>
            </a:xfrm>
            <a:custGeom>
              <a:avLst/>
              <a:gdLst>
                <a:gd name="connsiteX0" fmla="*/ 0 w 14445375"/>
                <a:gd name="connsiteY0" fmla="*/ 0 h 6534836"/>
                <a:gd name="connsiteX1" fmla="*/ 14445375 w 14445375"/>
                <a:gd name="connsiteY1" fmla="*/ 0 h 6534836"/>
                <a:gd name="connsiteX2" fmla="*/ 14445375 w 14445375"/>
                <a:gd name="connsiteY2" fmla="*/ 6534836 h 6534836"/>
                <a:gd name="connsiteX3" fmla="*/ 0 w 14445375"/>
                <a:gd name="connsiteY3" fmla="*/ 6534836 h 6534836"/>
                <a:gd name="connsiteX4" fmla="*/ 0 w 14445375"/>
                <a:gd name="connsiteY4" fmla="*/ 0 h 65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5375" h="6534836">
                  <a:moveTo>
                    <a:pt x="0" y="0"/>
                  </a:moveTo>
                  <a:lnTo>
                    <a:pt x="14445375" y="0"/>
                  </a:lnTo>
                  <a:lnTo>
                    <a:pt x="14445375" y="6534836"/>
                  </a:lnTo>
                  <a:lnTo>
                    <a:pt x="0" y="6534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032" tIns="256032" rIns="341376" bIns="384048" numCol="1" spcCol="1270" anchor="t" anchorCtr="0">
              <a:noAutofit/>
            </a:bodyPr>
            <a:lstStyle/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US" sz="4800" dirty="0" smtClean="0"/>
                <a:t>Prediction of video quality switch from good to bad by setting threshold </a:t>
              </a:r>
              <a:r>
                <a:rPr lang="en-US" sz="4800" dirty="0"/>
                <a:t>over </a:t>
              </a:r>
              <a:r>
                <a:rPr lang="en-US" sz="4800" dirty="0" smtClean="0"/>
                <a:t>peak </a:t>
              </a:r>
              <a:r>
                <a:rPr lang="en-US" sz="4800" dirty="0"/>
                <a:t>size </a:t>
              </a:r>
              <a:r>
                <a:rPr lang="en-US" sz="4800" dirty="0" smtClean="0"/>
                <a:t>&amp; burst duration.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IN" sz="4800" dirty="0" smtClean="0"/>
                <a:t>2 </a:t>
              </a:r>
              <a:r>
                <a:rPr lang="en-US" sz="4800" dirty="0" smtClean="0"/>
                <a:t>thresholds defined – the </a:t>
              </a:r>
              <a:r>
                <a:rPr lang="en-US" sz="4800" dirty="0"/>
                <a:t>peak size threshold (T</a:t>
              </a:r>
              <a:r>
                <a:rPr lang="en-US" sz="4800" baseline="-25000" dirty="0"/>
                <a:t>PS</a:t>
              </a:r>
              <a:r>
                <a:rPr lang="en-US" sz="4800" dirty="0"/>
                <a:t>) and the </a:t>
              </a:r>
              <a:r>
                <a:rPr lang="en-US" sz="4800" dirty="0" smtClean="0"/>
                <a:t>burst duration </a:t>
              </a:r>
              <a:r>
                <a:rPr lang="en-US" sz="4800" dirty="0"/>
                <a:t>threshold (T</a:t>
              </a:r>
              <a:r>
                <a:rPr lang="en-US" sz="4800" baseline="-25000" dirty="0"/>
                <a:t>BD</a:t>
              </a:r>
              <a:r>
                <a:rPr lang="en-US" sz="4800" dirty="0" smtClean="0"/>
                <a:t>).</a:t>
              </a:r>
            </a:p>
            <a:p>
              <a:pPr marL="685800" lvl="1" indent="-6858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§"/>
              </a:pPr>
              <a:r>
                <a:rPr lang="en-IN" sz="4800" dirty="0" smtClean="0"/>
                <a:t>Outline of the algorithm: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IN" sz="4800" kern="1200" dirty="0" smtClean="0"/>
                <a:t>When a data packet is received, decision is taken on whether it belongs to the same burst or a diff. burst, depending on a threshold </a:t>
              </a:r>
              <a:r>
                <a:rPr lang="en-IN" sz="4800" kern="1200" dirty="0" err="1" smtClean="0"/>
                <a:t>T</a:t>
              </a:r>
              <a:r>
                <a:rPr lang="en-IN" sz="4800" kern="1200" baseline="-25000" dirty="0" err="1" smtClean="0"/>
                <a:t>burst</a:t>
              </a:r>
              <a:endParaRPr lang="en-IN" sz="4800" dirty="0" smtClean="0"/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IN" sz="4800" kern="1200" dirty="0" smtClean="0"/>
                <a:t>For every such burst, 2 parameters are computed:</a:t>
              </a:r>
            </a:p>
            <a:p>
              <a:pPr marL="0" lvl="1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4800" dirty="0" smtClean="0"/>
                <a:t>	Burst </a:t>
              </a:r>
              <a:r>
                <a:rPr lang="en-IN" sz="4800" dirty="0" smtClean="0"/>
                <a:t>Age A</a:t>
              </a:r>
              <a:r>
                <a:rPr lang="en-IN" sz="4800" baseline="-25000" dirty="0" smtClean="0"/>
                <a:t>b</a:t>
              </a:r>
              <a:r>
                <a:rPr lang="en-IN" sz="4800" dirty="0" smtClean="0"/>
                <a:t> = packet arr. </a:t>
              </a:r>
              <a:r>
                <a:rPr lang="en-IN" sz="4800" dirty="0" smtClean="0"/>
                <a:t>time–burst </a:t>
              </a:r>
              <a:r>
                <a:rPr lang="en-IN" sz="4800" dirty="0" smtClean="0"/>
                <a:t>start time</a:t>
              </a:r>
            </a:p>
            <a:p>
              <a:pPr marL="0" lvl="1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4800" kern="1200" dirty="0" smtClean="0"/>
                <a:t>	Estimated </a:t>
              </a:r>
              <a:r>
                <a:rPr lang="en-IN" sz="4800" kern="1200" dirty="0" smtClean="0"/>
                <a:t>Peak Size </a:t>
              </a:r>
              <a:r>
                <a:rPr lang="en-IN" sz="4800" kern="1200" dirty="0" err="1" smtClean="0"/>
                <a:t>P</a:t>
              </a:r>
              <a:r>
                <a:rPr lang="en-IN" sz="4800" kern="1200" baseline="-25000" dirty="0" err="1" smtClean="0"/>
                <a:t>b</a:t>
              </a:r>
              <a:r>
                <a:rPr lang="en-IN" sz="4800" kern="1200" dirty="0" smtClean="0"/>
                <a:t> = (b*T</a:t>
              </a:r>
              <a:r>
                <a:rPr lang="en-IN" sz="4800" kern="1200" baseline="-25000" dirty="0" smtClean="0"/>
                <a:t>BD</a:t>
              </a:r>
              <a:r>
                <a:rPr lang="en-IN" sz="4800" kern="1200" dirty="0" smtClean="0"/>
                <a:t>)/A</a:t>
              </a:r>
              <a:r>
                <a:rPr lang="en-IN" sz="4800" kern="1200" baseline="-25000" dirty="0" smtClean="0"/>
                <a:t>b</a:t>
              </a:r>
            </a:p>
            <a:p>
              <a:pPr marL="0" lvl="1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2000" kern="1200" dirty="0" smtClean="0"/>
            </a:p>
            <a:p>
              <a:pPr marL="0" lvl="1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4800" kern="1200" dirty="0" smtClean="0"/>
                <a:t>4 </a:t>
              </a:r>
              <a:r>
                <a:rPr lang="en-IN" sz="4800" kern="1200" dirty="0" smtClean="0"/>
                <a:t>zones defined based on pairs (T</a:t>
              </a:r>
              <a:r>
                <a:rPr lang="en-IN" sz="4800" kern="1200" baseline="-25000" dirty="0" smtClean="0"/>
                <a:t>PS</a:t>
              </a:r>
              <a:r>
                <a:rPr lang="en-IN" sz="4800" kern="1200" dirty="0" smtClean="0"/>
                <a:t>, T</a:t>
              </a:r>
              <a:r>
                <a:rPr lang="en-IN" sz="4800" kern="1200" baseline="-25000" dirty="0" smtClean="0"/>
                <a:t>BD</a:t>
              </a:r>
              <a:r>
                <a:rPr lang="en-IN" sz="4800" kern="1200" dirty="0" smtClean="0"/>
                <a:t>) and (A</a:t>
              </a:r>
              <a:r>
                <a:rPr lang="en-IN" sz="4800" kern="1200" baseline="-25000" dirty="0" smtClean="0"/>
                <a:t>b</a:t>
              </a:r>
              <a:r>
                <a:rPr lang="en-IN" sz="4800" kern="1200" dirty="0" smtClean="0"/>
                <a:t>, </a:t>
              </a:r>
              <a:r>
                <a:rPr lang="en-IN" sz="4800" kern="1200" dirty="0" err="1" smtClean="0"/>
                <a:t>P</a:t>
              </a:r>
              <a:r>
                <a:rPr lang="en-IN" sz="4800" kern="1200" baseline="-25000" dirty="0" err="1" smtClean="0"/>
                <a:t>b</a:t>
              </a:r>
              <a:r>
                <a:rPr lang="en-IN" sz="4800" kern="1200" dirty="0" smtClean="0"/>
                <a:t>):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b="1" dirty="0"/>
                <a:t>Good </a:t>
              </a:r>
              <a:r>
                <a:rPr lang="en-US" sz="4800" b="1" dirty="0" smtClean="0"/>
                <a:t>Connectivity Streaming Zone </a:t>
              </a:r>
              <a:r>
                <a:rPr lang="en-US" sz="4800" dirty="0"/>
                <a:t>(</a:t>
              </a:r>
              <a:r>
                <a:rPr lang="en-US" sz="4800" b="1" dirty="0"/>
                <a:t>GCSZ</a:t>
              </a:r>
              <a:r>
                <a:rPr lang="en-US" sz="4800" dirty="0" smtClean="0"/>
                <a:t>): A</a:t>
              </a:r>
              <a:r>
                <a:rPr lang="en-US" sz="4800" baseline="-25000" dirty="0" smtClean="0"/>
                <a:t>b</a:t>
              </a:r>
              <a:r>
                <a:rPr lang="en-US" sz="4800" dirty="0" smtClean="0"/>
                <a:t> ≤ T</a:t>
              </a:r>
              <a:r>
                <a:rPr lang="en-US" sz="4800" baseline="-25000" dirty="0" smtClean="0"/>
                <a:t>BD</a:t>
              </a:r>
              <a:r>
                <a:rPr lang="en-US" sz="4800" dirty="0" smtClean="0"/>
                <a:t>, </a:t>
              </a:r>
              <a:r>
                <a:rPr lang="en-US" sz="4800" dirty="0" err="1" smtClean="0"/>
                <a:t>P</a:t>
              </a:r>
              <a:r>
                <a:rPr lang="en-US" sz="4800" baseline="-25000" dirty="0" err="1" smtClean="0"/>
                <a:t>b</a:t>
              </a:r>
              <a:r>
                <a:rPr lang="en-US" sz="4800" dirty="0" smtClean="0"/>
                <a:t> ≥ T</a:t>
              </a:r>
              <a:r>
                <a:rPr lang="en-US" sz="4800" baseline="-25000" dirty="0" smtClean="0"/>
                <a:t>PS</a:t>
              </a:r>
              <a:r>
                <a:rPr lang="en-US" sz="4800" dirty="0" smtClean="0"/>
                <a:t> – indication that bursts are short and sharp.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b="1" dirty="0"/>
                <a:t>Bad Connectivity Streaming Zone </a:t>
              </a:r>
              <a:r>
                <a:rPr lang="en-US" sz="4800" dirty="0"/>
                <a:t>(</a:t>
              </a:r>
              <a:r>
                <a:rPr lang="en-US" sz="4800" b="1" dirty="0"/>
                <a:t>BCSZ</a:t>
              </a:r>
              <a:r>
                <a:rPr lang="en-US" sz="4800" dirty="0" smtClean="0"/>
                <a:t>): A</a:t>
              </a:r>
              <a:r>
                <a:rPr lang="en-US" sz="4800" baseline="-25000" dirty="0" smtClean="0"/>
                <a:t>b</a:t>
              </a:r>
              <a:r>
                <a:rPr lang="en-US" sz="4800" dirty="0" smtClean="0"/>
                <a:t> &gt; T</a:t>
              </a:r>
              <a:r>
                <a:rPr lang="en-US" sz="4800" baseline="-25000" dirty="0" smtClean="0"/>
                <a:t>BD</a:t>
              </a:r>
              <a:r>
                <a:rPr lang="en-US" sz="4800" dirty="0" smtClean="0"/>
                <a:t> and </a:t>
              </a:r>
              <a:r>
                <a:rPr lang="en-US" sz="4800" dirty="0" err="1" smtClean="0"/>
                <a:t>P</a:t>
              </a:r>
              <a:r>
                <a:rPr lang="en-US" sz="4800" baseline="-25000" dirty="0" err="1" smtClean="0"/>
                <a:t>b</a:t>
              </a:r>
              <a:r>
                <a:rPr lang="en-US" sz="4800" dirty="0" smtClean="0"/>
                <a:t> &lt; T</a:t>
              </a:r>
              <a:r>
                <a:rPr lang="en-US" sz="4800" baseline="-25000" dirty="0" smtClean="0"/>
                <a:t>BD</a:t>
              </a:r>
              <a:r>
                <a:rPr lang="en-US" sz="4800" dirty="0" smtClean="0"/>
                <a:t> – bursts are small and wide.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US" sz="4800" b="1" dirty="0"/>
                <a:t>Re-buffering Zone</a:t>
              </a:r>
              <a:r>
                <a:rPr lang="en-US" sz="4800" dirty="0"/>
                <a:t> (</a:t>
              </a:r>
              <a:r>
                <a:rPr lang="en-US" sz="4800" b="1" dirty="0"/>
                <a:t>RZ</a:t>
              </a:r>
              <a:r>
                <a:rPr lang="en-US" sz="4800" dirty="0" smtClean="0"/>
                <a:t>): A</a:t>
              </a:r>
              <a:r>
                <a:rPr lang="en-US" sz="4800" baseline="-25000" dirty="0" smtClean="0"/>
                <a:t>b</a:t>
              </a:r>
              <a:r>
                <a:rPr lang="en-US" sz="4800" dirty="0" smtClean="0"/>
                <a:t> &gt; T</a:t>
              </a:r>
              <a:r>
                <a:rPr lang="en-US" sz="4800" baseline="-25000" dirty="0" smtClean="0"/>
                <a:t>BD</a:t>
              </a:r>
              <a:r>
                <a:rPr lang="en-US" sz="4800" dirty="0" smtClean="0"/>
                <a:t> and </a:t>
              </a:r>
              <a:r>
                <a:rPr lang="en-US" sz="4800" dirty="0" err="1" smtClean="0"/>
                <a:t>P</a:t>
              </a:r>
              <a:r>
                <a:rPr lang="en-US" sz="4800" baseline="-25000" dirty="0" err="1" smtClean="0"/>
                <a:t>b</a:t>
              </a:r>
              <a:r>
                <a:rPr lang="en-US" sz="4800" dirty="0" smtClean="0"/>
                <a:t> </a:t>
              </a:r>
              <a:r>
                <a:rPr lang="en-US" sz="4800" dirty="0"/>
                <a:t>≥ </a:t>
              </a:r>
              <a:r>
                <a:rPr lang="en-US" sz="4800" dirty="0" smtClean="0"/>
                <a:t>T</a:t>
              </a:r>
              <a:r>
                <a:rPr lang="en-US" sz="4800" baseline="-25000" dirty="0" smtClean="0"/>
                <a:t>PS</a:t>
              </a:r>
            </a:p>
            <a:p>
              <a:pPr marL="914400" lvl="1" indent="-914400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+mj-lt"/>
                <a:buAutoNum type="arabicParenR"/>
              </a:pPr>
              <a:r>
                <a:rPr lang="en-IN" sz="4800" b="1" kern="1200" dirty="0" smtClean="0"/>
                <a:t>Confusion Zone </a:t>
              </a:r>
              <a:r>
                <a:rPr lang="en-IN" sz="4800" kern="1200" dirty="0" smtClean="0"/>
                <a:t>(</a:t>
              </a:r>
              <a:r>
                <a:rPr lang="en-IN" sz="4800" b="1" kern="1200" dirty="0" smtClean="0"/>
                <a:t>CZ</a:t>
              </a:r>
              <a:r>
                <a:rPr lang="en-IN" sz="4800" kern="1200" dirty="0" smtClean="0"/>
                <a:t>): All other cases – no decision</a:t>
              </a:r>
            </a:p>
            <a:p>
              <a:pPr marL="0" lvl="1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4800" kern="1200" dirty="0" smtClean="0"/>
            </a:p>
          </p:txBody>
        </p:sp>
      </p:grpSp>
      <p:pic>
        <p:nvPicPr>
          <p:cNvPr id="7" name="Picture 3" descr="C:\Users\MobileResearchLab-1\Desktop\Vide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5" y="38726414"/>
            <a:ext cx="28910072" cy="355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57511"/>
              </p:ext>
            </p:extLst>
          </p:nvPr>
        </p:nvGraphicFramePr>
        <p:xfrm>
          <a:off x="485417" y="25940766"/>
          <a:ext cx="14006498" cy="105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845"/>
                <a:gridCol w="8233653"/>
              </a:tblGrid>
              <a:tr h="1080120">
                <a:tc gridSpan="2">
                  <a:txBody>
                    <a:bodyPr/>
                    <a:lstStyle/>
                    <a:p>
                      <a:pPr algn="ctr"/>
                      <a:r>
                        <a:rPr lang="en-IN" sz="5400" dirty="0" smtClean="0"/>
                        <a:t>Data Collection Particulars</a:t>
                      </a:r>
                      <a:endParaRPr lang="en-US" sz="5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Representative app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YouTube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Reason for choice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Exhibits different traffic characteristics in different network conditions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No. of volunteers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4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Data collection period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3 months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Smartphone make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Motorola Moto-X Gen. 2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Channels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Wi-Fi and Cellular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Video resolution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Fixed resolution 240p, 360p, 480p, 720p  and also auto-mode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Ground truth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4400" dirty="0" smtClean="0"/>
                        <a:t>Manual timestamping of re-buffering</a:t>
                      </a:r>
                      <a:r>
                        <a:rPr lang="en-IN" sz="4400" baseline="0" dirty="0" smtClean="0"/>
                        <a:t> and video resolution degradation</a:t>
                      </a:r>
                      <a:endParaRPr lang="en-US" sz="4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3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462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MobileResearchLab-1</dc:creator>
  <cp:lastModifiedBy>MobileResearchLab-1</cp:lastModifiedBy>
  <cp:revision>156</cp:revision>
  <dcterms:created xsi:type="dcterms:W3CDTF">2016-01-05T04:11:02Z</dcterms:created>
  <dcterms:modified xsi:type="dcterms:W3CDTF">2016-01-06T12:47:19Z</dcterms:modified>
</cp:coreProperties>
</file>