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2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BFA15-C014-4641-8595-611680FCB63B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F38E9-BCFC-4C45-ACC5-3746604E8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8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5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4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6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8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3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9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4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F38E9-BCFC-4C45-ACC5-3746604E8E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4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9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6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4515-2D91-4F10-8AC2-6D344801F637}" type="datetimeFigureOut">
              <a:rPr lang="en-IN" smtClean="0"/>
              <a:t>02-01-2012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6549-8B40-4015-A393-09011A5EB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29" y="404664"/>
            <a:ext cx="8780459" cy="345638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Secured Routing in DTNs:</a:t>
            </a:r>
            <a:b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Threats &amp; Countermeasures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Secured Routing in </a:t>
            </a:r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Spray &amp; Focus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Routing Protocol for DTNs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221088"/>
            <a:ext cx="7920880" cy="1800200"/>
          </a:xfrm>
        </p:spPr>
        <p:txBody>
          <a:bodyPr>
            <a:normAutofit/>
          </a:bodyPr>
          <a:lstStyle/>
          <a:p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Sujoy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Ph.D. Student</a:t>
            </a:r>
          </a:p>
          <a:p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Satadal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Sengupta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Undergraduate Students</a:t>
            </a:r>
          </a:p>
          <a:p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 Subrata Nandi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Asst. Prof. (</a:t>
            </a:r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Guide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Dept. of Computer Science &amp;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 NIT Durgapur, INDIA</a:t>
            </a:r>
            <a:endParaRPr lang="en-IN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1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Spray &amp; Focus Routing Protocol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877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Spray Phase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a)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starts with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copies of message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If a node has more than 1 copy of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it hands over 	  	    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floor(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</a:t>
            </a:r>
            <a:r>
              <a:rPr lang="en-US" altLang="zh-CN" sz="2400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/2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copies to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every new node it encounters, 	  	     until it has exactly 1 copy left.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Focus Phase: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a)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peer node is the destination, delivers the message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copy.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Current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 hands over only copy of M to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peer node 	                                                                                                     	     with no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copy of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peer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(destination) &gt;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node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(destination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where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(Y) is a measure of X’s chances of delivering to Y.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487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6294511" y="4284246"/>
            <a:ext cx="2403325" cy="2510149"/>
          </a:xfrm>
          <a:prstGeom prst="ellipse">
            <a:avLst/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6250657" y="712394"/>
            <a:ext cx="2403325" cy="2510149"/>
          </a:xfrm>
          <a:prstGeom prst="ellipse">
            <a:avLst/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0" y="712395"/>
            <a:ext cx="2403325" cy="2510149"/>
          </a:xfrm>
          <a:prstGeom prst="ellipse">
            <a:avLst/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234433" y="2925372"/>
            <a:ext cx="2403325" cy="2510149"/>
          </a:xfrm>
          <a:prstGeom prst="ellipse">
            <a:avLst/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376587" y="3140968"/>
            <a:ext cx="2403325" cy="2510149"/>
          </a:xfrm>
          <a:prstGeom prst="ellipse">
            <a:avLst/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Spray &amp; Focus: Working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755576" y="562298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436096" y="360438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2561959" y="418044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7668344" y="5630981"/>
            <a:ext cx="715564" cy="712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Dst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876256" y="13407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690705" y="135150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5312563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L=5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9991" y="3784937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L=2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115" y="4426648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L=3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3206627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984" y="4050681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705" y="908720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2492896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L=2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13848" y="2802414"/>
            <a:ext cx="122264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= 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68344" y="1002214"/>
            <a:ext cx="122264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= y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3908" y="1916831"/>
            <a:ext cx="627856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&gt; 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6256" y="908720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320043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31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14167 -0.131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655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4184 -0.13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6719 0.0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187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17274 0.0391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9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13101 L 0.04722 -0.519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942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11024 -0.2835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21267 -0.2247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1125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12605 -0.139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96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0.13334 L -0.05764 0.30718 L 0.06059 0.52315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4.07407E-6 L -0.18941 0.20185 L -0.10139 0.4162 L -0.01562 0.62638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3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25" grpId="1" animBg="1"/>
      <p:bldP spid="22" grpId="0" animBg="1"/>
      <p:bldP spid="22" grpId="1" animBg="1"/>
      <p:bldP spid="19" grpId="0" animBg="1"/>
      <p:bldP spid="19" grpId="1" animBg="1"/>
      <p:bldP spid="14" grpId="0" animBg="1"/>
      <p:bldP spid="14" grpId="1" animBg="1"/>
      <p:bldP spid="4" grpId="0" animBg="1"/>
      <p:bldP spid="4" grpId="1" animBg="1"/>
      <p:bldP spid="4" grpId="2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3" grpId="0" animBg="1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3" grpId="0" animBg="1"/>
      <p:bldP spid="2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1" grpId="2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The Nodal Parameters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5536" y="2060848"/>
            <a:ext cx="3528392" cy="36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Node ID</a:t>
            </a: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Network Record Table (NRT)</a:t>
            </a: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Malice Identification List (MIL)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Key, 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rivate Key Pair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845914"/>
            <a:ext cx="324036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Typical Node 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SRSnF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87824" y="2442115"/>
            <a:ext cx="22322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364088" y="2060848"/>
            <a:ext cx="338437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unique node identifier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 the examples, we use English alphabets)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61347"/>
              </p:ext>
            </p:extLst>
          </p:nvPr>
        </p:nvGraphicFramePr>
        <p:xfrm>
          <a:off x="4103948" y="3429000"/>
          <a:ext cx="4932549" cy="119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792088"/>
                <a:gridCol w="576064"/>
                <a:gridCol w="792088"/>
                <a:gridCol w="504056"/>
                <a:gridCol w="720080"/>
                <a:gridCol w="8640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Sender ID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Receiver ID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Message ID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TTL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Copies (sender)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Copies (receiver)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176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223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rved Down Arrow 10"/>
          <p:cNvSpPr/>
          <p:nvPr/>
        </p:nvSpPr>
        <p:spPr>
          <a:xfrm>
            <a:off x="3203848" y="1916832"/>
            <a:ext cx="1800200" cy="1344345"/>
          </a:xfrm>
          <a:prstGeom prst="curvedDownArrow">
            <a:avLst>
              <a:gd name="adj1" fmla="val 25000"/>
              <a:gd name="adj2" fmla="val 48961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47864" y="4149080"/>
            <a:ext cx="22322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0129"/>
              </p:ext>
            </p:extLst>
          </p:nvPr>
        </p:nvGraphicFramePr>
        <p:xfrm>
          <a:off x="5796136" y="3244200"/>
          <a:ext cx="225591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Detected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Node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08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Threat Model</a:t>
            </a:r>
            <a:endParaRPr lang="en-IN" sz="3600" dirty="0"/>
          </a:p>
        </p:txBody>
      </p:sp>
      <p:sp>
        <p:nvSpPr>
          <p:cNvPr id="4" name="Oval 3"/>
          <p:cNvSpPr/>
          <p:nvPr/>
        </p:nvSpPr>
        <p:spPr>
          <a:xfrm>
            <a:off x="899592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241594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L=3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60032" y="16517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1250133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1233256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L=2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666" y="2627606"/>
            <a:ext cx="558062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drops the message – Q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spray malicious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9741" y="46531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1749" y="4221088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43086" y="46531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5412432"/>
            <a:ext cx="129614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= 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648" y="4296644"/>
            <a:ext cx="263076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Actual Value of U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= y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8" y="5542493"/>
            <a:ext cx="413995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Declared Value of U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= z such that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z &gt;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5094" y="4221088"/>
            <a:ext cx="57606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6165304"/>
            <a:ext cx="878497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declares false delivery metric for destination – Q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focus malicious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30712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0.30712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2441 0.0071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34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23628 0.009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30712 3.703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29983 -0.0034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0.254 1.48148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254 -0.0034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6" grpId="0" animBg="1"/>
      <p:bldP spid="6" grpId="1" animBg="1"/>
      <p:bldP spid="7" grpId="1" animBg="1"/>
      <p:bldP spid="7" grpId="2" animBg="1"/>
      <p:bldP spid="7" grpId="3" animBg="1"/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The Workflow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1343" y="119675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1343" y="558924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2492896"/>
            <a:ext cx="22322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node B in my MIL?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3789040"/>
            <a:ext cx="22322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node A in my MIL?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27628" y="3295204"/>
            <a:ext cx="1440160" cy="678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3721" y="2677562"/>
            <a:ext cx="1440160" cy="3193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0152" y="2837257"/>
            <a:ext cx="302433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Exchange NRTs;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Maliciousness Test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249289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4440" y="365575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67788" y="3634455"/>
            <a:ext cx="1296500" cy="8746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64288" y="3655756"/>
            <a:ext cx="864096" cy="8533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96336" y="382503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FAIL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0591" y="4562547"/>
            <a:ext cx="144016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 MIL &amp; abort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42101" y="381981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PASS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4562547"/>
            <a:ext cx="3168352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 NRTs &amp; MILs with latest network information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656878" y="5290639"/>
            <a:ext cx="0" cy="5866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15817" y="5907926"/>
            <a:ext cx="520485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Exchange messages following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SnF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Protocol;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 corresponding entries in respective NRTs</a:t>
            </a:r>
          </a:p>
        </p:txBody>
      </p:sp>
    </p:spTree>
    <p:extLst>
      <p:ext uri="{BB962C8B-B14F-4D97-AF65-F5344CB8AC3E}">
        <p14:creationId xmlns:p14="http://schemas.microsoft.com/office/powerpoint/2010/main" val="44938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07726 0.18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9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08507 -0.2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21" grpId="0" animBg="1"/>
      <p:bldP spid="24" grpId="0"/>
      <p:bldP spid="25" grpId="0"/>
      <p:bldP spid="39" grpId="0"/>
      <p:bldP spid="40" grpId="0" animBg="1"/>
      <p:bldP spid="41" grpId="0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Spray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Phase Detection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196752"/>
            <a:ext cx="417646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Have I encountered with my peer before?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74577" y="1590492"/>
            <a:ext cx="1065376" cy="682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16016" y="1590492"/>
            <a:ext cx="1026724" cy="682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6284" y="2277732"/>
            <a:ext cx="298779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 the time-to-live expired?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04976" y="17249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454708" y="174708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191917" y="2277732"/>
            <a:ext cx="298779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Follow the </a:t>
            </a:r>
            <a:r>
              <a:rPr lang="en-US" b="1" i="1" dirty="0" smtClean="0"/>
              <a:t>Spray </a:t>
            </a:r>
            <a:r>
              <a:rPr lang="en-US" b="1" dirty="0" smtClean="0"/>
              <a:t>Mechanism</a:t>
            </a:r>
            <a:endParaRPr lang="en-IN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223596" y="2722303"/>
            <a:ext cx="1065376" cy="682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0220" y="28788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39439" y="3420855"/>
            <a:ext cx="91783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Abort</a:t>
            </a:r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81040" y="2722302"/>
            <a:ext cx="3204775" cy="6985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07266" y="3430998"/>
            <a:ext cx="514119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No. of copies received – no. of copies delivered = 0 ?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742740" y="289415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11760" y="3815889"/>
            <a:ext cx="2260881" cy="682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4319" y="39687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44392" y="4485011"/>
            <a:ext cx="26855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is REGULAR; Abort</a:t>
            </a:r>
            <a:endParaRPr lang="en-IN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229378" y="3839467"/>
            <a:ext cx="1602387" cy="65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7865" y="38997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481040" y="4498402"/>
            <a:ext cx="566296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Is lack of sufficient contact time reason for message drop?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350599" y="4883467"/>
            <a:ext cx="2260881" cy="682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37769" y="504005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96792" y="5565980"/>
            <a:ext cx="26855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is REGULAR; Abort</a:t>
            </a:r>
            <a:endParaRPr lang="en-IN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81778" y="4895255"/>
            <a:ext cx="1602387" cy="65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8101" y="5040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283968" y="5585585"/>
            <a:ext cx="475252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is MALICIOUS; Append ID to MIL; Abort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24329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/>
      <p:bldP spid="18" grpId="0"/>
      <p:bldP spid="19" grpId="0" animBg="1"/>
      <p:bldP spid="24" grpId="0"/>
      <p:bldP spid="25" grpId="0" animBg="1"/>
      <p:bldP spid="28" grpId="0" animBg="1"/>
      <p:bldP spid="29" grpId="0"/>
      <p:bldP spid="31" grpId="0"/>
      <p:bldP spid="32" grpId="0" animBg="1"/>
      <p:bldP spid="35" grpId="0"/>
      <p:bldP spid="37" grpId="0" animBg="1"/>
      <p:bldP spid="40" grpId="0"/>
      <p:bldP spid="41" grpId="0" animBg="1"/>
      <p:bldP spid="43" grpId="0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6675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SRSnF</a:t>
            </a:r>
            <a:r>
              <a:rPr 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Phase Detection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92696"/>
            <a:ext cx="691276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both the nodes agree about previous encounters in the network?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5776" y="1067994"/>
            <a:ext cx="1823152" cy="5010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8319" y="11383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08104" y="1073960"/>
            <a:ext cx="1453480" cy="495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5520" y="10885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1595558"/>
            <a:ext cx="91783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Abort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1" y="1595558"/>
            <a:ext cx="547260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 the peer node encountered my target node before?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06516" y="1981938"/>
            <a:ext cx="1453480" cy="495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68652" y="19819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356684" y="2479330"/>
            <a:ext cx="91783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Abort</a:t>
            </a:r>
            <a:endParaRPr lang="en-IN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04775" y="1981938"/>
            <a:ext cx="1823152" cy="5010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4775" y="20478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2499151"/>
            <a:ext cx="612734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 the delivery metric for target node changed by transitivity?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53749" y="2868483"/>
            <a:ext cx="1453480" cy="495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34844" y="52116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172860" y="3412379"/>
            <a:ext cx="3577448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Calculate actual value of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peer</a:t>
            </a:r>
            <a:r>
              <a:rPr lang="en-US" b="1" dirty="0" smtClean="0"/>
              <a:t>(target) using time difference</a:t>
            </a:r>
            <a:endParaRPr lang="en-IN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24713" y="2911306"/>
            <a:ext cx="1823152" cy="5010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87651" y="29942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50478" y="3449751"/>
            <a:ext cx="4303271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Calculate actual value of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peer</a:t>
            </a:r>
            <a:r>
              <a:rPr lang="en-US" b="1" dirty="0" smtClean="0"/>
              <a:t>(target) using update through transitivity values</a:t>
            </a:r>
            <a:endParaRPr lang="en-IN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99227" y="4102315"/>
            <a:ext cx="1208677" cy="694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63274" y="4102315"/>
            <a:ext cx="1823152" cy="694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544" y="4802485"/>
            <a:ext cx="806489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Does the </a:t>
            </a:r>
            <a:r>
              <a:rPr lang="en-US" i="1" dirty="0" smtClean="0"/>
              <a:t>declared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err="1"/>
              <a:t>U</a:t>
            </a:r>
            <a:r>
              <a:rPr lang="en-US" baseline="-25000" dirty="0" err="1"/>
              <a:t>peer</a:t>
            </a:r>
            <a:r>
              <a:rPr lang="en-US" dirty="0"/>
              <a:t>(target)  </a:t>
            </a:r>
            <a:r>
              <a:rPr lang="en-US" dirty="0" smtClean="0"/>
              <a:t>match with </a:t>
            </a:r>
            <a:r>
              <a:rPr lang="en-US" i="1" dirty="0" smtClean="0"/>
              <a:t>calculated </a:t>
            </a:r>
            <a:r>
              <a:rPr lang="en-US" dirty="0" smtClean="0"/>
              <a:t>value of </a:t>
            </a:r>
            <a:r>
              <a:rPr lang="en-US" dirty="0" err="1"/>
              <a:t>U</a:t>
            </a:r>
            <a:r>
              <a:rPr lang="en-US" baseline="-25000" dirty="0" err="1"/>
              <a:t>peer</a:t>
            </a:r>
            <a:r>
              <a:rPr lang="en-US" dirty="0"/>
              <a:t>(target)</a:t>
            </a:r>
            <a:r>
              <a:rPr lang="en-US" dirty="0" smtClean="0"/>
              <a:t>?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04775" y="5171817"/>
            <a:ext cx="1823152" cy="5010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2255" y="523768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09505" y="5724761"/>
            <a:ext cx="311842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is REGULAR;</a:t>
            </a:r>
          </a:p>
          <a:p>
            <a:pPr algn="ctr"/>
            <a:r>
              <a:rPr lang="en-US" b="1" dirty="0" smtClean="0"/>
              <a:t>Follow the </a:t>
            </a:r>
            <a:r>
              <a:rPr lang="en-US" b="1" i="1" dirty="0" smtClean="0"/>
              <a:t>Focus </a:t>
            </a:r>
            <a:r>
              <a:rPr lang="en-US" b="1" dirty="0" smtClean="0"/>
              <a:t>Mechanism</a:t>
            </a:r>
            <a:endParaRPr lang="en-IN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280489" y="5194323"/>
            <a:ext cx="1453480" cy="495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8780" y="29470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88023" y="5724761"/>
            <a:ext cx="302433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is MALICIOUS;</a:t>
            </a:r>
          </a:p>
          <a:p>
            <a:pPr algn="ctr"/>
            <a:r>
              <a:rPr lang="en-US" b="1" dirty="0" smtClean="0"/>
              <a:t>Append ID to MIL; Abort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0322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  <p:bldP spid="13" grpId="0" animBg="1"/>
      <p:bldP spid="20" grpId="0" animBg="1"/>
      <p:bldP spid="22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7" grpId="0" animBg="1"/>
      <p:bldP spid="39" grpId="0"/>
      <p:bldP spid="40" grpId="0" animBg="1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2708920"/>
            <a:ext cx="4320480" cy="1224136"/>
          </a:xfr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8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463</Words>
  <Application>Microsoft Office PowerPoint</Application>
  <PresentationFormat>On-screen Show (4:3)</PresentationFormat>
  <Paragraphs>152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Secured Routing in DTNs: Threats &amp; Countermeasures  SRSnF: Secured Routing in Spray &amp; Focus Routing Protocol for DTNs</vt:lpstr>
      <vt:lpstr>Spray &amp; Focus Routing Protocol</vt:lpstr>
      <vt:lpstr>Spray &amp; Focus: Working</vt:lpstr>
      <vt:lpstr>SRSnF: The Nodal Parameters</vt:lpstr>
      <vt:lpstr>SRSnF: Threat Model</vt:lpstr>
      <vt:lpstr>SRSnF: The Workflow</vt:lpstr>
      <vt:lpstr>SRSnF: Spray Phase Detection</vt:lpstr>
      <vt:lpstr>SRSnF: Focus Phase Detection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Routing</dc:title>
  <dc:creator>Satadal</dc:creator>
  <cp:lastModifiedBy>Satadal</cp:lastModifiedBy>
  <cp:revision>102</cp:revision>
  <dcterms:created xsi:type="dcterms:W3CDTF">2011-12-31T10:13:07Z</dcterms:created>
  <dcterms:modified xsi:type="dcterms:W3CDTF">2012-01-02T00:34:54Z</dcterms:modified>
</cp:coreProperties>
</file>