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8" r:id="rId3"/>
    <p:sldId id="261" r:id="rId4"/>
    <p:sldId id="266" r:id="rId5"/>
    <p:sldId id="260" r:id="rId6"/>
    <p:sldId id="263" r:id="rId7"/>
    <p:sldId id="264" r:id="rId8"/>
    <p:sldId id="292" r:id="rId9"/>
    <p:sldId id="293" r:id="rId10"/>
    <p:sldId id="294" r:id="rId11"/>
    <p:sldId id="269" r:id="rId12"/>
    <p:sldId id="276" r:id="rId13"/>
    <p:sldId id="278" r:id="rId14"/>
    <p:sldId id="29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4660"/>
  </p:normalViewPr>
  <p:slideViewPr>
    <p:cSldViewPr>
      <p:cViewPr>
        <p:scale>
          <a:sx n="60" d="100"/>
          <a:sy n="60" d="100"/>
        </p:scale>
        <p:origin x="-1008" y="-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B5433-F73D-4CC8-9AF2-A89CD63B19B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868F4-AE4B-45B6-BF68-4BD52D7E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868F4-AE4B-45B6-BF68-4BD52D7EC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1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CAGR - C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ompound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Annual Growth Rate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868F4-AE4B-45B6-BF68-4BD52D7EC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1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D913-64FC-4CF7-B46B-DCA0D45EDB3B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1988-1D49-4B4A-ACB2-BC46D45BF201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1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9EEF-3BDB-4340-A9D5-E108B01D6576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8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7671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56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847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 lang="en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61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 lang="en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8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 lang="en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88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9609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011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7BCF-1B7D-4F93-A6C9-6A91AFD2B7EE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66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 lang="en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22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4899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 lang="en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9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D712-D448-41CF-9B3D-3172BFD2DEA8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7447-DE9E-45EB-A0CE-1055C79DF960}" type="datetime1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8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A89F-7332-4C31-8171-E06E9F41EC12}" type="datetime1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4273-1374-4A48-96DF-5ECBC11BDDD3}" type="datetime1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2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A344-9118-4661-90FA-1C05735E615B}" type="datetime1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5A08-BCD8-4A8A-9BA8-232A35AAB5E5}" type="datetime1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2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EF59-5F33-4754-B19B-EE2EEFE0447B}" type="datetime1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7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CB2E4-959A-4198-9C3C-CEB38F6D3A6B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F26F1-523A-4401-9C51-D0A3BD9C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000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389458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251520" y="627534"/>
            <a:ext cx="8640960" cy="388843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Predicting Social Dynamics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Based on Network Traffic Analysis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For CCN/ICN Management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/>
            </a:r>
            <a:b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/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Satadal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Sengupta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/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n-US" sz="2400" dirty="0" smtClean="0">
                <a:latin typeface="Cambria" panose="02040503050406030204" pitchFamily="18" charset="0"/>
              </a:rPr>
              <a:t>IIT Kharagpur, India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/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/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n-I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Supervisor</a:t>
            </a:r>
            <a:r>
              <a:rPr lang="en-IN" sz="2200" b="1" dirty="0" smtClean="0">
                <a:latin typeface="Cambria" panose="02040503050406030204" pitchFamily="18" charset="0"/>
              </a:rPr>
              <a:t>: </a:t>
            </a:r>
            <a:r>
              <a:rPr lang="en-IN" sz="2200" dirty="0" smtClean="0">
                <a:latin typeface="Cambria" panose="02040503050406030204" pitchFamily="18" charset="0"/>
              </a:rPr>
              <a:t> </a:t>
            </a:r>
            <a:r>
              <a:rPr lang="en-IN" sz="2200" dirty="0" err="1" smtClean="0">
                <a:latin typeface="Cambria" panose="02040503050406030204" pitchFamily="18" charset="0"/>
              </a:rPr>
              <a:t>Dr</a:t>
            </a:r>
            <a:r>
              <a:rPr lang="en-IN" sz="2200" dirty="0" err="1">
                <a:latin typeface="Cambria" panose="02040503050406030204" pitchFamily="18" charset="0"/>
              </a:rPr>
              <a:t>.</a:t>
            </a:r>
            <a:r>
              <a:rPr lang="en-IN" sz="2200" dirty="0">
                <a:latin typeface="Cambria" panose="02040503050406030204" pitchFamily="18" charset="0"/>
              </a:rPr>
              <a:t> </a:t>
            </a:r>
            <a:r>
              <a:rPr lang="en-IN" sz="2200" dirty="0" err="1">
                <a:latin typeface="Cambria" panose="02040503050406030204" pitchFamily="18" charset="0"/>
              </a:rPr>
              <a:t>Sandip</a:t>
            </a:r>
            <a:r>
              <a:rPr lang="en-IN" sz="2200" dirty="0">
                <a:latin typeface="Cambria" panose="02040503050406030204" pitchFamily="18" charset="0"/>
              </a:rPr>
              <a:t> </a:t>
            </a:r>
            <a:r>
              <a:rPr lang="en-IN" sz="2200" dirty="0" smtClean="0">
                <a:latin typeface="Cambria" panose="02040503050406030204" pitchFamily="18" charset="0"/>
              </a:rPr>
              <a:t>Chakraborty</a:t>
            </a:r>
            <a:endParaRPr lang="e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06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576064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Simulation Framework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8579296" cy="4248472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Lack of real data – help?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Simulation framework:</a:t>
            </a:r>
          </a:p>
          <a:p>
            <a:pPr lvl="1"/>
            <a:r>
              <a:rPr lang="en-IN" sz="20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Real-world social network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: Facebook graph – ~4k nodes, ~88k edges</a:t>
            </a:r>
          </a:p>
          <a:p>
            <a:pPr lvl="1"/>
            <a:r>
              <a:rPr lang="en-IN" sz="20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Influence propagation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: Random prob. for view and share</a:t>
            </a:r>
          </a:p>
          <a:p>
            <a:pPr lvl="1"/>
            <a:r>
              <a:rPr lang="en-IN" sz="20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Content popularity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: Randomly assigned popularity level</a:t>
            </a:r>
          </a:p>
          <a:p>
            <a:pPr lvl="1"/>
            <a:r>
              <a:rPr lang="en-IN" sz="20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Content introduction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: Randomly selected origin nodes</a:t>
            </a:r>
          </a:p>
          <a:p>
            <a:pPr lvl="1"/>
            <a:r>
              <a:rPr lang="en-IN" sz="20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Content propagation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: Based on prob. values</a:t>
            </a:r>
          </a:p>
          <a:p>
            <a:pPr lvl="1"/>
            <a:r>
              <a:rPr lang="en-IN" sz="20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Base-station cluster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: Community detection </a:t>
            </a:r>
            <a:r>
              <a:rPr lang="en-IN" sz="2000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algo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. to detect cluster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en-IN" sz="24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Simulation framework for analysis</a:t>
            </a: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9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576064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(Very) Preliminary Results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8"/>
            <a:ext cx="8712968" cy="4176464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Observed factors: (1) No. of contents, (2) Prob. Values, (3) Popularity levels, (4) Confidence threshold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algn="ctr"/>
            <a:endParaRPr lang="en-US" sz="26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algn="ctr"/>
            <a:endParaRPr lang="en-US" sz="2600" b="1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algn="ctr"/>
            <a:endParaRPr lang="en-US" sz="26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algn="ctr"/>
            <a:endParaRPr lang="en-US" sz="2600" b="1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en-IN" sz="26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6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Low precision</a:t>
            </a:r>
            <a:endParaRPr lang="en-US" sz="26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26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Not impressive!</a:t>
            </a:r>
            <a:endParaRPr lang="en-IN" sz="26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t="25863" r="1005" b="13577"/>
          <a:stretch/>
        </p:blipFill>
        <p:spPr bwMode="auto">
          <a:xfrm>
            <a:off x="1800793" y="1779662"/>
            <a:ext cx="5595436" cy="200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4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792088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Future Directions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6"/>
            <a:ext cx="8422217" cy="2160240"/>
          </a:xfrm>
        </p:spPr>
        <p:txBody>
          <a:bodyPr>
            <a:normAutofit/>
          </a:bodyPr>
          <a:lstStyle/>
          <a:p>
            <a:r>
              <a:rPr lang="en-IN" sz="26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Mathematical analysis?</a:t>
            </a:r>
            <a:endParaRPr lang="en-IN" sz="26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6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Test on real-world data</a:t>
            </a:r>
          </a:p>
          <a:p>
            <a:r>
              <a:rPr lang="en-IN" sz="26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Expand to other OSNs</a:t>
            </a:r>
            <a:endParaRPr lang="en-IN" sz="26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6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Other suggestions?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39" y="2355726"/>
            <a:ext cx="9144000" cy="576064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Thank You!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493563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Traffic Management in CCN/ICN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8363272" cy="4248472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Proliferation of online social networks (OSNs) – unprecedented demand for data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Emergence of Content/Information-Centric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Networking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(CCN/ICN)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upports named-content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access as opposed to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traditional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host-resolution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approach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CCNs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employ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in-network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management for content storage and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distribution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ntermediate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routers or base stations apply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storage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and distribution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policies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Decisions generally based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on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history of content access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/>
            </a:r>
            <a:b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Is history of accesses a sufficiently good measure?</a:t>
            </a:r>
            <a:endParaRPr lang="en-IN" sz="2200" b="1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493563"/>
          </a:xfrm>
        </p:spPr>
        <p:txBody>
          <a:bodyPr>
            <a:noAutofit/>
          </a:bodyPr>
          <a:lstStyle/>
          <a:p>
            <a:r>
              <a:rPr lang="en-IN" sz="3200" b="1" i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Social Dynamics</a:t>
            </a:r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: Role in CCN/ICN Management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4"/>
            <a:ext cx="8640960" cy="4155926"/>
          </a:xfrm>
        </p:spPr>
        <p:txBody>
          <a:bodyPr>
            <a:normAutofit/>
          </a:bodyPr>
          <a:lstStyle/>
          <a:p>
            <a:r>
              <a:rPr lang="en-IN" sz="20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Social Dynamics: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Relationship among users in a OSN</a:t>
            </a:r>
          </a:p>
          <a:p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xample: “Friends” on Facebook, “Followers” on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Twitter</a:t>
            </a:r>
          </a:p>
          <a:p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Especially important in light of embedded videos – “</a:t>
            </a:r>
            <a:r>
              <a:rPr lang="en-IN" sz="2000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autoplay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” on FB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Viral content more likely to get generated by active (hub) users</a:t>
            </a:r>
          </a:p>
          <a:p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Early pattern of accesses indicative of future </a:t>
            </a:r>
            <a:r>
              <a:rPr lang="en-IN" sz="2000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virality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Intelligent decisions: popularity of content + popularity of user</a:t>
            </a:r>
          </a:p>
          <a:p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Unfortunately, cellular base-stations have no information of social dynamics</a:t>
            </a:r>
          </a:p>
          <a:p>
            <a:endParaRPr lang="en-IN" sz="20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Social dynamics instrumental in predictive </a:t>
            </a: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</a:t>
            </a: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aching.</a:t>
            </a:r>
            <a:b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How to achieve?</a:t>
            </a:r>
            <a:endParaRPr lang="en-IN" sz="2200" b="1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1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576064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Th</a:t>
            </a:r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e Problem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176464"/>
          </a:xfrm>
        </p:spPr>
        <p:txBody>
          <a:bodyPr>
            <a:noAutofit/>
          </a:bodyPr>
          <a:lstStyle/>
          <a:p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Premise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Direct correlation between </a:t>
            </a:r>
            <a:r>
              <a:rPr lang="en-IN" sz="20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social dynamics among OSN users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and </a:t>
            </a:r>
            <a:r>
              <a:rPr lang="en-IN" sz="20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predictive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IN" sz="20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popularity of content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en-IN" sz="8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2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Objectives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Infer social dynamics using network traffic data at the cellular base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station (Facebook is taken as an example OSN)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1"/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Identify metric/s to compute probabilistic content popularity</a:t>
            </a:r>
          </a:p>
          <a:p>
            <a:pPr lvl="1"/>
            <a:r>
              <a:rPr lang="en-IN" sz="2000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Analyze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the role of said metric/s in a real (preferably) or simulation-based CCN deployment</a:t>
            </a:r>
            <a:endParaRPr lang="en-IN" sz="20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en-IN" sz="20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Inference of </a:t>
            </a: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ocial dynamics from base-station data 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637579"/>
          </a:xfrm>
        </p:spPr>
        <p:txBody>
          <a:bodyPr>
            <a:noAutofit/>
          </a:bodyPr>
          <a:lstStyle/>
          <a:p>
            <a:r>
              <a:rPr lang="en-IN" sz="3200" b="1" i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Social Dynamics </a:t>
            </a:r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Inference: System Architecture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200" y="843558"/>
            <a:ext cx="2771800" cy="367240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Building Blocks</a:t>
            </a:r>
            <a:b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</a:br>
            <a:endParaRPr lang="en-IN" sz="24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Packet Trace Collector </a:t>
            </a: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– collect</a:t>
            </a:r>
            <a:b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raw packet traces</a:t>
            </a:r>
            <a:endParaRPr lang="en-IN" sz="21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1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Event </a:t>
            </a:r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Detector </a:t>
            </a:r>
            <a:r>
              <a:rPr lang="en-IN" sz="21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– </a:t>
            </a: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generates event (view/share) signatures</a:t>
            </a:r>
            <a:endParaRPr lang="en-IN" sz="2100" b="1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1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Tree Generator </a:t>
            </a: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– generate </a:t>
            </a:r>
            <a:r>
              <a:rPr lang="en-IN" sz="21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cascades from list of </a:t>
            </a: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events</a:t>
            </a:r>
            <a:endParaRPr lang="en-IN" sz="21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1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Social Graph Estimator </a:t>
            </a:r>
            <a:r>
              <a:rPr lang="en-IN" sz="21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– </a:t>
            </a: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estimate </a:t>
            </a:r>
            <a:r>
              <a:rPr lang="en-IN" sz="21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social </a:t>
            </a: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graph</a:t>
            </a:r>
            <a:endParaRPr lang="en-IN" sz="21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7574"/>
            <a:ext cx="5684891" cy="35163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4659982"/>
            <a:ext cx="9044880" cy="48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How are the system components implemented?</a:t>
            </a:r>
            <a:endParaRPr lang="en-IN" sz="24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0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576064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Block 1: Packet Trace Collector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7614"/>
            <a:ext cx="8229600" cy="3600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Runs on the cellular base-station as a background service</a:t>
            </a: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Implemented using </a:t>
            </a:r>
            <a:r>
              <a:rPr lang="en-IN" sz="24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tcpdump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– standard tool</a:t>
            </a: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Operator can attribute every packet to a unique user (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cellphone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number)</a:t>
            </a:r>
          </a:p>
          <a:p>
            <a:endParaRPr lang="en-IN" sz="24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en-IN" sz="24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IN" sz="26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Raw trace collection</a:t>
            </a:r>
            <a:endParaRPr lang="en-IN" sz="26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600"/>
            <a:ext cx="9144000" cy="576064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Block 2: Event Detector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5526"/>
            <a:ext cx="8507288" cy="4587974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View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event:</a:t>
            </a:r>
          </a:p>
          <a:p>
            <a:pPr lvl="1"/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Traffic pattern used for</a:t>
            </a:r>
            <a:b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identifying launch of a video</a:t>
            </a:r>
          </a:p>
          <a:p>
            <a:pPr lvl="1"/>
            <a:r>
              <a:rPr lang="en-IN" sz="2000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Bursty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pattern of video</a:t>
            </a:r>
            <a:b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v/s other activities</a:t>
            </a:r>
          </a:p>
          <a:p>
            <a:pPr marL="457200" lvl="1" indent="0">
              <a:buNone/>
            </a:pPr>
            <a:endParaRPr lang="en-IN" sz="9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4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Share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event:</a:t>
            </a:r>
          </a:p>
          <a:p>
            <a:pPr lvl="1"/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Call to </a:t>
            </a:r>
            <a:r>
              <a:rPr lang="en-IN" sz="20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graph.facebook.com</a:t>
            </a:r>
          </a:p>
          <a:p>
            <a:pPr lvl="1"/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Unique ID of the video content</a:t>
            </a:r>
          </a:p>
          <a:p>
            <a:pPr lvl="1"/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Example:</a:t>
            </a:r>
            <a:r>
              <a:rPr lang="en-IN" sz="19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/>
            </a:r>
            <a:br>
              <a:rPr lang="en-IN" sz="19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IN" sz="15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https%3A%2F%2Fvideo.fbom1-1.fna.fbcdn.net%2Fhvideo-xtp1%2Fv%2Ft42.1790-	2%2F11158692_367216400134622_1667525658_n.mp4</a:t>
            </a:r>
            <a:endParaRPr lang="en-IN" sz="15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Event quadruplet: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user_id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; content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_id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; </a:t>
            </a:r>
            <a:r>
              <a:rPr lang="en-US" sz="24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event_type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;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timestamp)</a:t>
            </a:r>
            <a:endParaRPr lang="en-IN" sz="2400" i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IN" sz="26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/>
            </a:r>
            <a:br>
              <a:rPr lang="en-IN" sz="26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IN" sz="26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Detection of </a:t>
            </a:r>
            <a:r>
              <a:rPr lang="en-IN" sz="26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view</a:t>
            </a:r>
            <a:r>
              <a:rPr lang="en-IN" sz="26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and </a:t>
            </a:r>
            <a:r>
              <a:rPr lang="en-IN" sz="26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share</a:t>
            </a:r>
            <a:r>
              <a:rPr lang="en-IN" sz="26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events</a:t>
            </a:r>
            <a:endParaRPr lang="en-IN" sz="26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5" t="31654" r="38246" b="21148"/>
          <a:stretch/>
        </p:blipFill>
        <p:spPr bwMode="auto">
          <a:xfrm>
            <a:off x="4139952" y="1089792"/>
            <a:ext cx="2290996" cy="133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t="29930" r="24070" b="21147"/>
          <a:stretch/>
        </p:blipFill>
        <p:spPr bwMode="auto">
          <a:xfrm>
            <a:off x="6699122" y="1089792"/>
            <a:ext cx="2251514" cy="133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52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576064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Block 3: Cascade (Tree/Forest) Generator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401191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First user (in current cycle) who views and then shares is the “root” node</a:t>
            </a: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 user who views after a share is a “child” of the sharing “parent”</a:t>
            </a: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Reconstruction of the cascade based on event information and share-view relationships</a:t>
            </a:r>
          </a:p>
          <a:p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Challenge: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Whose “share” am I “view”-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ing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?</a:t>
            </a:r>
          </a:p>
          <a:p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Ad-hoc solution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: Latest share – introduces false relationships</a:t>
            </a:r>
            <a:endParaRPr lang="en-IN" sz="24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en-IN" sz="24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en-IN" sz="15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IN" sz="26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Cascade reconstruction</a:t>
            </a:r>
            <a:endParaRPr lang="en-IN" sz="26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576064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Block 4: Social Graph Estimator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401191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Aggregation of cascades – directed, weighted graph</a:t>
            </a: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Weights: No. of times an edge appears in the aggregated graph</a:t>
            </a: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Presence of coincidental edges</a:t>
            </a: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Edges filtered based on confidence value associated with edge:</a:t>
            </a:r>
          </a:p>
          <a:p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Estimates the final social graph – preserves social dynamics</a:t>
            </a: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en-IN" sz="15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IN" sz="26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Social Graph estimation</a:t>
            </a:r>
            <a:endParaRPr lang="en-IN" sz="2600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t="54688" r="23134" b="27604"/>
          <a:stretch/>
        </p:blipFill>
        <p:spPr bwMode="auto">
          <a:xfrm>
            <a:off x="2051720" y="3008431"/>
            <a:ext cx="2304256" cy="7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oViDiff-Retre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MoViDiff-Retreat</Template>
  <TotalTime>2636</TotalTime>
  <Words>571</Words>
  <Application>Microsoft Office PowerPoint</Application>
  <PresentationFormat>On-screen Show (16:9)</PresentationFormat>
  <Paragraphs>115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MoViDiff-Retreat</vt:lpstr>
      <vt:lpstr>geometric</vt:lpstr>
      <vt:lpstr>Predicting Social Dynamics Based on Network Traffic Analysis For CCN/ICN Management  Satadal Sengupta IIT Kharagpur, India  Supervisor:  Dr. Sandip Chakraborty</vt:lpstr>
      <vt:lpstr>Traffic Management in CCN/ICN</vt:lpstr>
      <vt:lpstr>Social Dynamics: Role in CCN/ICN Management</vt:lpstr>
      <vt:lpstr>The Problem</vt:lpstr>
      <vt:lpstr>Social Dynamics Inference: System Architecture</vt:lpstr>
      <vt:lpstr>Block 1: Packet Trace Collector</vt:lpstr>
      <vt:lpstr>Block 2: Event Detector</vt:lpstr>
      <vt:lpstr>Block 3: Cascade (Tree/Forest) Generator</vt:lpstr>
      <vt:lpstr>Block 4: Social Graph Estimator</vt:lpstr>
      <vt:lpstr>Simulation Framework</vt:lpstr>
      <vt:lpstr>(Very) Preliminary Results</vt:lpstr>
      <vt:lpstr>Future Directions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MoViDiff Enabling Service Differentiation for Mobile Video Apps  Satadal Sengupta IIT Kharagpur, India   Mentor:  Dr. Sandip Chakraborty (IIT Kharagpur) </dc:title>
  <dc:creator>MobileResearchLab-1</dc:creator>
  <cp:lastModifiedBy>MobileResearchLab-1</cp:lastModifiedBy>
  <cp:revision>48</cp:revision>
  <dcterms:created xsi:type="dcterms:W3CDTF">2017-01-03T14:32:11Z</dcterms:created>
  <dcterms:modified xsi:type="dcterms:W3CDTF">2017-01-05T10:28:36Z</dcterms:modified>
</cp:coreProperties>
</file>