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8" r:id="rId3"/>
    <p:sldId id="257" r:id="rId4"/>
    <p:sldId id="264" r:id="rId5"/>
    <p:sldId id="265" r:id="rId6"/>
    <p:sldId id="259" r:id="rId7"/>
    <p:sldId id="262" r:id="rId8"/>
    <p:sldId id="277" r:id="rId9"/>
    <p:sldId id="278" r:id="rId10"/>
    <p:sldId id="260" r:id="rId11"/>
    <p:sldId id="279" r:id="rId12"/>
    <p:sldId id="261" r:id="rId13"/>
    <p:sldId id="263" r:id="rId14"/>
    <p:sldId id="266" r:id="rId15"/>
    <p:sldId id="280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28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9A87-767B-43EB-B0A1-91DD234E15C5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33E3A-F936-4EC3-9074-BBC2D0DF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2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80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A3990"/>
                </a:solidFill>
              </a:rPr>
              <a:pPr/>
              <a:t>‹#›</a:t>
            </a:fld>
            <a:endParaRPr lang="en">
              <a:solidFill>
                <a:srgbClr val="2A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7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80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A3990"/>
                </a:solidFill>
              </a:rPr>
              <a:pPr/>
              <a:t>‹#›</a:t>
            </a:fld>
            <a:endParaRPr lang="en">
              <a:solidFill>
                <a:srgbClr val="2A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5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70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A3990"/>
                </a:solidFill>
              </a:rPr>
              <a:pPr/>
              <a:t>‹#›</a:t>
            </a:fld>
            <a:endParaRPr lang="en">
              <a:solidFill>
                <a:srgbClr val="2A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9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1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2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85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80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A3990"/>
                </a:solidFill>
              </a:rPr>
              <a:pPr/>
              <a:t>‹#›</a:t>
            </a:fld>
            <a:endParaRPr lang="en">
              <a:solidFill>
                <a:srgbClr val="2A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88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A3990"/>
                </a:solidFill>
              </a:rPr>
              <a:pPr/>
              <a:t>‹#›</a:t>
            </a:fld>
            <a:endParaRPr lang="en">
              <a:solidFill>
                <a:srgbClr val="2A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8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13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80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A3990"/>
                </a:solidFill>
              </a:rPr>
              <a:pPr/>
              <a:t>‹#›</a:t>
            </a:fld>
            <a:endParaRPr lang="en">
              <a:solidFill>
                <a:srgbClr val="2A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27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434343"/>
                </a:solidFill>
              </a:rPr>
              <a:pPr/>
              <a:t>‹#›</a:t>
            </a:fld>
            <a:endParaRPr lang="en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9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7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A281-A76B-4D91-8B5D-EAD674039AF7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CE95-F17F-4D0D-9200-81EB2AAC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ker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000" ker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559439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07504" y="339504"/>
            <a:ext cx="8352928" cy="27363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Candid with YouTube</a:t>
            </a:r>
            <a:r>
              <a:rPr lang="en-US" b="1" dirty="0" smtClean="0">
                <a:latin typeface="Cambria" panose="02040503050406030204" pitchFamily="18" charset="0"/>
              </a:rPr>
              <a:t/>
            </a:r>
            <a:br>
              <a:rPr lang="en-US" b="1" dirty="0" smtClean="0">
                <a:latin typeface="Cambria" panose="02040503050406030204" pitchFamily="18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Adaptive Streaming Behavior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and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/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Implications on Data Consumption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/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Speaker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: </a:t>
            </a:r>
            <a:r>
              <a:rPr lang="en-US" sz="2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Sandip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Chakraborty</a:t>
            </a:r>
            <a:b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Indian Institute of Technology Kharagpur, India</a:t>
            </a:r>
            <a:endParaRPr lang="en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43608" y="3219822"/>
            <a:ext cx="7416824" cy="1728192"/>
          </a:xfrm>
        </p:spPr>
        <p:txBody>
          <a:bodyPr/>
          <a:lstStyle/>
          <a:p>
            <a:r>
              <a:rPr lang="en-IN" sz="1600" b="1" dirty="0" smtClean="0">
                <a:latin typeface="Cambria" panose="02040503050406030204" pitchFamily="18" charset="0"/>
              </a:rPr>
              <a:t>Co-authors:</a:t>
            </a:r>
          </a:p>
          <a:p>
            <a:endParaRPr lang="en-IN" sz="1600" dirty="0" smtClean="0">
              <a:latin typeface="Cambria" panose="02040503050406030204" pitchFamily="18" charset="0"/>
            </a:endParaRPr>
          </a:p>
          <a:p>
            <a:r>
              <a:rPr lang="en-IN" sz="1600" dirty="0" smtClean="0">
                <a:latin typeface="Cambria" panose="02040503050406030204" pitchFamily="18" charset="0"/>
              </a:rPr>
              <a:t>Abhijit </a:t>
            </a:r>
            <a:r>
              <a:rPr lang="en-IN" sz="1600" dirty="0" err="1" smtClean="0">
                <a:latin typeface="Cambria" panose="02040503050406030204" pitchFamily="18" charset="0"/>
              </a:rPr>
              <a:t>Mondal</a:t>
            </a:r>
            <a:r>
              <a:rPr lang="en-IN" sz="1600" dirty="0">
                <a:latin typeface="Cambria" panose="02040503050406030204" pitchFamily="18" charset="0"/>
              </a:rPr>
              <a:t> (IIT Kharagpur)	 </a:t>
            </a:r>
            <a:r>
              <a:rPr lang="en-IN" sz="1600" dirty="0" smtClean="0">
                <a:latin typeface="Cambria" panose="02040503050406030204" pitchFamily="18" charset="0"/>
              </a:rPr>
              <a:t>            	</a:t>
            </a:r>
            <a:r>
              <a:rPr lang="en-IN" sz="1600" dirty="0" err="1" smtClean="0">
                <a:latin typeface="Cambria" panose="02040503050406030204" pitchFamily="18" charset="0"/>
              </a:rPr>
              <a:t>Satadal</a:t>
            </a:r>
            <a:r>
              <a:rPr lang="en-IN" sz="1600" dirty="0" smtClean="0">
                <a:latin typeface="Cambria" panose="02040503050406030204" pitchFamily="18" charset="0"/>
              </a:rPr>
              <a:t> </a:t>
            </a:r>
            <a:r>
              <a:rPr lang="en-IN" sz="1600" dirty="0" err="1" smtClean="0">
                <a:latin typeface="Cambria" panose="02040503050406030204" pitchFamily="18" charset="0"/>
              </a:rPr>
              <a:t>Sengupta</a:t>
            </a:r>
            <a:r>
              <a:rPr lang="en-IN" sz="1600" dirty="0" smtClean="0">
                <a:latin typeface="Cambria" panose="02040503050406030204" pitchFamily="18" charset="0"/>
              </a:rPr>
              <a:t> (IIT Kharagpur)</a:t>
            </a:r>
            <a:br>
              <a:rPr lang="en-IN" sz="1600" dirty="0" smtClean="0">
                <a:latin typeface="Cambria" panose="02040503050406030204" pitchFamily="18" charset="0"/>
              </a:rPr>
            </a:br>
            <a:r>
              <a:rPr lang="en-IN" sz="1600" dirty="0" err="1">
                <a:latin typeface="Cambria" panose="02040503050406030204" pitchFamily="18" charset="0"/>
              </a:rPr>
              <a:t>Bachu</a:t>
            </a:r>
            <a:r>
              <a:rPr lang="en-IN" sz="1600" dirty="0">
                <a:latin typeface="Cambria" panose="02040503050406030204" pitchFamily="18" charset="0"/>
              </a:rPr>
              <a:t> </a:t>
            </a:r>
            <a:r>
              <a:rPr lang="en-IN" sz="1600" dirty="0" err="1">
                <a:latin typeface="Cambria" panose="02040503050406030204" pitchFamily="18" charset="0"/>
              </a:rPr>
              <a:t>Rikith</a:t>
            </a:r>
            <a:r>
              <a:rPr lang="en-IN" sz="1600" dirty="0">
                <a:latin typeface="Cambria" panose="02040503050406030204" pitchFamily="18" charset="0"/>
              </a:rPr>
              <a:t> Reddy (IIIT Guwahati) </a:t>
            </a:r>
            <a:r>
              <a:rPr lang="en-IN" sz="1600" dirty="0" smtClean="0">
                <a:latin typeface="Cambria" panose="02040503050406030204" pitchFamily="18" charset="0"/>
              </a:rPr>
              <a:t>	M.J.V</a:t>
            </a:r>
            <a:r>
              <a:rPr lang="en-IN" sz="1600" dirty="0">
                <a:latin typeface="Cambria" panose="02040503050406030204" pitchFamily="18" charset="0"/>
              </a:rPr>
              <a:t>. </a:t>
            </a:r>
            <a:r>
              <a:rPr lang="en-IN" sz="1600" dirty="0" err="1">
                <a:latin typeface="Cambria" panose="02040503050406030204" pitchFamily="18" charset="0"/>
              </a:rPr>
              <a:t>Koundinya</a:t>
            </a:r>
            <a:r>
              <a:rPr lang="en-IN" sz="1600" dirty="0">
                <a:latin typeface="Cambria" panose="02040503050406030204" pitchFamily="18" charset="0"/>
              </a:rPr>
              <a:t> (IIIT </a:t>
            </a:r>
            <a:r>
              <a:rPr lang="en-IN" sz="1600" dirty="0" smtClean="0">
                <a:latin typeface="Cambria" panose="02040503050406030204" pitchFamily="18" charset="0"/>
              </a:rPr>
              <a:t>Guwahati)</a:t>
            </a:r>
            <a:br>
              <a:rPr lang="en-IN" sz="1600" dirty="0" smtClean="0">
                <a:latin typeface="Cambria" panose="02040503050406030204" pitchFamily="18" charset="0"/>
              </a:rPr>
            </a:br>
            <a:r>
              <a:rPr lang="en-IN" sz="1600" dirty="0" err="1" smtClean="0">
                <a:latin typeface="Cambria" panose="02040503050406030204" pitchFamily="18" charset="0"/>
              </a:rPr>
              <a:t>Chander</a:t>
            </a:r>
            <a:r>
              <a:rPr lang="en-IN" sz="1600" dirty="0" smtClean="0">
                <a:latin typeface="Cambria" panose="02040503050406030204" pitchFamily="18" charset="0"/>
              </a:rPr>
              <a:t> </a:t>
            </a:r>
            <a:r>
              <a:rPr lang="en-IN" sz="1600" dirty="0" err="1">
                <a:latin typeface="Cambria" panose="02040503050406030204" pitchFamily="18" charset="0"/>
              </a:rPr>
              <a:t>Govindarajan</a:t>
            </a:r>
            <a:r>
              <a:rPr lang="en-IN" sz="1600" dirty="0">
                <a:latin typeface="Cambria" panose="02040503050406030204" pitchFamily="18" charset="0"/>
              </a:rPr>
              <a:t> (</a:t>
            </a:r>
            <a:r>
              <a:rPr lang="en-IN" sz="1600" dirty="0" smtClean="0">
                <a:latin typeface="Cambria" panose="02040503050406030204" pitchFamily="18" charset="0"/>
              </a:rPr>
              <a:t>IIT Kharagpur)	</a:t>
            </a:r>
            <a:r>
              <a:rPr lang="en-IN" sz="1600" dirty="0" err="1" smtClean="0">
                <a:latin typeface="Cambria" panose="02040503050406030204" pitchFamily="18" charset="0"/>
              </a:rPr>
              <a:t>Pradipta</a:t>
            </a:r>
            <a:r>
              <a:rPr lang="en-IN" sz="1600" dirty="0" smtClean="0">
                <a:latin typeface="Cambria" panose="02040503050406030204" pitchFamily="18" charset="0"/>
              </a:rPr>
              <a:t> De (Georgia Southern Univ.)</a:t>
            </a:r>
          </a:p>
          <a:p>
            <a:r>
              <a:rPr lang="en-IN" sz="1600" dirty="0" err="1" smtClean="0">
                <a:latin typeface="Cambria" panose="02040503050406030204" pitchFamily="18" charset="0"/>
              </a:rPr>
              <a:t>Niloy</a:t>
            </a:r>
            <a:r>
              <a:rPr lang="en-IN" sz="1600" dirty="0" smtClean="0">
                <a:latin typeface="Cambria" panose="02040503050406030204" pitchFamily="18" charset="0"/>
              </a:rPr>
              <a:t> </a:t>
            </a:r>
            <a:r>
              <a:rPr lang="en-IN" sz="1600" dirty="0" err="1" smtClean="0">
                <a:latin typeface="Cambria" panose="02040503050406030204" pitchFamily="18" charset="0"/>
              </a:rPr>
              <a:t>Ganguly</a:t>
            </a:r>
            <a:r>
              <a:rPr lang="en-IN" sz="1600" dirty="0" smtClean="0">
                <a:latin typeface="Cambria" panose="02040503050406030204" pitchFamily="18" charset="0"/>
              </a:rPr>
              <a:t> (IIT Kharagpur)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2A3990"/>
                </a:solidFill>
              </a:rPr>
              <a:pPr/>
              <a:t>1</a:t>
            </a:fld>
            <a:endParaRPr lang="en">
              <a:solidFill>
                <a:srgbClr val="2A3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9" t="34671" r="21646" b="30415"/>
          <a:stretch/>
        </p:blipFill>
        <p:spPr bwMode="auto">
          <a:xfrm>
            <a:off x="4225158" y="2215466"/>
            <a:ext cx="4918842" cy="25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0"/>
            <a:ext cx="9144000" cy="69324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Evolution of </a:t>
            </a:r>
            <a:r>
              <a:rPr lang="en-IN" sz="3200" b="1" i="1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rbuf</a:t>
            </a:r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and </a:t>
            </a:r>
            <a:r>
              <a:rPr lang="en-IN" sz="3200" b="1" i="1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itag</a:t>
            </a:r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parameters</a:t>
            </a:r>
            <a:endParaRPr lang="en-US" sz="3200" b="1" i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58104"/>
            <a:ext cx="8363272" cy="38578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					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	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						</a:t>
            </a:r>
            <a:r>
              <a:rPr lang="en-IN" sz="2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itag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evolution</a:t>
            </a:r>
          </a:p>
          <a:p>
            <a:pPr marL="0" indent="0">
              <a:buNone/>
            </a:pP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IN" sz="2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rbuf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evolution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t="36206" r="37840" b="31897"/>
          <a:stretch/>
        </p:blipFill>
        <p:spPr bwMode="auto">
          <a:xfrm>
            <a:off x="150106" y="658104"/>
            <a:ext cx="4981903" cy="2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4515966"/>
            <a:ext cx="5132009" cy="5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800" b="1" dirty="0" smtClean="0">
                <a:latin typeface="Cambria" panose="02040503050406030204" pitchFamily="18" charset="0"/>
              </a:rPr>
              <a:t>What are the implications?</a:t>
            </a:r>
            <a:endParaRPr lang="en-IN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6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0"/>
            <a:ext cx="9144000" cy="693242"/>
          </a:xfrm>
        </p:spPr>
        <p:txBody>
          <a:bodyPr>
            <a:noAutofit/>
          </a:bodyPr>
          <a:lstStyle/>
          <a:p>
            <a:r>
              <a:rPr lang="en-IN" sz="3200" b="1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Youtube</a:t>
            </a:r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Adaptive Streaming: Insights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1645"/>
            <a:ext cx="8640960" cy="3384375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Parameters</a:t>
            </a:r>
          </a:p>
          <a:p>
            <a:pPr lvl="1"/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range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and </a:t>
            </a:r>
            <a:r>
              <a:rPr lang="en-US" sz="20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itag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are parameters responsible for adaptiveness</a:t>
            </a:r>
          </a:p>
          <a:p>
            <a:pPr lvl="1"/>
            <a:r>
              <a:rPr lang="en-US" sz="20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rbuf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is the client-side indicator of channel quality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YouTube can choose to download lesser data per request than the max. length of a segment (defined by </a:t>
            </a:r>
            <a:r>
              <a:rPr lang="en-US" sz="20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clen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), using </a:t>
            </a:r>
            <a:r>
              <a:rPr lang="en-US" sz="20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range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parameter</a:t>
            </a:r>
            <a:endParaRPr lang="en-IN" sz="10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onservative downscale vs. opportunistic upscale of quality</a:t>
            </a:r>
          </a:p>
          <a:p>
            <a:pPr lvl="1"/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When bandwidth drops, immediate switch to lower quality</a:t>
            </a:r>
          </a:p>
          <a:p>
            <a:pPr lvl="1"/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When bandwidth improves, segments of both qualities (current and higher) downloaded in parallel – reason for data wastage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4045" y="4155926"/>
            <a:ext cx="7416824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600" b="1" dirty="0" smtClean="0">
                <a:latin typeface="Cambria" panose="02040503050406030204" pitchFamily="18" charset="0"/>
              </a:rPr>
              <a:t>How does YouTube’s flexibility with </a:t>
            </a:r>
            <a:r>
              <a:rPr lang="en-IN" sz="2600" b="1" i="1" dirty="0" smtClean="0">
                <a:latin typeface="Cambria" panose="02040503050406030204" pitchFamily="18" charset="0"/>
              </a:rPr>
              <a:t>range</a:t>
            </a:r>
            <a:r>
              <a:rPr lang="en-IN" sz="2600" b="1" dirty="0" smtClean="0">
                <a:latin typeface="Cambria" panose="02040503050406030204" pitchFamily="18" charset="0"/>
              </a:rPr>
              <a:t> parameter impact data wastage?</a:t>
            </a:r>
            <a:endParaRPr lang="en-IN" sz="2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95" y="73838"/>
            <a:ext cx="9144000" cy="63757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Segment Length Adaptation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1" t="23923" r="3953" b="9913"/>
          <a:stretch/>
        </p:blipFill>
        <p:spPr bwMode="auto">
          <a:xfrm>
            <a:off x="251520" y="759494"/>
            <a:ext cx="5328592" cy="263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96136" y="827056"/>
            <a:ext cx="3240360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On improvement of link bandwidth (indicated by </a:t>
            </a: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rbuf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), YouTube increases segment length of lower quality video, buffers some video data</a:t>
            </a:r>
          </a:p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Switches to higher quality with smaller segment lengths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3435846"/>
            <a:ext cx="90364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504D">
                    <a:lumMod val="50000"/>
                  </a:srgbClr>
                </a:solidFill>
                <a:latin typeface="Cambria" panose="02040503050406030204" pitchFamily="18" charset="0"/>
              </a:rPr>
              <a:t>Progressively increases segment </a:t>
            </a:r>
            <a:r>
              <a:rPr lang="en-IN" dirty="0" err="1">
                <a:solidFill>
                  <a:srgbClr val="C0504D">
                    <a:lumMod val="50000"/>
                  </a:srgbClr>
                </a:solidFill>
                <a:latin typeface="Cambria" panose="02040503050406030204" pitchFamily="18" charset="0"/>
              </a:rPr>
              <a:t>len</a:t>
            </a:r>
            <a:r>
              <a:rPr lang="en-IN" dirty="0">
                <a:solidFill>
                  <a:srgbClr val="C0504D">
                    <a:lumMod val="50000"/>
                  </a:srgbClr>
                </a:solidFill>
                <a:latin typeface="Cambria" panose="02040503050406030204" pitchFamily="18" charset="0"/>
              </a:rPr>
              <a:t>. until max., through higher qualities too if </a:t>
            </a:r>
            <a:r>
              <a:rPr lang="en-IN" dirty="0" smtClean="0">
                <a:solidFill>
                  <a:srgbClr val="C0504D">
                    <a:lumMod val="50000"/>
                  </a:srgbClr>
                </a:solidFill>
                <a:latin typeface="Cambria" panose="02040503050406030204" pitchFamily="18" charset="0"/>
              </a:rPr>
              <a:t>feasible</a:t>
            </a:r>
            <a:br>
              <a:rPr lang="en-IN" dirty="0" smtClean="0">
                <a:solidFill>
                  <a:srgbClr val="C0504D">
                    <a:lumMod val="50000"/>
                  </a:srgbClr>
                </a:solidFill>
                <a:latin typeface="Cambria" panose="02040503050406030204" pitchFamily="18" charset="0"/>
              </a:rPr>
            </a:br>
            <a:endParaRPr lang="en-IN" sz="800" dirty="0">
              <a:solidFill>
                <a:srgbClr val="C0504D">
                  <a:lumMod val="50000"/>
                </a:srgbClr>
              </a:solidFill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504D">
                    <a:lumMod val="50000"/>
                  </a:srgbClr>
                </a:solidFill>
                <a:latin typeface="Cambria" panose="02040503050406030204" pitchFamily="18" charset="0"/>
              </a:rPr>
              <a:t>Similar for bandwidth drop – segment </a:t>
            </a:r>
            <a:r>
              <a:rPr lang="en-IN" dirty="0" err="1">
                <a:solidFill>
                  <a:srgbClr val="C0504D">
                    <a:lumMod val="50000"/>
                  </a:srgbClr>
                </a:solidFill>
                <a:latin typeface="Cambria" panose="02040503050406030204" pitchFamily="18" charset="0"/>
              </a:rPr>
              <a:t>len</a:t>
            </a:r>
            <a:r>
              <a:rPr lang="en-IN" dirty="0">
                <a:solidFill>
                  <a:srgbClr val="C0504D">
                    <a:lumMod val="50000"/>
                  </a:srgbClr>
                </a:solidFill>
                <a:latin typeface="Cambria" panose="02040503050406030204" pitchFamily="18" charset="0"/>
              </a:rPr>
              <a:t>. decrease followed by switch to lower quality</a:t>
            </a:r>
            <a:endParaRPr lang="en-IN" dirty="0">
              <a:solidFill>
                <a:prstClr val="black">
                  <a:lumMod val="95000"/>
                  <a:lumOff val="5000"/>
                </a:prstClr>
              </a:solidFill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4045" y="4482286"/>
            <a:ext cx="7416824" cy="537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600" b="1" dirty="0" smtClean="0">
                <a:latin typeface="Cambria" panose="02040503050406030204" pitchFamily="18" charset="0"/>
              </a:rPr>
              <a:t>What does this imply for data wastage?</a:t>
            </a:r>
            <a:endParaRPr lang="en-IN" sz="2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565571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Data Wastage during YouTube Streaming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3599"/>
                <a:ext cx="8147248" cy="3024335"/>
              </a:xfrm>
            </p:spPr>
            <p:txBody>
              <a:bodyPr>
                <a:noAutofit/>
              </a:bodyPr>
              <a:lstStyle/>
              <a:p>
                <a:r>
                  <a:rPr lang="en-IN" sz="2400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Data wastage computed from the new-found understanding of segment length adaptation.</a:t>
                </a:r>
              </a:p>
              <a:p>
                <a:r>
                  <a:rPr lang="en-US" sz="2400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Average wastage ratio = 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data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downloaded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data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played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data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played</m:t>
                        </m:r>
                        <m:r>
                          <m:rPr>
                            <m:nor/>
                          </m:rPr>
                          <a:rPr lang="en-IN" sz="2400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IN" sz="2400" dirty="0" smtClean="0">
                  <a:solidFill>
                    <a:schemeClr val="accent2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  <a:p>
                <a:r>
                  <a:rPr lang="en-IN" sz="2400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Computed value comes out to be 0.82x10</a:t>
                </a:r>
                <a:r>
                  <a:rPr lang="en-IN" sz="2400" baseline="30000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-6</a:t>
                </a:r>
                <a:r>
                  <a:rPr lang="en-IN" sz="2400" dirty="0" smtClean="0">
                    <a:solidFill>
                      <a:schemeClr val="accent2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 , which is minimal, and in vast disagreement with higher values reported previously.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3599"/>
                <a:ext cx="8147248" cy="3024335"/>
              </a:xfrm>
              <a:blipFill rotWithShape="1">
                <a:blip r:embed="rId2"/>
                <a:stretch>
                  <a:fillRect l="-973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4045" y="4482286"/>
            <a:ext cx="7416824" cy="537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600" b="1" dirty="0" smtClean="0">
                <a:latin typeface="Cambria" panose="02040503050406030204" pitchFamily="18" charset="0"/>
              </a:rPr>
              <a:t>Can we predict data consumption?</a:t>
            </a:r>
            <a:endParaRPr lang="en-IN" sz="2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5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565571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Predictive Model for Data Consumption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71551"/>
            <a:ext cx="8712968" cy="3744416"/>
          </a:xfrm>
        </p:spPr>
        <p:txBody>
          <a:bodyPr>
            <a:noAutofit/>
          </a:bodyPr>
          <a:lstStyle/>
          <a:p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Total amount of data consumed during a playback session is given by:</a:t>
            </a:r>
          </a:p>
          <a:p>
            <a:pPr marL="0" indent="0">
              <a:buNone/>
            </a:pPr>
            <a:endParaRPr lang="en-IN" sz="21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21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Parameters except </a:t>
            </a:r>
            <a:r>
              <a:rPr lang="en-IN" sz="21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q</a:t>
            </a:r>
            <a:r>
              <a:rPr lang="en-IN" sz="2100" i="1" baseline="-25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IN" sz="21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(t) 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can be deterministically computed. </a:t>
            </a:r>
            <a:r>
              <a:rPr lang="en-IN" sz="21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q</a:t>
            </a:r>
            <a:r>
              <a:rPr lang="en-IN" sz="2100" i="1" baseline="-25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IN" sz="21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(t) 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is an indicator variable denoting presence of segment of </a:t>
            </a:r>
            <a:r>
              <a:rPr lang="en-IN" sz="21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itag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value </a:t>
            </a:r>
            <a:r>
              <a:rPr lang="en-IN" sz="21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Determining </a:t>
            </a:r>
            <a:r>
              <a:rPr lang="en-IN" sz="21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q</a:t>
            </a:r>
            <a:r>
              <a:rPr lang="en-IN" sz="2100" i="1" baseline="-250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</a:t>
            </a:r>
            <a:r>
              <a:rPr lang="en-IN" sz="21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(t) 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based on bandwidth at previous and current instance, </a:t>
            </a:r>
            <a:r>
              <a:rPr lang="en-IN" sz="21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itag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at previous instance, and encoding features.</a:t>
            </a:r>
          </a:p>
          <a:p>
            <a:r>
              <a:rPr lang="en-IN" sz="21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Binary classification problem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– we achieve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avg. precision of 0.86, avg. recall of 0.85, and avg. accuracy of 85.75%, using a Random Forest Classifier.</a:t>
            </a:r>
            <a:endParaRPr lang="en-IN" sz="2100" b="1" i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1" t="41146" r="20059" b="35051"/>
          <a:stretch/>
        </p:blipFill>
        <p:spPr bwMode="auto">
          <a:xfrm>
            <a:off x="1331640" y="1203599"/>
            <a:ext cx="2664296" cy="80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4045" y="4482286"/>
            <a:ext cx="7416824" cy="537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600" b="1" dirty="0" smtClean="0">
                <a:latin typeface="Cambria" panose="02040503050406030204" pitchFamily="18" charset="0"/>
              </a:rPr>
              <a:t>Early prediction of data consumption possible!</a:t>
            </a:r>
            <a:endParaRPr lang="en-IN" sz="2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2" descr="C:\Users\MobileResearchLab-1\Desktop\thank-yo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1" y="-1"/>
            <a:ext cx="9001126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757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Why Study Streaming Behaviour of YouTube?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39752"/>
            <a:ext cx="5081997" cy="10140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YouTube is the largest player,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accounting for between 40–70% of total video traffic across most networks.</a:t>
            </a: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8" t="30317" r="16999" b="31250"/>
          <a:stretch/>
        </p:blipFill>
        <p:spPr bwMode="auto">
          <a:xfrm>
            <a:off x="380651" y="627534"/>
            <a:ext cx="4686461" cy="193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97526"/>
            <a:ext cx="430887" cy="20821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600" b="1" dirty="0" smtClean="0">
                <a:latin typeface="Cambria" panose="02040503050406030204" pitchFamily="18" charset="0"/>
              </a:rPr>
              <a:t>Exabytes  per  month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8" t="33015" r="42366" b="20932"/>
          <a:stretch/>
        </p:blipFill>
        <p:spPr bwMode="auto">
          <a:xfrm>
            <a:off x="5081996" y="627534"/>
            <a:ext cx="3890709" cy="307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63223" y="3706712"/>
            <a:ext cx="4062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mbria" panose="02040503050406030204" pitchFamily="18" charset="0"/>
              </a:rPr>
              <a:t>Mobile data-traffic volumes </a:t>
            </a:r>
            <a:r>
              <a:rPr lang="en-IN" b="1" dirty="0" smtClean="0">
                <a:latin typeface="Cambria" panose="02040503050406030204" pitchFamily="18" charset="0"/>
              </a:rPr>
              <a:t>by application </a:t>
            </a:r>
            <a:r>
              <a:rPr lang="en-IN" b="1" dirty="0">
                <a:latin typeface="Cambria" panose="02040503050406030204" pitchFamily="18" charset="0"/>
              </a:rPr>
              <a:t>category &amp; device </a:t>
            </a:r>
            <a:r>
              <a:rPr lang="en-IN" b="1" dirty="0" smtClean="0">
                <a:latin typeface="Cambria" panose="02040503050406030204" pitchFamily="18" charset="0"/>
              </a:rPr>
              <a:t>type </a:t>
            </a:r>
            <a:r>
              <a:rPr lang="en-IN" dirty="0" smtClean="0">
                <a:latin typeface="Cambria" panose="02040503050406030204" pitchFamily="18" charset="0"/>
              </a:rPr>
              <a:t>(Source: Ericsson Mobility Report  ’16)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558" y="2593421"/>
            <a:ext cx="486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mbria" panose="02040503050406030204" pitchFamily="18" charset="0"/>
              </a:rPr>
              <a:t>Global IP Traffic </a:t>
            </a:r>
            <a:r>
              <a:rPr lang="en-IN" b="1" dirty="0" smtClean="0">
                <a:latin typeface="Cambria" panose="02040503050406030204" pitchFamily="18" charset="0"/>
              </a:rPr>
              <a:t>Forecast – Video on the rise</a:t>
            </a:r>
            <a:r>
              <a:rPr lang="en-IN" dirty="0" smtClean="0">
                <a:latin typeface="Cambria" panose="02040503050406030204" pitchFamily="18" charset="0"/>
              </a:rPr>
              <a:t/>
            </a:r>
            <a:br>
              <a:rPr lang="en-IN" dirty="0" smtClean="0">
                <a:latin typeface="Cambria" panose="02040503050406030204" pitchFamily="18" charset="0"/>
              </a:rPr>
            </a:br>
            <a:r>
              <a:rPr lang="en-IN" dirty="0" smtClean="0">
                <a:latin typeface="Cambria" panose="02040503050406030204" pitchFamily="18" charset="0"/>
              </a:rPr>
              <a:t>(Source: Cisco VNI Report ’17)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1560" y="4611976"/>
            <a:ext cx="7200800" cy="5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400" b="1" dirty="0" smtClean="0">
                <a:latin typeface="Cambria" panose="02040503050406030204" pitchFamily="18" charset="0"/>
              </a:rPr>
              <a:t>How does YouTube streaming work?</a:t>
            </a:r>
            <a:endParaRPr lang="en-IN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677477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YouTube Streaming: Evolution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5566"/>
            <a:ext cx="8579296" cy="352839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Adobe Flash plug-in period – since inception in 2005.</a:t>
            </a: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HTML5 period – launched in January 2010</a:t>
            </a:r>
          </a:p>
          <a:p>
            <a:pPr lvl="1"/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Experimental version for only a section of available videos</a:t>
            </a:r>
          </a:p>
          <a:p>
            <a:pPr lvl="1"/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Available to users on a trial basis</a:t>
            </a:r>
          </a:p>
          <a:p>
            <a:pPr lvl="1"/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Required browser supporting HTML5 video using </a:t>
            </a:r>
            <a:r>
              <a:rPr lang="en-IN" sz="21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WebM</a:t>
            </a:r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/H.264</a:t>
            </a:r>
            <a:endParaRPr lang="en-IN" sz="21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DASH (Dynamic Adaptive Streaming over HTTP) period</a:t>
            </a:r>
          </a:p>
          <a:p>
            <a:pPr lvl="1"/>
            <a:r>
              <a:rPr lang="en-IN" sz="21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Experimental version, started around 2013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DASH made default playback mechanism on January 27, 2015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9184" y="4381407"/>
            <a:ext cx="7200800" cy="5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800" b="1" dirty="0" smtClean="0">
                <a:latin typeface="Cambria" panose="02040503050406030204" pitchFamily="18" charset="0"/>
              </a:rPr>
              <a:t>What is DASH like?</a:t>
            </a:r>
            <a:endParaRPr lang="en-IN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709587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DASH: Overview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5566"/>
            <a:ext cx="8147248" cy="3456384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DASH or MPEG-DASH – adaptive bit-rate solution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Breaking down video content into small segments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Alternative versions of each segment available on server at various bit-rates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Client typically requests for highest bit-rate chunk feasible under current network conditions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DASH not a protocol – only defines an </a:t>
            </a:r>
            <a:r>
              <a:rPr lang="en-IN" sz="24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architecture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; clients free to define their own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9184" y="4381407"/>
            <a:ext cx="7200800" cy="5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800" b="1" dirty="0" smtClean="0">
                <a:latin typeface="Cambria" panose="02040503050406030204" pitchFamily="18" charset="0"/>
              </a:rPr>
              <a:t>What is the DASH architecture?</a:t>
            </a:r>
            <a:endParaRPr lang="en-IN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DASH: Architecture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7" t="26293" r="13969" b="17026"/>
          <a:stretch/>
        </p:blipFill>
        <p:spPr bwMode="auto">
          <a:xfrm>
            <a:off x="611560" y="627819"/>
            <a:ext cx="6305614" cy="377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64088" y="1419622"/>
            <a:ext cx="936104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300192" y="1563638"/>
            <a:ext cx="1080120" cy="2520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395561" y="1131590"/>
            <a:ext cx="1748439" cy="2468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Our focus: How does YouTube implement this?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7544" y="4412307"/>
            <a:ext cx="7920880" cy="5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800" b="1" dirty="0" smtClean="0">
                <a:latin typeface="Cambria" panose="02040503050406030204" pitchFamily="18" charset="0"/>
              </a:rPr>
              <a:t>How do we explore YouTube’s implementation?</a:t>
            </a:r>
            <a:endParaRPr lang="en-IN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3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3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Experimental Setup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26" y="699542"/>
            <a:ext cx="9036496" cy="3919470"/>
          </a:xfrm>
        </p:spPr>
        <p:txBody>
          <a:bodyPr>
            <a:noAutofit/>
          </a:bodyPr>
          <a:lstStyle/>
          <a:p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Link throttling enabled using Unix library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NetFilterQueue</a:t>
            </a:r>
            <a:endParaRPr lang="en-US" sz="2300" i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Progressive bandwidth changes in range of 200 – 2400 Kbps</a:t>
            </a:r>
            <a:endParaRPr lang="en-US" sz="23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Packet traces collected during playback using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tcpdump</a:t>
            </a:r>
            <a:endParaRPr lang="en-IN" sz="2300" b="1" i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Developed automated tool </a:t>
            </a:r>
            <a:r>
              <a:rPr lang="en-IN" sz="23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AutoHARExporter</a:t>
            </a: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using 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Selenium</a:t>
            </a:r>
            <a:r>
              <a:rPr lang="en-IN" sz="23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and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har_export_trigger</a:t>
            </a: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plugin to capture Http Archive (HAR) files from browser.</a:t>
            </a:r>
          </a:p>
          <a:p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HTTP request/</a:t>
            </a:r>
            <a:b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response pairs </a:t>
            </a:r>
            <a:b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(from HAR)</a:t>
            </a:r>
            <a:b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collected for ~500 videos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5" t="27990" r="19950" b="54768"/>
          <a:stretch/>
        </p:blipFill>
        <p:spPr bwMode="auto">
          <a:xfrm>
            <a:off x="3154857" y="2859782"/>
            <a:ext cx="578044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7278" y="4587196"/>
            <a:ext cx="8800954" cy="5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800" b="1" dirty="0" smtClean="0">
                <a:latin typeface="Cambria" panose="02040503050406030204" pitchFamily="18" charset="0"/>
              </a:rPr>
              <a:t>What does the data reveal?</a:t>
            </a:r>
            <a:endParaRPr lang="en-IN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3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Parameters Involved in YouTube Streaming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4" y="652981"/>
            <a:ext cx="9036496" cy="3560208"/>
          </a:xfrm>
        </p:spPr>
        <p:txBody>
          <a:bodyPr>
            <a:noAutofit/>
          </a:bodyPr>
          <a:lstStyle/>
          <a:p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 total of 35 parameters (and their values) identified</a:t>
            </a:r>
          </a:p>
          <a:p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Parameters constant across multiple videos over multiple sessions (device and OS-related information):</a:t>
            </a:r>
            <a:b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alr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c,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gir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iptbits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keepalive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key, mm,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mn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ms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mv, pcm2cms,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pl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	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playretry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ratebypass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requiressl</a:t>
            </a:r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source, </a:t>
            </a:r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sver</a:t>
            </a:r>
            <a:endParaRPr lang="en-IN" sz="2300" i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Parameters constant for the same video across multiple sessions (video-specific parameters):</a:t>
            </a:r>
            <a:b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cpn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cver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ei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expire,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fexp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id,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initcwndbps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ip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lmt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rbuf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rn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	signature,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sparams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upn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range</a:t>
            </a:r>
            <a:endParaRPr lang="en-IN" sz="2300" i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58" y="4205203"/>
            <a:ext cx="8604448" cy="938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800" b="1" dirty="0" smtClean="0">
                <a:latin typeface="Cambria" panose="02040503050406030204" pitchFamily="18" charset="0"/>
              </a:rPr>
              <a:t>Static parameters w.r.t. adaptive streaming. </a:t>
            </a:r>
            <a:br>
              <a:rPr lang="en-IN" sz="2800" b="1" dirty="0" smtClean="0">
                <a:latin typeface="Cambria" panose="02040503050406030204" pitchFamily="18" charset="0"/>
              </a:rPr>
            </a:br>
            <a:r>
              <a:rPr lang="en-IN" sz="2800" b="1" dirty="0" smtClean="0">
                <a:latin typeface="Cambria" panose="02040503050406030204" pitchFamily="18" charset="0"/>
              </a:rPr>
              <a:t>Which are the dynamic ones?</a:t>
            </a:r>
            <a:endParaRPr lang="en-IN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627533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YouTube Streaming: Dynamic Parameters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83750"/>
            <a:ext cx="8496944" cy="3560208"/>
          </a:xfrm>
        </p:spPr>
        <p:txBody>
          <a:bodyPr>
            <a:noAutofit/>
          </a:bodyPr>
          <a:lstStyle/>
          <a:p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Parameters changing within a single video session (in response to link bandwidth variation):</a:t>
            </a:r>
            <a:b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US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clen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dur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itag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lmt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mime,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rbuf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</a:t>
            </a:r>
            <a:r>
              <a:rPr lang="en-US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rn</a:t>
            </a:r>
            <a:r>
              <a:rPr lang="en-US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signature, range</a:t>
            </a:r>
            <a:endParaRPr lang="en-IN" sz="2300" i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3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mime, signature</a:t>
            </a: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 related to audio/video channels</a:t>
            </a:r>
          </a:p>
          <a:p>
            <a:r>
              <a:rPr lang="en-IN" sz="2300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dur</a:t>
            </a: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: video duration – minor sensitivity to encoding technique</a:t>
            </a:r>
          </a:p>
          <a:p>
            <a:endParaRPr lang="en-IN" sz="2300" i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Parameters of interest for adaptive streaming:</a:t>
            </a:r>
            <a:b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IN" sz="23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3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clen</a:t>
            </a:r>
            <a:r>
              <a:rPr lang="en-US" sz="23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3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itag</a:t>
            </a:r>
            <a:r>
              <a:rPr lang="en-US" sz="23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sz="23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lmt</a:t>
            </a:r>
            <a:r>
              <a:rPr lang="en-US" sz="23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range, </a:t>
            </a:r>
            <a:r>
              <a:rPr lang="en-US" sz="23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rbuf</a:t>
            </a:r>
            <a:r>
              <a:rPr lang="en-US" sz="23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, </a:t>
            </a:r>
            <a:r>
              <a:rPr lang="en-US" sz="23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rn</a:t>
            </a:r>
            <a:endParaRPr lang="en-IN" sz="2300" b="1" i="1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71600" y="4443958"/>
            <a:ext cx="6624736" cy="5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800" b="1" dirty="0" smtClean="0">
                <a:latin typeface="Cambria" panose="02040503050406030204" pitchFamily="18" charset="0"/>
              </a:rPr>
              <a:t>Let’s look at these </a:t>
            </a:r>
            <a:r>
              <a:rPr lang="en-IN" sz="2800" b="1" dirty="0" err="1" smtClean="0">
                <a:latin typeface="Cambria" panose="02040503050406030204" pitchFamily="18" charset="0"/>
              </a:rPr>
              <a:t>params</a:t>
            </a:r>
            <a:r>
              <a:rPr lang="en-IN" sz="2800" b="1" dirty="0" smtClean="0">
                <a:latin typeface="Cambria" panose="02040503050406030204" pitchFamily="18" charset="0"/>
              </a:rPr>
              <a:t> in detail!</a:t>
            </a:r>
            <a:endParaRPr lang="en-IN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0"/>
            <a:ext cx="9144000" cy="69324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YouTube Adaptive Streaming – Critical </a:t>
            </a:r>
            <a:r>
              <a:rPr lang="en-IN" sz="3200" b="1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Params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9542"/>
            <a:ext cx="8363272" cy="3816424"/>
          </a:xfrm>
        </p:spPr>
        <p:txBody>
          <a:bodyPr>
            <a:noAutofit/>
          </a:bodyPr>
          <a:lstStyle/>
          <a:p>
            <a:r>
              <a:rPr lang="en-IN" sz="24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itag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– numeric quality level, differentiated on the basis of resolution, bit-rate, encoding technique</a:t>
            </a:r>
            <a:endParaRPr lang="en-IN" sz="2400" b="1" i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4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lmt</a:t>
            </a:r>
            <a:r>
              <a:rPr lang="en-IN" sz="24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–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datetime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(epoch) when chunk was created at YouTube server; probably used to avoid playing stale chunks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N" sz="24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rn</a:t>
            </a:r>
            <a:r>
              <a:rPr lang="en-IN" sz="24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–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request number to uniquely identify a DASH video playback request</a:t>
            </a:r>
          </a:p>
          <a:p>
            <a:r>
              <a:rPr lang="en-IN" sz="24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rbuf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– indicated the </a:t>
            </a:r>
            <a:r>
              <a:rPr lang="en-IN" sz="2400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receive buffer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at the client</a:t>
            </a:r>
          </a:p>
          <a:p>
            <a:r>
              <a:rPr lang="en-IN" sz="24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range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– byte-range parameter in HTTP request header</a:t>
            </a:r>
          </a:p>
          <a:p>
            <a:r>
              <a:rPr lang="en-IN" sz="2400" b="1" i="1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clen</a:t>
            </a:r>
            <a:r>
              <a:rPr lang="en-IN" sz="2400" b="1" i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– length of video chunk for a particular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itag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</a:rPr>
              <a:t> value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26F1-523A-4401-9C51-D0A3BD9CE2F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4515966"/>
            <a:ext cx="9144000" cy="5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800" b="1" dirty="0" smtClean="0">
                <a:latin typeface="Cambria" panose="02040503050406030204" pitchFamily="18" charset="0"/>
              </a:rPr>
              <a:t>How do </a:t>
            </a:r>
            <a:r>
              <a:rPr lang="en-IN" sz="2800" b="1" i="1" dirty="0" err="1" smtClean="0">
                <a:latin typeface="Cambria" panose="02040503050406030204" pitchFamily="18" charset="0"/>
              </a:rPr>
              <a:t>rbuf</a:t>
            </a:r>
            <a:r>
              <a:rPr lang="en-IN" sz="2800" b="1" dirty="0" smtClean="0">
                <a:latin typeface="Cambria" panose="02040503050406030204" pitchFamily="18" charset="0"/>
              </a:rPr>
              <a:t> and </a:t>
            </a:r>
            <a:r>
              <a:rPr lang="en-IN" sz="2800" b="1" i="1" dirty="0" err="1" smtClean="0">
                <a:latin typeface="Cambria" panose="02040503050406030204" pitchFamily="18" charset="0"/>
              </a:rPr>
              <a:t>itag</a:t>
            </a:r>
            <a:r>
              <a:rPr lang="en-IN" sz="2800" b="1" i="1" dirty="0" smtClean="0">
                <a:latin typeface="Cambria" panose="02040503050406030204" pitchFamily="18" charset="0"/>
              </a:rPr>
              <a:t> </a:t>
            </a:r>
            <a:r>
              <a:rPr lang="en-IN" sz="2800" b="1" dirty="0" smtClean="0">
                <a:latin typeface="Cambria" panose="02040503050406030204" pitchFamily="18" charset="0"/>
              </a:rPr>
              <a:t>respond to bandwidth?</a:t>
            </a:r>
            <a:endParaRPr lang="en-IN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747</Words>
  <Application>Microsoft Office PowerPoint</Application>
  <PresentationFormat>On-screen Show (16:9)</PresentationFormat>
  <Paragraphs>110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geometric</vt:lpstr>
      <vt:lpstr>Candid with YouTube Adaptive Streaming Behavior and Implications on Data Consumption  Speaker: Sandip Chakraborty Indian Institute of Technology Kharagpur, India</vt:lpstr>
      <vt:lpstr>Why Study Streaming Behaviour of YouTube?</vt:lpstr>
      <vt:lpstr>YouTube Streaming: Evolution</vt:lpstr>
      <vt:lpstr>DASH: Overview</vt:lpstr>
      <vt:lpstr>DASH: Architecture</vt:lpstr>
      <vt:lpstr>Experimental Setup</vt:lpstr>
      <vt:lpstr>Parameters Involved in YouTube Streaming</vt:lpstr>
      <vt:lpstr>YouTube Streaming: Dynamic Parameters</vt:lpstr>
      <vt:lpstr>YouTube Adaptive Streaming – Critical Params</vt:lpstr>
      <vt:lpstr>Evolution of rbuf and itag parameters</vt:lpstr>
      <vt:lpstr>Youtube Adaptive Streaming: Insights</vt:lpstr>
      <vt:lpstr>Segment Length Adaptation</vt:lpstr>
      <vt:lpstr>Data Wastage during YouTube Streaming</vt:lpstr>
      <vt:lpstr>Predictive Model for Data Consumption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 with YouTube Adaptive Streaming Behavior and Implications on Data Consumption  Speaker: Sandip Chakraborty Indian Institute of Technology Kharagpur, India</dc:title>
  <dc:creator>MobileResearchLab-1</dc:creator>
  <cp:lastModifiedBy>MobileResearchLab-1</cp:lastModifiedBy>
  <cp:revision>66</cp:revision>
  <dcterms:created xsi:type="dcterms:W3CDTF">2017-06-18T14:32:50Z</dcterms:created>
  <dcterms:modified xsi:type="dcterms:W3CDTF">2017-06-19T11:06:38Z</dcterms:modified>
</cp:coreProperties>
</file>