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70" r:id="rId8"/>
    <p:sldId id="271" r:id="rId9"/>
    <p:sldId id="272" r:id="rId10"/>
    <p:sldId id="273" r:id="rId11"/>
    <p:sldId id="274" r:id="rId12"/>
    <p:sldId id="275" r:id="rId13"/>
    <p:sldId id="281" r:id="rId14"/>
    <p:sldId id="276" r:id="rId15"/>
    <p:sldId id="280" r:id="rId16"/>
    <p:sldId id="277"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848A66-146C-40BE-9AC3-857B4FA7066D}"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0421A-EEEC-4DF8-864D-45B159A10E6B}" type="slidenum">
              <a:rPr lang="en-US" smtClean="0"/>
              <a:t>‹#›</a:t>
            </a:fld>
            <a:endParaRPr lang="en-US"/>
          </a:p>
        </p:txBody>
      </p:sp>
    </p:spTree>
    <p:extLst>
      <p:ext uri="{BB962C8B-B14F-4D97-AF65-F5344CB8AC3E}">
        <p14:creationId xmlns:p14="http://schemas.microsoft.com/office/powerpoint/2010/main" val="83066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848A66-146C-40BE-9AC3-857B4FA7066D}"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0421A-EEEC-4DF8-864D-45B159A10E6B}" type="slidenum">
              <a:rPr lang="en-US" smtClean="0"/>
              <a:t>‹#›</a:t>
            </a:fld>
            <a:endParaRPr lang="en-US"/>
          </a:p>
        </p:txBody>
      </p:sp>
    </p:spTree>
    <p:extLst>
      <p:ext uri="{BB962C8B-B14F-4D97-AF65-F5344CB8AC3E}">
        <p14:creationId xmlns:p14="http://schemas.microsoft.com/office/powerpoint/2010/main" val="3702296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848A66-146C-40BE-9AC3-857B4FA7066D}"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0421A-EEEC-4DF8-864D-45B159A10E6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88286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848A66-146C-40BE-9AC3-857B4FA7066D}"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0421A-EEEC-4DF8-864D-45B159A10E6B}" type="slidenum">
              <a:rPr lang="en-US" smtClean="0"/>
              <a:t>‹#›</a:t>
            </a:fld>
            <a:endParaRPr lang="en-US"/>
          </a:p>
        </p:txBody>
      </p:sp>
    </p:spTree>
    <p:extLst>
      <p:ext uri="{BB962C8B-B14F-4D97-AF65-F5344CB8AC3E}">
        <p14:creationId xmlns:p14="http://schemas.microsoft.com/office/powerpoint/2010/main" val="620222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848A66-146C-40BE-9AC3-857B4FA7066D}"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0421A-EEEC-4DF8-864D-45B159A10E6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211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848A66-146C-40BE-9AC3-857B4FA7066D}"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0421A-EEEC-4DF8-864D-45B159A10E6B}" type="slidenum">
              <a:rPr lang="en-US" smtClean="0"/>
              <a:t>‹#›</a:t>
            </a:fld>
            <a:endParaRPr lang="en-US"/>
          </a:p>
        </p:txBody>
      </p:sp>
    </p:spTree>
    <p:extLst>
      <p:ext uri="{BB962C8B-B14F-4D97-AF65-F5344CB8AC3E}">
        <p14:creationId xmlns:p14="http://schemas.microsoft.com/office/powerpoint/2010/main" val="3592180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848A66-146C-40BE-9AC3-857B4FA7066D}"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0421A-EEEC-4DF8-864D-45B159A10E6B}" type="slidenum">
              <a:rPr lang="en-US" smtClean="0"/>
              <a:t>‹#›</a:t>
            </a:fld>
            <a:endParaRPr lang="en-US"/>
          </a:p>
        </p:txBody>
      </p:sp>
    </p:spTree>
    <p:extLst>
      <p:ext uri="{BB962C8B-B14F-4D97-AF65-F5344CB8AC3E}">
        <p14:creationId xmlns:p14="http://schemas.microsoft.com/office/powerpoint/2010/main" val="1341030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848A66-146C-40BE-9AC3-857B4FA7066D}"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0421A-EEEC-4DF8-864D-45B159A10E6B}" type="slidenum">
              <a:rPr lang="en-US" smtClean="0"/>
              <a:t>‹#›</a:t>
            </a:fld>
            <a:endParaRPr lang="en-US"/>
          </a:p>
        </p:txBody>
      </p:sp>
    </p:spTree>
    <p:extLst>
      <p:ext uri="{BB962C8B-B14F-4D97-AF65-F5344CB8AC3E}">
        <p14:creationId xmlns:p14="http://schemas.microsoft.com/office/powerpoint/2010/main" val="300666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848A66-146C-40BE-9AC3-857B4FA7066D}"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0421A-EEEC-4DF8-864D-45B159A10E6B}" type="slidenum">
              <a:rPr lang="en-US" smtClean="0"/>
              <a:t>‹#›</a:t>
            </a:fld>
            <a:endParaRPr lang="en-US"/>
          </a:p>
        </p:txBody>
      </p:sp>
    </p:spTree>
    <p:extLst>
      <p:ext uri="{BB962C8B-B14F-4D97-AF65-F5344CB8AC3E}">
        <p14:creationId xmlns:p14="http://schemas.microsoft.com/office/powerpoint/2010/main" val="2846293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848A66-146C-40BE-9AC3-857B4FA7066D}"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0421A-EEEC-4DF8-864D-45B159A10E6B}" type="slidenum">
              <a:rPr lang="en-US" smtClean="0"/>
              <a:t>‹#›</a:t>
            </a:fld>
            <a:endParaRPr lang="en-US"/>
          </a:p>
        </p:txBody>
      </p:sp>
    </p:spTree>
    <p:extLst>
      <p:ext uri="{BB962C8B-B14F-4D97-AF65-F5344CB8AC3E}">
        <p14:creationId xmlns:p14="http://schemas.microsoft.com/office/powerpoint/2010/main" val="3539574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848A66-146C-40BE-9AC3-857B4FA7066D}"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40421A-EEEC-4DF8-864D-45B159A10E6B}" type="slidenum">
              <a:rPr lang="en-US" smtClean="0"/>
              <a:t>‹#›</a:t>
            </a:fld>
            <a:endParaRPr lang="en-US"/>
          </a:p>
        </p:txBody>
      </p:sp>
    </p:spTree>
    <p:extLst>
      <p:ext uri="{BB962C8B-B14F-4D97-AF65-F5344CB8AC3E}">
        <p14:creationId xmlns:p14="http://schemas.microsoft.com/office/powerpoint/2010/main" val="1590253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848A66-146C-40BE-9AC3-857B4FA7066D}" type="datetimeFigureOut">
              <a:rPr lang="en-US" smtClean="0"/>
              <a:t>12/10/2019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40421A-EEEC-4DF8-864D-45B159A10E6B}" type="slidenum">
              <a:rPr lang="en-US" smtClean="0"/>
              <a:t>‹#›</a:t>
            </a:fld>
            <a:endParaRPr lang="en-US"/>
          </a:p>
        </p:txBody>
      </p:sp>
    </p:spTree>
    <p:extLst>
      <p:ext uri="{BB962C8B-B14F-4D97-AF65-F5344CB8AC3E}">
        <p14:creationId xmlns:p14="http://schemas.microsoft.com/office/powerpoint/2010/main" val="223379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848A66-146C-40BE-9AC3-857B4FA7066D}" type="datetimeFigureOut">
              <a:rPr lang="en-US" smtClean="0"/>
              <a:t>12/10/2019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40421A-EEEC-4DF8-864D-45B159A10E6B}" type="slidenum">
              <a:rPr lang="en-US" smtClean="0"/>
              <a:t>‹#›</a:t>
            </a:fld>
            <a:endParaRPr lang="en-US"/>
          </a:p>
        </p:txBody>
      </p:sp>
    </p:spTree>
    <p:extLst>
      <p:ext uri="{BB962C8B-B14F-4D97-AF65-F5344CB8AC3E}">
        <p14:creationId xmlns:p14="http://schemas.microsoft.com/office/powerpoint/2010/main" val="4012580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848A66-146C-40BE-9AC3-857B4FA7066D}" type="datetimeFigureOut">
              <a:rPr lang="en-US" smtClean="0"/>
              <a:t>12/10/2019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40421A-EEEC-4DF8-864D-45B159A10E6B}" type="slidenum">
              <a:rPr lang="en-US" smtClean="0"/>
              <a:t>‹#›</a:t>
            </a:fld>
            <a:endParaRPr lang="en-US"/>
          </a:p>
        </p:txBody>
      </p:sp>
    </p:spTree>
    <p:extLst>
      <p:ext uri="{BB962C8B-B14F-4D97-AF65-F5344CB8AC3E}">
        <p14:creationId xmlns:p14="http://schemas.microsoft.com/office/powerpoint/2010/main" val="322798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848A66-146C-40BE-9AC3-857B4FA7066D}"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40421A-EEEC-4DF8-864D-45B159A10E6B}" type="slidenum">
              <a:rPr lang="en-US" smtClean="0"/>
              <a:t>‹#›</a:t>
            </a:fld>
            <a:endParaRPr lang="en-US"/>
          </a:p>
        </p:txBody>
      </p:sp>
    </p:spTree>
    <p:extLst>
      <p:ext uri="{BB962C8B-B14F-4D97-AF65-F5344CB8AC3E}">
        <p14:creationId xmlns:p14="http://schemas.microsoft.com/office/powerpoint/2010/main" val="4294299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8848A66-146C-40BE-9AC3-857B4FA7066D}"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40421A-EEEC-4DF8-864D-45B159A10E6B}" type="slidenum">
              <a:rPr lang="en-US" smtClean="0"/>
              <a:t>‹#›</a:t>
            </a:fld>
            <a:endParaRPr lang="en-US"/>
          </a:p>
        </p:txBody>
      </p:sp>
    </p:spTree>
    <p:extLst>
      <p:ext uri="{BB962C8B-B14F-4D97-AF65-F5344CB8AC3E}">
        <p14:creationId xmlns:p14="http://schemas.microsoft.com/office/powerpoint/2010/main" val="206418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848A66-146C-40BE-9AC3-857B4FA7066D}" type="datetimeFigureOut">
              <a:rPr lang="en-US" smtClean="0"/>
              <a:t>12/10/2019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040421A-EEEC-4DF8-864D-45B159A10E6B}" type="slidenum">
              <a:rPr lang="en-US" smtClean="0"/>
              <a:t>‹#›</a:t>
            </a:fld>
            <a:endParaRPr lang="en-US"/>
          </a:p>
        </p:txBody>
      </p:sp>
    </p:spTree>
    <p:extLst>
      <p:ext uri="{BB962C8B-B14F-4D97-AF65-F5344CB8AC3E}">
        <p14:creationId xmlns:p14="http://schemas.microsoft.com/office/powerpoint/2010/main" val="17226535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4B56-16B2-4898-BA9B-0437920E6C98}"/>
              </a:ext>
            </a:extLst>
          </p:cNvPr>
          <p:cNvSpPr>
            <a:spLocks noGrp="1"/>
          </p:cNvSpPr>
          <p:nvPr>
            <p:ph type="ctrTitle"/>
          </p:nvPr>
        </p:nvSpPr>
        <p:spPr>
          <a:xfrm>
            <a:off x="1524000" y="153099"/>
            <a:ext cx="9144000" cy="2387600"/>
          </a:xfrm>
        </p:spPr>
        <p:txBody>
          <a:bodyPr/>
          <a:lstStyle/>
          <a:p>
            <a:r>
              <a:rPr lang="en-US" dirty="0"/>
              <a:t>Supply Chain Management</a:t>
            </a:r>
          </a:p>
        </p:txBody>
      </p:sp>
      <p:sp>
        <p:nvSpPr>
          <p:cNvPr id="4" name="Rectangle 3"/>
          <p:cNvSpPr/>
          <p:nvPr/>
        </p:nvSpPr>
        <p:spPr>
          <a:xfrm>
            <a:off x="3410857" y="3260332"/>
            <a:ext cx="6908800" cy="1980799"/>
          </a:xfrm>
          <a:prstGeom prst="rect">
            <a:avLst/>
          </a:prstGeom>
        </p:spPr>
        <p:txBody>
          <a:bodyPr wrap="square">
            <a:spAutoFit/>
          </a:bodyPr>
          <a:lstStyle/>
          <a:p>
            <a:pPr algn="just">
              <a:lnSpc>
                <a:spcPct val="107000"/>
              </a:lnSpc>
              <a:spcAft>
                <a:spcPts val="800"/>
              </a:spcAft>
            </a:pPr>
            <a:r>
              <a:rPr lang="en-US" sz="2400" dirty="0" err="1">
                <a:latin typeface="Calibri" panose="020F0502020204030204" pitchFamily="34" charset="0"/>
                <a:ea typeface="Calibri" panose="020F0502020204030204" pitchFamily="34" charset="0"/>
                <a:cs typeface="Calibri" panose="020F0502020204030204" pitchFamily="34" charset="0"/>
              </a:rPr>
              <a:t>Parthib</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Takitazwar</a:t>
            </a:r>
            <a:r>
              <a:rPr lang="en-US" sz="2400" dirty="0">
                <a:latin typeface="Calibri" panose="020F0502020204030204" pitchFamily="34" charset="0"/>
                <a:ea typeface="Calibri" panose="020F0502020204030204" pitchFamily="34" charset="0"/>
                <a:cs typeface="Calibri" panose="020F0502020204030204" pitchFamily="34" charset="0"/>
              </a:rPr>
              <a:t>           18-36345-1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err="1">
                <a:latin typeface="Calibri" panose="020F0502020204030204" pitchFamily="34" charset="0"/>
                <a:ea typeface="Calibri" panose="020F0502020204030204" pitchFamily="34" charset="0"/>
                <a:cs typeface="Times New Roman" panose="02020603050405020304" pitchFamily="18" charset="0"/>
              </a:rPr>
              <a:t>Abdur</a:t>
            </a:r>
            <a:r>
              <a:rPr lang="en-US" sz="2400" dirty="0">
                <a:latin typeface="Calibri" panose="020F0502020204030204" pitchFamily="34" charset="0"/>
                <a:ea typeface="Calibri" panose="020F0502020204030204" pitchFamily="34" charset="0"/>
                <a:cs typeface="Times New Roman" panose="02020603050405020304" pitchFamily="18" charset="0"/>
              </a:rPr>
              <a:t> Rahman                 18-36340-1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err="1">
                <a:latin typeface="Calibri" panose="020F0502020204030204" pitchFamily="34" charset="0"/>
                <a:ea typeface="Calibri" panose="020F0502020204030204" pitchFamily="34" charset="0"/>
                <a:cs typeface="Times New Roman" panose="02020603050405020304" pitchFamily="18" charset="0"/>
              </a:rPr>
              <a:t>Tabassum</a:t>
            </a:r>
            <a:r>
              <a:rPr lang="en-US" sz="2400" dirty="0">
                <a:latin typeface="Calibri" panose="020F0502020204030204" pitchFamily="34" charset="0"/>
                <a:ea typeface="Calibri" panose="020F0502020204030204" pitchFamily="34" charset="0"/>
                <a:cs typeface="Times New Roman" panose="02020603050405020304" pitchFamily="18" charset="0"/>
              </a:rPr>
              <a:t>, Anika             18-37604-1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err="1">
                <a:latin typeface="Calibri" panose="020F0502020204030204" pitchFamily="34" charset="0"/>
                <a:ea typeface="Calibri" panose="020F0502020204030204" pitchFamily="34" charset="0"/>
                <a:cs typeface="Times New Roman" panose="02020603050405020304" pitchFamily="18" charset="0"/>
              </a:rPr>
              <a:t>Dipu</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hasan</a:t>
            </a:r>
            <a:r>
              <a:rPr lang="en-US" sz="2400" dirty="0">
                <a:latin typeface="Calibri" panose="020F0502020204030204" pitchFamily="34" charset="0"/>
                <a:ea typeface="Calibri" panose="020F0502020204030204" pitchFamily="34" charset="0"/>
                <a:cs typeface="Times New Roman" panose="02020603050405020304" pitchFamily="18" charset="0"/>
              </a:rPr>
              <a:t>                       18-36364-1</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24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F4888-2F06-44F2-B1D5-6551B74B63F9}"/>
              </a:ext>
            </a:extLst>
          </p:cNvPr>
          <p:cNvSpPr>
            <a:spLocks noGrp="1"/>
          </p:cNvSpPr>
          <p:nvPr>
            <p:ph type="title"/>
          </p:nvPr>
        </p:nvSpPr>
        <p:spPr/>
        <p:txBody>
          <a:bodyPr/>
          <a:lstStyle/>
          <a:p>
            <a:r>
              <a:rPr lang="en-US" dirty="0"/>
              <a:t>Supply of Raw materials</a:t>
            </a:r>
            <a:br>
              <a:rPr lang="en-US" dirty="0"/>
            </a:br>
            <a:endParaRPr lang="en-US" dirty="0"/>
          </a:p>
        </p:txBody>
      </p:sp>
      <p:sp>
        <p:nvSpPr>
          <p:cNvPr id="3" name="Content Placeholder 2">
            <a:extLst>
              <a:ext uri="{FF2B5EF4-FFF2-40B4-BE49-F238E27FC236}">
                <a16:creationId xmlns:a16="http://schemas.microsoft.com/office/drawing/2014/main" id="{C5EE2D54-4A03-4255-AC05-B54F7770BE67}"/>
              </a:ext>
            </a:extLst>
          </p:cNvPr>
          <p:cNvSpPr>
            <a:spLocks noGrp="1"/>
          </p:cNvSpPr>
          <p:nvPr>
            <p:ph idx="1"/>
          </p:nvPr>
        </p:nvSpPr>
        <p:spPr/>
        <p:txBody>
          <a:bodyPr/>
          <a:lstStyle/>
          <a:p>
            <a:pPr marL="0" indent="0">
              <a:buNone/>
            </a:pPr>
            <a:r>
              <a:rPr lang="en-US" dirty="0"/>
              <a:t>Raw Materials</a:t>
            </a:r>
          </a:p>
          <a:p>
            <a:r>
              <a:rPr lang="en-US" dirty="0"/>
              <a:t>Design of product</a:t>
            </a:r>
          </a:p>
          <a:p>
            <a:r>
              <a:rPr lang="en-US" dirty="0"/>
              <a:t>Fabrics</a:t>
            </a:r>
          </a:p>
          <a:p>
            <a:r>
              <a:rPr lang="en-US" dirty="0"/>
              <a:t>Threads</a:t>
            </a:r>
          </a:p>
          <a:p>
            <a:pPr marL="0" indent="0">
              <a:buNone/>
            </a:pPr>
            <a:endParaRPr lang="en-US" dirty="0"/>
          </a:p>
          <a:p>
            <a:pPr marL="0" indent="0">
              <a:buNone/>
            </a:pPr>
            <a:r>
              <a:rPr lang="en-US" dirty="0"/>
              <a:t>Types of supplier:</a:t>
            </a:r>
          </a:p>
          <a:p>
            <a:r>
              <a:rPr lang="en-US" dirty="0"/>
              <a:t> Foreign</a:t>
            </a:r>
          </a:p>
          <a:p>
            <a:r>
              <a:rPr lang="en-US" dirty="0"/>
              <a:t>Local</a:t>
            </a:r>
          </a:p>
          <a:p>
            <a:pPr marL="0" indent="0">
              <a:buNone/>
            </a:pP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3257" y="1524000"/>
            <a:ext cx="5427717" cy="4673600"/>
          </a:xfrm>
          <a:prstGeom prst="rect">
            <a:avLst/>
          </a:prstGeom>
          <a:noFill/>
          <a:ln>
            <a:noFill/>
          </a:ln>
        </p:spPr>
      </p:pic>
    </p:spTree>
    <p:extLst>
      <p:ext uri="{BB962C8B-B14F-4D97-AF65-F5344CB8AC3E}">
        <p14:creationId xmlns:p14="http://schemas.microsoft.com/office/powerpoint/2010/main" val="3810155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8F70-F553-4FAA-B4ED-52616E2CEF21}"/>
              </a:ext>
            </a:extLst>
          </p:cNvPr>
          <p:cNvSpPr>
            <a:spLocks noGrp="1"/>
          </p:cNvSpPr>
          <p:nvPr>
            <p:ph type="title"/>
          </p:nvPr>
        </p:nvSpPr>
        <p:spPr/>
        <p:txBody>
          <a:bodyPr/>
          <a:lstStyle/>
          <a:p>
            <a:r>
              <a:rPr lang="en-US" dirty="0"/>
              <a:t>Product Manufacturing</a:t>
            </a:r>
          </a:p>
        </p:txBody>
      </p:sp>
      <p:sp>
        <p:nvSpPr>
          <p:cNvPr id="3" name="Content Placeholder 2">
            <a:extLst>
              <a:ext uri="{FF2B5EF4-FFF2-40B4-BE49-F238E27FC236}">
                <a16:creationId xmlns:a16="http://schemas.microsoft.com/office/drawing/2014/main" id="{554F4EC1-4343-4A8E-A598-363BDB0DC112}"/>
              </a:ext>
            </a:extLst>
          </p:cNvPr>
          <p:cNvSpPr>
            <a:spLocks noGrp="1"/>
          </p:cNvSpPr>
          <p:nvPr>
            <p:ph idx="1"/>
          </p:nvPr>
        </p:nvSpPr>
        <p:spPr>
          <a:xfrm>
            <a:off x="677334" y="1930400"/>
            <a:ext cx="8596668" cy="3880773"/>
          </a:xfrm>
        </p:spPr>
        <p:txBody>
          <a:bodyPr/>
          <a:lstStyle/>
          <a:p>
            <a:r>
              <a:rPr lang="en-US" dirty="0" smtClean="0"/>
              <a:t>Softline Manufacturer</a:t>
            </a:r>
          </a:p>
          <a:p>
            <a:r>
              <a:rPr lang="en-US" dirty="0" smtClean="0"/>
              <a:t>Two flood dedicated for sewing</a:t>
            </a:r>
          </a:p>
          <a:p>
            <a:r>
              <a:rPr lang="en-US" dirty="0" smtClean="0"/>
              <a:t>3</a:t>
            </a:r>
            <a:r>
              <a:rPr lang="en-US" baseline="30000" dirty="0" smtClean="0"/>
              <a:t>rd</a:t>
            </a:r>
            <a:r>
              <a:rPr lang="en-US" dirty="0" smtClean="0"/>
              <a:t> floor sew basic part</a:t>
            </a:r>
          </a:p>
          <a:p>
            <a:r>
              <a:rPr lang="en-US" dirty="0" smtClean="0"/>
              <a:t>4</a:t>
            </a:r>
            <a:r>
              <a:rPr lang="en-US" baseline="30000" dirty="0" smtClean="0"/>
              <a:t>th</a:t>
            </a:r>
            <a:r>
              <a:rPr lang="en-US" dirty="0" smtClean="0"/>
              <a:t> floor sew accessories</a:t>
            </a:r>
          </a:p>
          <a:p>
            <a:r>
              <a:rPr lang="en-US" dirty="0" smtClean="0"/>
              <a:t>Extra Threads Removed</a:t>
            </a:r>
          </a:p>
          <a:p>
            <a:r>
              <a:rPr lang="en-US" dirty="0" smtClean="0"/>
              <a:t>Distributed in column</a:t>
            </a: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20229" y="1432242"/>
            <a:ext cx="5137967" cy="5157243"/>
          </a:xfrm>
          <a:prstGeom prst="rect">
            <a:avLst/>
          </a:prstGeom>
          <a:noFill/>
          <a:ln>
            <a:noFill/>
          </a:ln>
        </p:spPr>
      </p:pic>
    </p:spTree>
    <p:extLst>
      <p:ext uri="{BB962C8B-B14F-4D97-AF65-F5344CB8AC3E}">
        <p14:creationId xmlns:p14="http://schemas.microsoft.com/office/powerpoint/2010/main" val="3046059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BA9A-4B29-4440-9EA1-89CAD030D80C}"/>
              </a:ext>
            </a:extLst>
          </p:cNvPr>
          <p:cNvSpPr>
            <a:spLocks noGrp="1"/>
          </p:cNvSpPr>
          <p:nvPr>
            <p:ph type="title"/>
          </p:nvPr>
        </p:nvSpPr>
        <p:spPr/>
        <p:txBody>
          <a:bodyPr/>
          <a:lstStyle/>
          <a:p>
            <a:r>
              <a:rPr lang="en-US" dirty="0" smtClean="0"/>
              <a:t>Quality and Inventory</a:t>
            </a:r>
            <a:endParaRPr lang="en-US" dirty="0"/>
          </a:p>
        </p:txBody>
      </p:sp>
      <p:sp>
        <p:nvSpPr>
          <p:cNvPr id="3" name="Content Placeholder 2">
            <a:extLst>
              <a:ext uri="{FF2B5EF4-FFF2-40B4-BE49-F238E27FC236}">
                <a16:creationId xmlns:a16="http://schemas.microsoft.com/office/drawing/2014/main" id="{7D82C776-2EAE-4ECF-A82D-7B3516C49E0E}"/>
              </a:ext>
            </a:extLst>
          </p:cNvPr>
          <p:cNvSpPr>
            <a:spLocks noGrp="1"/>
          </p:cNvSpPr>
          <p:nvPr>
            <p:ph idx="1"/>
          </p:nvPr>
        </p:nvSpPr>
        <p:spPr/>
        <p:txBody>
          <a:bodyPr/>
          <a:lstStyle/>
          <a:p>
            <a:r>
              <a:rPr lang="en-US" dirty="0" smtClean="0"/>
              <a:t>Metal Detector</a:t>
            </a:r>
            <a:r>
              <a:rPr lang="en-US" dirty="0"/>
              <a:t> </a:t>
            </a:r>
            <a:r>
              <a:rPr lang="en-US" dirty="0" smtClean="0"/>
              <a:t>checking</a:t>
            </a:r>
          </a:p>
          <a:p>
            <a:r>
              <a:rPr lang="en-US" dirty="0" smtClean="0"/>
              <a:t>Discard Sticker</a:t>
            </a:r>
          </a:p>
          <a:p>
            <a:r>
              <a:rPr lang="en-US" dirty="0" smtClean="0"/>
              <a:t>Individual product checking</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45237" y="1596572"/>
            <a:ext cx="4017963" cy="3571648"/>
          </a:xfrm>
          <a:prstGeom prst="rect">
            <a:avLst/>
          </a:prstGeom>
          <a:noFill/>
          <a:ln>
            <a:noFill/>
          </a:ln>
        </p:spPr>
      </p:pic>
    </p:spTree>
    <p:extLst>
      <p:ext uri="{BB962C8B-B14F-4D97-AF65-F5344CB8AC3E}">
        <p14:creationId xmlns:p14="http://schemas.microsoft.com/office/powerpoint/2010/main" val="3831176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a:t>
            </a:r>
            <a:endParaRPr lang="en-US" dirty="0"/>
          </a:p>
        </p:txBody>
      </p:sp>
      <p:sp>
        <p:nvSpPr>
          <p:cNvPr id="3" name="Content Placeholder 2"/>
          <p:cNvSpPr>
            <a:spLocks noGrp="1"/>
          </p:cNvSpPr>
          <p:nvPr>
            <p:ph idx="1"/>
          </p:nvPr>
        </p:nvSpPr>
        <p:spPr/>
        <p:txBody>
          <a:bodyPr/>
          <a:lstStyle/>
          <a:p>
            <a:r>
              <a:rPr lang="en-US" dirty="0"/>
              <a:t>Wrapped with bags</a:t>
            </a:r>
          </a:p>
          <a:p>
            <a:r>
              <a:rPr lang="en-US" dirty="0"/>
              <a:t>Stacked with cartoon</a:t>
            </a: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4172" y="1355046"/>
            <a:ext cx="4267200" cy="4354286"/>
          </a:xfrm>
          <a:prstGeom prst="rect">
            <a:avLst/>
          </a:prstGeom>
          <a:noFill/>
          <a:ln>
            <a:noFill/>
          </a:ln>
        </p:spPr>
      </p:pic>
    </p:spTree>
    <p:extLst>
      <p:ext uri="{BB962C8B-B14F-4D97-AF65-F5344CB8AC3E}">
        <p14:creationId xmlns:p14="http://schemas.microsoft.com/office/powerpoint/2010/main" val="955280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F44-9846-44D2-AB81-1E17667AFDA3}"/>
              </a:ext>
            </a:extLst>
          </p:cNvPr>
          <p:cNvSpPr>
            <a:spLocks noGrp="1"/>
          </p:cNvSpPr>
          <p:nvPr>
            <p:ph type="title"/>
          </p:nvPr>
        </p:nvSpPr>
        <p:spPr/>
        <p:txBody>
          <a:bodyPr/>
          <a:lstStyle/>
          <a:p>
            <a:r>
              <a:rPr lang="en-US" dirty="0"/>
              <a:t>Distribution</a:t>
            </a:r>
            <a:r>
              <a:rPr lang="en-US" b="1" dirty="0"/>
              <a:t> </a:t>
            </a:r>
            <a:r>
              <a:rPr lang="en-US" dirty="0"/>
              <a:t>and Retail</a:t>
            </a:r>
          </a:p>
        </p:txBody>
      </p:sp>
      <p:sp>
        <p:nvSpPr>
          <p:cNvPr id="3" name="Content Placeholder 2">
            <a:extLst>
              <a:ext uri="{FF2B5EF4-FFF2-40B4-BE49-F238E27FC236}">
                <a16:creationId xmlns:a16="http://schemas.microsoft.com/office/drawing/2014/main" id="{842785D3-3FB5-4C1A-B00F-E47F1B43C9D1}"/>
              </a:ext>
            </a:extLst>
          </p:cNvPr>
          <p:cNvSpPr>
            <a:spLocks noGrp="1"/>
          </p:cNvSpPr>
          <p:nvPr>
            <p:ph idx="1"/>
          </p:nvPr>
        </p:nvSpPr>
        <p:spPr/>
        <p:txBody>
          <a:bodyPr/>
          <a:lstStyle/>
          <a:p>
            <a:pPr marL="0" indent="0">
              <a:buNone/>
            </a:pPr>
            <a:r>
              <a:rPr lang="en-US" dirty="0" smtClean="0"/>
              <a:t>Type of distributor:</a:t>
            </a:r>
          </a:p>
          <a:p>
            <a:r>
              <a:rPr lang="en-US" dirty="0" smtClean="0"/>
              <a:t>Buyer</a:t>
            </a:r>
          </a:p>
          <a:p>
            <a:r>
              <a:rPr lang="en-US" dirty="0" smtClean="0"/>
              <a:t>Mid-tier</a:t>
            </a:r>
          </a:p>
          <a:p>
            <a:r>
              <a:rPr lang="en-US" dirty="0" smtClean="0"/>
              <a:t>Low-tier</a:t>
            </a:r>
          </a:p>
          <a:p>
            <a:endParaRPr lang="en-US" dirty="0" smtClean="0"/>
          </a:p>
          <a:p>
            <a:pPr marL="0" indent="0">
              <a:buNone/>
            </a:pPr>
            <a:r>
              <a:rPr lang="en-US" dirty="0" smtClean="0"/>
              <a:t>Type of Retailers:</a:t>
            </a:r>
          </a:p>
          <a:p>
            <a:r>
              <a:rPr lang="en-US" dirty="0" smtClean="0"/>
              <a:t>Branded Shop</a:t>
            </a:r>
          </a:p>
          <a:p>
            <a:r>
              <a:rPr lang="en-US" dirty="0" smtClean="0"/>
              <a:t>Hawkers</a:t>
            </a:r>
            <a:endParaRPr lang="en-US" dirty="0"/>
          </a:p>
        </p:txBody>
      </p:sp>
    </p:spTree>
    <p:extLst>
      <p:ext uri="{BB962C8B-B14F-4D97-AF65-F5344CB8AC3E}">
        <p14:creationId xmlns:p14="http://schemas.microsoft.com/office/powerpoint/2010/main" val="769590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5S</a:t>
            </a:r>
            <a:endParaRPr lang="en-US" dirty="0"/>
          </a:p>
        </p:txBody>
      </p:sp>
      <p:sp>
        <p:nvSpPr>
          <p:cNvPr id="3" name="Content Placeholder 2"/>
          <p:cNvSpPr>
            <a:spLocks noGrp="1"/>
          </p:cNvSpPr>
          <p:nvPr>
            <p:ph idx="1"/>
          </p:nvPr>
        </p:nvSpPr>
        <p:spPr/>
        <p:txBody>
          <a:bodyPr/>
          <a:lstStyle/>
          <a:p>
            <a:r>
              <a:rPr lang="en-US" dirty="0" err="1" smtClean="0"/>
              <a:t>Seiri</a:t>
            </a:r>
            <a:endParaRPr lang="en-US" dirty="0" smtClean="0"/>
          </a:p>
          <a:p>
            <a:r>
              <a:rPr lang="en-US" dirty="0" err="1" smtClean="0"/>
              <a:t>Seiton</a:t>
            </a:r>
            <a:endParaRPr lang="en-US" dirty="0" smtClean="0"/>
          </a:p>
          <a:p>
            <a:r>
              <a:rPr lang="en-US" dirty="0" err="1" smtClean="0"/>
              <a:t>Seiso</a:t>
            </a:r>
            <a:endParaRPr lang="en-US" dirty="0" smtClean="0"/>
          </a:p>
          <a:p>
            <a:r>
              <a:rPr lang="en-US" dirty="0" err="1" smtClean="0"/>
              <a:t>Seiketsu</a:t>
            </a:r>
            <a:endParaRPr lang="en-US" dirty="0" smtClean="0"/>
          </a:p>
          <a:p>
            <a:r>
              <a:rPr lang="en-US" dirty="0" err="1" smtClean="0"/>
              <a:t>Shitsuke</a:t>
            </a:r>
            <a:endParaRPr lang="en-US" dirty="0"/>
          </a:p>
        </p:txBody>
      </p:sp>
      <p:pic>
        <p:nvPicPr>
          <p:cNvPr id="1026" name="Picture 2" descr="https://upload.wikimedia.org/wikipedia/commons/thumb/e/e5/5S_methodology.png/800px-5S_methodolog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3315" y="365125"/>
            <a:ext cx="7620000" cy="578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142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AF9C-3FA5-42A5-B834-9F4163069C85}"/>
              </a:ext>
            </a:extLst>
          </p:cNvPr>
          <p:cNvSpPr>
            <a:spLocks noGrp="1"/>
          </p:cNvSpPr>
          <p:nvPr>
            <p:ph type="ctrTitle"/>
          </p:nvPr>
        </p:nvSpPr>
        <p:spPr>
          <a:xfrm>
            <a:off x="1586144" y="639188"/>
            <a:ext cx="8996039" cy="1260136"/>
          </a:xfrm>
        </p:spPr>
        <p:txBody>
          <a:bodyPr/>
          <a:lstStyle/>
          <a:p>
            <a:pPr algn="l"/>
            <a:r>
              <a:rPr lang="en-US" sz="3600" dirty="0"/>
              <a:t>ENVIROMENTAL</a:t>
            </a:r>
            <a:r>
              <a:rPr lang="en-US" sz="4000" dirty="0"/>
              <a:t> ISSUES</a:t>
            </a:r>
          </a:p>
        </p:txBody>
      </p:sp>
      <p:sp>
        <p:nvSpPr>
          <p:cNvPr id="3" name="Subtitle 2">
            <a:extLst>
              <a:ext uri="{FF2B5EF4-FFF2-40B4-BE49-F238E27FC236}">
                <a16:creationId xmlns:a16="http://schemas.microsoft.com/office/drawing/2014/main" id="{6B529DC7-2CB4-43BC-913C-FC5B74CA5549}"/>
              </a:ext>
            </a:extLst>
          </p:cNvPr>
          <p:cNvSpPr>
            <a:spLocks noGrp="1"/>
          </p:cNvSpPr>
          <p:nvPr>
            <p:ph type="subTitle" idx="1"/>
          </p:nvPr>
        </p:nvSpPr>
        <p:spPr>
          <a:xfrm>
            <a:off x="1524000" y="2208242"/>
            <a:ext cx="9448800" cy="2836862"/>
          </a:xfrm>
        </p:spPr>
        <p:txBody>
          <a:bodyPr>
            <a:normAutofit/>
          </a:bodyPr>
          <a:lstStyle/>
          <a:p>
            <a:pPr marL="342900" indent="-342900" algn="l">
              <a:buFont typeface="Arial" panose="020B0604020202020204" pitchFamily="34" charset="0"/>
              <a:buChar char="•"/>
            </a:pPr>
            <a:r>
              <a:rPr lang="en-US" dirty="0"/>
              <a:t>Garments industry is associated with some environmental issues some of them are:</a:t>
            </a:r>
          </a:p>
          <a:p>
            <a:pPr marL="342900" indent="-342900" algn="l">
              <a:buFont typeface="Arial" panose="020B0604020202020204" pitchFamily="34" charset="0"/>
              <a:buChar char="•"/>
            </a:pPr>
            <a:r>
              <a:rPr lang="en-US" dirty="0"/>
              <a:t>Large volumes of water.</a:t>
            </a:r>
          </a:p>
          <a:p>
            <a:pPr marL="342900" indent="-342900" algn="l">
              <a:buFont typeface="Arial" panose="020B0604020202020204" pitchFamily="34" charset="0"/>
              <a:buChar char="•"/>
            </a:pPr>
            <a:r>
              <a:rPr lang="en-US" dirty="0"/>
              <a:t>Usage of complex chemicals.</a:t>
            </a:r>
          </a:p>
          <a:p>
            <a:pPr marL="342900" indent="-342900" algn="l">
              <a:buFont typeface="Arial" panose="020B0604020202020204" pitchFamily="34" charset="0"/>
              <a:buChar char="•"/>
            </a:pPr>
            <a:r>
              <a:rPr lang="en-US" dirty="0"/>
              <a:t>Discharge of untreated effluent.</a:t>
            </a:r>
          </a:p>
          <a:p>
            <a:pPr marL="342900" indent="-342900" algn="l">
              <a:buFont typeface="Arial" panose="020B0604020202020204" pitchFamily="34" charset="0"/>
              <a:buChar char="•"/>
            </a:pPr>
            <a:r>
              <a:rPr lang="en-US" dirty="0"/>
              <a:t>Water pollution.</a:t>
            </a:r>
          </a:p>
          <a:p>
            <a:pPr marL="342900" indent="-342900" algn="l">
              <a:buFont typeface="Arial" panose="020B0604020202020204" pitchFamily="34" charset="0"/>
              <a:buChar char="•"/>
            </a:pPr>
            <a:r>
              <a:rPr lang="en-US" dirty="0"/>
              <a:t>Air pollution.</a:t>
            </a:r>
          </a:p>
          <a:p>
            <a:pPr marL="342900" indent="-342900" algn="l">
              <a:buFont typeface="Arial" panose="020B0604020202020204" pitchFamily="34" charset="0"/>
              <a:buChar char="•"/>
            </a:pPr>
            <a:r>
              <a:rPr lang="en-US" dirty="0" err="1"/>
              <a:t>Labours</a:t>
            </a:r>
            <a:r>
              <a:rPr lang="en-US" dirty="0"/>
              <a:t> concern.</a:t>
            </a:r>
          </a:p>
        </p:txBody>
      </p:sp>
    </p:spTree>
    <p:extLst>
      <p:ext uri="{BB962C8B-B14F-4D97-AF65-F5344CB8AC3E}">
        <p14:creationId xmlns:p14="http://schemas.microsoft.com/office/powerpoint/2010/main" val="3623399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935E8-8C55-4CC3-B63E-C0E178087D84}"/>
              </a:ext>
            </a:extLst>
          </p:cNvPr>
          <p:cNvSpPr>
            <a:spLocks noGrp="1"/>
          </p:cNvSpPr>
          <p:nvPr>
            <p:ph type="ctrTitle"/>
          </p:nvPr>
        </p:nvSpPr>
        <p:spPr>
          <a:xfrm>
            <a:off x="1524000" y="870009"/>
            <a:ext cx="8827363" cy="1281667"/>
          </a:xfrm>
        </p:spPr>
        <p:txBody>
          <a:bodyPr/>
          <a:lstStyle/>
          <a:p>
            <a:r>
              <a:rPr lang="en-US" dirty="0"/>
              <a:t>RECOMMENDATIONS</a:t>
            </a:r>
          </a:p>
        </p:txBody>
      </p:sp>
      <p:sp>
        <p:nvSpPr>
          <p:cNvPr id="3" name="Subtitle 2">
            <a:extLst>
              <a:ext uri="{FF2B5EF4-FFF2-40B4-BE49-F238E27FC236}">
                <a16:creationId xmlns:a16="http://schemas.microsoft.com/office/drawing/2014/main" id="{379106F7-F017-4721-BF52-A77FE9686D0C}"/>
              </a:ext>
            </a:extLst>
          </p:cNvPr>
          <p:cNvSpPr>
            <a:spLocks noGrp="1"/>
          </p:cNvSpPr>
          <p:nvPr>
            <p:ph type="subTitle" idx="1"/>
          </p:nvPr>
        </p:nvSpPr>
        <p:spPr>
          <a:xfrm>
            <a:off x="1488488" y="2474574"/>
            <a:ext cx="10105749" cy="3393566"/>
          </a:xfrm>
        </p:spPr>
        <p:txBody>
          <a:bodyPr>
            <a:normAutofit fontScale="92500" lnSpcReduction="20000"/>
          </a:bodyPr>
          <a:lstStyle/>
          <a:p>
            <a:pPr marL="342900" indent="-342900" algn="l">
              <a:buFont typeface="Arial" panose="020B0604020202020204" pitchFamily="34" charset="0"/>
              <a:buChar char="•"/>
            </a:pPr>
            <a:r>
              <a:rPr lang="en-US" dirty="0"/>
              <a:t>Removal of Energy Crisis.</a:t>
            </a:r>
          </a:p>
          <a:p>
            <a:pPr marL="342900" indent="-342900" algn="l">
              <a:buFont typeface="Arial" panose="020B0604020202020204" pitchFamily="34" charset="0"/>
              <a:buChar char="•"/>
            </a:pPr>
            <a:r>
              <a:rPr lang="en-US" dirty="0"/>
              <a:t>Exploration of new Export Markets.</a:t>
            </a:r>
          </a:p>
          <a:p>
            <a:pPr marL="342900" indent="-342900" algn="l">
              <a:buFont typeface="Arial" panose="020B0604020202020204" pitchFamily="34" charset="0"/>
              <a:buChar char="•"/>
            </a:pPr>
            <a:r>
              <a:rPr lang="en-US" dirty="0"/>
              <a:t>Reducing the cost of doing Business in Bangladesh.</a:t>
            </a:r>
          </a:p>
          <a:p>
            <a:pPr marL="342900" indent="-342900" algn="l">
              <a:buFont typeface="Arial" panose="020B0604020202020204" pitchFamily="34" charset="0"/>
              <a:buChar char="•"/>
            </a:pPr>
            <a:r>
              <a:rPr lang="en-US" dirty="0"/>
              <a:t>Need for improving Garment Productions.</a:t>
            </a:r>
          </a:p>
          <a:p>
            <a:pPr marL="342900" indent="-342900" algn="l">
              <a:buFont typeface="Arial" panose="020B0604020202020204" pitchFamily="34" charset="0"/>
              <a:buChar char="•"/>
            </a:pPr>
            <a:r>
              <a:rPr lang="en-US" dirty="0"/>
              <a:t>Improvement in productivity.</a:t>
            </a:r>
          </a:p>
          <a:p>
            <a:pPr marL="342900" indent="-342900" algn="l">
              <a:buFont typeface="Arial" panose="020B0604020202020204" pitchFamily="34" charset="0"/>
              <a:buChar char="•"/>
            </a:pPr>
            <a:r>
              <a:rPr lang="en-US" dirty="0"/>
              <a:t>Awareness of International Quality Standards.</a:t>
            </a:r>
          </a:p>
          <a:p>
            <a:pPr marL="342900" indent="-342900" algn="l">
              <a:buFont typeface="Arial" panose="020B0604020202020204" pitchFamily="34" charset="0"/>
              <a:buChar char="•"/>
            </a:pPr>
            <a:r>
              <a:rPr lang="en-US" dirty="0"/>
              <a:t>Introducing concept on the job-training.</a:t>
            </a:r>
          </a:p>
          <a:p>
            <a:pPr marL="342900" indent="-342900" algn="l">
              <a:buFont typeface="Arial" panose="020B0604020202020204" pitchFamily="34" charset="0"/>
              <a:buChar char="•"/>
            </a:pPr>
            <a:r>
              <a:rPr lang="en-US" dirty="0"/>
              <a:t>Introducing efficient management techniques.</a:t>
            </a:r>
          </a:p>
          <a:p>
            <a:pPr marL="342900" indent="-342900" algn="l">
              <a:buFont typeface="Arial" panose="020B0604020202020204" pitchFamily="34" charset="0"/>
              <a:buChar char="•"/>
            </a:pPr>
            <a:r>
              <a:rPr lang="en-US" dirty="0"/>
              <a:t>Focus on value addiction.</a:t>
            </a:r>
          </a:p>
          <a:p>
            <a:pPr marL="342900" indent="-342900" algn="l">
              <a:buFont typeface="Arial" panose="020B0604020202020204" pitchFamily="34" charset="0"/>
              <a:buChar char="•"/>
            </a:pPr>
            <a:r>
              <a:rPr lang="en-US" dirty="0"/>
              <a:t>Electricity &amp; Gas Tariff.</a:t>
            </a:r>
          </a:p>
        </p:txBody>
      </p:sp>
    </p:spTree>
    <p:extLst>
      <p:ext uri="{BB962C8B-B14F-4D97-AF65-F5344CB8AC3E}">
        <p14:creationId xmlns:p14="http://schemas.microsoft.com/office/powerpoint/2010/main" val="3892168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4ACC-060B-409A-A77B-4F3130014CD4}"/>
              </a:ext>
            </a:extLst>
          </p:cNvPr>
          <p:cNvSpPr>
            <a:spLocks noGrp="1"/>
          </p:cNvSpPr>
          <p:nvPr>
            <p:ph type="ctrTitle"/>
          </p:nvPr>
        </p:nvSpPr>
        <p:spPr>
          <a:xfrm>
            <a:off x="1524000" y="621430"/>
            <a:ext cx="9144000" cy="1281668"/>
          </a:xfrm>
        </p:spPr>
        <p:txBody>
          <a:bodyPr>
            <a:normAutofit/>
          </a:bodyPr>
          <a:lstStyle/>
          <a:p>
            <a:r>
              <a:rPr lang="en-US" dirty="0"/>
              <a:t>CONCLUSION</a:t>
            </a:r>
          </a:p>
        </p:txBody>
      </p:sp>
      <p:sp>
        <p:nvSpPr>
          <p:cNvPr id="3" name="Subtitle 2">
            <a:extLst>
              <a:ext uri="{FF2B5EF4-FFF2-40B4-BE49-F238E27FC236}">
                <a16:creationId xmlns:a16="http://schemas.microsoft.com/office/drawing/2014/main" id="{12158C40-8784-4B66-A074-F691EC252844}"/>
              </a:ext>
            </a:extLst>
          </p:cNvPr>
          <p:cNvSpPr>
            <a:spLocks noGrp="1"/>
          </p:cNvSpPr>
          <p:nvPr>
            <p:ph type="subTitle" idx="1"/>
          </p:nvPr>
        </p:nvSpPr>
        <p:spPr>
          <a:xfrm>
            <a:off x="1524000" y="2317072"/>
            <a:ext cx="9395534" cy="3919498"/>
          </a:xfrm>
        </p:spPr>
        <p:txBody>
          <a:bodyPr/>
          <a:lstStyle/>
          <a:p>
            <a:r>
              <a:rPr lang="en-US" dirty="0"/>
              <a:t>The industry plays a key role in employment generation and in the provision of income to the poor. To remain competitive in the post-MFA phase, Bangladesh needs to remove all the structural impediments in the transportation facilities, telecommunication network, and power supply, management of seaport, utility services and in the law and order situation. The government and the RMG sector would have to jointly work together to maintain competitiveness in the global RMG market.</a:t>
            </a:r>
          </a:p>
        </p:txBody>
      </p:sp>
    </p:spTree>
    <p:extLst>
      <p:ext uri="{BB962C8B-B14F-4D97-AF65-F5344CB8AC3E}">
        <p14:creationId xmlns:p14="http://schemas.microsoft.com/office/powerpoint/2010/main" val="2933710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50968-F17F-4A87-93D9-3361A63D036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7E93E13-7B25-4919-9D5C-A994A4429633}"/>
              </a:ext>
            </a:extLst>
          </p:cNvPr>
          <p:cNvSpPr>
            <a:spLocks noGrp="1"/>
          </p:cNvSpPr>
          <p:nvPr>
            <p:ph idx="1"/>
          </p:nvPr>
        </p:nvSpPr>
        <p:spPr/>
        <p:txBody>
          <a:bodyPr/>
          <a:lstStyle/>
          <a:p>
            <a:r>
              <a:rPr lang="en-US" dirty="0"/>
              <a:t> A garments factory is a place where clothing is produced on an industrial scale using (usually) mass production processes and standard sized pattern pieces to make many items to a set design. </a:t>
            </a:r>
          </a:p>
          <a:p>
            <a:r>
              <a:rPr lang="en-US" dirty="0"/>
              <a:t>RMG plays a very important role in our economy </a:t>
            </a:r>
          </a:p>
          <a:p>
            <a:r>
              <a:rPr lang="en-US" dirty="0"/>
              <a:t>We visited Ferdous Fashion LTD to better understand how a Garments factory operate and what materials they use to produce goods. </a:t>
            </a:r>
          </a:p>
        </p:txBody>
      </p:sp>
    </p:spTree>
    <p:extLst>
      <p:ext uri="{BB962C8B-B14F-4D97-AF65-F5344CB8AC3E}">
        <p14:creationId xmlns:p14="http://schemas.microsoft.com/office/powerpoint/2010/main" val="411157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D793-68E6-425A-AE6E-8FDF23BE9046}"/>
              </a:ext>
            </a:extLst>
          </p:cNvPr>
          <p:cNvSpPr>
            <a:spLocks noGrp="1"/>
          </p:cNvSpPr>
          <p:nvPr>
            <p:ph type="title"/>
          </p:nvPr>
        </p:nvSpPr>
        <p:spPr/>
        <p:txBody>
          <a:bodyPr>
            <a:normAutofit fontScale="90000"/>
          </a:bodyPr>
          <a:lstStyle/>
          <a:p>
            <a:r>
              <a:rPr lang="en-US" dirty="0"/>
              <a:t>A STANDARD CHAIN OF A GARMENTS FACTORY </a:t>
            </a:r>
            <a:br>
              <a:rPr lang="en-US" dirty="0"/>
            </a:br>
            <a:endParaRPr lang="en-US" dirty="0"/>
          </a:p>
        </p:txBody>
      </p:sp>
      <p:sp>
        <p:nvSpPr>
          <p:cNvPr id="3" name="Content Placeholder 2">
            <a:extLst>
              <a:ext uri="{FF2B5EF4-FFF2-40B4-BE49-F238E27FC236}">
                <a16:creationId xmlns:a16="http://schemas.microsoft.com/office/drawing/2014/main" id="{C78AF1F1-4F30-4E5E-9595-F1E9AE575EFE}"/>
              </a:ext>
            </a:extLst>
          </p:cNvPr>
          <p:cNvSpPr>
            <a:spLocks noGrp="1"/>
          </p:cNvSpPr>
          <p:nvPr>
            <p:ph idx="1"/>
          </p:nvPr>
        </p:nvSpPr>
        <p:spPr/>
        <p:txBody>
          <a:bodyPr/>
          <a:lstStyle/>
          <a:p>
            <a:r>
              <a:rPr lang="en-US" dirty="0"/>
              <a:t>RAW METERIALS </a:t>
            </a:r>
          </a:p>
          <a:p>
            <a:r>
              <a:rPr lang="en-US" dirty="0"/>
              <a:t>SUPPLIER  </a:t>
            </a:r>
          </a:p>
          <a:p>
            <a:r>
              <a:rPr lang="en-US" dirty="0"/>
              <a:t>MANUFACTURING </a:t>
            </a:r>
          </a:p>
          <a:p>
            <a:r>
              <a:rPr lang="en-US" dirty="0"/>
              <a:t>DISTRIBUTION </a:t>
            </a:r>
          </a:p>
          <a:p>
            <a:r>
              <a:rPr lang="en-US" dirty="0"/>
              <a:t>RETAILER </a:t>
            </a:r>
          </a:p>
          <a:p>
            <a:r>
              <a:rPr lang="en-US" dirty="0"/>
              <a:t>CUSTOMER </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127171" y="1930400"/>
            <a:ext cx="5943600" cy="3343275"/>
          </a:xfrm>
          <a:prstGeom prst="rect">
            <a:avLst/>
          </a:prstGeom>
          <a:noFill/>
          <a:ln>
            <a:noFill/>
          </a:ln>
        </p:spPr>
      </p:pic>
    </p:spTree>
    <p:extLst>
      <p:ext uri="{BB962C8B-B14F-4D97-AF65-F5344CB8AC3E}">
        <p14:creationId xmlns:p14="http://schemas.microsoft.com/office/powerpoint/2010/main" val="1019589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5C6E-5A8B-4044-B7F4-63741F0668BF}"/>
              </a:ext>
            </a:extLst>
          </p:cNvPr>
          <p:cNvSpPr>
            <a:spLocks noGrp="1"/>
          </p:cNvSpPr>
          <p:nvPr>
            <p:ph type="title"/>
          </p:nvPr>
        </p:nvSpPr>
        <p:spPr/>
        <p:txBody>
          <a:bodyPr/>
          <a:lstStyle/>
          <a:p>
            <a:r>
              <a:rPr lang="en-US" dirty="0"/>
              <a:t>Raw materials of garments factory</a:t>
            </a:r>
          </a:p>
        </p:txBody>
      </p:sp>
      <p:sp>
        <p:nvSpPr>
          <p:cNvPr id="3" name="Content Placeholder 2">
            <a:extLst>
              <a:ext uri="{FF2B5EF4-FFF2-40B4-BE49-F238E27FC236}">
                <a16:creationId xmlns:a16="http://schemas.microsoft.com/office/drawing/2014/main" id="{68615976-78C6-4435-AD26-37A753B15F21}"/>
              </a:ext>
            </a:extLst>
          </p:cNvPr>
          <p:cNvSpPr>
            <a:spLocks noGrp="1"/>
          </p:cNvSpPr>
          <p:nvPr>
            <p:ph idx="1"/>
          </p:nvPr>
        </p:nvSpPr>
        <p:spPr/>
        <p:txBody>
          <a:bodyPr/>
          <a:lstStyle/>
          <a:p>
            <a:r>
              <a:rPr lang="en-US" dirty="0"/>
              <a:t>Raw material is the primary substance which is used as an input to a production process for subsequent modification and finally modified into a finished good. </a:t>
            </a:r>
          </a:p>
          <a:p>
            <a:r>
              <a:rPr lang="en-US" dirty="0"/>
              <a:t>Raw material is a unique substance for textile fabrics, lining and garment materials, shirts, denim, functional materials etc.</a:t>
            </a:r>
          </a:p>
        </p:txBody>
      </p:sp>
      <p:pic>
        <p:nvPicPr>
          <p:cNvPr id="4" name="Picture 2" descr="Image result for cloth cartoon&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4149" y="3898673"/>
            <a:ext cx="2959326" cy="2959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515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543D-2FCB-42E0-AFC2-2F13E5A5CF09}"/>
              </a:ext>
            </a:extLst>
          </p:cNvPr>
          <p:cNvSpPr>
            <a:spLocks noGrp="1"/>
          </p:cNvSpPr>
          <p:nvPr>
            <p:ph type="title"/>
          </p:nvPr>
        </p:nvSpPr>
        <p:spPr/>
        <p:txBody>
          <a:bodyPr/>
          <a:lstStyle/>
          <a:p>
            <a:r>
              <a:rPr lang="en-US" dirty="0"/>
              <a:t>Supplier</a:t>
            </a:r>
          </a:p>
        </p:txBody>
      </p:sp>
      <p:sp>
        <p:nvSpPr>
          <p:cNvPr id="3" name="Content Placeholder 2">
            <a:extLst>
              <a:ext uri="{FF2B5EF4-FFF2-40B4-BE49-F238E27FC236}">
                <a16:creationId xmlns:a16="http://schemas.microsoft.com/office/drawing/2014/main" id="{8B3F0229-B4EE-4893-ABE8-61F6EF7B16AE}"/>
              </a:ext>
            </a:extLst>
          </p:cNvPr>
          <p:cNvSpPr>
            <a:spLocks noGrp="1"/>
          </p:cNvSpPr>
          <p:nvPr>
            <p:ph idx="1"/>
          </p:nvPr>
        </p:nvSpPr>
        <p:spPr/>
        <p:txBody>
          <a:bodyPr/>
          <a:lstStyle/>
          <a:p>
            <a:r>
              <a:rPr lang="en-US" dirty="0"/>
              <a:t> Supplier supplies and delivers raw materials to production plants </a:t>
            </a:r>
          </a:p>
          <a:p>
            <a:r>
              <a:rPr lang="en-US" dirty="0"/>
              <a:t> These materials are used by manufacturers to produce goods and sell them. </a:t>
            </a:r>
          </a:p>
          <a:p>
            <a:r>
              <a:rPr lang="en-US" dirty="0"/>
              <a:t>With the increase demand, suppliers have to increase the supply of raw material.</a:t>
            </a:r>
          </a:p>
        </p:txBody>
      </p:sp>
    </p:spTree>
    <p:extLst>
      <p:ext uri="{BB962C8B-B14F-4D97-AF65-F5344CB8AC3E}">
        <p14:creationId xmlns:p14="http://schemas.microsoft.com/office/powerpoint/2010/main" val="3091130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Manufacturing</a:t>
            </a:r>
          </a:p>
        </p:txBody>
      </p:sp>
      <p:sp>
        <p:nvSpPr>
          <p:cNvPr id="3" name="Content Placeholder 2"/>
          <p:cNvSpPr>
            <a:spLocks noGrp="1"/>
          </p:cNvSpPr>
          <p:nvPr>
            <p:ph idx="1"/>
          </p:nvPr>
        </p:nvSpPr>
        <p:spPr>
          <a:xfrm>
            <a:off x="712304" y="1939303"/>
            <a:ext cx="6377609" cy="4121428"/>
          </a:xfrm>
        </p:spPr>
        <p:txBody>
          <a:bodyPr>
            <a:normAutofit/>
          </a:bodyPr>
          <a:lstStyle/>
          <a:p>
            <a:pPr algn="just"/>
            <a:r>
              <a:rPr lang="en-US" dirty="0">
                <a:latin typeface="Calibri" panose="020F0502020204030204" pitchFamily="34" charset="0"/>
                <a:cs typeface="Calibri" panose="020F0502020204030204" pitchFamily="34" charset="0"/>
              </a:rPr>
              <a:t>The transformation of raw materials into finished products, usually on a large scale.</a:t>
            </a:r>
          </a:p>
          <a:p>
            <a:pPr algn="just"/>
            <a:r>
              <a:rPr lang="en-US" dirty="0">
                <a:latin typeface="Calibri" panose="020F0502020204030204" pitchFamily="34" charset="0"/>
                <a:cs typeface="Calibri" panose="020F0502020204030204" pitchFamily="34" charset="0"/>
              </a:rPr>
              <a:t>Finished goods may be used for manufacturing other, more complex products.</a:t>
            </a:r>
          </a:p>
          <a:p>
            <a:pPr algn="just"/>
            <a:r>
              <a:rPr lang="en-US" dirty="0">
                <a:latin typeface="Calibri" panose="020F0502020204030204" pitchFamily="34" charset="0"/>
                <a:cs typeface="Calibri" panose="020F0502020204030204" pitchFamily="34" charset="0"/>
              </a:rPr>
              <a:t>Types of manufacturers are: Made to Stock (MTS), Made to Order (MTO) and Made to Assemble (MTA)</a:t>
            </a:r>
          </a:p>
          <a:p>
            <a:pPr algn="just"/>
            <a:r>
              <a:rPr lang="en-US" dirty="0">
                <a:latin typeface="Calibri" panose="020F0502020204030204" pitchFamily="34" charset="0"/>
                <a:cs typeface="Calibri" panose="020F0502020204030204" pitchFamily="34" charset="0"/>
              </a:rPr>
              <a:t>Modern manufacturing includes all intermediate processes required for the production.</a:t>
            </a:r>
          </a:p>
          <a:p>
            <a:pPr marL="0" indent="0">
              <a:buNone/>
            </a:pPr>
            <a:endParaRPr lang="en-US" sz="2200" dirty="0"/>
          </a:p>
        </p:txBody>
      </p:sp>
      <p:pic>
        <p:nvPicPr>
          <p:cNvPr id="9" name="Picture 8">
            <a:extLst>
              <a:ext uri="{FF2B5EF4-FFF2-40B4-BE49-F238E27FC236}">
                <a16:creationId xmlns:a16="http://schemas.microsoft.com/office/drawing/2014/main" id="{23B86B48-F9C4-4600-AF68-16D4728CBC64}"/>
              </a:ext>
            </a:extLst>
          </p:cNvPr>
          <p:cNvPicPr>
            <a:picLocks noChangeAspect="1"/>
          </p:cNvPicPr>
          <p:nvPr/>
        </p:nvPicPr>
        <p:blipFill>
          <a:blip r:embed="rId2"/>
          <a:stretch>
            <a:fillRect/>
          </a:stretch>
        </p:blipFill>
        <p:spPr>
          <a:xfrm>
            <a:off x="7981950" y="1643268"/>
            <a:ext cx="3388415" cy="2256684"/>
          </a:xfrm>
          <a:prstGeom prst="rect">
            <a:avLst/>
          </a:prstGeom>
        </p:spPr>
      </p:pic>
      <p:pic>
        <p:nvPicPr>
          <p:cNvPr id="11" name="Picture 10">
            <a:extLst>
              <a:ext uri="{FF2B5EF4-FFF2-40B4-BE49-F238E27FC236}">
                <a16:creationId xmlns:a16="http://schemas.microsoft.com/office/drawing/2014/main" id="{601A1B8A-B200-4466-8D88-4DE7A59B02B1}"/>
              </a:ext>
            </a:extLst>
          </p:cNvPr>
          <p:cNvPicPr>
            <a:picLocks noChangeAspect="1"/>
          </p:cNvPicPr>
          <p:nvPr/>
        </p:nvPicPr>
        <p:blipFill>
          <a:blip r:embed="rId3"/>
          <a:stretch>
            <a:fillRect/>
          </a:stretch>
        </p:blipFill>
        <p:spPr>
          <a:xfrm>
            <a:off x="7981950" y="4000017"/>
            <a:ext cx="3388415" cy="2429430"/>
          </a:xfrm>
          <a:prstGeom prst="rect">
            <a:avLst/>
          </a:prstGeom>
        </p:spPr>
      </p:pic>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a:t>
            </a:r>
          </a:p>
        </p:txBody>
      </p:sp>
      <p:sp>
        <p:nvSpPr>
          <p:cNvPr id="3" name="Content Placeholder 2"/>
          <p:cNvSpPr>
            <a:spLocks noGrp="1"/>
          </p:cNvSpPr>
          <p:nvPr>
            <p:ph idx="1"/>
          </p:nvPr>
        </p:nvSpPr>
        <p:spPr>
          <a:xfrm>
            <a:off x="566530" y="1643268"/>
            <a:ext cx="6377609" cy="5088835"/>
          </a:xfrm>
        </p:spPr>
        <p:txBody>
          <a:bodyPr>
            <a:noAutofit/>
          </a:bodyPr>
          <a:lstStyle/>
          <a:p>
            <a:pPr algn="just"/>
            <a:r>
              <a:rPr lang="en-US" dirty="0">
                <a:latin typeface="Calibri" panose="020F0502020204030204" pitchFamily="34" charset="0"/>
                <a:cs typeface="Calibri" panose="020F0502020204030204" pitchFamily="34" charset="0"/>
              </a:rPr>
              <a:t>Distribution is an integral part of the larger universe of logistics and supply chain management.</a:t>
            </a:r>
          </a:p>
          <a:p>
            <a:pPr algn="just"/>
            <a:r>
              <a:rPr lang="en-US" dirty="0">
                <a:latin typeface="Calibri" panose="020F0502020204030204" pitchFamily="34" charset="0"/>
                <a:cs typeface="Calibri" panose="020F0502020204030204" pitchFamily="34" charset="0"/>
              </a:rPr>
              <a:t>It refers to the process of overseeing the movement of goods from manufacturer to point of sale.</a:t>
            </a:r>
          </a:p>
          <a:p>
            <a:pPr algn="just"/>
            <a:r>
              <a:rPr lang="en-US" dirty="0">
                <a:latin typeface="Calibri" panose="020F0502020204030204" pitchFamily="34" charset="0"/>
                <a:cs typeface="Calibri" panose="020F0502020204030204" pitchFamily="34" charset="0"/>
              </a:rPr>
              <a:t>There are basically two types of distribution: commercial distribution and physical distribution.</a:t>
            </a:r>
          </a:p>
          <a:p>
            <a:pPr algn="just"/>
            <a:r>
              <a:rPr lang="en-US" dirty="0">
                <a:latin typeface="Calibri" panose="020F0502020204030204" pitchFamily="34" charset="0"/>
                <a:cs typeface="Calibri" panose="020F0502020204030204" pitchFamily="34" charset="0"/>
              </a:rPr>
              <a:t>Successful distribution management system is important for businesses to remain competitive and customers satisfied.</a:t>
            </a:r>
          </a:p>
        </p:txBody>
      </p:sp>
      <p:pic>
        <p:nvPicPr>
          <p:cNvPr id="5" name="Picture 4">
            <a:extLst>
              <a:ext uri="{FF2B5EF4-FFF2-40B4-BE49-F238E27FC236}">
                <a16:creationId xmlns:a16="http://schemas.microsoft.com/office/drawing/2014/main" id="{B2A70F3C-91CB-4D94-BD9A-F4D8E59AEAEE}"/>
              </a:ext>
            </a:extLst>
          </p:cNvPr>
          <p:cNvPicPr>
            <a:picLocks noChangeAspect="1"/>
          </p:cNvPicPr>
          <p:nvPr/>
        </p:nvPicPr>
        <p:blipFill>
          <a:blip r:embed="rId2"/>
          <a:stretch>
            <a:fillRect/>
          </a:stretch>
        </p:blipFill>
        <p:spPr>
          <a:xfrm>
            <a:off x="7158038" y="1877872"/>
            <a:ext cx="4851924" cy="2455587"/>
          </a:xfrm>
          <a:prstGeom prst="rect">
            <a:avLst/>
          </a:prstGeom>
        </p:spPr>
      </p:pic>
      <p:pic>
        <p:nvPicPr>
          <p:cNvPr id="13" name="Picture 12">
            <a:extLst>
              <a:ext uri="{FF2B5EF4-FFF2-40B4-BE49-F238E27FC236}">
                <a16:creationId xmlns:a16="http://schemas.microsoft.com/office/drawing/2014/main" id="{973EDC82-A0CB-4BA5-A79C-14FC3B504FD4}"/>
              </a:ext>
            </a:extLst>
          </p:cNvPr>
          <p:cNvPicPr>
            <a:picLocks noChangeAspect="1"/>
          </p:cNvPicPr>
          <p:nvPr/>
        </p:nvPicPr>
        <p:blipFill>
          <a:blip r:embed="rId3"/>
          <a:stretch>
            <a:fillRect/>
          </a:stretch>
        </p:blipFill>
        <p:spPr>
          <a:xfrm>
            <a:off x="7158038" y="4535034"/>
            <a:ext cx="4851924" cy="1939861"/>
          </a:xfrm>
          <a:prstGeom prst="rect">
            <a:avLst/>
          </a:prstGeom>
        </p:spPr>
      </p:pic>
    </p:spTree>
    <p:extLst>
      <p:ext uri="{BB962C8B-B14F-4D97-AF65-F5344CB8AC3E}">
        <p14:creationId xmlns:p14="http://schemas.microsoft.com/office/powerpoint/2010/main" val="98661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Retailer</a:t>
            </a:r>
          </a:p>
        </p:txBody>
      </p:sp>
      <p:sp>
        <p:nvSpPr>
          <p:cNvPr id="3" name="Content Placeholder 2"/>
          <p:cNvSpPr>
            <a:spLocks noGrp="1"/>
          </p:cNvSpPr>
          <p:nvPr>
            <p:ph idx="1"/>
          </p:nvPr>
        </p:nvSpPr>
        <p:spPr>
          <a:xfrm>
            <a:off x="447261" y="2014881"/>
            <a:ext cx="6377609" cy="4174436"/>
          </a:xfrm>
        </p:spPr>
        <p:txBody>
          <a:bodyPr>
            <a:noAutofit/>
          </a:bodyPr>
          <a:lstStyle/>
          <a:p>
            <a:pPr algn="just"/>
            <a:r>
              <a:rPr lang="en-US" dirty="0">
                <a:latin typeface="Calibri" panose="020F0502020204030204" pitchFamily="34" charset="0"/>
                <a:cs typeface="Calibri" panose="020F0502020204030204" pitchFamily="34" charset="0"/>
              </a:rPr>
              <a:t>A retailer is a company that sells goods to consumers for a profit. </a:t>
            </a:r>
          </a:p>
          <a:p>
            <a:pPr algn="just"/>
            <a:r>
              <a:rPr lang="en-US" dirty="0">
                <a:latin typeface="Calibri" panose="020F0502020204030204" pitchFamily="34" charset="0"/>
                <a:cs typeface="Calibri" panose="020F0502020204030204" pitchFamily="34" charset="0"/>
              </a:rPr>
              <a:t>Traditionally, retailers needed to have a physical location such as a shop, a vending machine, or a market stall.</a:t>
            </a:r>
          </a:p>
          <a:p>
            <a:pPr algn="just"/>
            <a:r>
              <a:rPr lang="en-US" dirty="0">
                <a:latin typeface="Calibri" panose="020F0502020204030204" pitchFamily="34" charset="0"/>
                <a:cs typeface="Calibri" panose="020F0502020204030204" pitchFamily="34" charset="0"/>
              </a:rPr>
              <a:t>Retailers are the final link in the supply chain between manufacturers and consumers.</a:t>
            </a:r>
          </a:p>
          <a:p>
            <a:pPr algn="just"/>
            <a:r>
              <a:rPr lang="en-US" dirty="0">
                <a:latin typeface="Calibri" panose="020F0502020204030204" pitchFamily="34" charset="0"/>
                <a:cs typeface="Calibri" panose="020F0502020204030204" pitchFamily="34" charset="0"/>
              </a:rPr>
              <a:t>Retailing is important because it allows manufacturers to focus on producing goods more.</a:t>
            </a:r>
          </a:p>
        </p:txBody>
      </p:sp>
      <p:pic>
        <p:nvPicPr>
          <p:cNvPr id="6" name="Picture 5">
            <a:extLst>
              <a:ext uri="{FF2B5EF4-FFF2-40B4-BE49-F238E27FC236}">
                <a16:creationId xmlns:a16="http://schemas.microsoft.com/office/drawing/2014/main" id="{5C5EC9C8-9420-40C8-B0F1-71E6081B121F}"/>
              </a:ext>
            </a:extLst>
          </p:cNvPr>
          <p:cNvPicPr>
            <a:picLocks noChangeAspect="1"/>
          </p:cNvPicPr>
          <p:nvPr/>
        </p:nvPicPr>
        <p:blipFill>
          <a:blip r:embed="rId2"/>
          <a:stretch>
            <a:fillRect/>
          </a:stretch>
        </p:blipFill>
        <p:spPr>
          <a:xfrm>
            <a:off x="7160315" y="1643268"/>
            <a:ext cx="4762500" cy="2390775"/>
          </a:xfrm>
          <a:prstGeom prst="rect">
            <a:avLst/>
          </a:prstGeom>
        </p:spPr>
      </p:pic>
      <p:pic>
        <p:nvPicPr>
          <p:cNvPr id="8" name="Picture 7">
            <a:extLst>
              <a:ext uri="{FF2B5EF4-FFF2-40B4-BE49-F238E27FC236}">
                <a16:creationId xmlns:a16="http://schemas.microsoft.com/office/drawing/2014/main" id="{1B252E83-B127-41CD-B670-BFBCA6780D47}"/>
              </a:ext>
            </a:extLst>
          </p:cNvPr>
          <p:cNvPicPr>
            <a:picLocks noChangeAspect="1"/>
          </p:cNvPicPr>
          <p:nvPr/>
        </p:nvPicPr>
        <p:blipFill>
          <a:blip r:embed="rId3"/>
          <a:stretch>
            <a:fillRect/>
          </a:stretch>
        </p:blipFill>
        <p:spPr>
          <a:xfrm>
            <a:off x="7680464" y="4102099"/>
            <a:ext cx="3945006" cy="2630004"/>
          </a:xfrm>
          <a:prstGeom prst="rect">
            <a:avLst/>
          </a:prstGeom>
        </p:spPr>
      </p:pic>
    </p:spTree>
    <p:extLst>
      <p:ext uri="{BB962C8B-B14F-4D97-AF65-F5344CB8AC3E}">
        <p14:creationId xmlns:p14="http://schemas.microsoft.com/office/powerpoint/2010/main" val="3239259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a:t>
            </a:r>
          </a:p>
        </p:txBody>
      </p:sp>
      <p:sp>
        <p:nvSpPr>
          <p:cNvPr id="3" name="Content Placeholder 2"/>
          <p:cNvSpPr>
            <a:spLocks noGrp="1"/>
          </p:cNvSpPr>
          <p:nvPr>
            <p:ph idx="1"/>
          </p:nvPr>
        </p:nvSpPr>
        <p:spPr>
          <a:xfrm>
            <a:off x="593034" y="2146849"/>
            <a:ext cx="6377609" cy="4081671"/>
          </a:xfrm>
        </p:spPr>
        <p:txBody>
          <a:bodyPr>
            <a:noAutofit/>
          </a:bodyPr>
          <a:lstStyle/>
          <a:p>
            <a:pPr algn="just"/>
            <a:r>
              <a:rPr lang="en-US" dirty="0">
                <a:latin typeface="Calibri" panose="020F0502020204030204" pitchFamily="34" charset="0"/>
                <a:cs typeface="Calibri" panose="020F0502020204030204" pitchFamily="34" charset="0"/>
              </a:rPr>
              <a:t>A person who buys goods or services from a shop or business.</a:t>
            </a:r>
          </a:p>
          <a:p>
            <a:pPr algn="just"/>
            <a:r>
              <a:rPr lang="en-US" dirty="0">
                <a:latin typeface="Calibri" panose="020F0502020204030204" pitchFamily="34" charset="0"/>
                <a:cs typeface="Calibri" panose="020F0502020204030204" pitchFamily="34" charset="0"/>
              </a:rPr>
              <a:t>Usually more is the number of customers, more is the business thriving and vice versa.</a:t>
            </a:r>
          </a:p>
          <a:p>
            <a:pPr algn="just"/>
            <a:r>
              <a:rPr lang="en-US" dirty="0">
                <a:latin typeface="Calibri" panose="020F0502020204030204" pitchFamily="34" charset="0"/>
                <a:cs typeface="Calibri" panose="020F0502020204030204" pitchFamily="34" charset="0"/>
              </a:rPr>
              <a:t>Customers can be of various types depending upon their ability to buy products or services such as potential customer, loyal customers, new customer etc.</a:t>
            </a:r>
          </a:p>
          <a:p>
            <a:pPr algn="just"/>
            <a:r>
              <a:rPr lang="en-US" dirty="0">
                <a:latin typeface="Calibri" panose="020F0502020204030204" pitchFamily="34" charset="0"/>
                <a:cs typeface="Calibri" panose="020F0502020204030204" pitchFamily="34" charset="0"/>
              </a:rPr>
              <a:t>It is very important for a business to manage the customer.</a:t>
            </a:r>
          </a:p>
        </p:txBody>
      </p:sp>
      <p:pic>
        <p:nvPicPr>
          <p:cNvPr id="5" name="Picture 4">
            <a:extLst>
              <a:ext uri="{FF2B5EF4-FFF2-40B4-BE49-F238E27FC236}">
                <a16:creationId xmlns:a16="http://schemas.microsoft.com/office/drawing/2014/main" id="{72EDDDF0-353A-419E-B974-DE2EF65BD486}"/>
              </a:ext>
            </a:extLst>
          </p:cNvPr>
          <p:cNvPicPr>
            <a:picLocks noChangeAspect="1"/>
          </p:cNvPicPr>
          <p:nvPr/>
        </p:nvPicPr>
        <p:blipFill>
          <a:blip r:embed="rId2"/>
          <a:stretch>
            <a:fillRect/>
          </a:stretch>
        </p:blipFill>
        <p:spPr>
          <a:xfrm>
            <a:off x="7717942" y="4187685"/>
            <a:ext cx="3717238" cy="2517915"/>
          </a:xfrm>
          <a:prstGeom prst="rect">
            <a:avLst/>
          </a:prstGeom>
        </p:spPr>
      </p:pic>
      <p:pic>
        <p:nvPicPr>
          <p:cNvPr id="9" name="Picture 8">
            <a:extLst>
              <a:ext uri="{FF2B5EF4-FFF2-40B4-BE49-F238E27FC236}">
                <a16:creationId xmlns:a16="http://schemas.microsoft.com/office/drawing/2014/main" id="{0DE30E01-B8F5-406B-AB7F-8FA81ED46CE2}"/>
              </a:ext>
            </a:extLst>
          </p:cNvPr>
          <p:cNvPicPr>
            <a:picLocks noChangeAspect="1"/>
          </p:cNvPicPr>
          <p:nvPr/>
        </p:nvPicPr>
        <p:blipFill>
          <a:blip r:embed="rId3"/>
          <a:stretch>
            <a:fillRect/>
          </a:stretch>
        </p:blipFill>
        <p:spPr>
          <a:xfrm>
            <a:off x="7717942" y="1707915"/>
            <a:ext cx="3717238" cy="2479770"/>
          </a:xfrm>
          <a:prstGeom prst="rect">
            <a:avLst/>
          </a:prstGeom>
        </p:spPr>
      </p:pic>
    </p:spTree>
    <p:extLst>
      <p:ext uri="{BB962C8B-B14F-4D97-AF65-F5344CB8AC3E}">
        <p14:creationId xmlns:p14="http://schemas.microsoft.com/office/powerpoint/2010/main" val="3090983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TotalTime>
  <Words>659</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Trebuchet MS</vt:lpstr>
      <vt:lpstr>Wingdings 3</vt:lpstr>
      <vt:lpstr>Facet</vt:lpstr>
      <vt:lpstr>Supply Chain Management</vt:lpstr>
      <vt:lpstr>Introduction</vt:lpstr>
      <vt:lpstr>A STANDARD CHAIN OF A GARMENTS FACTORY  </vt:lpstr>
      <vt:lpstr>Raw materials of garments factory</vt:lpstr>
      <vt:lpstr>Supplier</vt:lpstr>
      <vt:lpstr>Manufacturing</vt:lpstr>
      <vt:lpstr>Distribution</vt:lpstr>
      <vt:lpstr>Retailer</vt:lpstr>
      <vt:lpstr>Customer</vt:lpstr>
      <vt:lpstr>Supply of Raw materials </vt:lpstr>
      <vt:lpstr>Product Manufacturing</vt:lpstr>
      <vt:lpstr>Quality and Inventory</vt:lpstr>
      <vt:lpstr>Inventory</vt:lpstr>
      <vt:lpstr>Distribution and Retail</vt:lpstr>
      <vt:lpstr>5S</vt:lpstr>
      <vt:lpstr>ENVIROMENTAL ISSUES</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dc:title>
  <dc:creator>Taki Tazwar Parthib</dc:creator>
  <cp:lastModifiedBy>88017</cp:lastModifiedBy>
  <cp:revision>8</cp:revision>
  <dcterms:created xsi:type="dcterms:W3CDTF">2019-12-10T00:54:52Z</dcterms:created>
  <dcterms:modified xsi:type="dcterms:W3CDTF">2019-12-10T03:42:18Z</dcterms:modified>
</cp:coreProperties>
</file>