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handoutMasterIdLst>
    <p:handoutMasterId r:id="rId18"/>
  </p:handoutMasterIdLst>
  <p:sldIdLst>
    <p:sldId id="261" r:id="rId2"/>
    <p:sldId id="289" r:id="rId3"/>
    <p:sldId id="290" r:id="rId4"/>
    <p:sldId id="258" r:id="rId5"/>
    <p:sldId id="294" r:id="rId6"/>
    <p:sldId id="295" r:id="rId7"/>
    <p:sldId id="288" r:id="rId8"/>
    <p:sldId id="256" r:id="rId9"/>
    <p:sldId id="257" r:id="rId10"/>
    <p:sldId id="286" r:id="rId11"/>
    <p:sldId id="287" r:id="rId12"/>
    <p:sldId id="291" r:id="rId13"/>
    <p:sldId id="292" r:id="rId14"/>
    <p:sldId id="29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udul hasan" initials="m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6" autoAdjust="0"/>
    <p:restoredTop sz="94660"/>
  </p:normalViewPr>
  <p:slideViewPr>
    <p:cSldViewPr snapToGrid="0">
      <p:cViewPr varScale="1">
        <p:scale>
          <a:sx n="114" d="100"/>
          <a:sy n="114" d="100"/>
        </p:scale>
        <p:origin x="120" y="13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3/9/2021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3/9/2021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p:cNvGrpSpPr/>
          <p:nvPr userDrawn="1"/>
        </p:nvGrpSpPr>
        <p:grpSpPr>
          <a:xfrm>
            <a:off x="-1604709" y="-3756"/>
            <a:ext cx="13796710" cy="6861756"/>
            <a:chOff x="-1604709" y="-3756"/>
            <a:chExt cx="13796710" cy="6861756"/>
          </a:xfrm>
        </p:grpSpPr>
        <p:grpSp>
          <p:nvGrpSpPr>
            <p:cNvPr id="8" name="Group 7"/>
            <p:cNvGrpSpPr/>
            <p:nvPr/>
          </p:nvGrpSpPr>
          <p:grpSpPr>
            <a:xfrm>
              <a:off x="-16298" y="0"/>
              <a:ext cx="12208299" cy="6858000"/>
              <a:chOff x="-16298" y="0"/>
              <a:chExt cx="12208299" cy="6858000"/>
            </a:xfrm>
          </p:grpSpPr>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p:cNvGrpSpPr/>
            <p:nvPr/>
          </p:nvGrpSpPr>
          <p:grpSpPr>
            <a:xfrm>
              <a:off x="-760406" y="4672937"/>
              <a:ext cx="1520812" cy="1520812"/>
              <a:chOff x="-1604709" y="3012880"/>
              <a:chExt cx="3211378" cy="3211378"/>
            </a:xfrm>
          </p:grpSpPr>
          <p:sp>
            <p:nvSpPr>
              <p:cNvPr id="13" name="Freeform: Shape 12"/>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Content Placeholder 2"/>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13" name="Picture Placeholder 12"/>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Picture Placeholder 2"/>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1" name="Text Placeholder 3"/>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p:cNvGrpSpPr/>
          <p:nvPr userDrawn="1"/>
        </p:nvGrpSpPr>
        <p:grpSpPr>
          <a:xfrm rot="16200000">
            <a:off x="499388" y="-322655"/>
            <a:ext cx="535531" cy="645309"/>
            <a:chOff x="10945855" y="7317026"/>
            <a:chExt cx="2483924" cy="2993104"/>
          </a:xfrm>
        </p:grpSpPr>
        <p:sp>
          <p:nvSpPr>
            <p:cNvPr id="25"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p:cNvGrpSpPr/>
          <p:nvPr userDrawn="1"/>
        </p:nvGrpSpPr>
        <p:grpSpPr>
          <a:xfrm>
            <a:off x="0" y="0"/>
            <a:ext cx="6881966" cy="6858876"/>
            <a:chOff x="-5321" y="1096"/>
            <a:chExt cx="5924073" cy="5904197"/>
          </a:xfrm>
        </p:grpSpPr>
        <p:sp>
          <p:nvSpPr>
            <p:cNvPr id="17" name="Right Triangle 16"/>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p:cNvGrpSpPr/>
          <p:nvPr userDrawn="1"/>
        </p:nvGrpSpPr>
        <p:grpSpPr>
          <a:xfrm rot="16200000">
            <a:off x="431651" y="-917359"/>
            <a:ext cx="1532001" cy="1826463"/>
            <a:chOff x="10800164" y="7142066"/>
            <a:chExt cx="2775293" cy="3308724"/>
          </a:xfrm>
        </p:grpSpPr>
        <p:sp>
          <p:nvSpPr>
            <p:cNvPr id="17" name="Freeform: Shape 16"/>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p:cNvGrpSpPr/>
          <p:nvPr userDrawn="1"/>
        </p:nvGrpSpPr>
        <p:grpSpPr>
          <a:xfrm rot="16200000">
            <a:off x="1992859" y="-497210"/>
            <a:ext cx="818398" cy="986162"/>
            <a:chOff x="10945855" y="7317026"/>
            <a:chExt cx="2483924" cy="2993104"/>
          </a:xfrm>
        </p:grpSpPr>
        <p:sp>
          <p:nvSpPr>
            <p:cNvPr id="20" name="Freeform: Shape 19"/>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3"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p:cNvGrpSpPr/>
          <p:nvPr userDrawn="1"/>
        </p:nvGrpSpPr>
        <p:grpSpPr>
          <a:xfrm>
            <a:off x="9776075" y="2057401"/>
            <a:ext cx="4413559" cy="3934444"/>
            <a:chOff x="9222437" y="1088097"/>
            <a:chExt cx="5433318" cy="4843502"/>
          </a:xfrm>
        </p:grpSpPr>
        <p:sp>
          <p:nvSpPr>
            <p:cNvPr id="27" name="Freeform: Shape 26"/>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p:cNvGrpSpPr/>
          <p:nvPr userDrawn="1"/>
        </p:nvGrpSpPr>
        <p:grpSpPr>
          <a:xfrm rot="16200000" flipH="1">
            <a:off x="9913705" y="6257994"/>
            <a:ext cx="1052473" cy="1209445"/>
            <a:chOff x="10800165" y="7142066"/>
            <a:chExt cx="2775293" cy="3189215"/>
          </a:xfrm>
        </p:grpSpPr>
        <p:sp>
          <p:nvSpPr>
            <p:cNvPr id="32" name="Freeform: Shape 31"/>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p:cNvSpPr txBox="1"/>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7" name="Text Placeholder 6"/>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0" name="Content Placeholder 2"/>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p:cNvGrpSpPr/>
          <p:nvPr userDrawn="1"/>
        </p:nvGrpSpPr>
        <p:grpSpPr>
          <a:xfrm rot="16200000">
            <a:off x="499388" y="-322655"/>
            <a:ext cx="535531" cy="645309"/>
            <a:chOff x="10945855" y="7317026"/>
            <a:chExt cx="2483924" cy="2993104"/>
          </a:xfrm>
        </p:grpSpPr>
        <p:sp>
          <p:nvSpPr>
            <p:cNvPr id="16"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p:cNvGrpSpPr/>
          <p:nvPr userDrawn="1"/>
        </p:nvGrpSpPr>
        <p:grpSpPr>
          <a:xfrm>
            <a:off x="-1" y="1357409"/>
            <a:ext cx="12192001" cy="4846320"/>
            <a:chOff x="-1" y="1357409"/>
            <a:chExt cx="12192001" cy="4917518"/>
          </a:xfrm>
        </p:grpSpPr>
        <p:sp>
          <p:nvSpPr>
            <p:cNvPr id="19" name="Rectangle: Single Corner Snipped 18"/>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3"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t>‹#›</a:t>
            </a:fld>
            <a:endParaRPr lang="en-US" noProof="0" dirty="0"/>
          </a:p>
        </p:txBody>
      </p:sp>
      <p:sp>
        <p:nvSpPr>
          <p:cNvPr id="25" name="Text Placeholder 2"/>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p:cNvSpPr txBox="1"/>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p:cNvGrpSpPr/>
          <p:nvPr userDrawn="1"/>
        </p:nvGrpSpPr>
        <p:grpSpPr>
          <a:xfrm rot="16200000">
            <a:off x="499388" y="-322655"/>
            <a:ext cx="535531" cy="645309"/>
            <a:chOff x="10945855" y="7317026"/>
            <a:chExt cx="2483924" cy="2993104"/>
          </a:xfrm>
        </p:grpSpPr>
        <p:sp>
          <p:nvSpPr>
            <p:cNvPr id="13" name="Freeform: Shape 15"/>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p:cNvGrpSpPr/>
          <p:nvPr userDrawn="1"/>
        </p:nvGrpSpPr>
        <p:grpSpPr>
          <a:xfrm>
            <a:off x="-1" y="1357409"/>
            <a:ext cx="12192001" cy="4846320"/>
            <a:chOff x="-1" y="1357409"/>
            <a:chExt cx="12192001" cy="4917518"/>
          </a:xfrm>
        </p:grpSpPr>
        <p:sp>
          <p:nvSpPr>
            <p:cNvPr id="16" name="Rectangle: Single Corner Snipped 18"/>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noProof="0" dirty="0"/>
            </a:p>
          </p:txBody>
        </p:sp>
        <p:sp>
          <p:nvSpPr>
            <p:cNvPr id="17" name="Rectangle: Single Corner Snipped 2"/>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p:cNvSpPr txBox="1"/>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t>‹#›</a:t>
            </a:fld>
            <a:endParaRPr lang="en-US" noProof="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4666" y="790221"/>
            <a:ext cx="8783991" cy="3341512"/>
          </a:xfrm>
        </p:spPr>
        <p:txBody>
          <a:bodyPr/>
          <a:lstStyle/>
          <a:p>
            <a:br>
              <a:rPr lang="en-US" dirty="0"/>
            </a:br>
            <a:br>
              <a:rPr lang="en-US" dirty="0"/>
            </a:br>
            <a:r>
              <a:rPr lang="en-US" dirty="0"/>
              <a:t>    </a:t>
            </a:r>
            <a:r>
              <a:rPr lang="en-US" sz="4000" dirty="0"/>
              <a:t>Section: L</a:t>
            </a:r>
            <a:br>
              <a:rPr lang="en-US" sz="4000" dirty="0"/>
            </a:br>
            <a:r>
              <a:rPr lang="en-US" sz="4000" dirty="0"/>
              <a:t>      Group No: 03</a:t>
            </a:r>
            <a:endParaRPr lang="en-US" dirty="0"/>
          </a:p>
        </p:txBody>
      </p:sp>
      <p:sp>
        <p:nvSpPr>
          <p:cNvPr id="3" name="Subtitle 2"/>
          <p:cNvSpPr>
            <a:spLocks noGrp="1"/>
          </p:cNvSpPr>
          <p:nvPr>
            <p:ph type="subTitle" idx="1"/>
          </p:nvPr>
        </p:nvSpPr>
        <p:spPr>
          <a:xfrm>
            <a:off x="3060573" y="913638"/>
            <a:ext cx="7077456" cy="868680"/>
          </a:xfrm>
        </p:spPr>
        <p:txBody>
          <a:bodyPr/>
          <a:lstStyle/>
          <a:p>
            <a:r>
              <a:rPr lang="en-US" sz="4000">
                <a:ln w="22225">
                  <a:solidFill>
                    <a:schemeClr val="accent2"/>
                  </a:solidFill>
                  <a:prstDash val="solid"/>
                </a:ln>
                <a:solidFill>
                  <a:schemeClr val="accent2">
                    <a:lumMod val="40000"/>
                    <a:lumOff val="60000"/>
                  </a:schemeClr>
                </a:solidFill>
                <a:effectLst/>
                <a:sym typeface="+mn-ea"/>
              </a:rPr>
              <a:t> </a:t>
            </a:r>
            <a:r>
              <a:rPr lang="en-US" sz="4000" b="1">
                <a:ln w="22225">
                  <a:solidFill>
                    <a:schemeClr val="accent2"/>
                  </a:solidFill>
                  <a:prstDash val="solid"/>
                </a:ln>
                <a:solidFill>
                  <a:schemeClr val="accent2">
                    <a:lumMod val="40000"/>
                    <a:lumOff val="60000"/>
                  </a:schemeClr>
                </a:solidFill>
                <a:effectLst/>
                <a:sym typeface="+mn-ea"/>
              </a:rPr>
              <a:t>Engineering Ethics</a:t>
            </a:r>
            <a:endParaRPr lang="en-US" sz="4000" b="1" dirty="0">
              <a:ln w="22225">
                <a:solidFill>
                  <a:schemeClr val="accent2"/>
                </a:solidFill>
                <a:prstDash val="solid"/>
              </a:ln>
              <a:solidFill>
                <a:schemeClr val="accent2">
                  <a:lumMod val="40000"/>
                  <a:lumOff val="60000"/>
                </a:schemeClr>
              </a:solidFill>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t>10</a:t>
            </a:fld>
            <a:endParaRPr lang="en-US" noProof="0" dirty="0"/>
          </a:p>
        </p:txBody>
      </p:sp>
      <p:sp>
        <p:nvSpPr>
          <p:cNvPr id="4" name="TextBox 3"/>
          <p:cNvSpPr txBox="1"/>
          <p:nvPr/>
        </p:nvSpPr>
        <p:spPr>
          <a:xfrm>
            <a:off x="584200" y="1144905"/>
            <a:ext cx="6343650" cy="1198880"/>
          </a:xfrm>
          <a:prstGeom prst="rect">
            <a:avLst/>
          </a:prstGeom>
          <a:noFill/>
        </p:spPr>
        <p:txBody>
          <a:bodyPr wrap="square">
            <a:spAutoFit/>
          </a:bodyPr>
          <a:lstStyle/>
          <a:p>
            <a:pPr marL="285750" indent="-285750">
              <a:buFont typeface="Wingdings" panose="05000000000000000000" pitchFamily="2" charset="2"/>
              <a:buChar char="§"/>
            </a:pPr>
            <a:r>
              <a:rPr lang="en-US" sz="2400" b="1" dirty="0">
                <a:solidFill>
                  <a:schemeClr val="bg1">
                    <a:lumMod val="95000"/>
                  </a:schemeClr>
                </a:solidFill>
              </a:rPr>
              <a:t>Leaders should thoroughly investigate viable alternatives to removing support for a legacy system. </a:t>
            </a:r>
          </a:p>
        </p:txBody>
      </p:sp>
      <p:sp>
        <p:nvSpPr>
          <p:cNvPr id="6" name="TextBox 5"/>
          <p:cNvSpPr txBox="1"/>
          <p:nvPr/>
        </p:nvSpPr>
        <p:spPr>
          <a:xfrm>
            <a:off x="764912" y="3787740"/>
            <a:ext cx="6724650" cy="1568450"/>
          </a:xfrm>
          <a:prstGeom prst="rect">
            <a:avLst/>
          </a:prstGeom>
          <a:noFill/>
        </p:spPr>
        <p:txBody>
          <a:bodyPr wrap="square">
            <a:spAutoFit/>
          </a:bodyPr>
          <a:lstStyle/>
          <a:p>
            <a:pPr marL="285750" indent="-285750">
              <a:buClr>
                <a:schemeClr val="accent3">
                  <a:lumMod val="40000"/>
                  <a:lumOff val="60000"/>
                </a:schemeClr>
              </a:buClr>
              <a:buFont typeface="Wingdings" panose="05000000000000000000" pitchFamily="2" charset="2"/>
              <a:buChar char="§"/>
            </a:pPr>
            <a:r>
              <a:rPr lang="en-US" b="1" dirty="0">
                <a:solidFill>
                  <a:schemeClr val="accent6">
                    <a:lumMod val="60000"/>
                    <a:lumOff val="40000"/>
                  </a:schemeClr>
                </a:solidFill>
              </a:rPr>
              <a:t> </a:t>
            </a:r>
            <a:r>
              <a:rPr lang="en-US" sz="2400" b="1" dirty="0">
                <a:solidFill>
                  <a:schemeClr val="bg1">
                    <a:lumMod val="95000"/>
                  </a:schemeClr>
                </a:solidFill>
              </a:rPr>
              <a:t>If these alternatives are unacceptably risky or impractical, the developer should assist stakeholders' graceful migration from the system to an alternative.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t>11</a:t>
            </a:fld>
            <a:endParaRPr lang="en-US" noProof="0" dirty="0"/>
          </a:p>
        </p:txBody>
      </p:sp>
      <p:sp>
        <p:nvSpPr>
          <p:cNvPr id="4" name="TextBox 3"/>
          <p:cNvSpPr txBox="1"/>
          <p:nvPr/>
        </p:nvSpPr>
        <p:spPr>
          <a:xfrm>
            <a:off x="285750" y="1038226"/>
            <a:ext cx="6448425" cy="1198880"/>
          </a:xfrm>
          <a:prstGeom prst="rect">
            <a:avLst/>
          </a:prstGeom>
          <a:noFill/>
        </p:spPr>
        <p:txBody>
          <a:bodyPr wrap="square">
            <a:spAutoFit/>
          </a:bodyPr>
          <a:lstStyle/>
          <a:p>
            <a:pPr marL="285750" indent="-285750">
              <a:buFont typeface="Wingdings" panose="05000000000000000000" pitchFamily="2" charset="2"/>
              <a:buChar char="§"/>
            </a:pPr>
            <a:r>
              <a:rPr lang="en-US" sz="2400" b="1" dirty="0">
                <a:solidFill>
                  <a:schemeClr val="bg1">
                    <a:lumMod val="95000"/>
                  </a:schemeClr>
                </a:solidFill>
              </a:rPr>
              <a:t>Users should be notified of the risks of continued use of the unsupported system long before support ends. </a:t>
            </a:r>
          </a:p>
        </p:txBody>
      </p:sp>
      <p:sp>
        <p:nvSpPr>
          <p:cNvPr id="6" name="TextBox 5"/>
          <p:cNvSpPr txBox="1"/>
          <p:nvPr/>
        </p:nvSpPr>
        <p:spPr>
          <a:xfrm>
            <a:off x="75198" y="3385385"/>
            <a:ext cx="6096000" cy="2676525"/>
          </a:xfrm>
          <a:prstGeom prst="rect">
            <a:avLst/>
          </a:prstGeom>
          <a:noFill/>
        </p:spPr>
        <p:txBody>
          <a:bodyPr wrap="square">
            <a:spAutoFit/>
          </a:bodyPr>
          <a:lstStyle/>
          <a:p>
            <a:pPr marL="342900" indent="-342900">
              <a:buFont typeface="Wingdings" panose="05000000000000000000" pitchFamily="2" charset="2"/>
              <a:buChar char="§"/>
            </a:pPr>
            <a:r>
              <a:rPr lang="en-US" sz="2400" b="1" dirty="0">
                <a:solidFill>
                  <a:schemeClr val="bg1">
                    <a:lumMod val="95000"/>
                  </a:schemeClr>
                </a:solidFill>
              </a:rPr>
              <a:t>Computing professionals should assist system users in monitoring the operational viability of their computing systems, and help them understand that timely replacement of inappropriate or outdated features or entire systems may be needed.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61488" y="1319349"/>
            <a:ext cx="7077456" cy="2319963"/>
          </a:xfrm>
        </p:spPr>
        <p:txBody>
          <a:bodyPr/>
          <a:lstStyle/>
          <a:p>
            <a:r>
              <a:rPr lang="en-US" dirty="0"/>
              <a:t>ACM Code of Ethics</a:t>
            </a:r>
          </a:p>
        </p:txBody>
      </p:sp>
      <p:sp>
        <p:nvSpPr>
          <p:cNvPr id="3" name="Subtitle 2"/>
          <p:cNvSpPr>
            <a:spLocks noGrp="1"/>
          </p:cNvSpPr>
          <p:nvPr>
            <p:ph type="subTitle" idx="1"/>
          </p:nvPr>
        </p:nvSpPr>
        <p:spPr>
          <a:xfrm>
            <a:off x="2761488" y="4140926"/>
            <a:ext cx="7077456" cy="2129244"/>
          </a:xfrm>
        </p:spPr>
        <p:txBody>
          <a:bodyPr/>
          <a:lstStyle/>
          <a:p>
            <a:r>
              <a:rPr lang="en-US" sz="2400" dirty="0" err="1"/>
              <a:t>Name:Hassan</a:t>
            </a:r>
            <a:r>
              <a:rPr lang="en-US" sz="2400" dirty="0"/>
              <a:t> </a:t>
            </a:r>
            <a:r>
              <a:rPr lang="en-US" sz="2400" dirty="0" err="1"/>
              <a:t>Kazi</a:t>
            </a:r>
            <a:r>
              <a:rPr lang="en-US" sz="2400" dirty="0"/>
              <a:t> </a:t>
            </a:r>
            <a:r>
              <a:rPr lang="en-US" sz="2400" dirty="0" err="1"/>
              <a:t>Zahid</a:t>
            </a:r>
            <a:endParaRPr lang="en-US" sz="2400" dirty="0"/>
          </a:p>
          <a:p>
            <a:r>
              <a:rPr lang="en-US" sz="2400" dirty="0"/>
              <a:t>Id:17-33665-1</a:t>
            </a:r>
          </a:p>
          <a:p>
            <a:r>
              <a:rPr lang="en-US" sz="2400" dirty="0"/>
              <a:t>DEPT:CSE</a:t>
            </a:r>
          </a:p>
          <a:p>
            <a:r>
              <a:rPr lang="en-US" sz="2400" dirty="0"/>
              <a:t>Group No: 03</a:t>
            </a:r>
          </a:p>
          <a:p>
            <a:endParaRPr lang="en-US" dirty="0"/>
          </a:p>
          <a:p>
            <a:endParaRPr lang="en-US" dirty="0"/>
          </a:p>
        </p:txBody>
      </p:sp>
    </p:spTree>
    <p:extLst>
      <p:ext uri="{BB962C8B-B14F-4D97-AF65-F5344CB8AC3E}">
        <p14:creationId xmlns:p14="http://schemas.microsoft.com/office/powerpoint/2010/main" val="394942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520"/>
            <a:ext cx="7680960" cy="1233332"/>
          </a:xfrm>
        </p:spPr>
        <p:txBody>
          <a:bodyPr/>
          <a:lstStyle/>
          <a:p>
            <a:r>
              <a:rPr lang="en-US" b="0" dirty="0"/>
              <a:t>3.7 Recognize and take special care of systems that become integrated into the infrastructure of society.</a:t>
            </a:r>
            <a:br>
              <a:rPr lang="en-US" b="0" dirty="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t>13</a:t>
            </a:fld>
            <a:endParaRPr lang="en-US" noProof="0" dirty="0"/>
          </a:p>
        </p:txBody>
      </p:sp>
      <p:sp>
        <p:nvSpPr>
          <p:cNvPr id="4" name="Text Placeholder 3"/>
          <p:cNvSpPr>
            <a:spLocks noGrp="1"/>
          </p:cNvSpPr>
          <p:nvPr>
            <p:ph type="body" sz="quarter" idx="13"/>
          </p:nvPr>
        </p:nvSpPr>
        <p:spPr>
          <a:xfrm>
            <a:off x="169817" y="2181497"/>
            <a:ext cx="7158445" cy="4297680"/>
          </a:xfrm>
        </p:spPr>
        <p:txBody>
          <a:bodyPr/>
          <a:lstStyle/>
          <a:p>
            <a:pPr marL="0" indent="0">
              <a:buNone/>
            </a:pPr>
            <a:r>
              <a:rPr lang="en-US" sz="2800" dirty="0"/>
              <a:t># As we know the simplest computer systems have the potential to impact all aspects of society when integrated with everyday activities such as commerce, travel, government, healthcare, and education. When organizations and groups develop systems that become an important part of the infrastructure of society.</a:t>
            </a:r>
          </a:p>
        </p:txBody>
      </p:sp>
    </p:spTree>
    <p:extLst>
      <p:ext uri="{BB962C8B-B14F-4D97-AF65-F5344CB8AC3E}">
        <p14:creationId xmlns:p14="http://schemas.microsoft.com/office/powerpoint/2010/main" val="2454453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22513" y="1802673"/>
            <a:ext cx="8164287" cy="4336870"/>
          </a:xfrm>
        </p:spPr>
        <p:txBody>
          <a:bodyPr>
            <a:noAutofit/>
          </a:bodyPr>
          <a:lstStyle/>
          <a:p>
            <a:r>
              <a:rPr lang="en-US" sz="2000" dirty="0">
                <a:solidFill>
                  <a:schemeClr val="bg1"/>
                </a:solidFill>
              </a:rPr>
              <a:t># For solving this issue leaders have an added responsibility to be good stewards of these systems. Part of that stewardship requires establishing policies for fair system access, including for those who may have been excluded. That stewardship also requires that computing professionals monitor the level of integration of their systems into the infrastructure of society. As the level of adoption changes, the ethical responsibilities of the organization or group are likely to change as well. Continual monitoring of how society is using a system will allow the organization or group to remain consistent with their ethical obligations outlined in the Code. When appropriate standards of care do not exist, computing professionals have a duty to ensure they are developed.</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t>14</a:t>
            </a:fld>
            <a:endParaRPr lang="en-US" noProof="0" dirty="0"/>
          </a:p>
        </p:txBody>
      </p:sp>
      <p:sp>
        <p:nvSpPr>
          <p:cNvPr id="4" name="Title 3"/>
          <p:cNvSpPr>
            <a:spLocks noGrp="1"/>
          </p:cNvSpPr>
          <p:nvPr>
            <p:ph type="title"/>
          </p:nvPr>
        </p:nvSpPr>
        <p:spPr>
          <a:xfrm>
            <a:off x="2351315" y="418011"/>
            <a:ext cx="6035040" cy="1214846"/>
          </a:xfrm>
        </p:spPr>
        <p:txBody>
          <a:bodyPr>
            <a:normAutofit fontScale="90000"/>
          </a:bodyPr>
          <a:lstStyle/>
          <a:p>
            <a:r>
              <a:rPr lang="en-US" sz="4400" dirty="0"/>
              <a:t>Special care of systems</a:t>
            </a:r>
          </a:p>
        </p:txBody>
      </p:sp>
    </p:spTree>
    <p:extLst>
      <p:ext uri="{BB962C8B-B14F-4D97-AF65-F5344CB8AC3E}">
        <p14:creationId xmlns:p14="http://schemas.microsoft.com/office/powerpoint/2010/main" val="144288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1">
                    <a:lumMod val="95000"/>
                  </a:schemeClr>
                </a:solidFill>
              </a:rPr>
              <a:t>Thank You </a:t>
            </a:r>
            <a:endParaRPr lang="en-GB" dirty="0">
              <a:solidFill>
                <a:schemeClr val="bg1">
                  <a:lumMod val="95000"/>
                </a:schemeClr>
              </a:solidFil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504" y="1512711"/>
            <a:ext cx="10182577" cy="2359378"/>
          </a:xfrm>
        </p:spPr>
        <p:txBody>
          <a:bodyPr/>
          <a:lstStyle/>
          <a:p>
            <a:br>
              <a:rPr lang="en-US" sz="4000" dirty="0"/>
            </a:br>
            <a:br>
              <a:rPr lang="en-US" sz="4000" dirty="0"/>
            </a:br>
            <a:br>
              <a:rPr lang="en-US" sz="4000" dirty="0"/>
            </a:br>
            <a:r>
              <a:rPr lang="en-US" sz="4800" dirty="0"/>
              <a:t>ACM Code of Ethics</a:t>
            </a:r>
            <a:br>
              <a:rPr lang="en-US" sz="4800" dirty="0"/>
            </a:br>
            <a:br>
              <a:rPr lang="en-US" sz="4000" dirty="0"/>
            </a:br>
            <a:br>
              <a:rPr lang="en-US" sz="2800" dirty="0"/>
            </a:br>
            <a:endParaRPr lang="en-US" sz="2800" dirty="0"/>
          </a:p>
        </p:txBody>
      </p:sp>
      <p:sp>
        <p:nvSpPr>
          <p:cNvPr id="3" name="Subtitle 2"/>
          <p:cNvSpPr>
            <a:spLocks noGrp="1"/>
          </p:cNvSpPr>
          <p:nvPr>
            <p:ph type="subTitle" idx="1"/>
          </p:nvPr>
        </p:nvSpPr>
        <p:spPr>
          <a:xfrm>
            <a:off x="3786554" y="3059723"/>
            <a:ext cx="6503703" cy="2532620"/>
          </a:xfrm>
        </p:spPr>
        <p:txBody>
          <a:bodyPr>
            <a:normAutofit/>
          </a:bodyPr>
          <a:lstStyle/>
          <a:p>
            <a:r>
              <a:rPr lang="en-US" sz="2800" b="1" dirty="0">
                <a:solidFill>
                  <a:schemeClr val="bg1"/>
                </a:solidFill>
              </a:rPr>
              <a:t>Hassan, </a:t>
            </a:r>
            <a:r>
              <a:rPr lang="en-US" sz="2800" b="1" dirty="0" err="1">
                <a:solidFill>
                  <a:schemeClr val="bg1"/>
                </a:solidFill>
              </a:rPr>
              <a:t>Tanvir</a:t>
            </a:r>
            <a:br>
              <a:rPr lang="en-US" sz="2800" b="1" dirty="0">
                <a:solidFill>
                  <a:schemeClr val="bg1"/>
                </a:solidFill>
              </a:rPr>
            </a:br>
            <a:r>
              <a:rPr lang="en-US" sz="2800" b="1" dirty="0">
                <a:solidFill>
                  <a:schemeClr val="bg1"/>
                </a:solidFill>
              </a:rPr>
              <a:t>ID: 18-38060-2</a:t>
            </a:r>
            <a:br>
              <a:rPr lang="en-US" sz="2800" b="1" dirty="0">
                <a:solidFill>
                  <a:schemeClr val="bg1"/>
                </a:solidFill>
              </a:rPr>
            </a:br>
            <a:r>
              <a:rPr lang="en-US" sz="2800" b="1" dirty="0">
                <a:solidFill>
                  <a:schemeClr val="bg1"/>
                </a:solidFill>
              </a:rPr>
              <a:t>DEPT: </a:t>
            </a:r>
            <a:r>
              <a:rPr lang="en-US" sz="2800" b="1" dirty="0" err="1">
                <a:solidFill>
                  <a:schemeClr val="bg1"/>
                </a:solidFill>
              </a:rPr>
              <a:t>cse</a:t>
            </a:r>
            <a:endParaRPr lang="en-US" sz="2800" dirty="0">
              <a:solidFill>
                <a:schemeClr val="bg1"/>
              </a:solidFill>
            </a:endParaRPr>
          </a:p>
          <a:p>
            <a:endParaRPr lang="en-US" sz="28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603500"/>
            <a:ext cx="6229350" cy="3416300"/>
          </a:xfrm>
        </p:spPr>
        <p:txBody>
          <a:bodyPr>
            <a:normAutofit fontScale="77500" lnSpcReduction="20000"/>
          </a:bodyPr>
          <a:lstStyle/>
          <a:p>
            <a:r>
              <a:rPr lang="en-US" dirty="0">
                <a:solidFill>
                  <a:schemeClr val="bg1">
                    <a:lumMod val="95000"/>
                  </a:schemeClr>
                </a:solidFill>
              </a:rPr>
              <a:t>Leadership may either be a formal designation or arise informally from influence over others. In this section, "leader" means any member of an organization or group who has influence, educational responsibilities, or managerial responsibilities. While these principles apply to all computing professionals, leaders bear a heightened responsibility to uphold and promote them, both within and through their organizations.</a:t>
            </a:r>
          </a:p>
          <a:p>
            <a:r>
              <a:rPr lang="en-US" i="1" dirty="0">
                <a:solidFill>
                  <a:schemeClr val="bg1">
                    <a:lumMod val="95000"/>
                  </a:schemeClr>
                </a:solidFill>
              </a:rPr>
              <a:t>A computing professional, especially one acting as a leader, should...</a:t>
            </a:r>
          </a:p>
        </p:txBody>
      </p:sp>
      <p:sp>
        <p:nvSpPr>
          <p:cNvPr id="5" name="Title 4"/>
          <p:cNvSpPr>
            <a:spLocks noGrp="1"/>
          </p:cNvSpPr>
          <p:nvPr>
            <p:ph type="title" idx="4294967295"/>
          </p:nvPr>
        </p:nvSpPr>
        <p:spPr>
          <a:xfrm>
            <a:off x="0" y="985838"/>
            <a:ext cx="8761413" cy="706437"/>
          </a:xfrm>
        </p:spPr>
        <p:txBody>
          <a:bodyPr>
            <a:normAutofit fontScale="90000"/>
          </a:bodyPr>
          <a:lstStyle/>
          <a:p>
            <a:r>
              <a:rPr lang="en-US" dirty="0">
                <a:ln w="10160">
                  <a:solidFill>
                    <a:schemeClr val="accent5"/>
                  </a:solidFill>
                  <a:prstDash val="solid"/>
                </a:ln>
                <a:solidFill>
                  <a:srgbClr val="FFFFFF"/>
                </a:solidFill>
                <a:effectLst>
                  <a:outerShdw blurRad="38100" dist="22860" dir="5400000" algn="tl" rotWithShape="0">
                    <a:srgbClr val="000000">
                      <a:alpha val="30000"/>
                    </a:srgbClr>
                  </a:outerShdw>
                </a:effectLst>
              </a:rPr>
              <a:t>3. PROFESSIONAL LEADERSHIP      PRINCIPLES</a:t>
            </a:r>
            <a:br>
              <a:rPr lang="en-US" sz="2400"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361" y="3575050"/>
            <a:ext cx="4178272" cy="29420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1434465"/>
            <a:ext cx="11214100" cy="535531"/>
          </a:xfrm>
        </p:spPr>
        <p:txBody>
          <a:bodyPr/>
          <a:lstStyle/>
          <a:p>
            <a:r>
              <a:rPr lang="en-US"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3.1 Ensure that the public good is the central concern during all professional computing work.</a:t>
            </a:r>
            <a:br>
              <a:rPr lang="en-US" sz="2000" dirty="0">
                <a:ln/>
                <a:solidFill>
                  <a:schemeClr val="accent4"/>
                </a:solidFill>
              </a:rPr>
            </a:br>
            <a:endParaRPr lang="en-US" sz="2000" dirty="0">
              <a:ln/>
              <a:solidFill>
                <a:schemeClr val="accent4"/>
              </a:solidFill>
            </a:endParaRPr>
          </a:p>
        </p:txBody>
      </p:sp>
      <p:sp>
        <p:nvSpPr>
          <p:cNvPr id="3" name="Content Placeholder 2"/>
          <p:cNvSpPr>
            <a:spLocks noGrp="1"/>
          </p:cNvSpPr>
          <p:nvPr>
            <p:ph idx="1"/>
          </p:nvPr>
        </p:nvSpPr>
        <p:spPr>
          <a:xfrm>
            <a:off x="261120" y="2381250"/>
            <a:ext cx="11215235" cy="4351338"/>
          </a:xfrm>
        </p:spPr>
        <p:txBody>
          <a:bodyPr/>
          <a:lstStyle/>
          <a:p>
            <a:r>
              <a:rPr lang="en-US" dirty="0"/>
              <a:t>People—including users, customers, colleagues, and others affected directly or indirectly—should always be the central concern in computing.</a:t>
            </a:r>
          </a:p>
          <a:p>
            <a:r>
              <a:rPr lang="en-US" dirty="0"/>
              <a:t>The public good should always be an explicit consideration when evaluating tasks associated with research, requirements analysis, design, implementation, testing, validation, deployment, maintenance, retirement, and disposal.</a:t>
            </a:r>
          </a:p>
          <a:p>
            <a:r>
              <a:rPr lang="en-US" dirty="0"/>
              <a:t> Computing professionals should keep this focus no matter which methodologies or techniques they use in their practice.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11504" y="1512711"/>
            <a:ext cx="10182577" cy="2359378"/>
          </a:xfrm>
        </p:spPr>
        <p:txBody>
          <a:bodyPr/>
          <a:lstStyle/>
          <a:p>
            <a:br>
              <a:rPr lang="en-US" sz="4000" dirty="0"/>
            </a:br>
            <a:br>
              <a:rPr lang="en-US" sz="4000" dirty="0"/>
            </a:br>
            <a:br>
              <a:rPr lang="en-US" sz="4000" dirty="0"/>
            </a:br>
            <a:r>
              <a:rPr lang="en-US" sz="4800" dirty="0"/>
              <a:t>ACM Code of Ethics</a:t>
            </a:r>
            <a:br>
              <a:rPr lang="en-US" sz="4800" dirty="0"/>
            </a:br>
            <a:br>
              <a:rPr lang="en-US" sz="4000" dirty="0"/>
            </a:br>
            <a:br>
              <a:rPr lang="en-US" sz="2800" dirty="0"/>
            </a:br>
            <a:endParaRPr lang="en-US" sz="2800" dirty="0"/>
          </a:p>
        </p:txBody>
      </p:sp>
      <p:sp>
        <p:nvSpPr>
          <p:cNvPr id="3" name="Subtitle 2"/>
          <p:cNvSpPr>
            <a:spLocks noGrp="1"/>
          </p:cNvSpPr>
          <p:nvPr>
            <p:ph type="subTitle" idx="1"/>
          </p:nvPr>
        </p:nvSpPr>
        <p:spPr>
          <a:xfrm>
            <a:off x="3786554" y="3059723"/>
            <a:ext cx="6503703" cy="2532620"/>
          </a:xfrm>
        </p:spPr>
        <p:txBody>
          <a:bodyPr>
            <a:normAutofit/>
          </a:bodyPr>
          <a:lstStyle/>
          <a:p>
            <a:r>
              <a:rPr lang="en-US" sz="2800" b="1" dirty="0">
                <a:solidFill>
                  <a:schemeClr val="bg1"/>
                </a:solidFill>
              </a:rPr>
              <a:t>TAHMID, M.M.A.</a:t>
            </a:r>
            <a:br>
              <a:rPr lang="en-US" sz="2800" b="1" dirty="0">
                <a:solidFill>
                  <a:schemeClr val="bg1"/>
                </a:solidFill>
              </a:rPr>
            </a:br>
            <a:r>
              <a:rPr lang="en-US" sz="2800" b="1" dirty="0">
                <a:solidFill>
                  <a:schemeClr val="bg1"/>
                </a:solidFill>
              </a:rPr>
              <a:t>ID: 18-37341-1</a:t>
            </a:r>
            <a:br>
              <a:rPr lang="en-US" sz="2800" b="1" dirty="0">
                <a:solidFill>
                  <a:schemeClr val="bg1"/>
                </a:solidFill>
              </a:rPr>
            </a:br>
            <a:r>
              <a:rPr lang="en-US" sz="2800" b="1" dirty="0">
                <a:solidFill>
                  <a:schemeClr val="bg1"/>
                </a:solidFill>
              </a:rPr>
              <a:t>DEPT: </a:t>
            </a:r>
            <a:r>
              <a:rPr lang="en-US" sz="2800" b="1" dirty="0"/>
              <a:t>CSE</a:t>
            </a:r>
            <a:endParaRPr lang="en-US" sz="2800" dirty="0">
              <a:solidFill>
                <a:schemeClr val="bg1"/>
              </a:solidFill>
            </a:endParaRPr>
          </a:p>
          <a:p>
            <a:r>
              <a:rPr lang="en-US" sz="2800" dirty="0">
                <a:solidFill>
                  <a:schemeClr val="bg1"/>
                </a:solidFill>
              </a:rPr>
              <a:t>Group no: 3</a:t>
            </a:r>
          </a:p>
        </p:txBody>
      </p:sp>
    </p:spTree>
    <p:extLst>
      <p:ext uri="{BB962C8B-B14F-4D97-AF65-F5344CB8AC3E}">
        <p14:creationId xmlns:p14="http://schemas.microsoft.com/office/powerpoint/2010/main" val="232027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950" y="1434465"/>
            <a:ext cx="11214100" cy="1034129"/>
          </a:xfrm>
        </p:spPr>
        <p:txBody>
          <a:bodyPr/>
          <a:lstStyle/>
          <a:p>
            <a:r>
              <a:rPr lang="en-US"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3.2 </a:t>
            </a:r>
            <a:r>
              <a:rPr lang="en-US" sz="2400" dirty="0">
                <a:ln w="10160">
                  <a:solidFill>
                    <a:schemeClr val="accent5"/>
                  </a:solidFill>
                  <a:prstDash val="solid"/>
                </a:ln>
                <a:solidFill>
                  <a:srgbClr val="FFFFFF"/>
                </a:solidFill>
                <a:effectLst>
                  <a:outerShdw blurRad="38100" dist="22860" dir="5400000" algn="tl" rotWithShape="0">
                    <a:srgbClr val="000000">
                      <a:alpha val="30000"/>
                    </a:srgbClr>
                  </a:outerShdw>
                </a:effectLst>
              </a:rPr>
              <a:t>Articulate, encourage acceptance of, and evaluate fulfillment of social responsibilities by members of the organization or group</a:t>
            </a:r>
            <a:r>
              <a:rPr lang="en-US" sz="2000" dirty="0">
                <a:ln w="10160">
                  <a:solidFill>
                    <a:schemeClr val="accent5"/>
                  </a:solidFill>
                  <a:prstDash val="solid"/>
                </a:ln>
                <a:solidFill>
                  <a:srgbClr val="FFFFFF"/>
                </a:solidFill>
                <a:effectLst>
                  <a:outerShdw blurRad="38100" dist="22860" dir="5400000" algn="tl" rotWithShape="0">
                    <a:srgbClr val="000000">
                      <a:alpha val="30000"/>
                    </a:srgbClr>
                  </a:outerShdw>
                </a:effectLst>
              </a:rPr>
              <a:t>.</a:t>
            </a:r>
            <a:br>
              <a:rPr lang="en-US" sz="2000" dirty="0">
                <a:ln/>
                <a:solidFill>
                  <a:schemeClr val="accent4"/>
                </a:solidFill>
              </a:rPr>
            </a:br>
            <a:endParaRPr lang="en-US" sz="2000" dirty="0">
              <a:ln/>
              <a:solidFill>
                <a:schemeClr val="accent4"/>
              </a:solidFill>
            </a:endParaRPr>
          </a:p>
        </p:txBody>
      </p:sp>
      <p:sp>
        <p:nvSpPr>
          <p:cNvPr id="3" name="Content Placeholder 2"/>
          <p:cNvSpPr>
            <a:spLocks noGrp="1"/>
          </p:cNvSpPr>
          <p:nvPr>
            <p:ph idx="1"/>
          </p:nvPr>
        </p:nvSpPr>
        <p:spPr>
          <a:xfrm>
            <a:off x="261120" y="2381250"/>
            <a:ext cx="11215235" cy="4351338"/>
          </a:xfrm>
        </p:spPr>
        <p:txBody>
          <a:bodyPr>
            <a:normAutofit fontScale="92500"/>
          </a:bodyPr>
          <a:lstStyle/>
          <a:p>
            <a:r>
              <a:rPr lang="en-US" dirty="0"/>
              <a:t>Technical organizations and groups affect broader society, and their leaders should accept the associated responsibilities. </a:t>
            </a:r>
          </a:p>
          <a:p>
            <a:pPr marL="0" indent="0">
              <a:buNone/>
            </a:pPr>
            <a:endParaRPr lang="en-US" dirty="0"/>
          </a:p>
          <a:p>
            <a:r>
              <a:rPr lang="en-US" dirty="0"/>
              <a:t>Organizations—through procedures and attitudes oriented toward quality, transparency, and the welfare of society—reduce harm to the public and raise awareness of the influence of technology in our lives.</a:t>
            </a:r>
          </a:p>
          <a:p>
            <a:pPr marL="0" indent="0">
              <a:buNone/>
            </a:pPr>
            <a:endParaRPr lang="en-US" dirty="0"/>
          </a:p>
          <a:p>
            <a:r>
              <a:rPr lang="en-US" dirty="0"/>
              <a:t> Therefore, leaders should encourage full participation of computing professionals in meeting relevant social responsibilities and discourage tendencies to do otherwise.</a:t>
            </a:r>
          </a:p>
        </p:txBody>
      </p:sp>
    </p:spTree>
    <p:extLst>
      <p:ext uri="{BB962C8B-B14F-4D97-AF65-F5344CB8AC3E}">
        <p14:creationId xmlns:p14="http://schemas.microsoft.com/office/powerpoint/2010/main" val="45258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1850" y="4754879"/>
            <a:ext cx="6803136" cy="1180699"/>
          </a:xfrm>
        </p:spPr>
        <p:txBody>
          <a:bodyPr>
            <a:normAutofit fontScale="92500" lnSpcReduction="20000"/>
          </a:bodyPr>
          <a:lstStyle/>
          <a:p>
            <a:r>
              <a:rPr lang="en-US" dirty="0"/>
              <a:t>HASAN, MAHMUDUL</a:t>
            </a:r>
          </a:p>
          <a:p>
            <a:r>
              <a:rPr lang="en-US" dirty="0"/>
              <a:t>ID:18-36203-1</a:t>
            </a:r>
          </a:p>
          <a:p>
            <a:r>
              <a:rPr lang="en-US" dirty="0"/>
              <a:t>DEPT:CSE</a:t>
            </a:r>
          </a:p>
          <a:p>
            <a:r>
              <a:rPr lang="en-US" dirty="0"/>
              <a:t>Group No: 03</a:t>
            </a:r>
          </a:p>
        </p:txBody>
      </p:sp>
      <p:sp>
        <p:nvSpPr>
          <p:cNvPr id="3" name="Slide Number Placeholder 2"/>
          <p:cNvSpPr>
            <a:spLocks noGrp="1"/>
          </p:cNvSpPr>
          <p:nvPr>
            <p:ph type="sldNum" sz="quarter" idx="12"/>
          </p:nvPr>
        </p:nvSpPr>
        <p:spPr/>
        <p:txBody>
          <a:bodyPr/>
          <a:lstStyle/>
          <a:p>
            <a:fld id="{C263D6C4-4840-40CC-AC84-17E24B3B7BDE}" type="slidenum">
              <a:rPr lang="en-US" noProof="0" smtClean="0"/>
              <a:t>7</a:t>
            </a:fld>
            <a:endParaRPr lang="en-US" noProof="0" dirty="0"/>
          </a:p>
        </p:txBody>
      </p:sp>
      <p:sp>
        <p:nvSpPr>
          <p:cNvPr id="4" name="Title 3"/>
          <p:cNvSpPr>
            <a:spLocks noGrp="1"/>
          </p:cNvSpPr>
          <p:nvPr>
            <p:ph type="title"/>
          </p:nvPr>
        </p:nvSpPr>
        <p:spPr>
          <a:xfrm>
            <a:off x="1353472" y="2017295"/>
            <a:ext cx="7781544" cy="859055"/>
          </a:xfrm>
        </p:spPr>
        <p:txBody>
          <a:bodyPr/>
          <a:lstStyle/>
          <a:p>
            <a:r>
              <a:rPr lang="en-US" dirty="0"/>
              <a:t>ACM Code of Ethics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b="0" i="0" dirty="0">
                <a:solidFill>
                  <a:srgbClr val="2F2F36"/>
                </a:solidFill>
                <a:effectLst/>
                <a:latin typeface="Verdana" panose="020B0604030504040204" pitchFamily="34" charset="0"/>
              </a:rPr>
            </a:br>
            <a:br>
              <a:rPr lang="en-US" b="0" i="0" dirty="0">
                <a:solidFill>
                  <a:srgbClr val="2F2F36"/>
                </a:solidFill>
                <a:effectLst/>
                <a:latin typeface="Verdana" panose="020B0604030504040204" pitchFamily="34" charset="0"/>
              </a:rPr>
            </a:br>
            <a:br>
              <a:rPr lang="en-US" b="0" i="0" dirty="0">
                <a:solidFill>
                  <a:srgbClr val="2F2F36"/>
                </a:solidFill>
                <a:effectLst/>
                <a:latin typeface="Verdana" panose="020B0604030504040204" pitchFamily="34" charset="0"/>
              </a:rPr>
            </a:br>
            <a:br>
              <a:rPr lang="en-US" sz="6600" b="0" i="0" dirty="0">
                <a:solidFill>
                  <a:schemeClr val="accent3">
                    <a:lumMod val="40000"/>
                    <a:lumOff val="60000"/>
                  </a:schemeClr>
                </a:solidFill>
                <a:effectLst/>
                <a:latin typeface="Verdana" panose="020B0604030504040204" pitchFamily="34" charset="0"/>
              </a:rPr>
            </a:br>
            <a:endParaRPr lang="en-US" dirty="0"/>
          </a:p>
        </p:txBody>
      </p:sp>
      <p:sp>
        <p:nvSpPr>
          <p:cNvPr id="3" name="Subtitle 2"/>
          <p:cNvSpPr>
            <a:spLocks noGrp="1"/>
          </p:cNvSpPr>
          <p:nvPr>
            <p:ph type="subTitle" idx="1"/>
          </p:nvPr>
        </p:nvSpPr>
        <p:spPr>
          <a:xfrm>
            <a:off x="2353056" y="1908663"/>
            <a:ext cx="7485888" cy="1379969"/>
          </a:xfrm>
        </p:spPr>
        <p:txBody>
          <a:bodyPr>
            <a:normAutofit fontScale="77500" lnSpcReduction="20000"/>
          </a:bodyPr>
          <a:lstStyle/>
          <a:p>
            <a:pPr marL="457200" lvl="1" indent="0">
              <a:buNone/>
            </a:pPr>
            <a:endParaRPr lang="en-US" sz="4600" b="0" i="0" dirty="0">
              <a:solidFill>
                <a:schemeClr val="bg1">
                  <a:lumMod val="85000"/>
                </a:schemeClr>
              </a:solidFill>
              <a:effectLst/>
              <a:latin typeface="Verdana" panose="020B0604030504040204" pitchFamily="34" charset="0"/>
            </a:endParaRPr>
          </a:p>
          <a:p>
            <a:pPr marL="457200" lvl="1" indent="0">
              <a:buNone/>
            </a:pPr>
            <a:r>
              <a:rPr lang="en-US" sz="4600" b="0" i="0" dirty="0">
                <a:solidFill>
                  <a:schemeClr val="bg1">
                    <a:lumMod val="95000"/>
                  </a:schemeClr>
                </a:solidFill>
                <a:effectLst/>
                <a:latin typeface="Verdana" panose="020B0604030504040204" pitchFamily="34" charset="0"/>
              </a:rPr>
              <a:t>3.6 Use care when modifying or retiring systems.</a:t>
            </a:r>
          </a:p>
          <a:p>
            <a:pPr marL="0" indent="0">
              <a:buNone/>
            </a:pPr>
            <a:endParaRPr lang="en-US"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smtClean="0"/>
              <a:t>9</a:t>
            </a:fld>
            <a:endParaRPr lang="en-US" dirty="0"/>
          </a:p>
        </p:txBody>
      </p:sp>
      <p:sp>
        <p:nvSpPr>
          <p:cNvPr id="4" name="Title 3"/>
          <p:cNvSpPr>
            <a:spLocks noGrp="1"/>
          </p:cNvSpPr>
          <p:nvPr>
            <p:ph type="title" idx="4294967295"/>
          </p:nvPr>
        </p:nvSpPr>
        <p:spPr>
          <a:xfrm>
            <a:off x="0" y="838200"/>
            <a:ext cx="7286625" cy="2590800"/>
          </a:xfrm>
        </p:spPr>
        <p:txBody>
          <a:bodyPr>
            <a:normAutofit/>
          </a:bodyPr>
          <a:lstStyle/>
          <a:p>
            <a:pPr marL="285750" marR="0" lvl="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defRPr/>
            </a:pPr>
            <a:r>
              <a:rPr kumimoji="0" lang="en-US" sz="2400" b="1" i="0" u="none" strike="noStrike" kern="1200" cap="none" spc="0" normalizeH="0" baseline="0" noProof="0" dirty="0">
                <a:ln>
                  <a:noFill/>
                </a:ln>
                <a:solidFill>
                  <a:prstClr val="white">
                    <a:lumMod val="95000"/>
                  </a:prstClr>
                </a:solidFill>
                <a:effectLst/>
                <a:uLnTx/>
                <a:uFillTx/>
                <a:latin typeface="Century Gothic" panose="020B0502020202020204"/>
                <a:ea typeface="+mn-ea"/>
                <a:cs typeface="+mn-cs"/>
              </a:rPr>
              <a:t>Users should be notified of the risks of continued use of the unsupported system long before support ends. </a:t>
            </a:r>
          </a:p>
        </p:txBody>
      </p:sp>
      <p:sp>
        <p:nvSpPr>
          <p:cNvPr id="5" name="Text Placeholder 4"/>
          <p:cNvSpPr>
            <a:spLocks noGrp="1"/>
          </p:cNvSpPr>
          <p:nvPr>
            <p:ph type="body" idx="4294967295"/>
          </p:nvPr>
        </p:nvSpPr>
        <p:spPr>
          <a:xfrm>
            <a:off x="0" y="3790950"/>
            <a:ext cx="6802438" cy="2524125"/>
          </a:xfrm>
        </p:spPr>
        <p:txBody>
          <a:bodyPr>
            <a:normAutofit/>
          </a:bodyPr>
          <a:lstStyle/>
          <a:p>
            <a:pPr>
              <a:buFont typeface="Wingdings" panose="05000000000000000000" pitchFamily="2" charset="2"/>
              <a:buChar char="§"/>
            </a:pPr>
            <a:r>
              <a:rPr lang="en-US" b="1" i="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Verdana" panose="020B0604030504040204" pitchFamily="34" charset="0"/>
              </a:rPr>
              <a:t>Leaders should take care when changing or discontinuing support for system features on which people still depend.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Modern blue presentation</Template>
  <TotalTime>46</TotalTime>
  <Words>737</Words>
  <Application>Microsoft Office PowerPoint</Application>
  <PresentationFormat>Widescreen</PresentationFormat>
  <Paragraphs>50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Trade Gothic LT Pro</vt:lpstr>
      <vt:lpstr>Trebuchet MS</vt:lpstr>
      <vt:lpstr>Verdana</vt:lpstr>
      <vt:lpstr>Wingdings</vt:lpstr>
      <vt:lpstr>Office Theme</vt:lpstr>
      <vt:lpstr>      Section: L       Group No: 03</vt:lpstr>
      <vt:lpstr>   ACM Code of Ethics   </vt:lpstr>
      <vt:lpstr>3. PROFESSIONAL LEADERSHIP      PRINCIPLES </vt:lpstr>
      <vt:lpstr>3.1 Ensure that the public good is the central concern during all professional computing work. </vt:lpstr>
      <vt:lpstr>   ACM Code of Ethics   </vt:lpstr>
      <vt:lpstr>3.2 Articulate, encourage acceptance of, and evaluate fulfillment of social responsibilities by members of the organization or group. </vt:lpstr>
      <vt:lpstr>ACM Code of Ethics</vt:lpstr>
      <vt:lpstr>    </vt:lpstr>
      <vt:lpstr>Users should be notified of the risks of continued use of the unsupported system long before support ends. </vt:lpstr>
      <vt:lpstr>PowerPoint Presentation</vt:lpstr>
      <vt:lpstr>PowerPoint Presentation</vt:lpstr>
      <vt:lpstr>ACM Code of Ethics</vt:lpstr>
      <vt:lpstr>3.7 Recognize and take special care of systems that become integrated into the infrastructure of society. </vt:lpstr>
      <vt:lpstr>Special care of systems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mahmudul hasan</dc:creator>
  <cp:lastModifiedBy>M. M. A TAHMID</cp:lastModifiedBy>
  <cp:revision>15</cp:revision>
  <dcterms:created xsi:type="dcterms:W3CDTF">2021-03-08T05:45:00Z</dcterms:created>
  <dcterms:modified xsi:type="dcterms:W3CDTF">2021-03-08T19:52:28Z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KSOProductBuildVer">
    <vt:lpwstr>1033-11.2.0.10017</vt:lpwstr>
  </property>
</Properties>
</file>