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307" r:id="rId6"/>
    <p:sldId id="278" r:id="rId7"/>
    <p:sldId id="279" r:id="rId8"/>
    <p:sldId id="296" r:id="rId9"/>
    <p:sldId id="306" r:id="rId10"/>
    <p:sldId id="295" r:id="rId11"/>
    <p:sldId id="280" r:id="rId12"/>
    <p:sldId id="308" r:id="rId13"/>
    <p:sldId id="309" r:id="rId14"/>
    <p:sldId id="260" r:id="rId15"/>
    <p:sldId id="310" r:id="rId16"/>
    <p:sldId id="25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Reaper" initials="G" lastIdx="0" clrIdx="0">
    <p:extLst>
      <p:ext uri="{19B8F6BF-5375-455C-9EA6-DF929625EA0E}">
        <p15:presenceInfo xmlns:p15="http://schemas.microsoft.com/office/powerpoint/2012/main" userId="GrimRea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AC1F-1E86-4DD6-8A38-833FB3EC09A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BDBB-C4E1-4A6B-A431-BB8CE6CE6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5BDBB-C4E1-4A6B-A431-BB8CE6CE64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5BDBB-C4E1-4A6B-A431-BB8CE6CE64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5BDBB-C4E1-4A6B-A431-BB8CE6CE64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ABF2-56EC-47F7-9488-D5022340C2F0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1E85-7E7A-48AE-A4B9-445BDE2A781B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A10E-CF3D-4C0E-931E-6B7ED6F171F8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6C50-395D-4D7E-A234-A0E24626BE6C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7FBF-BD80-4D55-B2E7-56CF54779DDA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9AC7-AFBE-46B1-BD1B-AB2295D5C24E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AC3-F452-444B-8CB6-9E9DFB8F39F0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64C8-EBA6-471A-8E82-9AAD292B07E0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4C7E-8B21-4CA3-AF97-86BE5109D206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58F4-C36A-4EF7-BCEF-4234D9D51C8D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6283-38CF-4A9E-A321-28F6A8E1185A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D460-C5C4-4300-81BE-8DDCA04974D5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B97F-F7B4-49E5-A4E2-1CF27EEC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505" y="1510749"/>
            <a:ext cx="9988990" cy="201238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A Cellular Automata Model for Target Tracking in Distributed Mobile Wireless Sensor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1</a:t>
            </a:fld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91053"/>
            <a:ext cx="9144000" cy="968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Islamic University of Technology(IUT)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Department of Computer Science and Engineering(CSE)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493" y="4739425"/>
            <a:ext cx="439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Supervisor: </a:t>
            </a:r>
          </a:p>
          <a:p>
            <a:pPr algn="ctr"/>
            <a:r>
              <a:rPr lang="en-US" b="1" dirty="0"/>
              <a:t>Md. Sakhawat Hossen</a:t>
            </a:r>
          </a:p>
          <a:p>
            <a:pPr algn="ctr"/>
            <a:r>
              <a:rPr lang="en-US" dirty="0"/>
              <a:t>Assistant </a:t>
            </a:r>
            <a:r>
              <a:rPr lang="en-US"/>
              <a:t>Professor,Department</a:t>
            </a:r>
            <a:r>
              <a:rPr lang="en-US" dirty="0"/>
              <a:t> of CSE</a:t>
            </a:r>
          </a:p>
          <a:p>
            <a:pPr algn="ctr"/>
            <a:r>
              <a:rPr lang="en-US" dirty="0"/>
              <a:t>Islamic University of Technology (IUT)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7391" y="4739425"/>
            <a:ext cx="3976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dirty="0"/>
              <a:t>Shahidullah Kaiser(134420)</a:t>
            </a:r>
          </a:p>
          <a:p>
            <a:pPr algn="ctr"/>
            <a:r>
              <a:rPr lang="en-US" dirty="0"/>
              <a:t>Rahat Hussein Khan(134426)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Related Work Contd. (5/7)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Localized Motion Planning algorithm for Mobile Wireless Sensor Networks,</a:t>
            </a:r>
            <a:r>
              <a:rPr lang="en-US" sz="2400" i="1" dirty="0"/>
              <a:t> Int. </a:t>
            </a:r>
            <a:r>
              <a:rPr lang="en-US" sz="2400" i="1" dirty="0" err="1"/>
              <a:t>Journ</a:t>
            </a:r>
            <a:r>
              <a:rPr lang="en-US" sz="2400" i="1" dirty="0"/>
              <a:t>. of Unconventional Computing.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Develops a set of CA-based algorithms for movement of sensors in MWSNs in a Hexagonal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Sensors initially deployed at the center of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Sensors spread out using the introduced algorithms to increase coverage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Maintains connectivity during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7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Related Work Contd. (6/7)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4487"/>
            <a:ext cx="10058400" cy="5115339"/>
          </a:xfrm>
        </p:spPr>
        <p:txBody>
          <a:bodyPr>
            <a:normAutofit fontScale="25000" lnSpcReduction="20000"/>
          </a:bodyPr>
          <a:lstStyle/>
          <a:p>
            <a:pPr marL="1343025" lvl="1" indent="-1143000">
              <a:buFont typeface="Wingdings" panose="05000000000000000000" pitchFamily="2" charset="2"/>
              <a:buChar char="Ø"/>
            </a:pPr>
            <a:r>
              <a:rPr lang="en-US" sz="11200" b="1" dirty="0"/>
              <a:t>A CA Model for Target Tracking in Distributed Mobile Wireless Sensor Network. </a:t>
            </a:r>
          </a:p>
          <a:p>
            <a:pPr marL="1057275" lvl="1" indent="-857250">
              <a:buFont typeface="Wingdings" panose="05000000000000000000" pitchFamily="2" charset="2"/>
              <a:buChar char="Ø"/>
            </a:pPr>
            <a:endParaRPr lang="en-US" sz="6700" b="1" dirty="0"/>
          </a:p>
          <a:p>
            <a:pPr marL="1525905" lvl="2" indent="-1143000">
              <a:buFont typeface="Wingdings" panose="05000000000000000000" pitchFamily="2" charset="2"/>
              <a:buChar char="Ø"/>
            </a:pPr>
            <a:r>
              <a:rPr lang="en-US" sz="8000" dirty="0"/>
              <a:t>Evaluating the proposed model: lifetime, coverage and tracking quality</a:t>
            </a:r>
            <a:r>
              <a:rPr lang="en-US" sz="7200" dirty="0"/>
              <a:t>.</a:t>
            </a:r>
          </a:p>
          <a:p>
            <a:pPr marL="1240155" lvl="2" indent="-857250">
              <a:buFont typeface="Wingdings" panose="05000000000000000000" pitchFamily="2" charset="2"/>
              <a:buChar char="Ø"/>
            </a:pPr>
            <a:endParaRPr lang="en-US" sz="7200" dirty="0"/>
          </a:p>
          <a:p>
            <a:pPr marL="1240155" lvl="2" indent="-857250">
              <a:buFont typeface="Wingdings" panose="05000000000000000000" pitchFamily="2" charset="2"/>
              <a:buChar char="Ø"/>
            </a:pPr>
            <a:r>
              <a:rPr lang="en-US" sz="7200" dirty="0"/>
              <a:t>      Consider different Cell States: Existence, Activity, Alerting and Energy</a:t>
            </a:r>
          </a:p>
          <a:p>
            <a:pPr marL="1525905" lvl="2" indent="-1143000">
              <a:buFont typeface="Wingdings" panose="05000000000000000000" pitchFamily="2" charset="2"/>
              <a:buChar char="Ø"/>
            </a:pPr>
            <a:endParaRPr lang="en-US" sz="8000" dirty="0"/>
          </a:p>
          <a:p>
            <a:pPr marL="1525905" lvl="2" indent="-1143000">
              <a:buFont typeface="Wingdings" panose="05000000000000000000" pitchFamily="2" charset="2"/>
              <a:buChar char="Ø"/>
            </a:pPr>
            <a:r>
              <a:rPr lang="en-US" sz="8000" dirty="0"/>
              <a:t>For movement Neighbor Count algorithm is used.</a:t>
            </a:r>
          </a:p>
          <a:p>
            <a:pPr marL="1525905" lvl="2" indent="-1143000">
              <a:buFont typeface="Wingdings" panose="05000000000000000000" pitchFamily="2" charset="2"/>
              <a:buChar char="Ø"/>
            </a:pPr>
            <a:endParaRPr lang="en-US" sz="8000" dirty="0"/>
          </a:p>
          <a:p>
            <a:pPr marL="1697355" lvl="3" indent="-857250">
              <a:buFont typeface="Wingdings" panose="05000000000000000000" pitchFamily="2" charset="2"/>
              <a:buChar char="Ø"/>
            </a:pPr>
            <a:r>
              <a:rPr lang="en-US" sz="6400" dirty="0"/>
              <a:t>Determines the movement of the sensors based only on a numerical quantity obtained by counting the numbers of nearby sensors.</a:t>
            </a:r>
          </a:p>
          <a:p>
            <a:pPr marL="1697355" lvl="3" indent="-857250">
              <a:buFont typeface="Wingdings" panose="05000000000000000000" pitchFamily="2" charset="2"/>
              <a:buChar char="Ø"/>
            </a:pPr>
            <a:r>
              <a:rPr lang="en-US" sz="6400" dirty="0"/>
              <a:t>Given two thresholds </a:t>
            </a:r>
            <a:r>
              <a:rPr lang="en-US" sz="6400" i="1" dirty="0"/>
              <a:t>k</a:t>
            </a:r>
            <a:r>
              <a:rPr lang="en-US" sz="6400" dirty="0"/>
              <a:t>1</a:t>
            </a:r>
            <a:r>
              <a:rPr lang="en-US" sz="6400" i="1" dirty="0"/>
              <a:t>, k</a:t>
            </a:r>
            <a:r>
              <a:rPr lang="en-US" sz="6400" dirty="0"/>
              <a:t>2 where </a:t>
            </a:r>
            <a:r>
              <a:rPr lang="en-US" sz="6400" i="1" dirty="0"/>
              <a:t>k</a:t>
            </a:r>
            <a:r>
              <a:rPr lang="en-US" sz="6400" dirty="0"/>
              <a:t>1 </a:t>
            </a:r>
            <a:r>
              <a:rPr lang="en-US" sz="6400" i="1" dirty="0"/>
              <a:t>&lt;  k</a:t>
            </a:r>
            <a:r>
              <a:rPr lang="en-US" sz="6400" dirty="0"/>
              <a:t>2, a sensor does not move if </a:t>
            </a:r>
            <a:r>
              <a:rPr lang="en-US" sz="6400" i="1" dirty="0"/>
              <a:t>k</a:t>
            </a:r>
            <a:r>
              <a:rPr lang="en-US" sz="6400" dirty="0"/>
              <a:t>1 </a:t>
            </a:r>
            <a:r>
              <a:rPr lang="en-US" sz="6400" i="1" dirty="0"/>
              <a:t>≤ n ≤ k</a:t>
            </a:r>
            <a:r>
              <a:rPr lang="en-US" sz="6400" dirty="0"/>
              <a:t>2, where </a:t>
            </a:r>
            <a:r>
              <a:rPr lang="en-US" sz="6400" i="1" dirty="0"/>
              <a:t>n </a:t>
            </a:r>
            <a:r>
              <a:rPr lang="en-US" sz="6400" dirty="0"/>
              <a:t>is the number of sensors located within </a:t>
            </a:r>
            <a:r>
              <a:rPr lang="en-US" sz="6400" i="1" dirty="0" err="1"/>
              <a:t>Rc</a:t>
            </a:r>
            <a:r>
              <a:rPr lang="en-US" sz="6400" i="1" dirty="0"/>
              <a:t> </a:t>
            </a:r>
            <a:r>
              <a:rPr lang="en-US" sz="6400" dirty="0"/>
              <a:t>from the cell</a:t>
            </a:r>
          </a:p>
          <a:p>
            <a:pPr marL="1097280" lvl="3" indent="-257175"/>
            <a:endParaRPr lang="en-US" sz="6400" dirty="0"/>
          </a:p>
          <a:p>
            <a:pPr marL="382905" lvl="2" indent="0">
              <a:buNone/>
            </a:pPr>
            <a:br>
              <a:rPr lang="en-US" sz="6400" dirty="0">
                <a:latin typeface="+mj-lt"/>
              </a:rPr>
            </a:br>
            <a:r>
              <a:rPr lang="en-US" sz="6400" dirty="0">
                <a:latin typeface="+mj-lt"/>
              </a:rPr>
              <a:t> </a:t>
            </a:r>
            <a:br>
              <a:rPr lang="en-US" sz="6400" dirty="0"/>
            </a:br>
            <a:br>
              <a:rPr lang="en-US" dirty="0"/>
            </a:br>
            <a:endParaRPr lang="en-US" sz="4900" dirty="0"/>
          </a:p>
          <a:p>
            <a:pPr marL="1097280" lvl="3" indent="-257175"/>
            <a:endParaRPr lang="en-US" sz="3400" dirty="0"/>
          </a:p>
          <a:p>
            <a:pPr marL="640080" lvl="2" indent="-257175"/>
            <a:endParaRPr lang="en-US" sz="3800" dirty="0">
              <a:latin typeface="+mj-lt"/>
            </a:endParaRPr>
          </a:p>
          <a:p>
            <a:pPr marL="640080" lvl="2" indent="-257175"/>
            <a:endParaRPr lang="en-US" sz="1800" dirty="0">
              <a:latin typeface="+mj-lt"/>
            </a:endParaRPr>
          </a:p>
          <a:p>
            <a:pPr marL="382905" lvl="2" indent="0">
              <a:buNone/>
            </a:pPr>
            <a:br>
              <a:rPr lang="en-US" dirty="0"/>
            </a:br>
            <a:br>
              <a:rPr lang="en-US" dirty="0"/>
            </a:br>
            <a:endParaRPr lang="en-US" sz="1800" dirty="0"/>
          </a:p>
          <a:p>
            <a:pPr lvl="1"/>
            <a:endParaRPr lang="en-US" sz="2800" b="1" dirty="0"/>
          </a:p>
          <a:p>
            <a:pPr lvl="1"/>
            <a:endParaRPr lang="en-US" sz="2800" b="1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59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 Contd. (7/7)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525905" lvl="2" indent="-1143000">
              <a:buFont typeface="Wingdings" panose="05000000000000000000" pitchFamily="2" charset="2"/>
              <a:buChar char="Ø"/>
            </a:pPr>
            <a:r>
              <a:rPr lang="en-US" sz="6500" dirty="0"/>
              <a:t>For Energy Efficiency Activation Strategy is followed:</a:t>
            </a:r>
          </a:p>
          <a:p>
            <a:pPr marL="1697355" lvl="3" indent="-857250">
              <a:buFont typeface="Wingdings" panose="05000000000000000000" pitchFamily="2" charset="2"/>
              <a:buChar char="Ø"/>
            </a:pPr>
            <a:r>
              <a:rPr lang="en-US" sz="4200" dirty="0"/>
              <a:t>If a sensor in the active state has more than </a:t>
            </a:r>
            <a:r>
              <a:rPr lang="en-US" sz="4200" i="1" dirty="0"/>
              <a:t>n</a:t>
            </a:r>
            <a:r>
              <a:rPr lang="en-US" sz="4200" dirty="0"/>
              <a:t>1 active neighbors, then it should move into the stand-by state;</a:t>
            </a:r>
          </a:p>
          <a:p>
            <a:pPr marL="1697355" lvl="3" indent="-857250">
              <a:buFont typeface="Wingdings" panose="05000000000000000000" pitchFamily="2" charset="2"/>
              <a:buChar char="Ø"/>
            </a:pPr>
            <a:r>
              <a:rPr lang="en-US" sz="4200" dirty="0"/>
              <a:t>If a sensor in the stand-by state has less than </a:t>
            </a:r>
            <a:r>
              <a:rPr lang="en-US" sz="4200" i="1" dirty="0"/>
              <a:t>n</a:t>
            </a:r>
            <a:r>
              <a:rPr lang="en-US" sz="4200" dirty="0"/>
              <a:t>2 active neighbors, then it should move into the active state</a:t>
            </a:r>
          </a:p>
          <a:p>
            <a:pPr marL="1697355" lvl="3" indent="-857250">
              <a:buFont typeface="Wingdings" panose="05000000000000000000" pitchFamily="2" charset="2"/>
              <a:buChar char="Ø"/>
            </a:pPr>
            <a:endParaRPr lang="en-US" sz="4200" dirty="0"/>
          </a:p>
          <a:p>
            <a:pPr marL="1240155" lvl="2" indent="-857250">
              <a:buFont typeface="Wingdings" panose="05000000000000000000" pitchFamily="2" charset="2"/>
              <a:buChar char="Ø"/>
            </a:pPr>
            <a:r>
              <a:rPr lang="en-US" sz="6600" dirty="0"/>
              <a:t>For Detection Tri-level alerting system is followed:</a:t>
            </a:r>
          </a:p>
          <a:p>
            <a:pPr marL="1697355" lvl="3" indent="-857250">
              <a:buFont typeface="Wingdings" panose="05000000000000000000" pitchFamily="2" charset="2"/>
              <a:buChar char="Ø"/>
            </a:pPr>
            <a:r>
              <a:rPr lang="en-US" sz="4400" dirty="0"/>
              <a:t>Different Alerting state detect the presence of target</a:t>
            </a:r>
            <a:br>
              <a:rPr lang="en-US" sz="6400" dirty="0"/>
            </a:br>
            <a:r>
              <a:rPr lang="en-US" sz="6400" i="1" dirty="0"/>
              <a:t> </a:t>
            </a:r>
            <a:br>
              <a:rPr lang="en-US" sz="6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and Duty Cycled Activation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Small subset of all the nodes are in tracking mode at any given point of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entire sensor network periodically turns off and on with a regular duty cycle.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duty-cycled activation can be used in conjunction with any other activation strategy for target tracking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20077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rabicParenBoth"/>
            </a:pPr>
            <a:r>
              <a:rPr lang="en-US" sz="2400" dirty="0"/>
              <a:t>To Develop a CA-based algorithm for movement of sensors in a MWSN of hexagonal grids to track the object of interest.</a:t>
            </a:r>
          </a:p>
          <a:p>
            <a:pPr marL="514350" indent="-514350">
              <a:buAutoNum type="arabicParenBoth"/>
            </a:pPr>
            <a:endParaRPr lang="en-US" sz="2400" dirty="0"/>
          </a:p>
          <a:p>
            <a:pPr marL="514350" indent="-514350">
              <a:buAutoNum type="arabicParenBoth"/>
            </a:pPr>
            <a:r>
              <a:rPr lang="en-US" sz="2400" dirty="0"/>
              <a:t>Combining Duty Cycled and Selective Activation Strategy for target tracking in order to save more energy. </a:t>
            </a:r>
          </a:p>
          <a:p>
            <a:pPr marL="514350" indent="-514350">
              <a:buAutoNum type="arabicParenBoth"/>
            </a:pPr>
            <a:endParaRPr lang="en-US" sz="2400" dirty="0"/>
          </a:p>
          <a:p>
            <a:pPr marL="514350" indent="-514350">
              <a:buAutoNum type="arabicParenBoth"/>
            </a:pPr>
            <a:r>
              <a:rPr lang="en-US" sz="2400" dirty="0">
                <a:solidFill>
                  <a:schemeClr val="tx1"/>
                </a:solidFill>
              </a:rPr>
              <a:t>To develop additional rules to track the target while maintaining balance between coverage and </a:t>
            </a:r>
            <a:r>
              <a:rPr lang="en-US" sz="2400" dirty="0"/>
              <a:t>Energy Consumption.</a:t>
            </a:r>
            <a:br>
              <a:rPr lang="en-US" dirty="0"/>
            </a:br>
            <a:br>
              <a:rPr lang="en-US" dirty="0"/>
            </a:b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14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45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Tracking using CA has been done in Square Grid using Neighbor Count Algorithm [4].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Motion Planning Algorithm using Hexagonal grid has been implemented in [2]. Coverage has been increased using different Movement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Will implement Hexagonal grid for Sensor Movement Using the Algorithm from [2] in order to maximize coverage.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Combine Selective and Duty Cycled activation strategy to save more energy while tracking.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563756"/>
            <a:ext cx="10058400" cy="5009322"/>
          </a:xfrm>
        </p:spPr>
        <p:txBody>
          <a:bodyPr>
            <a:noAutofit/>
          </a:bodyPr>
          <a:lstStyle/>
          <a:p>
            <a:pPr marL="914400" indent="-914400">
              <a:buNone/>
            </a:pPr>
            <a:r>
              <a:rPr lang="pt-BR" sz="1800" dirty="0">
                <a:solidFill>
                  <a:schemeClr val="tx1"/>
                </a:solidFill>
              </a:rPr>
              <a:t>[1]	Cunha, A. P. Silva, A. A. F. Loureiro, and </a:t>
            </a:r>
            <a:r>
              <a:rPr lang="en-US" sz="1800" dirty="0">
                <a:solidFill>
                  <a:schemeClr val="tx1"/>
                </a:solidFill>
              </a:rPr>
              <a:t>L. B. Ruiz. Simulating large Wireless Sensor Networks Using Cellular Automata. In Proceedings of the 38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annual Symposium on Simulation, pages 323–330, 2005.</a:t>
            </a:r>
          </a:p>
          <a:p>
            <a:pPr marL="914400" indent="-914400">
              <a:buNone/>
            </a:pPr>
            <a:r>
              <a:rPr lang="en-US" sz="1800" dirty="0">
                <a:solidFill>
                  <a:schemeClr val="tx1"/>
                </a:solidFill>
              </a:rPr>
              <a:t>[2]	</a:t>
            </a:r>
            <a:r>
              <a:rPr lang="en-US" sz="1800" dirty="0" err="1">
                <a:solidFill>
                  <a:schemeClr val="tx1"/>
                </a:solidFill>
              </a:rPr>
              <a:t>Salimur</a:t>
            </a:r>
            <a:r>
              <a:rPr lang="en-US" sz="1800" dirty="0">
                <a:solidFill>
                  <a:schemeClr val="tx1"/>
                </a:solidFill>
              </a:rPr>
              <a:t> Choudhury, </a:t>
            </a:r>
            <a:r>
              <a:rPr lang="en-US" sz="1800" dirty="0" err="1"/>
              <a:t>Sakhawat</a:t>
            </a:r>
            <a:r>
              <a:rPr lang="en-US" sz="1800" dirty="0"/>
              <a:t> </a:t>
            </a:r>
            <a:r>
              <a:rPr lang="en-US" sz="1800" dirty="0" err="1"/>
              <a:t>Hossen</a:t>
            </a:r>
            <a:r>
              <a:rPr lang="en-US" sz="1800" dirty="0"/>
              <a:t>, Muhammad Mahbub </a:t>
            </a:r>
            <a:r>
              <a:rPr lang="en-US" sz="1800" dirty="0" err="1"/>
              <a:t>Alam</a:t>
            </a:r>
            <a:r>
              <a:rPr lang="en-US" sz="1800" dirty="0"/>
              <a:t>, </a:t>
            </a:r>
            <a:r>
              <a:rPr lang="en-US" sz="1800" dirty="0" err="1"/>
              <a:t>Ahnaf</a:t>
            </a:r>
            <a:r>
              <a:rPr lang="en-US" sz="1800" dirty="0"/>
              <a:t> Munir, </a:t>
            </a:r>
            <a:r>
              <a:rPr lang="en-US" sz="1800" dirty="0" err="1"/>
              <a:t>Shihab</a:t>
            </a:r>
            <a:r>
              <a:rPr lang="en-US" sz="1800" dirty="0"/>
              <a:t> </a:t>
            </a:r>
            <a:r>
              <a:rPr lang="en-US" sz="1800" dirty="0" err="1"/>
              <a:t>Uzzaman</a:t>
            </a:r>
            <a:r>
              <a:rPr lang="en-US" sz="1800" dirty="0"/>
              <a:t>. Localized Motion Planning algorithm for Mobile Wireless Sensor Networks,</a:t>
            </a:r>
            <a:r>
              <a:rPr lang="en-US" sz="1800" i="1" dirty="0"/>
              <a:t> Int. </a:t>
            </a:r>
            <a:r>
              <a:rPr lang="en-US" sz="1800" i="1" dirty="0" err="1"/>
              <a:t>Journ</a:t>
            </a:r>
            <a:r>
              <a:rPr lang="en-US" sz="1800" i="1" dirty="0"/>
              <a:t>. of Unconventional Computing</a:t>
            </a:r>
            <a:endParaRPr lang="en-US" sz="1800" dirty="0">
              <a:solidFill>
                <a:schemeClr val="tx1"/>
              </a:solidFill>
            </a:endParaRPr>
          </a:p>
          <a:p>
            <a:pPr marL="914400" indent="-914400">
              <a:buNone/>
            </a:pPr>
            <a:r>
              <a:rPr lang="en-US" sz="1800" dirty="0"/>
              <a:t>[3]          S. Choudhury, S. G. </a:t>
            </a:r>
            <a:r>
              <a:rPr lang="en-US" sz="1800" dirty="0" err="1"/>
              <a:t>Akl</a:t>
            </a:r>
            <a:r>
              <a:rPr lang="en-US" sz="1800" dirty="0"/>
              <a:t>, and K. </a:t>
            </a:r>
            <a:r>
              <a:rPr lang="en-US" sz="1800" dirty="0" err="1"/>
              <a:t>Salomaa</a:t>
            </a:r>
            <a:r>
              <a:rPr lang="en-US" sz="1800" dirty="0"/>
              <a:t>. Energy efficient cellular automaton based algorithms for mobile wireless sensor networks. In </a:t>
            </a:r>
            <a:r>
              <a:rPr lang="en-US" sz="1800" i="1" dirty="0"/>
              <a:t>Proceedings of the 2012 IEEE Wireless Communications and Networking Conference</a:t>
            </a:r>
            <a:r>
              <a:rPr lang="en-US" sz="1800" dirty="0"/>
              <a:t>, WCNC’12, pages 2341–2346, 2012.</a:t>
            </a:r>
          </a:p>
          <a:p>
            <a:pPr marL="914400" indent="-914400">
              <a:buNone/>
            </a:pPr>
            <a:r>
              <a:rPr lang="en-US" sz="1800" dirty="0">
                <a:solidFill>
                  <a:schemeClr val="tx1"/>
                </a:solidFill>
              </a:rPr>
              <a:t>[4]	Sang-Ki </a:t>
            </a:r>
            <a:r>
              <a:rPr lang="en-US" sz="1800" dirty="0" err="1">
                <a:solidFill>
                  <a:schemeClr val="tx1"/>
                </a:solidFill>
              </a:rPr>
              <a:t>Ko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Hwee</a:t>
            </a:r>
            <a:r>
              <a:rPr lang="en-US" sz="1800" dirty="0">
                <a:solidFill>
                  <a:schemeClr val="tx1"/>
                </a:solidFill>
              </a:rPr>
              <a:t> Kim and </a:t>
            </a:r>
            <a:r>
              <a:rPr lang="en-US" sz="1800" dirty="0" err="1">
                <a:solidFill>
                  <a:schemeClr val="tx1"/>
                </a:solidFill>
              </a:rPr>
              <a:t>Yo</a:t>
            </a:r>
            <a:r>
              <a:rPr lang="en-US" sz="1800" dirty="0">
                <a:solidFill>
                  <a:schemeClr val="tx1"/>
                </a:solidFill>
              </a:rPr>
              <a:t>-Sub Han. A CA Model for Target Tracking in Distributed Mobile Wireless Sensor Network, 13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International Conference on Control, Automations and Systems, (ICCAS), 2013</a:t>
            </a:r>
          </a:p>
          <a:p>
            <a:pPr marL="914400" indent="-914400">
              <a:buNone/>
            </a:pPr>
            <a:r>
              <a:rPr lang="en-US" sz="1800" dirty="0"/>
              <a:t>[5]           S. Choudhury, K. </a:t>
            </a:r>
            <a:r>
              <a:rPr lang="en-US" sz="1800" dirty="0" err="1"/>
              <a:t>Salomaa</a:t>
            </a:r>
            <a:r>
              <a:rPr lang="en-US" sz="1800" dirty="0"/>
              <a:t>, and S. G. </a:t>
            </a:r>
            <a:r>
              <a:rPr lang="en-US" sz="1800" dirty="0" err="1"/>
              <a:t>Akl</a:t>
            </a:r>
            <a:r>
              <a:rPr lang="en-US" sz="1800" dirty="0"/>
              <a:t>. A cellular automaton model for wireless sensor networks. </a:t>
            </a:r>
            <a:r>
              <a:rPr lang="en-US" sz="1800" i="1" dirty="0"/>
              <a:t>Journal of </a:t>
            </a:r>
            <a:r>
              <a:rPr lang="en-US" sz="1800" i="1" dirty="0" err="1"/>
              <a:t>Celluar</a:t>
            </a:r>
            <a:r>
              <a:rPr lang="en-US" sz="1800" i="1" dirty="0"/>
              <a:t> Automata</a:t>
            </a:r>
            <a:r>
              <a:rPr lang="en-US" sz="1800" dirty="0"/>
              <a:t>, 7(3):223–241, 2012.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05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  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7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27149"/>
            <a:ext cx="6622278" cy="4589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Mobile Wireless Sensor Network (MWSN)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distributed sensing and processing capabilities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Basically a wireless sensor network (WSN) in which the sensor nodes are mobile.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Consists of several tiny mobile nodes.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limited attributes energy, transmission range, memory, processing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More versatile than static sensor networks</a:t>
            </a:r>
            <a:endParaRPr lang="en-US" sz="2200" dirty="0"/>
          </a:p>
          <a:p>
            <a:pPr marL="746125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2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79" y="2037847"/>
            <a:ext cx="4569151" cy="3192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530" y="5883965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38015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Limitations of Mobile Wireless Sensor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Energy of the nodes are limited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Small sensing and communicating region for each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Movement limited due to small amount of energy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Requires high degree of cooperation among the nodes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6188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Track a moving target considering energy-efficiency.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Increasing lifetime of the network .</a:t>
            </a:r>
          </a:p>
          <a:p>
            <a:pPr marL="80645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Finding the optimum coverage with minimum movement of the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Therefore, the final objective is to track a target by balancing among:</a:t>
            </a:r>
          </a:p>
          <a:p>
            <a:pPr marL="80645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Network coverage, </a:t>
            </a:r>
          </a:p>
          <a:p>
            <a:pPr marL="80645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Network connectivity, and </a:t>
            </a:r>
          </a:p>
          <a:p>
            <a:pPr marL="80645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Network lifetime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4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Tracking in MWSN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Detect an object in the network area.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Track the moving path of the object.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Initially Deploy the sensor to cover an Area.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Energy-efficiency is one of the significant issues.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Challenge is to combine between coverage and Lifetime of the Network.</a:t>
            </a:r>
            <a:br>
              <a:rPr lang="en-US" sz="2400" dirty="0"/>
            </a:b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64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Related Work (1/7)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85462"/>
                <a:ext cx="8946541" cy="49629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</a:rPr>
                  <a:t>Simulating large Wireless Sensor Networks Using Cellular Automata, IEEE Annual Simulation Symposium, 2005 (CUNHA)</a:t>
                </a:r>
              </a:p>
              <a:p>
                <a:pPr marL="542925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</a:rPr>
                  <a:t>Verifies the applicability of using Cellular Automata(CA) for simulating different aspects of sensor networks</a:t>
                </a:r>
              </a:p>
              <a:p>
                <a:pPr marL="542925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</a:rPr>
                  <a:t>CA defined formally as a 4-tuple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668655" lvl="2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– A regular grid of cells</a:t>
                </a:r>
              </a:p>
              <a:p>
                <a:pPr marL="668655" lvl="2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– A finite set of states for each cell</a:t>
                </a:r>
              </a:p>
              <a:p>
                <a:pPr marL="668655" lvl="2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– Finite set on neighborhood indices</a:t>
                </a:r>
              </a:p>
              <a:p>
                <a:pPr marL="668655" lvl="2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– Transition function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85462"/>
                <a:ext cx="8946541" cy="4962938"/>
              </a:xfrm>
              <a:blipFill>
                <a:blip r:embed="rId2"/>
                <a:stretch>
                  <a:fillRect l="-81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6</a:t>
            </a:fld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2" y="3766931"/>
            <a:ext cx="2260940" cy="2242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4122" y="6009187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taken from [1]</a:t>
            </a:r>
          </a:p>
        </p:txBody>
      </p:sp>
    </p:spTree>
    <p:extLst>
      <p:ext uri="{BB962C8B-B14F-4D97-AF65-F5344CB8AC3E}">
        <p14:creationId xmlns:p14="http://schemas.microsoft.com/office/powerpoint/2010/main" val="41255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Related Work Contd. (2/7)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58261" cy="4023360"/>
          </a:xfrm>
        </p:spPr>
        <p:txBody>
          <a:bodyPr/>
          <a:lstStyle/>
          <a:p>
            <a:pPr marL="52578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Applies the Topology Control Algorithm: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Grey cells in (a) show that all nodes are in ‘on’ state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Algorithm used to turn certain nodes ‘off’ while </a:t>
            </a:r>
          </a:p>
          <a:p>
            <a:pPr marL="726948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  maintaining connection within the network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Network dies when the energy of all nodes are drained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z="2000" smtClean="0"/>
              <a:t>7</a:t>
            </a:fld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41" y="1967677"/>
            <a:ext cx="4070203" cy="3779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0791" y="6282080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taken from[1] </a:t>
            </a:r>
          </a:p>
        </p:txBody>
      </p:sp>
    </p:spTree>
    <p:extLst>
      <p:ext uri="{BB962C8B-B14F-4D97-AF65-F5344CB8AC3E}">
        <p14:creationId xmlns:p14="http://schemas.microsoft.com/office/powerpoint/2010/main" val="33207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/>
          <a:lstStyle/>
          <a:p>
            <a:r>
              <a:rPr lang="en-US" dirty="0">
                <a:latin typeface="+mn-lt"/>
              </a:rPr>
              <a:t>Related Work Contd. (3/7)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889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latin typeface="+mn-lt"/>
              </a:rPr>
              <a:t>Energy Efficient Cellular Automaton Based Algorithms for Mobile Wireless Sensor Networks,</a:t>
            </a:r>
            <a:r>
              <a:rPr lang="en-US" sz="9600" i="1" dirty="0">
                <a:latin typeface="+mn-lt"/>
              </a:rPr>
              <a:t> 2012 IEEE Wireless Communications and Networking Conference.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0" i="1" dirty="0">
              <a:latin typeface="+mn-lt"/>
            </a:endParaRPr>
          </a:p>
          <a:p>
            <a:pPr marL="0" indent="0">
              <a:buNone/>
            </a:pPr>
            <a:endParaRPr lang="en-US" sz="6000" i="1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/>
              <a:t>to position the sensors in a way that maximizes the</a:t>
            </a:r>
            <a:br>
              <a:rPr lang="en-US" sz="7200" dirty="0"/>
            </a:br>
            <a:r>
              <a:rPr lang="en-US" sz="7200" dirty="0"/>
              <a:t>coverage.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/>
              <a:t>to minimize the movements of the sensors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5600" dirty="0"/>
          </a:p>
          <a:p>
            <a:pPr marL="0" indent="0" algn="just">
              <a:buNone/>
            </a:pPr>
            <a:r>
              <a:rPr lang="en-US" sz="6000" dirty="0"/>
              <a:t>In a reasonable amount of time.</a:t>
            </a:r>
            <a:endParaRPr lang="en-US" sz="6000" i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5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5400" dirty="0"/>
          </a:p>
          <a:p>
            <a:pPr marL="0" indent="0" algn="just">
              <a:buNone/>
            </a:pPr>
            <a:endParaRPr lang="en-US" sz="6000" i="1" dirty="0">
              <a:latin typeface="+mn-lt"/>
            </a:endParaRPr>
          </a:p>
          <a:p>
            <a:pPr marL="457200" lvl="1" indent="0">
              <a:buNone/>
            </a:pPr>
            <a:endParaRPr lang="en-US" sz="5800" i="1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5800" i="1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5800" i="1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5800" i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700" dirty="0"/>
              <a:t>Figure taken from [3]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57" y="3971232"/>
            <a:ext cx="5194852" cy="2692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55" y="4207019"/>
            <a:ext cx="2650434" cy="2481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371" y="6077887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taken from [3] </a:t>
            </a:r>
          </a:p>
        </p:txBody>
      </p:sp>
    </p:spTree>
    <p:extLst>
      <p:ext uri="{BB962C8B-B14F-4D97-AF65-F5344CB8AC3E}">
        <p14:creationId xmlns:p14="http://schemas.microsoft.com/office/powerpoint/2010/main" val="18183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508"/>
          </a:xfrm>
        </p:spPr>
        <p:txBody>
          <a:bodyPr/>
          <a:lstStyle/>
          <a:p>
            <a:r>
              <a:rPr lang="en-US" dirty="0">
                <a:latin typeface="+mn-lt"/>
              </a:rPr>
              <a:t>Related Work Contd. (4/7)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0017"/>
            <a:ext cx="8946541" cy="498281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1200" dirty="0"/>
              <a:t>A Cellular Automaton Model for Wireless Sensor Networks(JCA):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8000" dirty="0"/>
              <a:t>Cellular automaton algorithms to optimize the coverage and the lifetime of a WSN.</a:t>
            </a:r>
            <a:endParaRPr lang="en-US" sz="6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8000" dirty="0"/>
              <a:t>For Coverage uses radius-1 or radius-2 neighborhood (CUNHA).</a:t>
            </a:r>
            <a:endParaRPr lang="en-US" sz="6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8000" dirty="0"/>
              <a:t> Each cell can have 3 states: awake, asleep and dead.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6000" dirty="0">
                <a:latin typeface="+mj-lt"/>
              </a:rPr>
              <a:t>A cell in the awake state that has at least </a:t>
            </a:r>
            <a:r>
              <a:rPr lang="en-US" sz="6000" dirty="0" err="1">
                <a:latin typeface="+mj-lt"/>
              </a:rPr>
              <a:t>i</a:t>
            </a:r>
            <a:r>
              <a:rPr lang="en-US" sz="6000" dirty="0">
                <a:latin typeface="+mj-lt"/>
              </a:rPr>
              <a:t> neighbors awake, goes to the</a:t>
            </a:r>
            <a:br>
              <a:rPr lang="en-US" sz="6000" dirty="0">
                <a:latin typeface="+mj-lt"/>
              </a:rPr>
            </a:br>
            <a:r>
              <a:rPr lang="en-US" sz="6000" dirty="0">
                <a:latin typeface="+mj-lt"/>
              </a:rPr>
              <a:t>asleep stale; otherwise it remains awake.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6200" dirty="0"/>
              <a:t> A cell in the asleep state that has less then j neighbors awake, wakes up;</a:t>
            </a:r>
            <a:br>
              <a:rPr lang="en-US" sz="6200" dirty="0"/>
            </a:br>
            <a:r>
              <a:rPr lang="en-US" sz="6200" dirty="0"/>
              <a:t>otherwise it stays asleep.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6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8000" dirty="0"/>
              <a:t>CA model also can detect objects .</a:t>
            </a:r>
          </a:p>
          <a:p>
            <a:pPr marL="457200" lvl="1" indent="0">
              <a:buNone/>
            </a:pPr>
            <a:endParaRPr lang="en-US" sz="3000" dirty="0"/>
          </a:p>
          <a:p>
            <a:pPr marL="914400" lvl="2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B97F-F7B4-49E5-A4E2-1CF27EEC45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7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897</Words>
  <Application>Microsoft Office PowerPoint</Application>
  <PresentationFormat>Widescreen</PresentationFormat>
  <Paragraphs>174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A Cellular Automata Model for Target Tracking in Distributed Mobile Wireless Sensor Network</vt:lpstr>
      <vt:lpstr>Introduction</vt:lpstr>
      <vt:lpstr>Limitations of Mobile Wireless Sensor Network</vt:lpstr>
      <vt:lpstr>Objectives</vt:lpstr>
      <vt:lpstr>Target Tracking in MWSN</vt:lpstr>
      <vt:lpstr>Related Work (1/7) </vt:lpstr>
      <vt:lpstr>Related Work Contd. (2/7)</vt:lpstr>
      <vt:lpstr>Related Work Contd. (3/7)</vt:lpstr>
      <vt:lpstr>Related Work Contd. (4/7)</vt:lpstr>
      <vt:lpstr>Related Work Contd. (5/7)</vt:lpstr>
      <vt:lpstr>Related Work Contd. (6/7)</vt:lpstr>
      <vt:lpstr>Related Work Contd. (7/7)</vt:lpstr>
      <vt:lpstr>Selective and Duty Cycled Activation Strategy</vt:lpstr>
      <vt:lpstr>Problem Definition</vt:lpstr>
      <vt:lpstr>Proposal</vt:lpstr>
      <vt:lpstr>Reference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Ahnaf Munir</dc:creator>
  <cp:lastModifiedBy>Aspire</cp:lastModifiedBy>
  <cp:revision>642</cp:revision>
  <dcterms:created xsi:type="dcterms:W3CDTF">2015-05-10T16:35:50Z</dcterms:created>
  <dcterms:modified xsi:type="dcterms:W3CDTF">2017-06-08T18:55:24Z</dcterms:modified>
</cp:coreProperties>
</file>