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63" r:id="rId4"/>
    <p:sldId id="260" r:id="rId5"/>
    <p:sldId id="264" r:id="rId6"/>
    <p:sldId id="265" r:id="rId7"/>
    <p:sldId id="266" r:id="rId8"/>
    <p:sldId id="267" r:id="rId9"/>
    <p:sldId id="268" r:id="rId10"/>
    <p:sldId id="269" r:id="rId11"/>
    <p:sldId id="270" r:id="rId12"/>
    <p:sldId id="271" r:id="rId13"/>
    <p:sldId id="272" r:id="rId14"/>
    <p:sldId id="273" r:id="rId15"/>
    <p:sldId id="274" r:id="rId16"/>
    <p:sldId id="278" r:id="rId17"/>
    <p:sldId id="275" r:id="rId18"/>
    <p:sldId id="280" r:id="rId19"/>
    <p:sldId id="276" r:id="rId20"/>
    <p:sldId id="277" r:id="rId21"/>
    <p:sldId id="279" r:id="rId22"/>
    <p:sldId id="281" r:id="rId23"/>
    <p:sldId id="282" r:id="rId24"/>
    <p:sldId id="283" r:id="rId25"/>
    <p:sldId id="284" r:id="rId26"/>
    <p:sldId id="285" r:id="rId27"/>
    <p:sldId id="286" r:id="rId28"/>
    <p:sldId id="287"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EBE4E2-722C-4916-A391-E0B1B79DBDC9}" type="datetimeFigureOut">
              <a:rPr lang="en-US" smtClean="0"/>
              <a:t>16/11/2022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41531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BE4E2-722C-4916-A391-E0B1B79DBDC9}" type="datetimeFigureOut">
              <a:rPr lang="en-US" smtClean="0"/>
              <a:t>16/11/2022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3024504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BE4E2-722C-4916-A391-E0B1B79DBDC9}" type="datetimeFigureOut">
              <a:rPr lang="en-US" smtClean="0"/>
              <a:t>16/11/2022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07FA81-D92D-4079-88C7-8B7259F34E9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7226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EEBE4E2-722C-4916-A391-E0B1B79DBDC9}" type="datetimeFigureOut">
              <a:rPr lang="en-US" smtClean="0"/>
              <a:t>16/11/2022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905477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EEBE4E2-722C-4916-A391-E0B1B79DBDC9}" type="datetimeFigureOut">
              <a:rPr lang="en-US" smtClean="0"/>
              <a:t>16/11/2022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07FA81-D92D-4079-88C7-8B7259F34E9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3085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EEBE4E2-722C-4916-A391-E0B1B79DBDC9}" type="datetimeFigureOut">
              <a:rPr lang="en-US" smtClean="0"/>
              <a:t>16/11/2022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3259512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EBE4E2-722C-4916-A391-E0B1B79DBDC9}" type="datetimeFigureOut">
              <a:rPr lang="en-US" smtClean="0"/>
              <a:t>16/11/2022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3278513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EBE4E2-722C-4916-A391-E0B1B79DBDC9}" type="datetimeFigureOut">
              <a:rPr lang="en-US" smtClean="0"/>
              <a:t>16/11/2022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93613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EBE4E2-722C-4916-A391-E0B1B79DBDC9}" type="datetimeFigureOut">
              <a:rPr lang="en-US" smtClean="0"/>
              <a:t>16/11/2022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23634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BE4E2-722C-4916-A391-E0B1B79DBDC9}" type="datetimeFigureOut">
              <a:rPr lang="en-US" smtClean="0"/>
              <a:t>16/11/2022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740422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EBE4E2-722C-4916-A391-E0B1B79DBDC9}" type="datetimeFigureOut">
              <a:rPr lang="en-US" smtClean="0"/>
              <a:t>16/11/2022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320374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EBE4E2-722C-4916-A391-E0B1B79DBDC9}" type="datetimeFigureOut">
              <a:rPr lang="en-US" smtClean="0"/>
              <a:t>16/11/2022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1669961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EBE4E2-722C-4916-A391-E0B1B79DBDC9}" type="datetimeFigureOut">
              <a:rPr lang="en-US" smtClean="0"/>
              <a:t>16/11/2022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407299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BE4E2-722C-4916-A391-E0B1B79DBDC9}" type="datetimeFigureOut">
              <a:rPr lang="en-US" smtClean="0"/>
              <a:t>16/11/2022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185300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BE4E2-722C-4916-A391-E0B1B79DBDC9}" type="datetimeFigureOut">
              <a:rPr lang="en-US" smtClean="0"/>
              <a:t>16/11/2022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39901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BE4E2-722C-4916-A391-E0B1B79DBDC9}" type="datetimeFigureOut">
              <a:rPr lang="en-US" smtClean="0"/>
              <a:t>16/11/2022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4206405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EBE4E2-722C-4916-A391-E0B1B79DBDC9}" type="datetimeFigureOut">
              <a:rPr lang="en-US" smtClean="0"/>
              <a:t>16/11/2022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C07FA81-D92D-4079-88C7-8B7259F34E9B}" type="slidenum">
              <a:rPr lang="en-US" smtClean="0"/>
              <a:t>‹#›</a:t>
            </a:fld>
            <a:endParaRPr lang="en-US"/>
          </a:p>
        </p:txBody>
      </p:sp>
    </p:spTree>
    <p:extLst>
      <p:ext uri="{BB962C8B-B14F-4D97-AF65-F5344CB8AC3E}">
        <p14:creationId xmlns:p14="http://schemas.microsoft.com/office/powerpoint/2010/main" val="175169907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laravel.com/docs/8.x" TargetMode="External"/><Relationship Id="rId7" Type="http://schemas.openxmlformats.org/officeDocument/2006/relationships/hyperlink" Target="https://amarchamber.com/" TargetMode="External"/><Relationship Id="rId2" Type="http://schemas.openxmlformats.org/officeDocument/2006/relationships/hyperlink" Target="https://app.creately.com/d/rWNGg4JUeCt/edit" TargetMode="External"/><Relationship Id="rId1" Type="http://schemas.openxmlformats.org/officeDocument/2006/relationships/slideLayout" Target="../slideLayouts/slideLayout2.xml"/><Relationship Id="rId6" Type="http://schemas.openxmlformats.org/officeDocument/2006/relationships/hyperlink" Target="https://zilsoft.net/about/" TargetMode="External"/><Relationship Id="rId5" Type="http://schemas.openxmlformats.org/officeDocument/2006/relationships/hyperlink" Target="https://www.konnectplugins.com/proclinic/Vertical/index.html" TargetMode="External"/><Relationship Id="rId4" Type="http://schemas.openxmlformats.org/officeDocument/2006/relationships/hyperlink" Target="https://reactj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2680"/>
            <a:ext cx="9144000" cy="2387600"/>
          </a:xfrm>
        </p:spPr>
        <p:txBody>
          <a:bodyPr>
            <a:normAutofit/>
          </a:bodyPr>
          <a:lstStyle/>
          <a:p>
            <a:r>
              <a:rPr lang="en-US" dirty="0" smtClean="0"/>
              <a:t>Welcome To The Presentation on</a:t>
            </a:r>
            <a:endParaRPr lang="en-US" dirty="0"/>
          </a:p>
        </p:txBody>
      </p:sp>
      <p:sp>
        <p:nvSpPr>
          <p:cNvPr id="3" name="Subtitle 2"/>
          <p:cNvSpPr>
            <a:spLocks noGrp="1"/>
          </p:cNvSpPr>
          <p:nvPr>
            <p:ph type="subTitle" idx="1"/>
          </p:nvPr>
        </p:nvSpPr>
        <p:spPr/>
        <p:txBody>
          <a:bodyPr>
            <a:normAutofit fontScale="92500" lnSpcReduction="10000"/>
          </a:bodyPr>
          <a:lstStyle/>
          <a:p>
            <a:r>
              <a:rPr lang="en-US" sz="4000" b="1" dirty="0"/>
              <a:t>Design and Implementation of a Web Based Prescription Systems</a:t>
            </a:r>
            <a:endParaRPr lang="en-US" sz="4000" dirty="0"/>
          </a:p>
        </p:txBody>
      </p:sp>
    </p:spTree>
    <p:extLst>
      <p:ext uri="{BB962C8B-B14F-4D97-AF65-F5344CB8AC3E}">
        <p14:creationId xmlns:p14="http://schemas.microsoft.com/office/powerpoint/2010/main" val="4156240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5511" y="589541"/>
            <a:ext cx="3955570" cy="410882"/>
          </a:xfrm>
          <a:prstGeom prst="rect">
            <a:avLst/>
          </a:prstGeom>
        </p:spPr>
        <p:txBody>
          <a:bodyPr wrap="none">
            <a:spAutoFit/>
          </a:bodyPr>
          <a:lstStyle/>
          <a:p>
            <a:pPr algn="ctr">
              <a:lnSpc>
                <a:spcPct val="115000"/>
              </a:lnSpc>
              <a:spcAft>
                <a:spcPts val="1000"/>
              </a:spcAft>
            </a:pPr>
            <a:r>
              <a:rPr lang="en-US" b="1" u="sng" dirty="0">
                <a:latin typeface="Times New Roman" panose="02020603050405020304" pitchFamily="18" charset="0"/>
                <a:ea typeface="Calibri" panose="020F0502020204030204" pitchFamily="34" charset="0"/>
                <a:cs typeface="Vrinda"/>
              </a:rPr>
              <a:t>Comparison Table With Other System</a:t>
            </a:r>
            <a:endParaRPr lang="en-US" sz="1400" dirty="0">
              <a:effectLst/>
              <a:latin typeface="Calibri" panose="020F0502020204030204" pitchFamily="34" charset="0"/>
              <a:ea typeface="Calibri" panose="020F0502020204030204" pitchFamily="34" charset="0"/>
              <a:cs typeface="Vrinda"/>
            </a:endParaRPr>
          </a:p>
        </p:txBody>
      </p:sp>
      <p:graphicFrame>
        <p:nvGraphicFramePr>
          <p:cNvPr id="3" name="Table 2"/>
          <p:cNvGraphicFramePr>
            <a:graphicFrameLocks noGrp="1"/>
          </p:cNvGraphicFramePr>
          <p:nvPr>
            <p:extLst>
              <p:ext uri="{D42A27DB-BD31-4B8C-83A1-F6EECF244321}">
                <p14:modId xmlns:p14="http://schemas.microsoft.com/office/powerpoint/2010/main" val="2084058080"/>
              </p:ext>
            </p:extLst>
          </p:nvPr>
        </p:nvGraphicFramePr>
        <p:xfrm>
          <a:off x="1692322" y="1000423"/>
          <a:ext cx="8939283" cy="5182011"/>
        </p:xfrm>
        <a:graphic>
          <a:graphicData uri="http://schemas.openxmlformats.org/drawingml/2006/table">
            <a:tbl>
              <a:tblPr firstRow="1" firstCol="1" bandRow="1">
                <a:tableStyleId>{5C22544A-7EE6-4342-B048-85BDC9FD1C3A}</a:tableStyleId>
              </a:tblPr>
              <a:tblGrid>
                <a:gridCol w="436086"/>
                <a:gridCol w="2027746"/>
                <a:gridCol w="4185353"/>
                <a:gridCol w="1263502"/>
                <a:gridCol w="1026596"/>
              </a:tblGrid>
              <a:tr h="582939">
                <a:tc>
                  <a:txBody>
                    <a:bodyPr/>
                    <a:lstStyle/>
                    <a:p>
                      <a:pPr marL="0" marR="0">
                        <a:lnSpc>
                          <a:spcPct val="150000"/>
                        </a:lnSpc>
                        <a:spcBef>
                          <a:spcPts val="0"/>
                        </a:spcBef>
                        <a:spcAft>
                          <a:spcPts val="0"/>
                        </a:spcAft>
                      </a:pPr>
                      <a:r>
                        <a:rPr lang="en-US" sz="900">
                          <a:effectLst/>
                        </a:rPr>
                        <a:t>SL</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Feature Name</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Description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Others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dirty="0" smtClean="0">
                          <a:effectLst/>
                          <a:latin typeface="+mn-lt"/>
                          <a:ea typeface="+mn-ea"/>
                          <a:cs typeface="+mn-cs"/>
                        </a:rPr>
                        <a:t>prescription</a:t>
                      </a:r>
                      <a:endParaRPr lang="en-US" sz="800" dirty="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Home</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This is Landing Page </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80816">
                <a:tc>
                  <a:txBody>
                    <a:bodyPr/>
                    <a:lstStyle/>
                    <a:p>
                      <a:pPr marL="0" marR="0">
                        <a:lnSpc>
                          <a:spcPct val="150000"/>
                        </a:lnSpc>
                        <a:spcBef>
                          <a:spcPts val="0"/>
                        </a:spcBef>
                        <a:spcAft>
                          <a:spcPts val="0"/>
                        </a:spcAft>
                      </a:pPr>
                      <a:r>
                        <a:rPr lang="en-US" sz="900">
                          <a:effectLst/>
                        </a:rPr>
                        <a:t>2</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Email Prescription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15000"/>
                        </a:lnSpc>
                        <a:spcBef>
                          <a:spcPts val="1000"/>
                        </a:spcBef>
                        <a:spcAft>
                          <a:spcPts val="0"/>
                        </a:spcAft>
                      </a:pPr>
                      <a:r>
                        <a:rPr lang="en-US" sz="900">
                          <a:effectLst/>
                        </a:rPr>
                        <a:t>Prescription Soft Copy</a:t>
                      </a:r>
                      <a:endParaRPr lang="en-US" sz="800" b="1">
                        <a:solidFill>
                          <a:srgbClr val="4F81BD"/>
                        </a:solidFill>
                        <a:effectLst/>
                        <a:latin typeface="Calibri" panose="020F0502020204030204" pitchFamily="34" charset="0"/>
                        <a:ea typeface="Times New Roman" panose="02020603050405020304" pitchFamily="18" charset="0"/>
                        <a:cs typeface="Vrinda"/>
                      </a:endParaRPr>
                    </a:p>
                  </a:txBody>
                  <a:tcPr marL="50619" marR="50619" marT="0" marB="0"/>
                </a:tc>
                <a:tc>
                  <a:txBody>
                    <a:bodyPr/>
                    <a:lstStyle/>
                    <a:p>
                      <a:pPr marL="0" marR="0">
                        <a:lnSpc>
                          <a:spcPct val="115000"/>
                        </a:lnSpc>
                        <a:spcBef>
                          <a:spcPts val="1000"/>
                        </a:spcBef>
                        <a:spcAft>
                          <a:spcPts val="0"/>
                        </a:spcAft>
                      </a:pPr>
                      <a:r>
                        <a:rPr lang="en-US" sz="800">
                          <a:effectLst/>
                        </a:rPr>
                        <a:t>No</a:t>
                      </a:r>
                      <a:endParaRPr lang="en-US" sz="800" b="1">
                        <a:solidFill>
                          <a:srgbClr val="4F81BD"/>
                        </a:solidFill>
                        <a:effectLst/>
                        <a:latin typeface="Calibri" panose="020F0502020204030204" pitchFamily="34" charset="0"/>
                        <a:ea typeface="Times New Roman" panose="02020603050405020304" pitchFamily="18" charset="0"/>
                        <a:cs typeface="Vrinda"/>
                      </a:endParaRPr>
                    </a:p>
                  </a:txBody>
                  <a:tcPr marL="50619" marR="50619" marT="0" marB="0"/>
                </a:tc>
                <a:tc>
                  <a:txBody>
                    <a:bodyPr/>
                    <a:lstStyle/>
                    <a:p>
                      <a:pPr marL="0" marR="0">
                        <a:lnSpc>
                          <a:spcPct val="115000"/>
                        </a:lnSpc>
                        <a:spcBef>
                          <a:spcPts val="1000"/>
                        </a:spcBef>
                        <a:spcAft>
                          <a:spcPts val="0"/>
                        </a:spcAft>
                      </a:pPr>
                      <a:r>
                        <a:rPr lang="en-US" sz="800">
                          <a:effectLst/>
                        </a:rPr>
                        <a:t>Yes</a:t>
                      </a:r>
                      <a:endParaRPr lang="en-US" sz="800" b="1">
                        <a:solidFill>
                          <a:srgbClr val="4F81BD"/>
                        </a:solidFill>
                        <a:effectLst/>
                        <a:latin typeface="Calibri" panose="020F0502020204030204" pitchFamily="34" charset="0"/>
                        <a:ea typeface="Times New Roman" panose="02020603050405020304" pitchFamily="18"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3</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Registration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Applicant Registration Form</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4</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Login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Login admin/normal users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5</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Doctor Registration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Doctor Registration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602608">
                <a:tc>
                  <a:txBody>
                    <a:bodyPr/>
                    <a:lstStyle/>
                    <a:p>
                      <a:pPr marL="0" marR="0">
                        <a:lnSpc>
                          <a:spcPct val="150000"/>
                        </a:lnSpc>
                        <a:spcBef>
                          <a:spcPts val="0"/>
                        </a:spcBef>
                        <a:spcAft>
                          <a:spcPts val="0"/>
                        </a:spcAft>
                      </a:pPr>
                      <a:r>
                        <a:rPr lang="en-US" sz="900">
                          <a:effectLst/>
                        </a:rPr>
                        <a:t>6</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Doctor assistant Registration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Doctor assistant registration for helping doctor</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No</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7</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Previous History</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All previous history display</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No</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8</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Admin panel login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Login admin panel</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602608">
                <a:tc>
                  <a:txBody>
                    <a:bodyPr/>
                    <a:lstStyle/>
                    <a:p>
                      <a:pPr marL="0" marR="0">
                        <a:lnSpc>
                          <a:spcPct val="150000"/>
                        </a:lnSpc>
                        <a:spcBef>
                          <a:spcPts val="0"/>
                        </a:spcBef>
                        <a:spcAft>
                          <a:spcPts val="0"/>
                        </a:spcAft>
                      </a:pPr>
                      <a:r>
                        <a:rPr lang="en-US" sz="900">
                          <a:effectLst/>
                        </a:rPr>
                        <a:t>9</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Doctor Dept. wise Config</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Prescription interface as per doctor department</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No</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10</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Patient Login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Patient login for download prescription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No</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11</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Other configuration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Medicine, advice, investigation etc config</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602608">
                <a:tc>
                  <a:txBody>
                    <a:bodyPr/>
                    <a:lstStyle/>
                    <a:p>
                      <a:pPr marL="0" marR="0">
                        <a:lnSpc>
                          <a:spcPct val="150000"/>
                        </a:lnSpc>
                        <a:spcBef>
                          <a:spcPts val="0"/>
                        </a:spcBef>
                        <a:spcAft>
                          <a:spcPts val="0"/>
                        </a:spcAft>
                      </a:pPr>
                      <a:r>
                        <a:rPr lang="en-US" sz="900">
                          <a:effectLst/>
                        </a:rPr>
                        <a:t>12</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Management Related all Report</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Display all management related report</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No</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dirty="0">
                          <a:effectLst/>
                        </a:rPr>
                        <a:t>Yes</a:t>
                      </a:r>
                      <a:endParaRPr lang="en-US" sz="800" dirty="0">
                        <a:effectLst/>
                        <a:latin typeface="Calibri" panose="020F0502020204030204" pitchFamily="34" charset="0"/>
                        <a:ea typeface="Calibri" panose="020F0502020204030204" pitchFamily="34" charset="0"/>
                        <a:cs typeface="Vrinda"/>
                      </a:endParaRPr>
                    </a:p>
                  </a:txBody>
                  <a:tcPr marL="50619" marR="50619" marT="0" marB="0"/>
                </a:tc>
              </a:tr>
            </a:tbl>
          </a:graphicData>
        </a:graphic>
      </p:graphicFrame>
    </p:spTree>
    <p:extLst>
      <p:ext uri="{BB962C8B-B14F-4D97-AF65-F5344CB8AC3E}">
        <p14:creationId xmlns:p14="http://schemas.microsoft.com/office/powerpoint/2010/main" val="2045916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 Introduction</a:t>
            </a:r>
          </a:p>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Background and Related </a:t>
            </a:r>
            <a:r>
              <a:rPr lang="en-US" dirty="0" smtClean="0">
                <a:latin typeface="Times New Roman" panose="02020603050405020304" pitchFamily="18" charset="0"/>
                <a:ea typeface="Times New Roman" panose="02020603050405020304" pitchFamily="18" charset="0"/>
              </a:rPr>
              <a:t>Works</a:t>
            </a:r>
            <a:endParaRPr lang="en-US" dirty="0">
              <a:solidFill>
                <a:schemeClr val="tx1"/>
              </a:solidFill>
              <a:latin typeface="Times New Roman" panose="02020603050405020304" pitchFamily="18" charset="0"/>
              <a:ea typeface="Times New Roman" panose="02020603050405020304" pitchFamily="18" charset="0"/>
            </a:endParaRPr>
          </a:p>
          <a:p>
            <a:pPr marL="546100" indent="-342900" algn="just">
              <a:lnSpc>
                <a:spcPct val="150000"/>
              </a:lnSpc>
              <a:spcBef>
                <a:spcPts val="0"/>
              </a:spcBef>
              <a:buClr>
                <a:schemeClr val="dk1"/>
              </a:buClr>
              <a:buFont typeface="Wingdings" panose="05000000000000000000" pitchFamily="2" charset="2"/>
              <a:buChar char="ü"/>
            </a:pPr>
            <a:r>
              <a:rPr lang="en-US" sz="2800" b="1" dirty="0">
                <a:solidFill>
                  <a:srgbClr val="00B050"/>
                </a:solidFill>
                <a:latin typeface="Times New Roman" panose="02020603050405020304" pitchFamily="18" charset="0"/>
                <a:ea typeface="Times New Roman" panose="02020603050405020304" pitchFamily="18" charset="0"/>
              </a:rPr>
              <a:t> System </a:t>
            </a:r>
            <a:r>
              <a:rPr lang="en-US" sz="2800" b="1" dirty="0" smtClean="0">
                <a:solidFill>
                  <a:srgbClr val="00B050"/>
                </a:solidFill>
                <a:latin typeface="Times New Roman" panose="02020603050405020304" pitchFamily="18" charset="0"/>
                <a:ea typeface="Times New Roman" panose="02020603050405020304" pitchFamily="18" charset="0"/>
              </a:rPr>
              <a:t>Analysis</a:t>
            </a:r>
            <a:endParaRPr lang="en-US" sz="2800" b="1" dirty="0">
              <a:solidFill>
                <a:srgbClr val="00B050"/>
              </a:solidFill>
              <a:latin typeface="Times New Roman" panose="02020603050405020304" pitchFamily="18" charset="0"/>
              <a:ea typeface="Times New Roman" panose="02020603050405020304" pitchFamily="18" charset="0"/>
            </a:endParaRPr>
          </a:p>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System Design</a:t>
            </a:r>
          </a:p>
          <a:p>
            <a:pPr marL="546100" indent="-342900" algn="just">
              <a:lnSpc>
                <a:spcPct val="150000"/>
              </a:lnSpc>
              <a:spcBef>
                <a:spcPts val="0"/>
              </a:spcBef>
              <a:buClr>
                <a:schemeClr val="dk1"/>
              </a:buClr>
              <a:buFont typeface="Wingdings" panose="05000000000000000000" pitchFamily="2" charset="2"/>
              <a:buChar char="q"/>
            </a:pPr>
            <a:r>
              <a:rPr lang="en-US" dirty="0" smtClean="0">
                <a:latin typeface="Times New Roman" panose="02020603050405020304" pitchFamily="18" charset="0"/>
                <a:ea typeface="Times New Roman" panose="02020603050405020304" pitchFamily="18" charset="0"/>
              </a:rPr>
              <a:t>Implementation </a:t>
            </a:r>
            <a:r>
              <a:rPr lang="en-US" dirty="0">
                <a:latin typeface="Times New Roman" panose="02020603050405020304" pitchFamily="18" charset="0"/>
                <a:ea typeface="Times New Roman" panose="02020603050405020304" pitchFamily="18" charset="0"/>
              </a:rPr>
              <a:t>and Result </a:t>
            </a:r>
            <a:endParaRPr lang="en-US" dirty="0" smtClean="0">
              <a:latin typeface="Times New Roman" panose="02020603050405020304" pitchFamily="18" charset="0"/>
              <a:ea typeface="Times New Roman" panose="02020603050405020304" pitchFamily="18" charset="0"/>
            </a:endParaRPr>
          </a:p>
          <a:p>
            <a:pPr marL="546100" indent="-342900" algn="just">
              <a:lnSpc>
                <a:spcPct val="150000"/>
              </a:lnSpc>
              <a:spcBef>
                <a:spcPts val="0"/>
              </a:spcBef>
              <a:buClr>
                <a:schemeClr val="dk1"/>
              </a:buClr>
              <a:buFont typeface="Wingdings" panose="05000000000000000000" pitchFamily="2" charset="2"/>
              <a:buChar char="q"/>
            </a:pPr>
            <a:r>
              <a:rPr lang="en-US" dirty="0" smtClean="0">
                <a:latin typeface="Times New Roman" panose="02020603050405020304" pitchFamily="18" charset="0"/>
              </a:rPr>
              <a:t>Conclusion </a:t>
            </a:r>
            <a:r>
              <a:rPr lang="en-US" dirty="0">
                <a:latin typeface="Times New Roman" panose="02020603050405020304" pitchFamily="18" charset="0"/>
              </a:rPr>
              <a:t>and Future Work</a:t>
            </a:r>
          </a:p>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rPr>
              <a:t> References</a:t>
            </a:r>
          </a:p>
          <a:p>
            <a:pPr marL="0" indent="0">
              <a:buNone/>
            </a:pPr>
            <a:endParaRPr lang="en-US" dirty="0"/>
          </a:p>
        </p:txBody>
      </p:sp>
    </p:spTree>
    <p:extLst>
      <p:ext uri="{BB962C8B-B14F-4D97-AF65-F5344CB8AC3E}">
        <p14:creationId xmlns:p14="http://schemas.microsoft.com/office/powerpoint/2010/main" val="891075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Software </a:t>
            </a:r>
            <a:r>
              <a:rPr lang="en-US" dirty="0"/>
              <a:t>systems analysis is a field in which analysts continually learn new techniques and approaches to properly capture, maintain, understand, and develop more efficient and effective software systems. So, there we will discuss how we analyze our system to achieve our goal. How we collect requirement, we analyze all those requirements and then finalize what actually should take as consideration to develop the system for a better experience</a:t>
            </a:r>
            <a:r>
              <a:rPr lang="en-US" dirty="0" smtClean="0"/>
              <a:t>.</a:t>
            </a:r>
            <a:endParaRPr lang="en-US" dirty="0"/>
          </a:p>
        </p:txBody>
      </p:sp>
    </p:spTree>
    <p:extLst>
      <p:ext uri="{BB962C8B-B14F-4D97-AF65-F5344CB8AC3E}">
        <p14:creationId xmlns:p14="http://schemas.microsoft.com/office/powerpoint/2010/main" val="327515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Requirement Specification (SRS)</a:t>
            </a:r>
            <a:endParaRPr lang="en-US" dirty="0"/>
          </a:p>
        </p:txBody>
      </p:sp>
      <p:sp>
        <p:nvSpPr>
          <p:cNvPr id="3" name="Content Placeholder 2"/>
          <p:cNvSpPr>
            <a:spLocks noGrp="1"/>
          </p:cNvSpPr>
          <p:nvPr>
            <p:ph idx="1"/>
          </p:nvPr>
        </p:nvSpPr>
        <p:spPr/>
        <p:txBody>
          <a:bodyPr>
            <a:normAutofit/>
          </a:bodyPr>
          <a:lstStyle/>
          <a:p>
            <a:pPr marL="0" indent="0">
              <a:buNone/>
            </a:pPr>
            <a:r>
              <a:rPr lang="en-US" dirty="0"/>
              <a:t>User </a:t>
            </a:r>
            <a:r>
              <a:rPr lang="en-US" dirty="0" smtClean="0"/>
              <a:t>Characteristics</a:t>
            </a:r>
          </a:p>
          <a:p>
            <a:pPr lvl="0" fontAlgn="base">
              <a:buFont typeface="Wingdings" panose="05000000000000000000" pitchFamily="2" charset="2"/>
              <a:buChar char="v"/>
            </a:pPr>
            <a:r>
              <a:rPr lang="en-US" dirty="0"/>
              <a:t>The patient is expected to be Internet literate and be able to use a search engine. He should search the prescription link and login with his credential and just download his prescription</a:t>
            </a:r>
            <a:r>
              <a:rPr lang="en-US" dirty="0" smtClean="0"/>
              <a:t>.</a:t>
            </a:r>
            <a:r>
              <a:rPr lang="en-US" dirty="0"/>
              <a:t> </a:t>
            </a:r>
          </a:p>
          <a:p>
            <a:pPr lvl="0" fontAlgn="base">
              <a:buFont typeface="Wingdings" panose="05000000000000000000" pitchFamily="2" charset="2"/>
              <a:buChar char="v"/>
            </a:pPr>
            <a:r>
              <a:rPr lang="en-US" dirty="0"/>
              <a:t>The Admin is expected to be Internet literate and to be able to use email, software. He has to configure the whole system for the hospitals to make it usable for the doctors to write prescription. </a:t>
            </a:r>
          </a:p>
          <a:p>
            <a:pPr fontAlgn="base">
              <a:buFont typeface="Wingdings" panose="05000000000000000000" pitchFamily="2" charset="2"/>
              <a:buChar char="v"/>
            </a:pPr>
            <a:r>
              <a:rPr lang="en-US" dirty="0"/>
              <a:t>The Doctors are expected to use software. So they can make the prescription for patients. They just have to entry medicine name, investigation name and advice. They also see various report. They just search them. All will be pre-configured.</a:t>
            </a:r>
          </a:p>
          <a:p>
            <a:pPr marL="0" indent="0">
              <a:buNone/>
            </a:pPr>
            <a:endParaRPr lang="en-US" dirty="0"/>
          </a:p>
        </p:txBody>
      </p:sp>
    </p:spTree>
    <p:extLst>
      <p:ext uri="{BB962C8B-B14F-4D97-AF65-F5344CB8AC3E}">
        <p14:creationId xmlns:p14="http://schemas.microsoft.com/office/powerpoint/2010/main" val="145505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 Introduction</a:t>
            </a:r>
          </a:p>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Background and Related Works</a:t>
            </a:r>
            <a:endParaRPr lang="en-US" dirty="0">
              <a:solidFill>
                <a:schemeClr val="tx1"/>
              </a:solidFill>
              <a:latin typeface="Times New Roman" panose="02020603050405020304" pitchFamily="18" charset="0"/>
              <a:ea typeface="Times New Roman" panose="02020603050405020304" pitchFamily="18" charset="0"/>
            </a:endParaRPr>
          </a:p>
          <a:p>
            <a:pPr marL="546100" indent="-342900" algn="just">
              <a:lnSpc>
                <a:spcPct val="150000"/>
              </a:lnSpc>
              <a:spcBef>
                <a:spcPts val="0"/>
              </a:spcBef>
              <a:buClr>
                <a:schemeClr val="dk1"/>
              </a:buClr>
              <a:buFont typeface="Wingdings" panose="05000000000000000000" pitchFamily="2" charset="2"/>
              <a:buChar char="ü"/>
            </a:pPr>
            <a:r>
              <a:rPr lang="en-US" sz="2800" b="1" dirty="0">
                <a:solidFill>
                  <a:srgbClr val="00B050"/>
                </a:solidFill>
                <a:latin typeface="Times New Roman" panose="02020603050405020304" pitchFamily="18" charset="0"/>
                <a:ea typeface="Times New Roman" panose="02020603050405020304" pitchFamily="18" charset="0"/>
              </a:rPr>
              <a:t> System Design</a:t>
            </a:r>
          </a:p>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 Implementation and Result </a:t>
            </a:r>
          </a:p>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rPr>
              <a:t> Conclusion and Future Work</a:t>
            </a:r>
          </a:p>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rPr>
              <a:t> </a:t>
            </a:r>
            <a:r>
              <a:rPr lang="en-US" dirty="0" smtClean="0">
                <a:latin typeface="Times New Roman" panose="02020603050405020304" pitchFamily="18" charset="0"/>
              </a:rPr>
              <a:t>References</a:t>
            </a:r>
            <a:endParaRPr lang="en-US" dirty="0">
              <a:latin typeface="Times New Roman" panose="02020603050405020304" pitchFamily="18" charset="0"/>
            </a:endParaRPr>
          </a:p>
        </p:txBody>
      </p:sp>
    </p:spTree>
    <p:extLst>
      <p:ext uri="{BB962C8B-B14F-4D97-AF65-F5344CB8AC3E}">
        <p14:creationId xmlns:p14="http://schemas.microsoft.com/office/powerpoint/2010/main" val="1723517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Environment</a:t>
            </a:r>
            <a:endParaRPr lang="en-US" dirty="0"/>
          </a:p>
        </p:txBody>
      </p:sp>
      <p:sp>
        <p:nvSpPr>
          <p:cNvPr id="3" name="Content Placeholder 2"/>
          <p:cNvSpPr>
            <a:spLocks noGrp="1"/>
          </p:cNvSpPr>
          <p:nvPr>
            <p:ph idx="1"/>
          </p:nvPr>
        </p:nvSpPr>
        <p:spPr/>
        <p:txBody>
          <a:bodyPr/>
          <a:lstStyle/>
          <a:p>
            <a:pPr marL="0" indent="0">
              <a:buNone/>
            </a:pPr>
            <a:r>
              <a:rPr lang="en-US" dirty="0" err="1"/>
              <a:t>php</a:t>
            </a:r>
            <a:r>
              <a:rPr lang="en-US" dirty="0"/>
              <a:t> 7.4, </a:t>
            </a:r>
            <a:r>
              <a:rPr lang="en-US" dirty="0" err="1"/>
              <a:t>laravel</a:t>
            </a:r>
            <a:r>
              <a:rPr lang="en-US" dirty="0"/>
              <a:t> 8.0 framework for restful API and React 18.0 as frontend. Also the database will be </a:t>
            </a:r>
            <a:r>
              <a:rPr lang="en-US" dirty="0" err="1"/>
              <a:t>MySql</a:t>
            </a:r>
            <a:r>
              <a:rPr lang="en-US" dirty="0"/>
              <a:t>. As for creating any web based solution these are the most powerful and trendy now.</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241" y="3248167"/>
            <a:ext cx="7462403" cy="3254281"/>
          </a:xfrm>
          <a:prstGeom prst="rect">
            <a:avLst/>
          </a:prstGeom>
        </p:spPr>
      </p:pic>
    </p:spTree>
    <p:extLst>
      <p:ext uri="{BB962C8B-B14F-4D97-AF65-F5344CB8AC3E}">
        <p14:creationId xmlns:p14="http://schemas.microsoft.com/office/powerpoint/2010/main" val="3642104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Admin</a:t>
            </a:r>
            <a:r>
              <a:rPr lang="bn-BD" dirty="0" smtClean="0"/>
              <a:t> </a:t>
            </a:r>
            <a:r>
              <a:rPr lang="en-US" dirty="0"/>
              <a:t>Interface Design:</a:t>
            </a:r>
          </a:p>
          <a:p>
            <a:pPr marL="0" lvl="0" indent="0">
              <a:buNone/>
            </a:pPr>
            <a:r>
              <a:rPr lang="en-US" dirty="0" smtClean="0"/>
              <a:t>	HTML</a:t>
            </a:r>
            <a:r>
              <a:rPr lang="bn-BD" dirty="0"/>
              <a:t>5.0</a:t>
            </a:r>
            <a:r>
              <a:rPr lang="en-US" dirty="0"/>
              <a:t>, CSS</a:t>
            </a:r>
            <a:r>
              <a:rPr lang="bn-BD" dirty="0"/>
              <a:t>3</a:t>
            </a:r>
            <a:r>
              <a:rPr lang="en-US" dirty="0"/>
              <a:t>, React </a:t>
            </a:r>
            <a:r>
              <a:rPr lang="en-US" dirty="0" smtClean="0"/>
              <a:t>JS.</a:t>
            </a:r>
          </a:p>
          <a:p>
            <a:pPr lvl="0">
              <a:buFont typeface="Wingdings" panose="05000000000000000000" pitchFamily="2" charset="2"/>
              <a:buChar char="v"/>
            </a:pPr>
            <a:r>
              <a:rPr lang="en-US" dirty="0" smtClean="0"/>
              <a:t>Frontend </a:t>
            </a:r>
            <a:r>
              <a:rPr lang="en-US" dirty="0"/>
              <a:t>and Backend Programming</a:t>
            </a:r>
            <a:r>
              <a:rPr lang="en-US" u="sng" dirty="0"/>
              <a:t>:</a:t>
            </a:r>
            <a:endParaRPr lang="en-US" dirty="0"/>
          </a:p>
          <a:p>
            <a:pPr marL="0" lvl="0" indent="0">
              <a:buNone/>
            </a:pPr>
            <a:r>
              <a:rPr lang="en-US" dirty="0" smtClean="0"/>
              <a:t>	</a:t>
            </a:r>
            <a:r>
              <a:rPr lang="en-US" dirty="0" err="1" smtClean="0"/>
              <a:t>Laravel</a:t>
            </a:r>
            <a:r>
              <a:rPr lang="en-US" dirty="0" smtClean="0"/>
              <a:t> </a:t>
            </a:r>
            <a:r>
              <a:rPr lang="en-US" dirty="0"/>
              <a:t>8.0 with Restful </a:t>
            </a:r>
            <a:r>
              <a:rPr lang="en-US" dirty="0" smtClean="0"/>
              <a:t>API.</a:t>
            </a:r>
          </a:p>
          <a:p>
            <a:pPr lvl="0">
              <a:buFont typeface="Wingdings" panose="05000000000000000000" pitchFamily="2" charset="2"/>
              <a:buChar char="v"/>
            </a:pPr>
            <a:r>
              <a:rPr lang="en-US" dirty="0" smtClean="0"/>
              <a:t>Backend</a:t>
            </a:r>
            <a:r>
              <a:rPr lang="bn-BD" u="sng" dirty="0" smtClean="0"/>
              <a:t> </a:t>
            </a:r>
            <a:r>
              <a:rPr lang="en-US" dirty="0"/>
              <a:t>Database</a:t>
            </a:r>
          </a:p>
          <a:p>
            <a:pPr marL="0" lvl="0" indent="0">
              <a:buNone/>
            </a:pPr>
            <a:r>
              <a:rPr lang="en-US" dirty="0" smtClean="0"/>
              <a:t>	</a:t>
            </a:r>
            <a:r>
              <a:rPr lang="en-US" dirty="0" err="1" smtClean="0"/>
              <a:t>Mysql</a:t>
            </a:r>
            <a:r>
              <a:rPr lang="en-US" dirty="0" smtClean="0"/>
              <a:t> </a:t>
            </a:r>
            <a:r>
              <a:rPr lang="en-US" dirty="0"/>
              <a:t>database</a:t>
            </a:r>
            <a:r>
              <a:rPr lang="bn-BD" dirty="0"/>
              <a:t>.</a:t>
            </a:r>
            <a:endParaRPr lang="en-US" dirty="0"/>
          </a:p>
          <a:p>
            <a:pPr marL="0" indent="0">
              <a:buNone/>
            </a:pPr>
            <a:endParaRPr lang="en-US" dirty="0"/>
          </a:p>
        </p:txBody>
      </p:sp>
    </p:spTree>
    <p:extLst>
      <p:ext uri="{BB962C8B-B14F-4D97-AF65-F5344CB8AC3E}">
        <p14:creationId xmlns:p14="http://schemas.microsoft.com/office/powerpoint/2010/main" val="284161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70089" y="1433015"/>
            <a:ext cx="5997234" cy="4832554"/>
          </a:xfrm>
        </p:spPr>
      </p:pic>
    </p:spTree>
    <p:extLst>
      <p:ext uri="{BB962C8B-B14F-4D97-AF65-F5344CB8AC3E}">
        <p14:creationId xmlns:p14="http://schemas.microsoft.com/office/powerpoint/2010/main" val="2783519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9848"/>
          </a:xfrm>
        </p:spPr>
        <p:txBody>
          <a:bodyPr/>
          <a:lstStyle/>
          <a:p>
            <a:r>
              <a:rPr lang="en-US" dirty="0" smtClean="0"/>
              <a:t>System Design Model List</a:t>
            </a:r>
            <a:endParaRPr lang="en-US" dirty="0"/>
          </a:p>
        </p:txBody>
      </p:sp>
      <p:sp>
        <p:nvSpPr>
          <p:cNvPr id="3" name="Content Placeholder 2"/>
          <p:cNvSpPr>
            <a:spLocks noGrp="1"/>
          </p:cNvSpPr>
          <p:nvPr>
            <p:ph idx="1"/>
          </p:nvPr>
        </p:nvSpPr>
        <p:spPr>
          <a:xfrm>
            <a:off x="2589212" y="1473958"/>
            <a:ext cx="8915400" cy="4437264"/>
          </a:xfrm>
        </p:spPr>
        <p:txBody>
          <a:bodyPr/>
          <a:lstStyle/>
          <a:p>
            <a:pPr marL="0" indent="0">
              <a:buNone/>
            </a:pPr>
            <a:r>
              <a:rPr lang="en-US" dirty="0"/>
              <a:t>Model are directly related to database with admin access. To develop this site I have created some model according to functional requirement. Model list are following:-</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56809417"/>
              </p:ext>
            </p:extLst>
          </p:nvPr>
        </p:nvGraphicFramePr>
        <p:xfrm>
          <a:off x="2589214" y="2575761"/>
          <a:ext cx="8416947" cy="3674913"/>
        </p:xfrm>
        <a:graphic>
          <a:graphicData uri="http://schemas.openxmlformats.org/drawingml/2006/table">
            <a:tbl>
              <a:tblPr firstRow="1" bandRow="1">
                <a:tableStyleId>{C083E6E3-FA7D-4D7B-A595-EF9225AFEA82}</a:tableStyleId>
              </a:tblPr>
              <a:tblGrid>
                <a:gridCol w="2805649"/>
                <a:gridCol w="2805649"/>
                <a:gridCol w="2805649"/>
              </a:tblGrid>
              <a:tr h="464937">
                <a:tc>
                  <a:txBody>
                    <a:bodyPr/>
                    <a:lstStyle/>
                    <a:p>
                      <a:r>
                        <a:rPr lang="en-US" dirty="0" smtClean="0"/>
                        <a:t>User Model</a:t>
                      </a:r>
                      <a:endParaRPr lang="en-US" dirty="0"/>
                    </a:p>
                  </a:txBody>
                  <a:tcPr/>
                </a:tc>
                <a:tc>
                  <a:txBody>
                    <a:bodyPr/>
                    <a:lstStyle/>
                    <a:p>
                      <a:r>
                        <a:rPr lang="en-US" dirty="0" smtClean="0"/>
                        <a:t>Configuration Model</a:t>
                      </a:r>
                      <a:endParaRPr lang="en-US" dirty="0"/>
                    </a:p>
                  </a:txBody>
                  <a:tcPr/>
                </a:tc>
                <a:tc>
                  <a:txBody>
                    <a:bodyPr/>
                    <a:lstStyle/>
                    <a:p>
                      <a:r>
                        <a:rPr lang="en-US" dirty="0" smtClean="0"/>
                        <a:t>Prescription Model</a:t>
                      </a:r>
                      <a:endParaRPr lang="en-US" dirty="0"/>
                    </a:p>
                  </a:txBody>
                  <a:tcPr/>
                </a:tc>
              </a:tr>
              <a:tr h="3209976">
                <a:tc>
                  <a:txBody>
                    <a:bodyPr/>
                    <a:lstStyle/>
                    <a:p>
                      <a:r>
                        <a:rPr lang="en-US" dirty="0" smtClean="0"/>
                        <a:t>User</a:t>
                      </a:r>
                    </a:p>
                    <a:p>
                      <a:r>
                        <a:rPr lang="en-US" dirty="0" smtClean="0"/>
                        <a:t>Doctor</a:t>
                      </a:r>
                    </a:p>
                    <a:p>
                      <a:r>
                        <a:rPr lang="en-US" dirty="0" smtClean="0"/>
                        <a:t>Patient</a:t>
                      </a:r>
                    </a:p>
                  </a:txBody>
                  <a:tcPr/>
                </a:tc>
                <a:tc>
                  <a:txBody>
                    <a:bodyPr/>
                    <a:lstStyle/>
                    <a:p>
                      <a:r>
                        <a:rPr lang="en-US" dirty="0" smtClean="0"/>
                        <a:t>Role</a:t>
                      </a:r>
                    </a:p>
                    <a:p>
                      <a:r>
                        <a:rPr lang="en-US" dirty="0" err="1" smtClean="0"/>
                        <a:t>Chamber_Address</a:t>
                      </a:r>
                      <a:endParaRPr lang="en-US" dirty="0" smtClean="0"/>
                    </a:p>
                    <a:p>
                      <a:r>
                        <a:rPr lang="en-US" dirty="0" smtClean="0"/>
                        <a:t>Supplier</a:t>
                      </a:r>
                    </a:p>
                    <a:p>
                      <a:r>
                        <a:rPr lang="en-US" dirty="0" err="1" smtClean="0"/>
                        <a:t>Medicine_type</a:t>
                      </a:r>
                      <a:endParaRPr lang="en-US" dirty="0" smtClean="0"/>
                    </a:p>
                    <a:p>
                      <a:r>
                        <a:rPr lang="en-US" dirty="0" smtClean="0"/>
                        <a:t>Strength</a:t>
                      </a:r>
                    </a:p>
                    <a:p>
                      <a:r>
                        <a:rPr lang="en-US" dirty="0" smtClean="0"/>
                        <a:t>Department</a:t>
                      </a:r>
                    </a:p>
                    <a:p>
                      <a:r>
                        <a:rPr lang="en-US" dirty="0" smtClean="0"/>
                        <a:t>Designation</a:t>
                      </a:r>
                    </a:p>
                    <a:p>
                      <a:r>
                        <a:rPr lang="en-US" dirty="0" smtClean="0"/>
                        <a:t>Medicine</a:t>
                      </a:r>
                    </a:p>
                    <a:p>
                      <a:r>
                        <a:rPr lang="en-US" dirty="0" smtClean="0"/>
                        <a:t>Investigation</a:t>
                      </a:r>
                    </a:p>
                    <a:p>
                      <a:r>
                        <a:rPr lang="en-US" dirty="0" smtClean="0"/>
                        <a:t>Advice</a:t>
                      </a:r>
                    </a:p>
                  </a:txBody>
                  <a:tcPr/>
                </a:tc>
                <a:tc>
                  <a:txBody>
                    <a:bodyPr/>
                    <a:lstStyle/>
                    <a:p>
                      <a:r>
                        <a:rPr lang="en-US" dirty="0" smtClean="0"/>
                        <a:t>Prescription</a:t>
                      </a:r>
                    </a:p>
                    <a:p>
                      <a:r>
                        <a:rPr lang="en-US" dirty="0" err="1" smtClean="0"/>
                        <a:t>Pres_Medicine</a:t>
                      </a:r>
                      <a:endParaRPr lang="en-US" dirty="0" smtClean="0"/>
                    </a:p>
                    <a:p>
                      <a:r>
                        <a:rPr lang="en-US" dirty="0" err="1" smtClean="0"/>
                        <a:t>Pres_Investigation</a:t>
                      </a:r>
                      <a:endParaRPr lang="en-US" dirty="0" smtClean="0"/>
                    </a:p>
                    <a:p>
                      <a:r>
                        <a:rPr lang="en-US" dirty="0" err="1" smtClean="0"/>
                        <a:t>Pres_advice</a:t>
                      </a:r>
                      <a:endParaRPr lang="en-US" dirty="0"/>
                    </a:p>
                  </a:txBody>
                  <a:tcPr/>
                </a:tc>
              </a:tr>
            </a:tbl>
          </a:graphicData>
        </a:graphic>
      </p:graphicFrame>
    </p:spTree>
    <p:extLst>
      <p:ext uri="{BB962C8B-B14F-4D97-AF65-F5344CB8AC3E}">
        <p14:creationId xmlns:p14="http://schemas.microsoft.com/office/powerpoint/2010/main" val="306444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167" y="1446664"/>
            <a:ext cx="6041113" cy="5240740"/>
          </a:xfrm>
        </p:spPr>
      </p:pic>
    </p:spTree>
    <p:extLst>
      <p:ext uri="{BB962C8B-B14F-4D97-AF65-F5344CB8AC3E}">
        <p14:creationId xmlns:p14="http://schemas.microsoft.com/office/powerpoint/2010/main" val="753876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214651"/>
            <a:ext cx="4937760" cy="4654443"/>
          </a:xfrm>
        </p:spPr>
        <p:txBody>
          <a:bodyPr/>
          <a:lstStyle/>
          <a:p>
            <a:pPr marL="0" indent="0" algn="ctr">
              <a:buNone/>
            </a:pPr>
            <a:r>
              <a:rPr lang="en-US" sz="4000" b="1" dirty="0" smtClean="0"/>
              <a:t>Presented </a:t>
            </a:r>
            <a:r>
              <a:rPr lang="en-US" sz="4000" b="1" dirty="0" smtClean="0"/>
              <a:t>By</a:t>
            </a:r>
          </a:p>
          <a:p>
            <a:endParaRPr lang="en-US" dirty="0"/>
          </a:p>
          <a:p>
            <a:endParaRPr lang="en-US" dirty="0" smtClean="0"/>
          </a:p>
          <a:p>
            <a:pPr marL="0" indent="0" algn="ctr">
              <a:buNone/>
            </a:pPr>
            <a:r>
              <a:rPr lang="en-US" dirty="0" smtClean="0">
                <a:latin typeface="Times New Roman" panose="02020603050405020304" pitchFamily="18" charset="0"/>
                <a:cs typeface="Times New Roman" panose="02020603050405020304" pitchFamily="18" charset="0"/>
              </a:rPr>
              <a:t>Md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Mineuddin</a:t>
            </a:r>
            <a:r>
              <a:rPr lang="en-US" dirty="0">
                <a:latin typeface="Times New Roman" panose="02020603050405020304" pitchFamily="18" charset="0"/>
                <a:cs typeface="Times New Roman" panose="02020603050405020304" pitchFamily="18" charset="0"/>
              </a:rPr>
              <a:t> Ahmed </a:t>
            </a:r>
            <a:r>
              <a:rPr lang="en-US" dirty="0" err="1">
                <a:latin typeface="Times New Roman" panose="02020603050405020304" pitchFamily="18" charset="0"/>
                <a:cs typeface="Times New Roman" panose="02020603050405020304" pitchFamily="18" charset="0"/>
              </a:rPr>
              <a:t>Dipu</a:t>
            </a:r>
            <a:endParaRPr lang="en-US" dirty="0">
              <a:latin typeface="Times New Roman" panose="02020603050405020304" pitchFamily="18" charset="0"/>
              <a:cs typeface="Times New Roman" panose="02020603050405020304" pitchFamily="18" charset="0"/>
            </a:endParaRPr>
          </a:p>
          <a:p>
            <a:pPr marL="0" indent="0" algn="ctr">
              <a:buNone/>
            </a:pPr>
            <a:r>
              <a:rPr lang="en-US" dirty="0" smtClean="0">
                <a:latin typeface="Times New Roman" panose="02020603050405020304" pitchFamily="18" charset="0"/>
                <a:cs typeface="Times New Roman" panose="02020603050405020304" pitchFamily="18" charset="0"/>
              </a:rPr>
              <a:t>ID: CSE202103099</a:t>
            </a:r>
          </a:p>
          <a:p>
            <a:pPr marL="0" indent="0" algn="ctr">
              <a:buNone/>
            </a:pPr>
            <a:r>
              <a:rPr lang="en-US" dirty="0"/>
              <a:t>Department of Computer Science and Engineering,</a:t>
            </a:r>
          </a:p>
          <a:p>
            <a:pPr marL="0" indent="0" algn="ctr">
              <a:buNone/>
            </a:pPr>
            <a:r>
              <a:rPr lang="en-US" dirty="0" err="1" smtClean="0">
                <a:latin typeface="Times New Roman" panose="02020603050405020304" pitchFamily="18" charset="0"/>
                <a:cs typeface="Times New Roman" panose="02020603050405020304" pitchFamily="18" charset="0"/>
              </a:rPr>
              <a:t>Jahangirnagar</a:t>
            </a:r>
            <a:r>
              <a:rPr lang="en-US" dirty="0" smtClean="0">
                <a:latin typeface="Times New Roman" panose="02020603050405020304" pitchFamily="18" charset="0"/>
                <a:cs typeface="Times New Roman" panose="02020603050405020304" pitchFamily="18" charset="0"/>
              </a:rPr>
              <a:t> University</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217920" y="1214651"/>
            <a:ext cx="4937760" cy="4654444"/>
          </a:xfrm>
        </p:spPr>
        <p:txBody>
          <a:bodyPr/>
          <a:lstStyle/>
          <a:p>
            <a:pPr marL="0" indent="0" algn="ctr">
              <a:buNone/>
            </a:pPr>
            <a:r>
              <a:rPr lang="en-US" sz="4000" b="1" dirty="0" smtClean="0"/>
              <a:t>Supervised By</a:t>
            </a:r>
            <a:endParaRPr lang="en-US" sz="4000" b="1" dirty="0" smtClean="0"/>
          </a:p>
          <a:p>
            <a:endParaRPr lang="en-US" dirty="0"/>
          </a:p>
          <a:p>
            <a:endParaRPr lang="en-US" dirty="0" smtClean="0"/>
          </a:p>
          <a:p>
            <a:pPr marL="0" indent="0" algn="ctr">
              <a:buNone/>
            </a:pPr>
            <a:r>
              <a:rPr lang="en-US" dirty="0">
                <a:latin typeface="Times New Roman" panose="02020603050405020304" pitchFamily="18" charset="0"/>
                <a:cs typeface="Times New Roman" panose="02020603050405020304" pitchFamily="18" charset="0"/>
              </a:rPr>
              <a:t>Professor Dr. Md. </a:t>
            </a:r>
            <a:r>
              <a:rPr lang="en-US" dirty="0" err="1">
                <a:latin typeface="Times New Roman" panose="02020603050405020304" pitchFamily="18" charset="0"/>
                <a:cs typeface="Times New Roman" panose="02020603050405020304" pitchFamily="18" charset="0"/>
              </a:rPr>
              <a:t>Ezharul</a:t>
            </a:r>
            <a:r>
              <a:rPr lang="en-US" dirty="0">
                <a:latin typeface="Times New Roman" panose="02020603050405020304" pitchFamily="18" charset="0"/>
                <a:cs typeface="Times New Roman" panose="02020603050405020304" pitchFamily="18" charset="0"/>
              </a:rPr>
              <a:t> Islam</a:t>
            </a:r>
            <a:r>
              <a:rPr lang="en-US" dirty="0" smtClean="0">
                <a:latin typeface="Times New Roman" panose="02020603050405020304" pitchFamily="18" charset="0"/>
                <a:cs typeface="Times New Roman" panose="02020603050405020304" pitchFamily="18" charset="0"/>
              </a:rPr>
              <a:t>,</a:t>
            </a: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r>
              <a:rPr lang="en-US" dirty="0" smtClean="0">
                <a:latin typeface="Times New Roman" panose="02020603050405020304" pitchFamily="18" charset="0"/>
                <a:cs typeface="Times New Roman" panose="02020603050405020304" pitchFamily="18" charset="0"/>
              </a:rPr>
              <a:t>Department </a:t>
            </a:r>
            <a:r>
              <a:rPr lang="en-US" dirty="0">
                <a:latin typeface="Times New Roman" panose="02020603050405020304" pitchFamily="18" charset="0"/>
                <a:cs typeface="Times New Roman" panose="02020603050405020304" pitchFamily="18" charset="0"/>
              </a:rPr>
              <a:t>of Computer Science and Engineering</a:t>
            </a:r>
            <a:r>
              <a:rPr lang="en-US" dirty="0" smtClean="0">
                <a:latin typeface="Times New Roman" panose="02020603050405020304" pitchFamily="18" charset="0"/>
                <a:cs typeface="Times New Roman" panose="02020603050405020304" pitchFamily="18" charset="0"/>
              </a:rPr>
              <a:t>,</a:t>
            </a:r>
          </a:p>
          <a:p>
            <a:pPr marL="0" indent="0" algn="ctr">
              <a:buNone/>
            </a:pPr>
            <a:r>
              <a:rPr lang="en-US" dirty="0" err="1" smtClean="0">
                <a:latin typeface="Times New Roman" panose="02020603050405020304" pitchFamily="18" charset="0"/>
                <a:cs typeface="Times New Roman" panose="02020603050405020304" pitchFamily="18" charset="0"/>
              </a:rPr>
              <a:t>Jahangirnagar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University</a:t>
            </a:r>
          </a:p>
        </p:txBody>
      </p:sp>
    </p:spTree>
    <p:extLst>
      <p:ext uri="{BB962C8B-B14F-4D97-AF65-F5344CB8AC3E}">
        <p14:creationId xmlns:p14="http://schemas.microsoft.com/office/powerpoint/2010/main" val="212135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5461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 Introduction</a:t>
            </a:r>
          </a:p>
          <a:p>
            <a:pPr marL="5461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Background and Related </a:t>
            </a:r>
            <a:r>
              <a:rPr lang="en-US" dirty="0" smtClean="0">
                <a:latin typeface="Times New Roman" panose="02020603050405020304" pitchFamily="18" charset="0"/>
                <a:ea typeface="Times New Roman" panose="02020603050405020304" pitchFamily="18" charset="0"/>
              </a:rPr>
              <a:t>Works</a:t>
            </a:r>
          </a:p>
          <a:p>
            <a:pPr marL="546100" algn="just">
              <a:lnSpc>
                <a:spcPct val="150000"/>
              </a:lnSpc>
              <a:spcBef>
                <a:spcPts val="0"/>
              </a:spcBef>
              <a:buClr>
                <a:schemeClr val="dk1"/>
              </a:buClr>
              <a:buFont typeface="Wingdings" panose="05000000000000000000" pitchFamily="2" charset="2"/>
              <a:buChar char="q"/>
            </a:pPr>
            <a:r>
              <a:rPr lang="en-US" dirty="0">
                <a:solidFill>
                  <a:schemeClr val="accent1">
                    <a:lumMod val="75000"/>
                  </a:schemeClr>
                </a:solidFill>
                <a:latin typeface="Times New Roman" panose="02020603050405020304" pitchFamily="18" charset="0"/>
                <a:ea typeface="Times New Roman" panose="02020603050405020304" pitchFamily="18" charset="0"/>
              </a:rPr>
              <a:t>System A</a:t>
            </a:r>
            <a:r>
              <a:rPr lang="en-US" dirty="0" smtClean="0">
                <a:solidFill>
                  <a:schemeClr val="accent1">
                    <a:lumMod val="75000"/>
                  </a:schemeClr>
                </a:solidFill>
                <a:latin typeface="Times New Roman" panose="02020603050405020304" pitchFamily="18" charset="0"/>
                <a:ea typeface="Times New Roman" panose="02020603050405020304" pitchFamily="18" charset="0"/>
              </a:rPr>
              <a:t>nalysis</a:t>
            </a:r>
            <a:endParaRPr lang="en-US" dirty="0">
              <a:solidFill>
                <a:schemeClr val="tx1"/>
              </a:solidFill>
              <a:latin typeface="Times New Roman" panose="02020603050405020304" pitchFamily="18" charset="0"/>
              <a:ea typeface="Times New Roman" panose="02020603050405020304" pitchFamily="18" charset="0"/>
            </a:endParaRPr>
          </a:p>
          <a:p>
            <a:pPr marL="546100" algn="just">
              <a:lnSpc>
                <a:spcPct val="150000"/>
              </a:lnSpc>
              <a:spcBef>
                <a:spcPts val="0"/>
              </a:spcBef>
              <a:buClr>
                <a:schemeClr val="dk1"/>
              </a:buClr>
              <a:buFont typeface="Wingdings" panose="05000000000000000000" pitchFamily="2" charset="2"/>
              <a:buChar char="q"/>
            </a:pPr>
            <a:r>
              <a:rPr lang="en-US" b="1" dirty="0">
                <a:solidFill>
                  <a:schemeClr val="accent1">
                    <a:lumMod val="75000"/>
                  </a:schemeClr>
                </a:solidFill>
                <a:latin typeface="Times New Roman" panose="02020603050405020304" pitchFamily="18" charset="0"/>
                <a:ea typeface="Times New Roman" panose="02020603050405020304" pitchFamily="18" charset="0"/>
              </a:rPr>
              <a:t> </a:t>
            </a:r>
            <a:r>
              <a:rPr lang="en-US" dirty="0">
                <a:solidFill>
                  <a:schemeClr val="accent1">
                    <a:lumMod val="75000"/>
                  </a:schemeClr>
                </a:solidFill>
                <a:latin typeface="Times New Roman" panose="02020603050405020304" pitchFamily="18" charset="0"/>
                <a:ea typeface="Times New Roman" panose="02020603050405020304" pitchFamily="18" charset="0"/>
              </a:rPr>
              <a:t>System Design</a:t>
            </a:r>
          </a:p>
          <a:p>
            <a:pPr marL="546100" algn="just">
              <a:lnSpc>
                <a:spcPct val="150000"/>
              </a:lnSpc>
              <a:spcBef>
                <a:spcPts val="0"/>
              </a:spcBef>
              <a:buClr>
                <a:schemeClr val="dk1"/>
              </a:buClr>
              <a:buFont typeface="Wingdings" panose="05000000000000000000" pitchFamily="2" charset="2"/>
              <a:buChar char="ü"/>
            </a:pPr>
            <a:r>
              <a:rPr lang="en-US" dirty="0">
                <a:latin typeface="Times New Roman" panose="02020603050405020304" pitchFamily="18" charset="0"/>
                <a:ea typeface="Times New Roman" panose="02020603050405020304" pitchFamily="18" charset="0"/>
              </a:rPr>
              <a:t> </a:t>
            </a:r>
            <a:r>
              <a:rPr lang="en-US" sz="2000" b="1" dirty="0">
                <a:solidFill>
                  <a:srgbClr val="00B050"/>
                </a:solidFill>
                <a:latin typeface="Times New Roman" panose="02020603050405020304" pitchFamily="18" charset="0"/>
                <a:ea typeface="Times New Roman" panose="02020603050405020304" pitchFamily="18" charset="0"/>
              </a:rPr>
              <a:t>Implementation and Result </a:t>
            </a:r>
          </a:p>
          <a:p>
            <a:pPr marL="5461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rPr>
              <a:t> Conclusion and Future Work</a:t>
            </a:r>
          </a:p>
          <a:p>
            <a:pPr marL="5461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rPr>
              <a:t> References</a:t>
            </a:r>
          </a:p>
          <a:p>
            <a:pPr marL="0" indent="0">
              <a:buNone/>
            </a:pPr>
            <a:endParaRPr lang="en-US" dirty="0"/>
          </a:p>
        </p:txBody>
      </p:sp>
    </p:spTree>
    <p:extLst>
      <p:ext uri="{BB962C8B-B14F-4D97-AF65-F5344CB8AC3E}">
        <p14:creationId xmlns:p14="http://schemas.microsoft.com/office/powerpoint/2010/main" val="18683368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 for React and </a:t>
            </a:r>
            <a:r>
              <a:rPr lang="en-US" dirty="0" err="1" smtClean="0"/>
              <a:t>Laravel</a:t>
            </a:r>
            <a:r>
              <a:rPr lang="en-US" dirty="0" smtClean="0"/>
              <a:t> Rest API</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v"/>
            </a:pPr>
            <a:r>
              <a:rPr lang="en-US" dirty="0"/>
              <a:t>Required Memory: 5 GB.</a:t>
            </a:r>
          </a:p>
          <a:p>
            <a:pPr lvl="0">
              <a:buFont typeface="Wingdings" panose="05000000000000000000" pitchFamily="2" charset="2"/>
              <a:buChar char="v"/>
            </a:pPr>
            <a:r>
              <a:rPr lang="en-US" dirty="0"/>
              <a:t>Required CPU: Intel Core i3-2340UE.</a:t>
            </a:r>
          </a:p>
          <a:p>
            <a:pPr lvl="0">
              <a:buFont typeface="Wingdings" panose="05000000000000000000" pitchFamily="2" charset="2"/>
              <a:buChar char="v"/>
            </a:pPr>
            <a:r>
              <a:rPr lang="en-US" dirty="0"/>
              <a:t>Required File Size: 4 GB.</a:t>
            </a:r>
          </a:p>
          <a:p>
            <a:pPr lvl="0">
              <a:buFont typeface="Wingdings" panose="05000000000000000000" pitchFamily="2" charset="2"/>
              <a:buChar char="v"/>
            </a:pPr>
            <a:r>
              <a:rPr lang="en-US" dirty="0"/>
              <a:t>Required OS: Windows ,</a:t>
            </a:r>
            <a:r>
              <a:rPr lang="en-US" dirty="0" smtClean="0"/>
              <a:t>Linux</a:t>
            </a:r>
            <a:endParaRPr lang="en-US" dirty="0"/>
          </a:p>
        </p:txBody>
      </p:sp>
    </p:spTree>
    <p:extLst>
      <p:ext uri="{BB962C8B-B14F-4D97-AF65-F5344CB8AC3E}">
        <p14:creationId xmlns:p14="http://schemas.microsoft.com/office/powerpoint/2010/main" val="3123600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 for Rest API</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 </a:t>
            </a:r>
            <a:r>
              <a:rPr lang="en-US" i="1" dirty="0"/>
              <a:t>Route</a:t>
            </a:r>
            <a:r>
              <a:rPr lang="en-US" dirty="0"/>
              <a:t>::get('/</a:t>
            </a:r>
            <a:r>
              <a:rPr lang="en-US" dirty="0" err="1"/>
              <a:t>chamberaddress</a:t>
            </a:r>
            <a:r>
              <a:rPr lang="en-US" dirty="0"/>
              <a:t>',[</a:t>
            </a:r>
            <a:r>
              <a:rPr lang="en-US" i="1" dirty="0" err="1"/>
              <a:t>ChamberController</a:t>
            </a:r>
            <a:r>
              <a:rPr lang="en-US" dirty="0"/>
              <a:t>::class, 'index']);</a:t>
            </a:r>
          </a:p>
          <a:p>
            <a:pPr marL="0" indent="0">
              <a:buNone/>
            </a:pPr>
            <a:r>
              <a:rPr lang="en-US" dirty="0"/>
              <a:t> </a:t>
            </a:r>
            <a:r>
              <a:rPr lang="en-US" i="1" dirty="0"/>
              <a:t>Route</a:t>
            </a:r>
            <a:r>
              <a:rPr lang="en-US" dirty="0"/>
              <a:t>::post('/</a:t>
            </a:r>
            <a:r>
              <a:rPr lang="en-US" dirty="0" err="1"/>
              <a:t>storechamberaddress</a:t>
            </a:r>
            <a:r>
              <a:rPr lang="en-US" dirty="0"/>
              <a:t>',[</a:t>
            </a:r>
            <a:r>
              <a:rPr lang="en-US" i="1" dirty="0" err="1"/>
              <a:t>ChamberController</a:t>
            </a:r>
            <a:r>
              <a:rPr lang="en-US" dirty="0"/>
              <a:t>::class, '</a:t>
            </a:r>
            <a:r>
              <a:rPr lang="en-US" dirty="0" err="1"/>
              <a:t>storechamber</a:t>
            </a:r>
            <a:r>
              <a:rPr lang="en-US" dirty="0"/>
              <a:t>']);</a:t>
            </a:r>
          </a:p>
          <a:p>
            <a:pPr marL="0" indent="0">
              <a:buNone/>
            </a:pPr>
            <a:r>
              <a:rPr lang="en-US" dirty="0"/>
              <a:t/>
            </a:r>
            <a:br>
              <a:rPr lang="en-US" dirty="0"/>
            </a:br>
            <a:r>
              <a:rPr lang="en-US" dirty="0"/>
              <a:t> </a:t>
            </a:r>
            <a:r>
              <a:rPr lang="en-US" i="1" dirty="0"/>
              <a:t>Route</a:t>
            </a:r>
            <a:r>
              <a:rPr lang="en-US" dirty="0"/>
              <a:t>::get('/</a:t>
            </a:r>
            <a:r>
              <a:rPr lang="en-US" dirty="0" err="1"/>
              <a:t>getdepartments</a:t>
            </a:r>
            <a:r>
              <a:rPr lang="en-US" dirty="0"/>
              <a:t>',[</a:t>
            </a:r>
            <a:r>
              <a:rPr lang="en-US" i="1" dirty="0" err="1"/>
              <a:t>DepartmentController</a:t>
            </a:r>
            <a:r>
              <a:rPr lang="en-US" dirty="0"/>
              <a:t>::class, '</a:t>
            </a:r>
            <a:r>
              <a:rPr lang="en-US" dirty="0" err="1"/>
              <a:t>allDepartments</a:t>
            </a:r>
            <a:r>
              <a:rPr lang="en-US" dirty="0"/>
              <a:t>']);</a:t>
            </a:r>
          </a:p>
          <a:p>
            <a:pPr marL="0" indent="0">
              <a:buNone/>
            </a:pPr>
            <a:r>
              <a:rPr lang="en-US" dirty="0"/>
              <a:t> </a:t>
            </a:r>
            <a:r>
              <a:rPr lang="en-US" i="1" dirty="0"/>
              <a:t>Route</a:t>
            </a:r>
            <a:r>
              <a:rPr lang="en-US" dirty="0"/>
              <a:t>::post('/</a:t>
            </a:r>
            <a:r>
              <a:rPr lang="en-US" dirty="0" err="1"/>
              <a:t>storedepartment</a:t>
            </a:r>
            <a:r>
              <a:rPr lang="en-US" dirty="0"/>
              <a:t>',[</a:t>
            </a:r>
            <a:r>
              <a:rPr lang="en-US" i="1" dirty="0" err="1"/>
              <a:t>DepartmentController</a:t>
            </a:r>
            <a:r>
              <a:rPr lang="en-US" dirty="0"/>
              <a:t>::class, '</a:t>
            </a:r>
            <a:r>
              <a:rPr lang="en-US" dirty="0" err="1"/>
              <a:t>storedepartment</a:t>
            </a:r>
            <a:r>
              <a:rPr lang="en-US" dirty="0"/>
              <a:t>']);</a:t>
            </a:r>
          </a:p>
          <a:p>
            <a:pPr marL="0" indent="0">
              <a:buNone/>
            </a:pPr>
            <a:r>
              <a:rPr lang="en-US" dirty="0"/>
              <a:t/>
            </a:r>
            <a:br>
              <a:rPr lang="en-US" dirty="0"/>
            </a:br>
            <a:r>
              <a:rPr lang="en-US" dirty="0"/>
              <a:t/>
            </a:r>
            <a:br>
              <a:rPr lang="en-US" dirty="0"/>
            </a:br>
            <a:r>
              <a:rPr lang="en-US" dirty="0"/>
              <a:t> </a:t>
            </a:r>
            <a:r>
              <a:rPr lang="en-US" i="1" dirty="0"/>
              <a:t>Route</a:t>
            </a:r>
            <a:r>
              <a:rPr lang="en-US" dirty="0"/>
              <a:t>::get('/</a:t>
            </a:r>
            <a:r>
              <a:rPr lang="en-US" dirty="0" err="1"/>
              <a:t>getdesignations</a:t>
            </a:r>
            <a:r>
              <a:rPr lang="en-US" dirty="0"/>
              <a:t>',[</a:t>
            </a:r>
            <a:r>
              <a:rPr lang="en-US" i="1" dirty="0" err="1"/>
              <a:t>DesignationController</a:t>
            </a:r>
            <a:r>
              <a:rPr lang="en-US" dirty="0"/>
              <a:t>::class, '</a:t>
            </a:r>
            <a:r>
              <a:rPr lang="en-US" dirty="0" err="1"/>
              <a:t>allDesignations</a:t>
            </a:r>
            <a:r>
              <a:rPr lang="en-US" dirty="0"/>
              <a:t>']);</a:t>
            </a:r>
          </a:p>
          <a:p>
            <a:pPr marL="0" indent="0">
              <a:buNone/>
            </a:pPr>
            <a:r>
              <a:rPr lang="en-US" dirty="0"/>
              <a:t> </a:t>
            </a:r>
            <a:r>
              <a:rPr lang="en-US" i="1" dirty="0"/>
              <a:t>Route</a:t>
            </a:r>
            <a:r>
              <a:rPr lang="en-US" dirty="0"/>
              <a:t>::post('/</a:t>
            </a:r>
            <a:r>
              <a:rPr lang="en-US" dirty="0" err="1"/>
              <a:t>storedesignation</a:t>
            </a:r>
            <a:r>
              <a:rPr lang="en-US" dirty="0"/>
              <a:t>',[</a:t>
            </a:r>
            <a:r>
              <a:rPr lang="en-US" i="1" dirty="0" err="1"/>
              <a:t>DesignationController</a:t>
            </a:r>
            <a:r>
              <a:rPr lang="en-US" dirty="0"/>
              <a:t>::class, '</a:t>
            </a:r>
            <a:r>
              <a:rPr lang="en-US" dirty="0" err="1"/>
              <a:t>storedesignation</a:t>
            </a:r>
            <a:r>
              <a:rPr lang="en-US" dirty="0"/>
              <a:t>']);</a:t>
            </a:r>
          </a:p>
          <a:p>
            <a:pPr marL="0" indent="0">
              <a:buNone/>
            </a:pPr>
            <a:r>
              <a:rPr lang="en-US" dirty="0"/>
              <a:t/>
            </a:r>
            <a:br>
              <a:rPr lang="en-US" dirty="0"/>
            </a:br>
            <a:r>
              <a:rPr lang="en-US" dirty="0"/>
              <a:t> </a:t>
            </a:r>
            <a:r>
              <a:rPr lang="en-US" i="1" dirty="0"/>
              <a:t>Route</a:t>
            </a:r>
            <a:r>
              <a:rPr lang="en-US" dirty="0"/>
              <a:t>::get('/</a:t>
            </a:r>
            <a:r>
              <a:rPr lang="en-US" dirty="0" err="1"/>
              <a:t>getalldoctors</a:t>
            </a:r>
            <a:r>
              <a:rPr lang="en-US" dirty="0"/>
              <a:t>',[</a:t>
            </a:r>
            <a:r>
              <a:rPr lang="en-US" i="1" dirty="0" err="1"/>
              <a:t>DoctorController</a:t>
            </a:r>
            <a:r>
              <a:rPr lang="en-US" dirty="0"/>
              <a:t>::class, '</a:t>
            </a:r>
            <a:r>
              <a:rPr lang="en-US" dirty="0" err="1"/>
              <a:t>allDoctors</a:t>
            </a:r>
            <a:r>
              <a:rPr lang="en-US" dirty="0"/>
              <a:t>']);</a:t>
            </a:r>
          </a:p>
          <a:p>
            <a:pPr marL="0" indent="0">
              <a:buNone/>
            </a:pPr>
            <a:r>
              <a:rPr lang="en-US" dirty="0"/>
              <a:t> </a:t>
            </a:r>
            <a:r>
              <a:rPr lang="en-US" i="1" dirty="0"/>
              <a:t>Route</a:t>
            </a:r>
            <a:r>
              <a:rPr lang="en-US" dirty="0"/>
              <a:t>::post('/</a:t>
            </a:r>
            <a:r>
              <a:rPr lang="en-US" dirty="0" err="1"/>
              <a:t>addnewdoctor</a:t>
            </a:r>
            <a:r>
              <a:rPr lang="en-US" dirty="0"/>
              <a:t>',[</a:t>
            </a:r>
            <a:r>
              <a:rPr lang="en-US" i="1" dirty="0" err="1"/>
              <a:t>DoctorController</a:t>
            </a:r>
            <a:r>
              <a:rPr lang="en-US" dirty="0"/>
              <a:t>::class, '</a:t>
            </a:r>
            <a:r>
              <a:rPr lang="en-US" dirty="0" err="1"/>
              <a:t>addDoctor</a:t>
            </a:r>
            <a:r>
              <a:rPr lang="en-US" dirty="0"/>
              <a:t>']);</a:t>
            </a:r>
          </a:p>
          <a:p>
            <a:pPr marL="0" indent="0">
              <a:buNone/>
            </a:pPr>
            <a:r>
              <a:rPr lang="en-US" dirty="0"/>
              <a:t> </a:t>
            </a:r>
            <a:r>
              <a:rPr lang="en-US" i="1" dirty="0"/>
              <a:t>Route</a:t>
            </a:r>
            <a:r>
              <a:rPr lang="en-US" dirty="0"/>
              <a:t>::post('/</a:t>
            </a:r>
            <a:r>
              <a:rPr lang="en-US" dirty="0" err="1"/>
              <a:t>updatedoctor</a:t>
            </a:r>
            <a:r>
              <a:rPr lang="en-US" dirty="0"/>
              <a:t>/{id}',[</a:t>
            </a:r>
            <a:r>
              <a:rPr lang="en-US" i="1" dirty="0" err="1"/>
              <a:t>DoctorController</a:t>
            </a:r>
            <a:r>
              <a:rPr lang="en-US" dirty="0"/>
              <a:t>::class, '</a:t>
            </a:r>
            <a:r>
              <a:rPr lang="en-US" dirty="0" err="1"/>
              <a:t>updateDoctor</a:t>
            </a:r>
            <a:r>
              <a:rPr lang="en-US" dirty="0"/>
              <a:t>']);</a:t>
            </a:r>
          </a:p>
          <a:p>
            <a:pPr marL="0" indent="0">
              <a:buNone/>
            </a:pPr>
            <a:r>
              <a:rPr lang="en-US" dirty="0"/>
              <a:t/>
            </a:r>
            <a:br>
              <a:rPr lang="en-US" dirty="0"/>
            </a:br>
            <a:r>
              <a:rPr lang="en-US" dirty="0"/>
              <a:t/>
            </a:r>
            <a:br>
              <a:rPr lang="en-US" dirty="0"/>
            </a:br>
            <a:r>
              <a:rPr lang="en-US" dirty="0"/>
              <a:t> </a:t>
            </a:r>
            <a:r>
              <a:rPr lang="en-US" i="1" dirty="0"/>
              <a:t>Route</a:t>
            </a:r>
            <a:r>
              <a:rPr lang="en-US" dirty="0"/>
              <a:t>::get('/</a:t>
            </a:r>
            <a:r>
              <a:rPr lang="en-US" dirty="0" err="1"/>
              <a:t>getallpatients</a:t>
            </a:r>
            <a:r>
              <a:rPr lang="en-US" dirty="0"/>
              <a:t>',[</a:t>
            </a:r>
            <a:r>
              <a:rPr lang="en-US" i="1" dirty="0" err="1"/>
              <a:t>PatientController</a:t>
            </a:r>
            <a:r>
              <a:rPr lang="en-US" dirty="0"/>
              <a:t>::class, '</a:t>
            </a:r>
            <a:r>
              <a:rPr lang="en-US" dirty="0" err="1"/>
              <a:t>allPatients</a:t>
            </a:r>
            <a:r>
              <a:rPr lang="en-US" dirty="0"/>
              <a:t>']);</a:t>
            </a:r>
          </a:p>
          <a:p>
            <a:pPr marL="0" indent="0">
              <a:buNone/>
            </a:pPr>
            <a:r>
              <a:rPr lang="en-US" dirty="0"/>
              <a:t> </a:t>
            </a:r>
            <a:r>
              <a:rPr lang="en-US" i="1" dirty="0"/>
              <a:t>Route</a:t>
            </a:r>
            <a:r>
              <a:rPr lang="en-US" dirty="0"/>
              <a:t>::get('/</a:t>
            </a:r>
            <a:r>
              <a:rPr lang="en-US" dirty="0" err="1"/>
              <a:t>searchpatients</a:t>
            </a:r>
            <a:r>
              <a:rPr lang="en-US" dirty="0"/>
              <a:t>/{key}',[</a:t>
            </a:r>
            <a:r>
              <a:rPr lang="en-US" i="1" dirty="0" err="1"/>
              <a:t>PatientController</a:t>
            </a:r>
            <a:r>
              <a:rPr lang="en-US" dirty="0"/>
              <a:t>::class, '</a:t>
            </a:r>
            <a:r>
              <a:rPr lang="en-US" dirty="0" err="1"/>
              <a:t>searchPatients</a:t>
            </a:r>
            <a:r>
              <a:rPr lang="en-US" dirty="0"/>
              <a:t>']);</a:t>
            </a:r>
          </a:p>
          <a:p>
            <a:pPr marL="0" indent="0">
              <a:buNone/>
            </a:pPr>
            <a:r>
              <a:rPr lang="en-US" dirty="0"/>
              <a:t> </a:t>
            </a:r>
            <a:r>
              <a:rPr lang="en-US" i="1" dirty="0"/>
              <a:t>Route</a:t>
            </a:r>
            <a:r>
              <a:rPr lang="en-US" dirty="0"/>
              <a:t>::post('/</a:t>
            </a:r>
            <a:r>
              <a:rPr lang="en-US" dirty="0" err="1"/>
              <a:t>addnewpatient</a:t>
            </a:r>
            <a:r>
              <a:rPr lang="en-US" dirty="0"/>
              <a:t>',[</a:t>
            </a:r>
            <a:r>
              <a:rPr lang="en-US" i="1" dirty="0" err="1"/>
              <a:t>PatientController</a:t>
            </a:r>
            <a:r>
              <a:rPr lang="en-US" dirty="0"/>
              <a:t>::class, '</a:t>
            </a:r>
            <a:r>
              <a:rPr lang="en-US" dirty="0" err="1"/>
              <a:t>addPatient</a:t>
            </a:r>
            <a:r>
              <a:rPr lang="en-US" dirty="0"/>
              <a:t>']);</a:t>
            </a:r>
          </a:p>
          <a:p>
            <a:pPr marL="0" indent="0">
              <a:buNone/>
            </a:pPr>
            <a:r>
              <a:rPr lang="en-US" dirty="0"/>
              <a:t> </a:t>
            </a:r>
            <a:r>
              <a:rPr lang="en-US" i="1" dirty="0"/>
              <a:t>Route</a:t>
            </a:r>
            <a:r>
              <a:rPr lang="en-US" dirty="0"/>
              <a:t>::post('/</a:t>
            </a:r>
            <a:r>
              <a:rPr lang="en-US" dirty="0" err="1"/>
              <a:t>updatepatient</a:t>
            </a:r>
            <a:r>
              <a:rPr lang="en-US" dirty="0"/>
              <a:t>/{id}',[</a:t>
            </a:r>
            <a:r>
              <a:rPr lang="en-US" i="1" dirty="0" err="1"/>
              <a:t>PatientController</a:t>
            </a:r>
            <a:r>
              <a:rPr lang="en-US" dirty="0"/>
              <a:t>::class, '</a:t>
            </a:r>
            <a:r>
              <a:rPr lang="en-US" dirty="0" err="1"/>
              <a:t>updatePatient</a:t>
            </a:r>
            <a:r>
              <a:rPr lang="en-US" dirty="0"/>
              <a:t>']);</a:t>
            </a:r>
          </a:p>
          <a:p>
            <a:pPr marL="0" indent="0">
              <a:buNone/>
            </a:pPr>
            <a:endParaRPr lang="en-US" dirty="0"/>
          </a:p>
        </p:txBody>
      </p:sp>
    </p:spTree>
    <p:extLst>
      <p:ext uri="{BB962C8B-B14F-4D97-AF65-F5344CB8AC3E}">
        <p14:creationId xmlns:p14="http://schemas.microsoft.com/office/powerpoint/2010/main" val="4197397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8905"/>
          </a:xfrm>
        </p:spPr>
        <p:txBody>
          <a:bodyPr/>
          <a:lstStyle/>
          <a:p>
            <a:r>
              <a:rPr lang="en-US" dirty="0" smtClean="0"/>
              <a:t>UI/UX of the project</a:t>
            </a:r>
            <a:endParaRPr lang="en-US" dirty="0"/>
          </a:p>
        </p:txBody>
      </p:sp>
      <p:sp>
        <p:nvSpPr>
          <p:cNvPr id="3" name="Content Placeholder 2"/>
          <p:cNvSpPr>
            <a:spLocks noGrp="1"/>
          </p:cNvSpPr>
          <p:nvPr>
            <p:ph idx="1"/>
          </p:nvPr>
        </p:nvSpPr>
        <p:spPr>
          <a:xfrm>
            <a:off x="2589212" y="1583140"/>
            <a:ext cx="8915400" cy="4328082"/>
          </a:xfrm>
        </p:spPr>
        <p:txBody>
          <a:bodyPr/>
          <a:lstStyle/>
          <a:p>
            <a:pPr marL="0" indent="0">
              <a:buNone/>
            </a:pPr>
            <a:r>
              <a:rPr lang="en-US" dirty="0" smtClean="0"/>
              <a:t>Some important </a:t>
            </a:r>
            <a:r>
              <a:rPr lang="en-US" dirty="0" err="1" smtClean="0"/>
              <a:t>ui</a:t>
            </a:r>
            <a:r>
              <a:rPr lang="en-US" dirty="0" smtClean="0"/>
              <a:t>/</a:t>
            </a:r>
            <a:r>
              <a:rPr lang="en-US" dirty="0" err="1" smtClean="0"/>
              <a:t>ux</a:t>
            </a:r>
            <a:r>
              <a:rPr lang="en-US" dirty="0" smtClean="0"/>
              <a:t> is displayed below…</a:t>
            </a:r>
          </a:p>
          <a:p>
            <a:pPr marL="0" indent="0">
              <a:buNone/>
            </a:pPr>
            <a:r>
              <a:rPr lang="en-US" b="1" dirty="0" smtClean="0"/>
              <a:t>Create Prescription Page</a:t>
            </a:r>
          </a:p>
          <a:p>
            <a:pPr marL="0" indent="0">
              <a:buNone/>
            </a:pPr>
            <a:endParaRPr lang="en-US"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963" y="2450273"/>
            <a:ext cx="8613898" cy="4407727"/>
          </a:xfrm>
          <a:prstGeom prst="rect">
            <a:avLst/>
          </a:prstGeom>
        </p:spPr>
      </p:pic>
    </p:spTree>
    <p:extLst>
      <p:ext uri="{BB962C8B-B14F-4D97-AF65-F5344CB8AC3E}">
        <p14:creationId xmlns:p14="http://schemas.microsoft.com/office/powerpoint/2010/main" val="125789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72678"/>
          </a:xfrm>
        </p:spPr>
        <p:txBody>
          <a:bodyPr/>
          <a:lstStyle/>
          <a:p>
            <a:r>
              <a:rPr lang="en-US" dirty="0" smtClean="0"/>
              <a:t>Medicine Entry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1651283"/>
            <a:ext cx="8915400" cy="4096771"/>
          </a:xfrm>
        </p:spPr>
      </p:pic>
    </p:spTree>
    <p:extLst>
      <p:ext uri="{BB962C8B-B14F-4D97-AF65-F5344CB8AC3E}">
        <p14:creationId xmlns:p14="http://schemas.microsoft.com/office/powerpoint/2010/main" val="2010798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0791"/>
          </a:xfrm>
        </p:spPr>
        <p:txBody>
          <a:bodyPr/>
          <a:lstStyle/>
          <a:p>
            <a:r>
              <a:rPr lang="en-US" dirty="0" smtClean="0"/>
              <a:t>Patient Add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0826" y="1787857"/>
            <a:ext cx="9155884" cy="4585648"/>
          </a:xfrm>
        </p:spPr>
      </p:pic>
    </p:spTree>
    <p:extLst>
      <p:ext uri="{BB962C8B-B14F-4D97-AF65-F5344CB8AC3E}">
        <p14:creationId xmlns:p14="http://schemas.microsoft.com/office/powerpoint/2010/main" val="3939313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Prescription History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0416" y="1596789"/>
            <a:ext cx="9913508" cy="4694830"/>
          </a:xfrm>
        </p:spPr>
      </p:pic>
    </p:spTree>
    <p:extLst>
      <p:ext uri="{BB962C8B-B14F-4D97-AF65-F5344CB8AC3E}">
        <p14:creationId xmlns:p14="http://schemas.microsoft.com/office/powerpoint/2010/main" val="1710119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5461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 Introduction</a:t>
            </a:r>
          </a:p>
          <a:p>
            <a:pPr marL="5461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Background and Related </a:t>
            </a:r>
            <a:r>
              <a:rPr lang="en-US" dirty="0" smtClean="0">
                <a:latin typeface="Times New Roman" panose="02020603050405020304" pitchFamily="18" charset="0"/>
                <a:ea typeface="Times New Roman" panose="02020603050405020304" pitchFamily="18" charset="0"/>
              </a:rPr>
              <a:t>Works</a:t>
            </a:r>
          </a:p>
          <a:p>
            <a:pPr marL="546100" algn="just">
              <a:lnSpc>
                <a:spcPct val="150000"/>
              </a:lnSpc>
              <a:spcBef>
                <a:spcPts val="0"/>
              </a:spcBef>
              <a:buClr>
                <a:schemeClr val="dk1"/>
              </a:buClr>
              <a:buFont typeface="Wingdings" panose="05000000000000000000" pitchFamily="2" charset="2"/>
              <a:buChar char="q"/>
            </a:pPr>
            <a:r>
              <a:rPr lang="en-US" dirty="0" smtClean="0">
                <a:solidFill>
                  <a:schemeClr val="tx1"/>
                </a:solidFill>
                <a:latin typeface="Times New Roman" panose="02020603050405020304" pitchFamily="18" charset="0"/>
                <a:ea typeface="Times New Roman" panose="02020603050405020304" pitchFamily="18" charset="0"/>
              </a:rPr>
              <a:t>System Analysis</a:t>
            </a:r>
            <a:endParaRPr lang="en-US" dirty="0">
              <a:solidFill>
                <a:schemeClr val="tx1"/>
              </a:solidFill>
              <a:latin typeface="Times New Roman" panose="02020603050405020304" pitchFamily="18" charset="0"/>
              <a:ea typeface="Times New Roman" panose="02020603050405020304" pitchFamily="18" charset="0"/>
            </a:endParaRPr>
          </a:p>
          <a:p>
            <a:pPr marL="546100" algn="just">
              <a:lnSpc>
                <a:spcPct val="150000"/>
              </a:lnSpc>
              <a:spcBef>
                <a:spcPts val="0"/>
              </a:spcBef>
              <a:buClr>
                <a:schemeClr val="dk1"/>
              </a:buClr>
              <a:buFont typeface="Wingdings" panose="05000000000000000000" pitchFamily="2" charset="2"/>
              <a:buChar char="q"/>
            </a:pPr>
            <a:r>
              <a:rPr lang="en-US" b="1" dirty="0">
                <a:solidFill>
                  <a:schemeClr val="accent1">
                    <a:lumMod val="75000"/>
                  </a:schemeClr>
                </a:solidFill>
                <a:latin typeface="Times New Roman" panose="02020603050405020304" pitchFamily="18" charset="0"/>
                <a:ea typeface="Times New Roman" panose="02020603050405020304" pitchFamily="18" charset="0"/>
              </a:rPr>
              <a:t> </a:t>
            </a:r>
            <a:r>
              <a:rPr lang="en-US" dirty="0">
                <a:solidFill>
                  <a:schemeClr val="accent1">
                    <a:lumMod val="75000"/>
                  </a:schemeClr>
                </a:solidFill>
                <a:latin typeface="Times New Roman" panose="02020603050405020304" pitchFamily="18" charset="0"/>
                <a:ea typeface="Times New Roman" panose="02020603050405020304" pitchFamily="18" charset="0"/>
              </a:rPr>
              <a:t>System Design</a:t>
            </a:r>
          </a:p>
          <a:p>
            <a:pPr marL="546100" algn="just">
              <a:lnSpc>
                <a:spcPct val="150000"/>
              </a:lnSpc>
              <a:spcBef>
                <a:spcPts val="0"/>
              </a:spcBef>
              <a:buClr>
                <a:schemeClr val="dk1"/>
              </a:buClr>
              <a:buFont typeface="Wingdings" panose="05000000000000000000" pitchFamily="2" charset="2"/>
              <a:buChar char="q"/>
            </a:pPr>
            <a:r>
              <a:rPr lang="en-US" dirty="0">
                <a:solidFill>
                  <a:schemeClr val="accent1">
                    <a:lumMod val="75000"/>
                  </a:schemeClr>
                </a:solidFill>
                <a:latin typeface="Times New Roman" panose="02020603050405020304" pitchFamily="18" charset="0"/>
                <a:ea typeface="Times New Roman" panose="02020603050405020304" pitchFamily="18" charset="0"/>
              </a:rPr>
              <a:t> Implementation and Result </a:t>
            </a:r>
          </a:p>
          <a:p>
            <a:pPr marL="488950" indent="-285750" algn="just">
              <a:lnSpc>
                <a:spcPct val="150000"/>
              </a:lnSpc>
              <a:spcBef>
                <a:spcPts val="0"/>
              </a:spcBef>
              <a:buClr>
                <a:schemeClr val="dk1"/>
              </a:buClr>
              <a:buFont typeface="Wingdings" panose="05000000000000000000" pitchFamily="2" charset="2"/>
              <a:buChar char="Ø"/>
            </a:pPr>
            <a:r>
              <a:rPr lang="en-US" dirty="0">
                <a:latin typeface="Times New Roman" panose="02020603050405020304" pitchFamily="18" charset="0"/>
              </a:rPr>
              <a:t> </a:t>
            </a:r>
            <a:r>
              <a:rPr lang="en-US" sz="2000" b="1" dirty="0">
                <a:solidFill>
                  <a:srgbClr val="00B050"/>
                </a:solidFill>
                <a:latin typeface="Times New Roman" panose="02020603050405020304" pitchFamily="18" charset="0"/>
              </a:rPr>
              <a:t>Conclusion and Future Work</a:t>
            </a:r>
          </a:p>
          <a:p>
            <a:pPr marL="5461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rPr>
              <a:t> References</a:t>
            </a:r>
          </a:p>
          <a:p>
            <a:pPr marL="0" indent="0">
              <a:buNone/>
            </a:pPr>
            <a:endParaRPr lang="en-US" dirty="0"/>
          </a:p>
        </p:txBody>
      </p:sp>
    </p:spTree>
    <p:extLst>
      <p:ext uri="{BB962C8B-B14F-4D97-AF65-F5344CB8AC3E}">
        <p14:creationId xmlns:p14="http://schemas.microsoft.com/office/powerpoint/2010/main" val="2569972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a:t>I am pleased to submit the final Software documentation report on Online prescription. From this, the patients will get a clear and easy view of medicine names. To improve prescriptions efficiency, prescription is very essential. An online prescription system is more effective than paper based manual system. This document can be used effectively to maintain software development cycle. It will be very easy to conduct the whole project using it. Hopefully, this document can also help our junior BSSE batch students. We tried our best to remove all dependencies and make effective and fully designed document. We believe that reader will find it in order.</a:t>
            </a:r>
          </a:p>
          <a:p>
            <a:pPr marL="0" indent="0">
              <a:buNone/>
            </a:pPr>
            <a:endParaRPr lang="en-US" dirty="0"/>
          </a:p>
        </p:txBody>
      </p:sp>
    </p:spTree>
    <p:extLst>
      <p:ext uri="{BB962C8B-B14F-4D97-AF65-F5344CB8AC3E}">
        <p14:creationId xmlns:p14="http://schemas.microsoft.com/office/powerpoint/2010/main" val="3856174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marL="0" indent="0">
              <a:buNone/>
            </a:pPr>
            <a:r>
              <a:rPr lang="en-US" dirty="0"/>
              <a:t>As this system is developed only for web system and there still lots of features to complete. So there have easy option to include any model or update. Future I will update technology and develop Mobile apps also. Besides more features will release to make it more easy and helpful for doctors. Patient dashboard will also be reach so that they can discuss with doctors with their problems</a:t>
            </a:r>
            <a:r>
              <a:rPr lang="en-US" dirty="0" smtClean="0"/>
              <a:t>.</a:t>
            </a:r>
            <a:endParaRPr lang="en-US" dirty="0"/>
          </a:p>
        </p:txBody>
      </p:sp>
    </p:spTree>
    <p:extLst>
      <p:ext uri="{BB962C8B-B14F-4D97-AF65-F5344CB8AC3E}">
        <p14:creationId xmlns:p14="http://schemas.microsoft.com/office/powerpoint/2010/main" val="1189601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Outline</a:t>
            </a:r>
            <a:endParaRPr lang="en-US" b="1" dirty="0"/>
          </a:p>
        </p:txBody>
      </p:sp>
      <p:sp>
        <p:nvSpPr>
          <p:cNvPr id="3" name="Content Placeholder 2"/>
          <p:cNvSpPr>
            <a:spLocks noGrp="1"/>
          </p:cNvSpPr>
          <p:nvPr>
            <p:ph idx="1"/>
          </p:nvPr>
        </p:nvSpPr>
        <p:spPr/>
        <p:txBody>
          <a:bodyPr>
            <a:normAutofit/>
          </a:bodyPr>
          <a:lstStyle/>
          <a:p>
            <a:pPr marL="546100" indent="-342900" algn="just">
              <a:lnSpc>
                <a:spcPct val="150000"/>
              </a:lnSpc>
              <a:spcBef>
                <a:spcPts val="0"/>
              </a:spcBef>
              <a:buClr>
                <a:schemeClr val="dk1"/>
              </a:buClr>
              <a:buFont typeface="Wingdings" panose="05000000000000000000" pitchFamily="2" charset="2"/>
              <a:buChar char="ü"/>
            </a:pPr>
            <a:r>
              <a:rPr lang="en-US" sz="2800" b="1" dirty="0">
                <a:solidFill>
                  <a:srgbClr val="00B050"/>
                </a:solidFill>
                <a:latin typeface="Times New Roman" panose="02020603050405020304" pitchFamily="18" charset="0"/>
                <a:ea typeface="Times New Roman" panose="02020603050405020304" pitchFamily="18" charset="0"/>
              </a:rPr>
              <a:t> Introduction</a:t>
            </a:r>
          </a:p>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 Background and Related </a:t>
            </a:r>
            <a:r>
              <a:rPr lang="en-US" dirty="0" smtClean="0">
                <a:latin typeface="Times New Roman" panose="02020603050405020304" pitchFamily="18" charset="0"/>
                <a:ea typeface="Times New Roman" panose="02020603050405020304" pitchFamily="18" charset="0"/>
              </a:rPr>
              <a:t>Works</a:t>
            </a:r>
          </a:p>
          <a:p>
            <a:pPr marL="546100" indent="-342900" algn="just">
              <a:lnSpc>
                <a:spcPct val="150000"/>
              </a:lnSpc>
              <a:spcBef>
                <a:spcPts val="0"/>
              </a:spcBef>
              <a:buClr>
                <a:schemeClr val="dk1"/>
              </a:buClr>
              <a:buFont typeface="Wingdings" panose="05000000000000000000" pitchFamily="2" charset="2"/>
              <a:buChar char="q"/>
            </a:pPr>
            <a:r>
              <a:rPr lang="en-US" dirty="0" smtClean="0">
                <a:latin typeface="Times New Roman" panose="02020603050405020304" pitchFamily="18" charset="0"/>
                <a:ea typeface="Times New Roman" panose="02020603050405020304" pitchFamily="18" charset="0"/>
              </a:rPr>
              <a:t>System Analysis</a:t>
            </a:r>
            <a:endParaRPr lang="en-US" dirty="0">
              <a:latin typeface="Times New Roman" panose="02020603050405020304" pitchFamily="18" charset="0"/>
              <a:ea typeface="Times New Roman" panose="02020603050405020304" pitchFamily="18" charset="0"/>
            </a:endParaRPr>
          </a:p>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 System Design</a:t>
            </a:r>
          </a:p>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 Implementation and Result </a:t>
            </a:r>
          </a:p>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rPr>
              <a:t> Conclusion and Future Work</a:t>
            </a:r>
          </a:p>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rPr>
              <a:t> </a:t>
            </a:r>
            <a:r>
              <a:rPr lang="en-US" dirty="0" smtClean="0">
                <a:latin typeface="Times New Roman" panose="02020603050405020304" pitchFamily="18" charset="0"/>
              </a:rPr>
              <a:t>References</a:t>
            </a:r>
            <a:endParaRPr lang="en-US" dirty="0">
              <a:latin typeface="Times New Roman" panose="02020603050405020304" pitchFamily="18" charset="0"/>
            </a:endParaRPr>
          </a:p>
        </p:txBody>
      </p:sp>
    </p:spTree>
    <p:extLst>
      <p:ext uri="{BB962C8B-B14F-4D97-AF65-F5344CB8AC3E}">
        <p14:creationId xmlns:p14="http://schemas.microsoft.com/office/powerpoint/2010/main" val="558106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7018"/>
          </a:xfrm>
        </p:spPr>
        <p:txBody>
          <a:bodyPr/>
          <a:lstStyle/>
          <a:p>
            <a:r>
              <a:rPr lang="en-US" dirty="0" smtClean="0"/>
              <a:t>References</a:t>
            </a:r>
            <a:endParaRPr lang="en-US" dirty="0"/>
          </a:p>
        </p:txBody>
      </p:sp>
      <p:sp>
        <p:nvSpPr>
          <p:cNvPr id="3" name="Content Placeholder 2"/>
          <p:cNvSpPr>
            <a:spLocks noGrp="1"/>
          </p:cNvSpPr>
          <p:nvPr>
            <p:ph idx="1"/>
          </p:nvPr>
        </p:nvSpPr>
        <p:spPr>
          <a:xfrm>
            <a:off x="2589212" y="1351127"/>
            <a:ext cx="8915400" cy="5104263"/>
          </a:xfrm>
        </p:spPr>
        <p:txBody>
          <a:bodyPr>
            <a:normAutofit fontScale="47500" lnSpcReduction="20000"/>
          </a:bodyPr>
          <a:lstStyle/>
          <a:p>
            <a:pPr marL="0" indent="0">
              <a:buNone/>
            </a:pPr>
            <a:endParaRPr lang="en-US" dirty="0"/>
          </a:p>
          <a:p>
            <a:pPr lvl="0">
              <a:buFont typeface="Wingdings" panose="05000000000000000000" pitchFamily="2" charset="2"/>
              <a:buChar char="v"/>
            </a:pPr>
            <a:r>
              <a:rPr lang="en-US" dirty="0"/>
              <a:t>Creating use case, creately,15-11-2022, [online]. Available: </a:t>
            </a:r>
            <a:r>
              <a:rPr lang="en-US" u="sng" dirty="0">
                <a:hlinkClick r:id="rId2"/>
              </a:rPr>
              <a:t>https://app.creately.com/d/rWNGg4JUeCt/edit</a:t>
            </a:r>
            <a:r>
              <a:rPr lang="en-US" dirty="0"/>
              <a:t> </a:t>
            </a:r>
          </a:p>
          <a:p>
            <a:pPr lvl="0">
              <a:buFont typeface="Wingdings" panose="05000000000000000000" pitchFamily="2" charset="2"/>
              <a:buChar char="v"/>
            </a:pPr>
            <a:r>
              <a:rPr lang="en-US" dirty="0"/>
              <a:t>Creating ER diagram , creately,15-11-2022, [online]. Available: </a:t>
            </a:r>
            <a:r>
              <a:rPr lang="en-US" u="sng" dirty="0">
                <a:hlinkClick r:id="rId2"/>
              </a:rPr>
              <a:t>https://app.creately.com/d/rWNGg4JUeCt/edit</a:t>
            </a:r>
            <a:r>
              <a:rPr lang="en-US" dirty="0"/>
              <a:t> </a:t>
            </a:r>
          </a:p>
          <a:p>
            <a:pPr lvl="0">
              <a:buFont typeface="Wingdings" panose="05000000000000000000" pitchFamily="2" charset="2"/>
              <a:buChar char="v"/>
            </a:pPr>
            <a:r>
              <a:rPr lang="en-US" dirty="0" err="1"/>
              <a:t>Laravel</a:t>
            </a:r>
            <a:r>
              <a:rPr lang="en-US" dirty="0"/>
              <a:t> Related Documentation, </a:t>
            </a:r>
            <a:r>
              <a:rPr lang="en-US" dirty="0" err="1"/>
              <a:t>Laravel</a:t>
            </a:r>
            <a:r>
              <a:rPr lang="en-US" dirty="0"/>
              <a:t>, 10-11-2022, [online]. Available: </a:t>
            </a:r>
            <a:r>
              <a:rPr lang="en-US" u="sng" dirty="0">
                <a:hlinkClick r:id="rId3"/>
              </a:rPr>
              <a:t>https://laravel.com/docs/8.x</a:t>
            </a:r>
            <a:endParaRPr lang="en-US" dirty="0"/>
          </a:p>
          <a:p>
            <a:pPr lvl="0">
              <a:buFont typeface="Wingdings" panose="05000000000000000000" pitchFamily="2" charset="2"/>
              <a:buChar char="v"/>
            </a:pPr>
            <a:r>
              <a:rPr lang="en-US" dirty="0"/>
              <a:t>React related documentation , ReactJS,09-11-2022, [online]. Available: </a:t>
            </a:r>
            <a:r>
              <a:rPr lang="en-US" u="sng" dirty="0">
                <a:hlinkClick r:id="rId4"/>
              </a:rPr>
              <a:t>https://reactjs.org/</a:t>
            </a:r>
            <a:r>
              <a:rPr lang="en-US" dirty="0"/>
              <a:t> </a:t>
            </a:r>
          </a:p>
          <a:p>
            <a:pPr lvl="0">
              <a:buFont typeface="Wingdings" panose="05000000000000000000" pitchFamily="2" charset="2"/>
              <a:buChar char="v"/>
            </a:pPr>
            <a:r>
              <a:rPr lang="en-US" dirty="0" err="1"/>
              <a:t>Refil</a:t>
            </a:r>
            <a:r>
              <a:rPr lang="en-US" dirty="0"/>
              <a:t> Prescription systems , </a:t>
            </a:r>
            <a:r>
              <a:rPr lang="en-US" dirty="0" err="1"/>
              <a:t>Refil</a:t>
            </a:r>
            <a:r>
              <a:rPr lang="en-US" dirty="0"/>
              <a:t> , 17-09-2022, [online].  Available: </a:t>
            </a:r>
            <a:r>
              <a:rPr lang="en-US" b="1" dirty="0"/>
              <a:t>bit.ly/3GhGkDG</a:t>
            </a:r>
            <a:r>
              <a:rPr lang="en-US" dirty="0"/>
              <a:t> </a:t>
            </a:r>
          </a:p>
          <a:p>
            <a:pPr lvl="0">
              <a:buFont typeface="Wingdings" panose="05000000000000000000" pitchFamily="2" charset="2"/>
              <a:buChar char="v"/>
            </a:pPr>
            <a:r>
              <a:rPr lang="en-US" dirty="0"/>
              <a:t>Pro Clinic Prescription, Pro clinic, 17-09-2022, [online]. Available: </a:t>
            </a:r>
            <a:r>
              <a:rPr lang="en-US" u="sng" dirty="0">
                <a:hlinkClick r:id="rId5"/>
              </a:rPr>
              <a:t>https://www.konnectplugins.com/proclinic/Vertical/index.html</a:t>
            </a:r>
            <a:r>
              <a:rPr lang="en-US" dirty="0"/>
              <a:t> </a:t>
            </a:r>
          </a:p>
          <a:p>
            <a:pPr lvl="0">
              <a:buFont typeface="Wingdings" panose="05000000000000000000" pitchFamily="2" charset="2"/>
              <a:buChar char="v"/>
            </a:pPr>
            <a:r>
              <a:rPr lang="en-US" dirty="0" err="1"/>
              <a:t>Zilsoft</a:t>
            </a:r>
            <a:r>
              <a:rPr lang="en-US" dirty="0"/>
              <a:t> Prescription , </a:t>
            </a:r>
            <a:r>
              <a:rPr lang="en-US" dirty="0" err="1"/>
              <a:t>Zilsoft</a:t>
            </a:r>
            <a:r>
              <a:rPr lang="en-US" dirty="0"/>
              <a:t> ,17-09-2022, [online]. Available: </a:t>
            </a:r>
            <a:r>
              <a:rPr lang="en-US" u="sng" dirty="0">
                <a:hlinkClick r:id="rId6"/>
              </a:rPr>
              <a:t>https://zilsoft.net/about/</a:t>
            </a:r>
            <a:r>
              <a:rPr lang="en-US" dirty="0"/>
              <a:t> </a:t>
            </a:r>
          </a:p>
          <a:p>
            <a:pPr lvl="0">
              <a:buFont typeface="Wingdings" panose="05000000000000000000" pitchFamily="2" charset="2"/>
              <a:buChar char="v"/>
            </a:pPr>
            <a:r>
              <a:rPr lang="en-US" dirty="0"/>
              <a:t>Amar chamber website landing page , Amar Chamber,17-09-2022, [online]. Available: </a:t>
            </a:r>
            <a:r>
              <a:rPr lang="en-US" u="sng" dirty="0">
                <a:hlinkClick r:id="rId7"/>
              </a:rPr>
              <a:t>https://amarchamber.com/</a:t>
            </a:r>
            <a:r>
              <a:rPr lang="en-US" dirty="0"/>
              <a:t> </a:t>
            </a:r>
          </a:p>
          <a:p>
            <a:pPr lvl="0">
              <a:buFont typeface="Wingdings" panose="05000000000000000000" pitchFamily="2" charset="2"/>
              <a:buChar char="v"/>
            </a:pPr>
            <a:r>
              <a:rPr lang="en-US" dirty="0"/>
              <a:t>For Multiple Prescription software , various ,15-11-2022, [online]. Available:  https://www.softwareadvice.com/medical/e-prescribing-comparison/ </a:t>
            </a:r>
          </a:p>
          <a:p>
            <a:pPr lvl="0">
              <a:buFont typeface="Wingdings" panose="05000000000000000000" pitchFamily="2" charset="2"/>
              <a:buChar char="v"/>
            </a:pPr>
            <a:r>
              <a:rPr lang="en-US" dirty="0"/>
              <a:t>IEEE Reference Format, IEEE ,15-11-2022, [online]. Available: https://ieeeauthorcenter.ieee.org/wp-content/uploads/IEEE-Reference-Guide.pdf </a:t>
            </a:r>
          </a:p>
          <a:p>
            <a:pPr lvl="0">
              <a:buFont typeface="Wingdings" panose="05000000000000000000" pitchFamily="2" charset="2"/>
              <a:buChar char="v"/>
            </a:pPr>
            <a:r>
              <a:rPr lang="en-US" dirty="0"/>
              <a:t>DIMS Website, DIMS,15-10-2022, [online]. Available: http://dimsbd.com/ </a:t>
            </a:r>
          </a:p>
          <a:p>
            <a:pPr lvl="0">
              <a:buFont typeface="Wingdings" panose="05000000000000000000" pitchFamily="2" charset="2"/>
              <a:buChar char="v"/>
            </a:pPr>
            <a:r>
              <a:rPr lang="en-US" dirty="0"/>
              <a:t>Square hospital Website, Square, 10-10-2022, [online]. Available: https://www.squarehospital.com/</a:t>
            </a:r>
          </a:p>
          <a:p>
            <a:pPr lvl="0">
              <a:buFont typeface="Wingdings" panose="05000000000000000000" pitchFamily="2" charset="2"/>
              <a:buChar char="v"/>
            </a:pPr>
            <a:r>
              <a:rPr lang="en-US" dirty="0"/>
              <a:t>Apollo hospital </a:t>
            </a:r>
            <a:r>
              <a:rPr lang="en-US" dirty="0" err="1"/>
              <a:t>chennai</a:t>
            </a:r>
            <a:r>
              <a:rPr lang="en-US" dirty="0"/>
              <a:t> website, Apollo hospital, 10-10-2022, [online]. Available: https://www.bdhci.com/apollo-chennai-office-in-bangladesh</a:t>
            </a:r>
          </a:p>
          <a:p>
            <a:pPr lvl="0">
              <a:buFont typeface="Wingdings" panose="05000000000000000000" pitchFamily="2" charset="2"/>
              <a:buChar char="v"/>
            </a:pPr>
            <a:r>
              <a:rPr lang="en-US" dirty="0"/>
              <a:t>United Hospital website , United,10-10-2022, [online]. Available: https://www.uhlbd.com/ </a:t>
            </a:r>
          </a:p>
          <a:p>
            <a:pPr lvl="0">
              <a:buFont typeface="Wingdings" panose="05000000000000000000" pitchFamily="2" charset="2"/>
              <a:buChar char="v"/>
            </a:pPr>
            <a:r>
              <a:rPr lang="en-US" dirty="0" err="1"/>
              <a:t>Brbhospital</a:t>
            </a:r>
            <a:r>
              <a:rPr lang="en-US" dirty="0"/>
              <a:t> Website, </a:t>
            </a:r>
            <a:r>
              <a:rPr lang="en-US" dirty="0" err="1"/>
              <a:t>brbhospital</a:t>
            </a:r>
            <a:r>
              <a:rPr lang="en-US" dirty="0"/>
              <a:t> ,10-10-2022, [online].Available: https://www.brbhospital.com/ </a:t>
            </a:r>
          </a:p>
          <a:p>
            <a:pPr lvl="0">
              <a:buFont typeface="Wingdings" panose="05000000000000000000" pitchFamily="2" charset="2"/>
              <a:buChar char="v"/>
            </a:pPr>
            <a:r>
              <a:rPr lang="en-US" dirty="0" err="1"/>
              <a:t>Freepik</a:t>
            </a:r>
            <a:r>
              <a:rPr lang="en-US" dirty="0"/>
              <a:t> website, freepik,11-10-2022, [online].</a:t>
            </a:r>
            <a:r>
              <a:rPr lang="en-US" dirty="0" err="1"/>
              <a:t>Availablel</a:t>
            </a:r>
            <a:r>
              <a:rPr lang="en-US" dirty="0"/>
              <a:t>: https://www.freepik.com/free-photos-vectors/doctor-prescription </a:t>
            </a:r>
          </a:p>
          <a:p>
            <a:pPr lvl="0">
              <a:buFont typeface="Wingdings" panose="05000000000000000000" pitchFamily="2" charset="2"/>
              <a:buChar char="v"/>
            </a:pPr>
            <a:r>
              <a:rPr lang="en-US" dirty="0"/>
              <a:t>Documentation , Study,11-10-2022, [online].Available: https://study.com/ </a:t>
            </a:r>
          </a:p>
          <a:p>
            <a:pPr lvl="0">
              <a:buFont typeface="Wingdings" panose="05000000000000000000" pitchFamily="2" charset="2"/>
              <a:buChar char="v"/>
            </a:pPr>
            <a:r>
              <a:rPr lang="en-US" dirty="0"/>
              <a:t>Bootstrap website, bootstrap, 26-10-2022, [online].Available: https://getbootstrap.com/</a:t>
            </a:r>
          </a:p>
          <a:p>
            <a:pPr lvl="0">
              <a:buFont typeface="Wingdings" panose="05000000000000000000" pitchFamily="2" charset="2"/>
              <a:buChar char="v"/>
            </a:pPr>
            <a:r>
              <a:rPr lang="en-US" dirty="0"/>
              <a:t>Free Icon website , </a:t>
            </a:r>
            <a:r>
              <a:rPr lang="en-US" dirty="0" err="1"/>
              <a:t>flaticon</a:t>
            </a:r>
            <a:r>
              <a:rPr lang="en-US" dirty="0"/>
              <a:t> ,26-10-2022, [online].Available: https://www.flaticon.com/</a:t>
            </a:r>
          </a:p>
          <a:p>
            <a:pPr lvl="0">
              <a:buFont typeface="Wingdings" panose="05000000000000000000" pitchFamily="2" charset="2"/>
              <a:buChar char="v"/>
            </a:pPr>
            <a:r>
              <a:rPr lang="en-US" dirty="0"/>
              <a:t>Stack overflow website , Stack overflow ,26-10-2022, [online]. Available: https://stackoverflow.com/</a:t>
            </a:r>
          </a:p>
          <a:p>
            <a:pPr marL="0" indent="0">
              <a:buNone/>
            </a:pPr>
            <a:endParaRPr lang="en-US" dirty="0"/>
          </a:p>
        </p:txBody>
      </p:sp>
    </p:spTree>
    <p:extLst>
      <p:ext uri="{BB962C8B-B14F-4D97-AF65-F5344CB8AC3E}">
        <p14:creationId xmlns:p14="http://schemas.microsoft.com/office/powerpoint/2010/main" val="123284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Web based Prescription systems is a solution for patients and mainly doctors to write prescription digitally. By this they can save their time, the prescription will more readable and they can get a complete data set of their patients.</a:t>
            </a:r>
          </a:p>
          <a:p>
            <a:pPr marL="0" indent="0">
              <a:buNone/>
            </a:pPr>
            <a:r>
              <a:rPr lang="en-US" dirty="0" smtClean="0"/>
              <a:t>Which helps a lot of doctors for their research on diseases , medicines and patients.</a:t>
            </a:r>
          </a:p>
          <a:p>
            <a:pPr marL="0" indent="0">
              <a:buNone/>
            </a:pPr>
            <a:r>
              <a:rPr lang="en-US" dirty="0" smtClean="0"/>
              <a:t>Both of them can track their health record and no need to think about preserving the paper for long days.</a:t>
            </a:r>
            <a:endParaRPr lang="en-US" dirty="0"/>
          </a:p>
        </p:txBody>
      </p:sp>
    </p:spTree>
    <p:extLst>
      <p:ext uri="{BB962C8B-B14F-4D97-AF65-F5344CB8AC3E}">
        <p14:creationId xmlns:p14="http://schemas.microsoft.com/office/powerpoint/2010/main" val="267533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t>The main objective is to obtain doctors and patient satisfaction on health related sector. To reduce doctor’s effort and patient hassle to understand the writing of doctors and the name of the medicines</a:t>
            </a:r>
            <a:r>
              <a:rPr lang="en-US" dirty="0" smtClean="0"/>
              <a:t>.</a:t>
            </a:r>
          </a:p>
          <a:p>
            <a:pPr>
              <a:buFont typeface="Wingdings" panose="05000000000000000000" pitchFamily="2" charset="2"/>
              <a:buChar char="v"/>
            </a:pPr>
            <a:r>
              <a:rPr lang="en-US" dirty="0" smtClean="0"/>
              <a:t>Create Patient Database</a:t>
            </a:r>
          </a:p>
          <a:p>
            <a:pPr>
              <a:buFont typeface="Wingdings" panose="05000000000000000000" pitchFamily="2" charset="2"/>
              <a:buChar char="v"/>
            </a:pPr>
            <a:r>
              <a:rPr lang="en-US" dirty="0" smtClean="0"/>
              <a:t>Medicine Effectiveness on patient health</a:t>
            </a:r>
          </a:p>
          <a:p>
            <a:pPr>
              <a:buFont typeface="Wingdings" panose="05000000000000000000" pitchFamily="2" charset="2"/>
              <a:buChar char="v"/>
            </a:pPr>
            <a:r>
              <a:rPr lang="en-US" dirty="0" smtClean="0"/>
              <a:t>Investigation result according to patient complain</a:t>
            </a:r>
          </a:p>
          <a:p>
            <a:pPr>
              <a:buFont typeface="Wingdings" panose="05000000000000000000" pitchFamily="2" charset="2"/>
              <a:buChar char="v"/>
            </a:pPr>
            <a:r>
              <a:rPr lang="en-US" dirty="0" smtClean="0"/>
              <a:t>Diagnosis according to complain</a:t>
            </a:r>
          </a:p>
          <a:p>
            <a:pPr marL="0" indent="0">
              <a:buNone/>
            </a:pPr>
            <a:endParaRPr lang="en-US" dirty="0"/>
          </a:p>
        </p:txBody>
      </p:sp>
    </p:spTree>
    <p:extLst>
      <p:ext uri="{BB962C8B-B14F-4D97-AF65-F5344CB8AC3E}">
        <p14:creationId xmlns:p14="http://schemas.microsoft.com/office/powerpoint/2010/main" val="3660509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Methodology</a:t>
            </a:r>
            <a:endParaRPr lang="en-US" dirty="0"/>
          </a:p>
        </p:txBody>
      </p:sp>
      <p:sp>
        <p:nvSpPr>
          <p:cNvPr id="3" name="Content Placeholder 2"/>
          <p:cNvSpPr>
            <a:spLocks noGrp="1"/>
          </p:cNvSpPr>
          <p:nvPr>
            <p:ph idx="1"/>
          </p:nvPr>
        </p:nvSpPr>
        <p:spPr/>
        <p:txBody>
          <a:bodyPr/>
          <a:lstStyle/>
          <a:p>
            <a:pPr marL="0" indent="0">
              <a:buNone/>
            </a:pPr>
            <a:r>
              <a:rPr lang="en-US" dirty="0" smtClean="0"/>
              <a:t>To make this system available for all doctors I want to create a web based system and make it free for all doctors.</a:t>
            </a:r>
          </a:p>
          <a:p>
            <a:pPr marL="0" indent="0">
              <a:buNone/>
            </a:pPr>
            <a:endParaRPr lang="en-US" dirty="0"/>
          </a:p>
          <a:p>
            <a:pPr marL="0" indent="0">
              <a:buNone/>
            </a:pPr>
            <a:r>
              <a:rPr lang="en-US" dirty="0" smtClean="0"/>
              <a:t>In creating this system, I will use </a:t>
            </a:r>
            <a:r>
              <a:rPr lang="en-US" dirty="0" err="1" smtClean="0"/>
              <a:t>php</a:t>
            </a:r>
            <a:r>
              <a:rPr lang="en-US" dirty="0" smtClean="0"/>
              <a:t> 7.4, </a:t>
            </a:r>
            <a:r>
              <a:rPr lang="en-US" dirty="0" err="1" smtClean="0"/>
              <a:t>laravel</a:t>
            </a:r>
            <a:r>
              <a:rPr lang="en-US" dirty="0" smtClean="0"/>
              <a:t> 8.0 framework for restful API and React 18.0 as frontend. Also the database will be </a:t>
            </a:r>
            <a:r>
              <a:rPr lang="en-US" dirty="0" err="1" smtClean="0"/>
              <a:t>MySql</a:t>
            </a:r>
            <a:r>
              <a:rPr lang="en-US" dirty="0" smtClean="0"/>
              <a:t>. As for creating any web based solution these are the most powerful and trendy now.</a:t>
            </a:r>
            <a:endParaRPr lang="en-US" dirty="0"/>
          </a:p>
        </p:txBody>
      </p:sp>
    </p:spTree>
    <p:extLst>
      <p:ext uri="{BB962C8B-B14F-4D97-AF65-F5344CB8AC3E}">
        <p14:creationId xmlns:p14="http://schemas.microsoft.com/office/powerpoint/2010/main" val="293408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295401" y="2285999"/>
            <a:ext cx="9601196" cy="3589869"/>
          </a:xfrm>
        </p:spPr>
        <p:txBody>
          <a:bodyPr>
            <a:normAutofit/>
          </a:bodyPr>
          <a:lstStyle/>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 Introduction</a:t>
            </a:r>
          </a:p>
          <a:p>
            <a:pPr marL="546100" indent="-342900" algn="just">
              <a:lnSpc>
                <a:spcPct val="150000"/>
              </a:lnSpc>
              <a:spcBef>
                <a:spcPts val="0"/>
              </a:spcBef>
              <a:buClr>
                <a:schemeClr val="dk1"/>
              </a:buClr>
              <a:buFont typeface="Wingdings" panose="05000000000000000000" pitchFamily="2" charset="2"/>
              <a:buChar char="ü"/>
            </a:pPr>
            <a:r>
              <a:rPr lang="en-US" dirty="0">
                <a:latin typeface="Times New Roman" panose="02020603050405020304" pitchFamily="18" charset="0"/>
                <a:ea typeface="Times New Roman" panose="02020603050405020304" pitchFamily="18" charset="0"/>
              </a:rPr>
              <a:t> </a:t>
            </a:r>
            <a:r>
              <a:rPr lang="en-US" sz="2800" b="1" dirty="0">
                <a:solidFill>
                  <a:srgbClr val="00B050"/>
                </a:solidFill>
                <a:latin typeface="Times New Roman" panose="02020603050405020304" pitchFamily="18" charset="0"/>
                <a:ea typeface="Times New Roman" panose="02020603050405020304" pitchFamily="18" charset="0"/>
              </a:rPr>
              <a:t>Background and Related Works</a:t>
            </a:r>
          </a:p>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 System </a:t>
            </a:r>
            <a:r>
              <a:rPr lang="en-US" dirty="0" smtClean="0">
                <a:latin typeface="Times New Roman" panose="02020603050405020304" pitchFamily="18" charset="0"/>
                <a:ea typeface="Times New Roman" panose="02020603050405020304" pitchFamily="18" charset="0"/>
              </a:rPr>
              <a:t>analysis</a:t>
            </a:r>
          </a:p>
          <a:p>
            <a:pPr marL="546100" indent="-342900" algn="just">
              <a:lnSpc>
                <a:spcPct val="150000"/>
              </a:lnSpc>
              <a:spcBef>
                <a:spcPts val="0"/>
              </a:spcBef>
              <a:buClr>
                <a:schemeClr val="dk1"/>
              </a:buClr>
              <a:buFont typeface="Wingdings" panose="05000000000000000000" pitchFamily="2" charset="2"/>
              <a:buChar char="q"/>
            </a:pPr>
            <a:r>
              <a:rPr lang="en-US" dirty="0" smtClean="0">
                <a:latin typeface="Times New Roman" panose="02020603050405020304" pitchFamily="18" charset="0"/>
                <a:ea typeface="Times New Roman" panose="02020603050405020304" pitchFamily="18" charset="0"/>
              </a:rPr>
              <a:t>System Design</a:t>
            </a:r>
            <a:endParaRPr lang="en-US" dirty="0">
              <a:latin typeface="Times New Roman" panose="02020603050405020304" pitchFamily="18" charset="0"/>
              <a:ea typeface="Times New Roman" panose="02020603050405020304" pitchFamily="18" charset="0"/>
            </a:endParaRPr>
          </a:p>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 Implementation and Result </a:t>
            </a:r>
          </a:p>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rPr>
              <a:t> Conclusion and Future Work</a:t>
            </a:r>
          </a:p>
          <a:p>
            <a:pPr marL="546100" indent="-342900" algn="just">
              <a:lnSpc>
                <a:spcPct val="150000"/>
              </a:lnSpc>
              <a:spcBef>
                <a:spcPts val="0"/>
              </a:spcBef>
              <a:buClr>
                <a:schemeClr val="dk1"/>
              </a:buClr>
              <a:buFont typeface="Wingdings" panose="05000000000000000000" pitchFamily="2" charset="2"/>
              <a:buChar char="q"/>
            </a:pPr>
            <a:r>
              <a:rPr lang="en-US" dirty="0">
                <a:latin typeface="Times New Roman" panose="02020603050405020304" pitchFamily="18" charset="0"/>
              </a:rPr>
              <a:t> References</a:t>
            </a:r>
          </a:p>
          <a:p>
            <a:pPr marL="0" indent="0">
              <a:buNone/>
            </a:pPr>
            <a:endParaRPr lang="en-US" dirty="0"/>
          </a:p>
        </p:txBody>
      </p:sp>
    </p:spTree>
    <p:extLst>
      <p:ext uri="{BB962C8B-B14F-4D97-AF65-F5344CB8AC3E}">
        <p14:creationId xmlns:p14="http://schemas.microsoft.com/office/powerpoint/2010/main" val="684093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297044"/>
          </a:xfrm>
        </p:spPr>
        <p:txBody>
          <a:bodyPr/>
          <a:lstStyle/>
          <a:p>
            <a:r>
              <a:rPr lang="en-US" dirty="0" smtClean="0"/>
              <a:t>			Background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From </a:t>
            </a:r>
            <a:r>
              <a:rPr lang="en-US" dirty="0"/>
              <a:t>the very beginning of the prescription practice doctors do it manually and give the prescription paper to the patient. Patient use it for doing prescribed investigation and taking medicine from shops. They need to keep it for further visit to the doctors so that doctor easily remember about the previous case history of that particular patient. There are some problems like patient may stole the paper or that paper may destroyed by water, fire or environmental case. So it is not possible for them to recollect the paper easily.</a:t>
            </a:r>
          </a:p>
          <a:p>
            <a:pPr marL="0" indent="0">
              <a:buNone/>
            </a:pPr>
            <a:r>
              <a:rPr lang="en-US" dirty="0"/>
              <a:t>For this it is important to keep the prescription in online. It will helpful for both doctor and patient.</a:t>
            </a:r>
          </a:p>
          <a:p>
            <a:pPr marL="0" indent="0">
              <a:buNone/>
            </a:pPr>
            <a:endParaRPr lang="en-US" dirty="0"/>
          </a:p>
        </p:txBody>
      </p:sp>
    </p:spTree>
    <p:extLst>
      <p:ext uri="{BB962C8B-B14F-4D97-AF65-F5344CB8AC3E}">
        <p14:creationId xmlns:p14="http://schemas.microsoft.com/office/powerpoint/2010/main" val="3062022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and Gap</a:t>
            </a:r>
            <a:endParaRPr lang="en-US" dirty="0"/>
          </a:p>
        </p:txBody>
      </p:sp>
      <p:sp>
        <p:nvSpPr>
          <p:cNvPr id="3" name="Content Placeholder 2"/>
          <p:cNvSpPr>
            <a:spLocks noGrp="1"/>
          </p:cNvSpPr>
          <p:nvPr>
            <p:ph idx="1"/>
          </p:nvPr>
        </p:nvSpPr>
        <p:spPr/>
        <p:txBody>
          <a:bodyPr/>
          <a:lstStyle/>
          <a:p>
            <a:pPr marL="0" indent="0">
              <a:buNone/>
            </a:pPr>
            <a:r>
              <a:rPr lang="en-US" dirty="0"/>
              <a:t>There is already some same kinds of systems in the local and global market already. But still I did not get any open source platform where doctor can freely create account and doing prescription. Moreover everybody have some limitations in their system. So we want to make our systems open source so any one from anywhere in the world can use it. Moreover we also want to solve that limitations so that it becomes more user friendly and easy to use. Below I mention some others work. I am also going to show the difference between our system and others system. The comparison is listing below of the figure.</a:t>
            </a:r>
          </a:p>
          <a:p>
            <a:pPr marL="0" indent="0">
              <a:buNone/>
            </a:pPr>
            <a:endParaRPr lang="en-US" dirty="0"/>
          </a:p>
        </p:txBody>
      </p:sp>
    </p:spTree>
    <p:extLst>
      <p:ext uri="{BB962C8B-B14F-4D97-AF65-F5344CB8AC3E}">
        <p14:creationId xmlns:p14="http://schemas.microsoft.com/office/powerpoint/2010/main" val="3522500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250</TotalTime>
  <Words>1555</Words>
  <Application>Microsoft Office PowerPoint</Application>
  <PresentationFormat>Widescreen</PresentationFormat>
  <Paragraphs>240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Century Gothic</vt:lpstr>
      <vt:lpstr>Times New Roman</vt:lpstr>
      <vt:lpstr>Vrinda</vt:lpstr>
      <vt:lpstr>Wingdings</vt:lpstr>
      <vt:lpstr>Wingdings 3</vt:lpstr>
      <vt:lpstr>Wisp</vt:lpstr>
      <vt:lpstr>Welcome To The Presentation on</vt:lpstr>
      <vt:lpstr>PowerPoint Presentation</vt:lpstr>
      <vt:lpstr>Outline</vt:lpstr>
      <vt:lpstr>Introduction</vt:lpstr>
      <vt:lpstr>Objective</vt:lpstr>
      <vt:lpstr>Research Methodology</vt:lpstr>
      <vt:lpstr>Outline</vt:lpstr>
      <vt:lpstr>   Background</vt:lpstr>
      <vt:lpstr>Related Work and Gap</vt:lpstr>
      <vt:lpstr>PowerPoint Presentation</vt:lpstr>
      <vt:lpstr>Outline</vt:lpstr>
      <vt:lpstr>Introduction</vt:lpstr>
      <vt:lpstr>Software Requirement Specification (SRS)</vt:lpstr>
      <vt:lpstr>Outline</vt:lpstr>
      <vt:lpstr>Framework Environment</vt:lpstr>
      <vt:lpstr>Technology Used</vt:lpstr>
      <vt:lpstr>Use Case Diagram</vt:lpstr>
      <vt:lpstr>System Design Model List</vt:lpstr>
      <vt:lpstr>ER Diagram</vt:lpstr>
      <vt:lpstr>Outline</vt:lpstr>
      <vt:lpstr>Hardware Requirement for React and Laravel Rest API</vt:lpstr>
      <vt:lpstr>Sample Code for Rest API</vt:lpstr>
      <vt:lpstr>UI/UX of the project</vt:lpstr>
      <vt:lpstr>Medicine Entry Page</vt:lpstr>
      <vt:lpstr>Patient Add Page</vt:lpstr>
      <vt:lpstr>Prescription History</vt:lpstr>
      <vt:lpstr>Outline</vt:lpstr>
      <vt:lpstr>Conclusion</vt:lpstr>
      <vt:lpstr>Future work</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Presentation on</dc:title>
  <dc:creator>developer420</dc:creator>
  <cp:lastModifiedBy>developer420</cp:lastModifiedBy>
  <cp:revision>17</cp:revision>
  <dcterms:created xsi:type="dcterms:W3CDTF">2022-11-15T10:35:42Z</dcterms:created>
  <dcterms:modified xsi:type="dcterms:W3CDTF">2022-11-16T06:44:17Z</dcterms:modified>
</cp:coreProperties>
</file>