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3" r:id="rId3"/>
    <p:sldId id="260" r:id="rId4"/>
    <p:sldId id="264" r:id="rId5"/>
    <p:sldId id="265" r:id="rId6"/>
    <p:sldId id="266" r:id="rId7"/>
    <p:sldId id="267" r:id="rId8"/>
    <p:sldId id="268" r:id="rId9"/>
    <p:sldId id="269" r:id="rId10"/>
    <p:sldId id="273" r:id="rId11"/>
    <p:sldId id="274" r:id="rId12"/>
    <p:sldId id="278" r:id="rId13"/>
    <p:sldId id="272" r:id="rId14"/>
    <p:sldId id="275" r:id="rId15"/>
    <p:sldId id="280" r:id="rId16"/>
    <p:sldId id="276" r:id="rId17"/>
    <p:sldId id="277" r:id="rId18"/>
    <p:sldId id="279" r:id="rId19"/>
    <p:sldId id="281" r:id="rId20"/>
    <p:sldId id="282" r:id="rId21"/>
    <p:sldId id="291" r:id="rId22"/>
    <p:sldId id="292" r:id="rId23"/>
    <p:sldId id="290" r:id="rId24"/>
    <p:sldId id="283" r:id="rId25"/>
    <p:sldId id="284" r:id="rId26"/>
    <p:sldId id="285" r:id="rId27"/>
    <p:sldId id="286" r:id="rId28"/>
    <p:sldId id="287" r:id="rId29"/>
    <p:sldId id="288" r:id="rId30"/>
    <p:sldId id="289"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30011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75328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3338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087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83523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EBE4E2-722C-4916-A391-E0B1B79DBDC9}"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11708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EBE4E2-722C-4916-A391-E0B1B79DBDC9}" type="datetimeFigureOut">
              <a:rPr lang="en-US" smtClean="0"/>
              <a:t>11/17/2022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99810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599805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270554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00411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BE4E2-722C-4916-A391-E0B1B79DBDC9}"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92987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BE4E2-722C-4916-A391-E0B1B79DBDC9}"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122615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BE4E2-722C-4916-A391-E0B1B79DBDC9}"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00211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BE4E2-722C-4916-A391-E0B1B79DBDC9}"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76987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BE4E2-722C-4916-A391-E0B1B79DBDC9}"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90443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413657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BE4E2-722C-4916-A391-E0B1B79DBDC9}"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07FA81-D92D-4079-88C7-8B7259F34E9B}" type="slidenum">
              <a:rPr lang="en-US" smtClean="0"/>
              <a:t>‹#›</a:t>
            </a:fld>
            <a:endParaRPr lang="en-US"/>
          </a:p>
        </p:txBody>
      </p:sp>
    </p:spTree>
    <p:extLst>
      <p:ext uri="{BB962C8B-B14F-4D97-AF65-F5344CB8AC3E}">
        <p14:creationId xmlns:p14="http://schemas.microsoft.com/office/powerpoint/2010/main" val="3482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EBE4E2-722C-4916-A391-E0B1B79DBDC9}" type="datetimeFigureOut">
              <a:rPr lang="en-US" smtClean="0"/>
              <a:t>11/17/2022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07FA81-D92D-4079-88C7-8B7259F34E9B}" type="slidenum">
              <a:rPr lang="en-US" smtClean="0"/>
              <a:t>‹#›</a:t>
            </a:fld>
            <a:endParaRPr lang="en-US"/>
          </a:p>
        </p:txBody>
      </p:sp>
    </p:spTree>
    <p:extLst>
      <p:ext uri="{BB962C8B-B14F-4D97-AF65-F5344CB8AC3E}">
        <p14:creationId xmlns:p14="http://schemas.microsoft.com/office/powerpoint/2010/main" val="139785320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aravel.com/docs/8.x" TargetMode="External"/><Relationship Id="rId2" Type="http://schemas.openxmlformats.org/officeDocument/2006/relationships/hyperlink" Target="https://app.creately.com/d/rWNGg4JUeCt/edit" TargetMode="External"/><Relationship Id="rId1" Type="http://schemas.openxmlformats.org/officeDocument/2006/relationships/slideLayout" Target="../slideLayouts/slideLayout2.xml"/><Relationship Id="rId6" Type="http://schemas.openxmlformats.org/officeDocument/2006/relationships/hyperlink" Target="https://zilsoft.net/about/" TargetMode="External"/><Relationship Id="rId5" Type="http://schemas.openxmlformats.org/officeDocument/2006/relationships/hyperlink" Target="https://www.konnectplugins.com/proclinic/Vertical/index.html" TargetMode="External"/><Relationship Id="rId4" Type="http://schemas.openxmlformats.org/officeDocument/2006/relationships/hyperlink" Target="https://react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389" y="412680"/>
            <a:ext cx="10138611" cy="2387600"/>
          </a:xfrm>
        </p:spPr>
        <p:txBody>
          <a:bodyPr>
            <a:normAutofit fontScale="90000"/>
          </a:bodyPr>
          <a:lstStyle/>
          <a:p>
            <a:r>
              <a:rPr lang="en-US" dirty="0" smtClean="0"/>
              <a:t/>
            </a:r>
            <a:br>
              <a:rPr lang="en-US" dirty="0" smtClean="0"/>
            </a:br>
            <a:r>
              <a:rPr lang="en-US" b="1" dirty="0" smtClean="0"/>
              <a:t>Design </a:t>
            </a:r>
            <a:r>
              <a:rPr lang="en-US" b="1" dirty="0"/>
              <a:t>and Implementation of a Web Based Prescription Systems</a:t>
            </a:r>
            <a:r>
              <a:rPr lang="en-US" dirty="0"/>
              <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821647036"/>
              </p:ext>
            </p:extLst>
          </p:nvPr>
        </p:nvGraphicFramePr>
        <p:xfrm>
          <a:off x="1312244" y="2534027"/>
          <a:ext cx="9355756" cy="3837897"/>
        </p:xfrm>
        <a:graphic>
          <a:graphicData uri="http://schemas.openxmlformats.org/drawingml/2006/table">
            <a:tbl>
              <a:tblPr firstRow="1" bandRow="1">
                <a:tableStyleId>{93296810-A885-4BE3-A3E7-6D5BEEA58F35}</a:tableStyleId>
              </a:tblPr>
              <a:tblGrid>
                <a:gridCol w="4677878"/>
                <a:gridCol w="4677878"/>
              </a:tblGrid>
              <a:tr h="3837897">
                <a:tc>
                  <a:txBody>
                    <a:bodyPr/>
                    <a:lstStyle/>
                    <a:p>
                      <a:endParaRPr lang="en-US" sz="3000" b="1" dirty="0" smtClean="0"/>
                    </a:p>
                    <a:p>
                      <a:pPr algn="ctr"/>
                      <a:r>
                        <a:rPr lang="en-US" sz="3000" b="1" dirty="0" smtClean="0">
                          <a:latin typeface="Times New Roman" panose="02020603050405020304" pitchFamily="18" charset="0"/>
                          <a:cs typeface="Times New Roman" panose="02020603050405020304" pitchFamily="18" charset="0"/>
                        </a:rPr>
                        <a:t>Presented By</a:t>
                      </a:r>
                    </a:p>
                    <a:p>
                      <a:pPr algn="ctr"/>
                      <a:endParaRPr lang="en-US" sz="20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Md. </a:t>
                      </a:r>
                      <a:r>
                        <a:rPr lang="en-US" sz="1800" dirty="0" err="1" smtClean="0">
                          <a:latin typeface="Times New Roman" panose="02020603050405020304" pitchFamily="18" charset="0"/>
                          <a:cs typeface="Times New Roman" panose="02020603050405020304" pitchFamily="18" charset="0"/>
                        </a:rPr>
                        <a:t>Mineuddin</a:t>
                      </a:r>
                      <a:r>
                        <a:rPr lang="en-US" sz="1800" dirty="0" smtClean="0">
                          <a:latin typeface="Times New Roman" panose="02020603050405020304" pitchFamily="18" charset="0"/>
                          <a:cs typeface="Times New Roman" panose="02020603050405020304" pitchFamily="18" charset="0"/>
                        </a:rPr>
                        <a:t> Ahmed Dipu</a:t>
                      </a:r>
                    </a:p>
                    <a:p>
                      <a:pPr algn="ctr"/>
                      <a:r>
                        <a:rPr lang="en-US" sz="1800" dirty="0" smtClean="0">
                          <a:latin typeface="Times New Roman" panose="02020603050405020304" pitchFamily="18" charset="0"/>
                          <a:cs typeface="Times New Roman" panose="02020603050405020304" pitchFamily="18" charset="0"/>
                        </a:rPr>
                        <a:t>ID: CSE202103099</a:t>
                      </a:r>
                    </a:p>
                    <a:p>
                      <a:pPr algn="ctr"/>
                      <a:endParaRPr lang="en-US" sz="1800" dirty="0" smtClean="0">
                        <a:latin typeface="Times New Roman" panose="02020603050405020304" pitchFamily="18" charset="0"/>
                        <a:cs typeface="Times New Roman" panose="02020603050405020304" pitchFamily="18" charset="0"/>
                      </a:endParaRPr>
                    </a:p>
                    <a:p>
                      <a:pPr algn="ctr"/>
                      <a:r>
                        <a:rPr lang="en-US" sz="1800" dirty="0" smtClean="0">
                          <a:latin typeface="Times New Roman" panose="02020603050405020304" pitchFamily="18" charset="0"/>
                          <a:cs typeface="Times New Roman" panose="02020603050405020304" pitchFamily="18" charset="0"/>
                        </a:rPr>
                        <a:t>Department of Computer Science and Engineering,</a:t>
                      </a:r>
                    </a:p>
                    <a:p>
                      <a:pPr algn="ctr"/>
                      <a:r>
                        <a:rPr lang="en-US" sz="2200" dirty="0" err="1" smtClean="0">
                          <a:latin typeface="Times New Roman" panose="02020603050405020304" pitchFamily="18" charset="0"/>
                          <a:cs typeface="Times New Roman" panose="02020603050405020304" pitchFamily="18" charset="0"/>
                        </a:rPr>
                        <a:t>Jahangirnagar</a:t>
                      </a:r>
                      <a:r>
                        <a:rPr lang="en-US" sz="2200" dirty="0" smtClean="0">
                          <a:latin typeface="Times New Roman" panose="02020603050405020304" pitchFamily="18" charset="0"/>
                          <a:cs typeface="Times New Roman" panose="02020603050405020304" pitchFamily="18" charset="0"/>
                        </a:rPr>
                        <a:t> University</a:t>
                      </a:r>
                    </a:p>
                    <a:p>
                      <a:endParaRPr lang="en-US" dirty="0"/>
                    </a:p>
                  </a:txBody>
                  <a:tcPr/>
                </a:tc>
                <a:tc>
                  <a:txBody>
                    <a:bodyPr/>
                    <a:lstStyle/>
                    <a:p>
                      <a:endParaRPr lang="en-US" dirty="0" smtClean="0"/>
                    </a:p>
                    <a:p>
                      <a:pPr marL="0" indent="0" algn="ctr">
                        <a:buNone/>
                      </a:pPr>
                      <a:r>
                        <a:rPr lang="en-US" sz="3000" b="1" dirty="0" smtClean="0">
                          <a:latin typeface="Times New Roman" panose="02020603050405020304" pitchFamily="18" charset="0"/>
                          <a:cs typeface="Times New Roman" panose="02020603050405020304" pitchFamily="18" charset="0"/>
                        </a:rPr>
                        <a:t>Supervised By</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Professor Dr. Md. </a:t>
                      </a:r>
                      <a:r>
                        <a:rPr lang="en-US" dirty="0" err="1" smtClean="0">
                          <a:latin typeface="Times New Roman" panose="02020603050405020304" pitchFamily="18" charset="0"/>
                          <a:cs typeface="Times New Roman" panose="02020603050405020304" pitchFamily="18" charset="0"/>
                        </a:rPr>
                        <a:t>Ezharul</a:t>
                      </a:r>
                      <a:r>
                        <a:rPr lang="en-US" dirty="0" smtClean="0">
                          <a:latin typeface="Times New Roman" panose="02020603050405020304" pitchFamily="18" charset="0"/>
                          <a:cs typeface="Times New Roman" panose="02020603050405020304" pitchFamily="18" charset="0"/>
                        </a:rPr>
                        <a:t> Islam,</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Department of Computer Science and Engineering,</a:t>
                      </a:r>
                    </a:p>
                    <a:p>
                      <a:pPr marL="0" indent="0" algn="ctr">
                        <a:buNone/>
                      </a:pPr>
                      <a:r>
                        <a:rPr lang="en-US" dirty="0" err="1" smtClean="0">
                          <a:latin typeface="Times New Roman" panose="02020603050405020304" pitchFamily="18" charset="0"/>
                          <a:cs typeface="Times New Roman" panose="02020603050405020304" pitchFamily="18" charset="0"/>
                        </a:rPr>
                        <a:t>Jahangirnagar</a:t>
                      </a:r>
                      <a:r>
                        <a:rPr lang="en-US" dirty="0" smtClean="0">
                          <a:latin typeface="Times New Roman" panose="02020603050405020304" pitchFamily="18" charset="0"/>
                          <a:cs typeface="Times New Roman" panose="02020603050405020304" pitchFamily="18" charset="0"/>
                        </a:rPr>
                        <a:t> University</a:t>
                      </a:r>
                    </a:p>
                    <a:p>
                      <a:endParaRPr lang="en-US" dirty="0"/>
                    </a:p>
                  </a:txBody>
                  <a:tcPr/>
                </a:tc>
              </a:tr>
            </a:tbl>
          </a:graphicData>
        </a:graphic>
      </p:graphicFrame>
    </p:spTree>
    <p:extLst>
      <p:ext uri="{BB962C8B-B14F-4D97-AF65-F5344CB8AC3E}">
        <p14:creationId xmlns:p14="http://schemas.microsoft.com/office/powerpoint/2010/main" val="41562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Autofit/>
          </a:bodyPr>
          <a:lstStyle/>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Works</a:t>
            </a:r>
            <a:endParaRPr lang="en-US" sz="3000" dirty="0">
              <a:solidFill>
                <a:schemeClr val="tx1"/>
              </a:solidFill>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ü"/>
            </a:pPr>
            <a:r>
              <a:rPr lang="en-US" sz="3000" b="1" dirty="0">
                <a:solidFill>
                  <a:srgbClr val="00B050"/>
                </a:solidFill>
                <a:latin typeface="Times New Roman" panose="02020603050405020304" pitchFamily="18" charset="0"/>
                <a:ea typeface="Times New Roman" panose="02020603050405020304" pitchFamily="18" charset="0"/>
              </a:rPr>
              <a:t> </a:t>
            </a:r>
            <a:r>
              <a:rPr lang="en-US" sz="3000" b="1" dirty="0" smtClean="0">
                <a:solidFill>
                  <a:srgbClr val="00B050"/>
                </a:solidFill>
                <a:latin typeface="Times New Roman" panose="02020603050405020304" pitchFamily="18" charset="0"/>
                <a:ea typeface="Times New Roman" panose="02020603050405020304" pitchFamily="18" charset="0"/>
              </a:rPr>
              <a:t>System Analysis </a:t>
            </a:r>
            <a:r>
              <a:rPr lang="en-US" sz="3000" b="1" dirty="0">
                <a:solidFill>
                  <a:srgbClr val="00B050"/>
                </a:solidFill>
                <a:latin typeface="Times New Roman" panose="02020603050405020304" pitchFamily="18" charset="0"/>
                <a:ea typeface="Times New Roman" panose="02020603050405020304" pitchFamily="18" charset="0"/>
              </a:rPr>
              <a:t>Design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a:t>
            </a:r>
            <a:r>
              <a:rPr lang="en-US" sz="3000" dirty="0" smtClean="0">
                <a:latin typeface="Times New Roman" panose="02020603050405020304" pitchFamily="18" charset="0"/>
              </a:rPr>
              <a:t>References</a:t>
            </a:r>
            <a:endParaRPr lang="en-US" sz="3000" dirty="0">
              <a:latin typeface="Times New Roman" panose="02020603050405020304" pitchFamily="18" charset="0"/>
            </a:endParaRPr>
          </a:p>
        </p:txBody>
      </p:sp>
    </p:spTree>
    <p:extLst>
      <p:ext uri="{BB962C8B-B14F-4D97-AF65-F5344CB8AC3E}">
        <p14:creationId xmlns:p14="http://schemas.microsoft.com/office/powerpoint/2010/main" val="1723517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Environment</a:t>
            </a:r>
            <a:endParaRPr lang="en-US" dirty="0"/>
          </a:p>
        </p:txBody>
      </p:sp>
      <p:sp>
        <p:nvSpPr>
          <p:cNvPr id="3" name="Content Placeholder 2"/>
          <p:cNvSpPr>
            <a:spLocks noGrp="1"/>
          </p:cNvSpPr>
          <p:nvPr>
            <p:ph idx="1"/>
          </p:nvPr>
        </p:nvSpPr>
        <p:spPr>
          <a:xfrm>
            <a:off x="1154954" y="2401369"/>
            <a:ext cx="8825659" cy="3416300"/>
          </a:xfrm>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php</a:t>
            </a:r>
            <a:r>
              <a:rPr lang="en-US" sz="2200" dirty="0">
                <a:latin typeface="Times New Roman" panose="02020603050405020304" pitchFamily="18" charset="0"/>
                <a:cs typeface="Times New Roman" panose="02020603050405020304" pitchFamily="18" charset="0"/>
              </a:rPr>
              <a:t> 7.4, </a:t>
            </a:r>
            <a:r>
              <a:rPr lang="en-US" sz="2200" dirty="0" err="1">
                <a:latin typeface="Times New Roman" panose="02020603050405020304" pitchFamily="18" charset="0"/>
                <a:cs typeface="Times New Roman" panose="02020603050405020304" pitchFamily="18" charset="0"/>
              </a:rPr>
              <a:t>laravel</a:t>
            </a:r>
            <a:r>
              <a:rPr lang="en-US" sz="2200" dirty="0">
                <a:latin typeface="Times New Roman" panose="02020603050405020304" pitchFamily="18" charset="0"/>
                <a:cs typeface="Times New Roman" panose="02020603050405020304" pitchFamily="18" charset="0"/>
              </a:rPr>
              <a:t> 8.0 framework for restful API and React 18.0 as frontend. Also the database will be </a:t>
            </a:r>
            <a:r>
              <a:rPr lang="en-US" sz="2200" dirty="0" err="1">
                <a:latin typeface="Times New Roman" panose="02020603050405020304" pitchFamily="18" charset="0"/>
                <a:cs typeface="Times New Roman" panose="02020603050405020304" pitchFamily="18" charset="0"/>
              </a:rPr>
              <a:t>MySql</a:t>
            </a:r>
            <a:r>
              <a:rPr lang="en-US" sz="2200" dirty="0">
                <a:latin typeface="Times New Roman" panose="02020603050405020304" pitchFamily="18" charset="0"/>
                <a:cs typeface="Times New Roman" panose="02020603050405020304" pitchFamily="18" charset="0"/>
              </a:rPr>
              <a:t>. As for creating any web based solution these are the most powerful and trendy now.</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03" y="3603719"/>
            <a:ext cx="7462403" cy="3254281"/>
          </a:xfrm>
          <a:prstGeom prst="rect">
            <a:avLst/>
          </a:prstGeom>
        </p:spPr>
      </p:pic>
    </p:spTree>
    <p:extLst>
      <p:ext uri="{BB962C8B-B14F-4D97-AF65-F5344CB8AC3E}">
        <p14:creationId xmlns:p14="http://schemas.microsoft.com/office/powerpoint/2010/main" val="3642104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Admin</a:t>
            </a:r>
            <a:r>
              <a:rPr lang="bn-BD" sz="2800"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Interface Design:</a:t>
            </a:r>
          </a:p>
          <a:p>
            <a:pPr marL="0" lvl="0" indent="0">
              <a:buNone/>
            </a:pPr>
            <a:r>
              <a:rPr lang="en-US" sz="2800" dirty="0" smtClean="0">
                <a:latin typeface="Times New Roman" panose="02020603050405020304" pitchFamily="18" charset="0"/>
                <a:cs typeface="Times New Roman" panose="02020603050405020304" pitchFamily="18" charset="0"/>
              </a:rPr>
              <a:t>	HTML</a:t>
            </a:r>
            <a:r>
              <a:rPr lang="bn-BD" sz="2800" dirty="0" smtClean="0">
                <a:latin typeface="Times New Roman" panose="02020603050405020304" pitchFamily="18" charset="0"/>
              </a:rPr>
              <a:t>5.0</a:t>
            </a:r>
            <a:r>
              <a:rPr lang="en-US" sz="2800" dirty="0" smtClean="0">
                <a:latin typeface="Times New Roman" panose="02020603050405020304" pitchFamily="18" charset="0"/>
                <a:cs typeface="Times New Roman" panose="02020603050405020304" pitchFamily="18" charset="0"/>
              </a:rPr>
              <a:t>, CSS</a:t>
            </a:r>
            <a:r>
              <a:rPr lang="bn-BD" sz="2800" dirty="0" smtClean="0">
                <a:latin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React JS.</a:t>
            </a:r>
          </a:p>
          <a:p>
            <a:pPr lvl="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Frontend and Backend Programming</a:t>
            </a:r>
            <a:r>
              <a:rPr lang="en-US" sz="2800" u="sng"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lv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Laravel</a:t>
            </a:r>
            <a:r>
              <a:rPr lang="en-US" sz="2800" dirty="0" smtClean="0">
                <a:latin typeface="Times New Roman" panose="02020603050405020304" pitchFamily="18" charset="0"/>
                <a:cs typeface="Times New Roman" panose="02020603050405020304" pitchFamily="18" charset="0"/>
              </a:rPr>
              <a:t> 8.0 with Restful API.</a:t>
            </a:r>
          </a:p>
          <a:p>
            <a:pPr lvl="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Backend</a:t>
            </a:r>
            <a:r>
              <a:rPr lang="bn-BD" sz="2800" u="sng"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Database</a:t>
            </a:r>
          </a:p>
          <a:p>
            <a:pPr marL="0" lv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Mysql</a:t>
            </a:r>
            <a:r>
              <a:rPr lang="en-US" sz="2800" dirty="0" smtClean="0">
                <a:latin typeface="Times New Roman" panose="02020603050405020304" pitchFamily="18" charset="0"/>
                <a:cs typeface="Times New Roman" panose="02020603050405020304" pitchFamily="18" charset="0"/>
              </a:rPr>
              <a:t> database</a:t>
            </a:r>
            <a:r>
              <a:rPr lang="bn-BD" sz="2800" dirty="0" smtClean="0">
                <a:latin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1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Requirement Specification (SRS)</a:t>
            </a:r>
            <a:endParaRPr lang="en-US" dirty="0"/>
          </a:p>
        </p:txBody>
      </p:sp>
      <p:sp>
        <p:nvSpPr>
          <p:cNvPr id="3" name="Content Placeholder 2"/>
          <p:cNvSpPr>
            <a:spLocks noGrp="1"/>
          </p:cNvSpPr>
          <p:nvPr>
            <p:ph idx="1"/>
          </p:nvPr>
        </p:nvSpPr>
        <p:spPr/>
        <p:txBody>
          <a:bodyPr>
            <a:noAutofit/>
          </a:bodyPr>
          <a:lstStyle/>
          <a:p>
            <a:pPr marL="0" indent="0">
              <a:buNone/>
            </a:pPr>
            <a:r>
              <a:rPr lang="en-US" sz="2100" dirty="0">
                <a:latin typeface="Times New Roman" panose="02020603050405020304" pitchFamily="18" charset="0"/>
                <a:cs typeface="Times New Roman" panose="02020603050405020304" pitchFamily="18" charset="0"/>
              </a:rPr>
              <a:t>User </a:t>
            </a:r>
            <a:r>
              <a:rPr lang="en-US" sz="2100" dirty="0" smtClean="0">
                <a:latin typeface="Times New Roman" panose="02020603050405020304" pitchFamily="18" charset="0"/>
                <a:cs typeface="Times New Roman" panose="02020603050405020304" pitchFamily="18" charset="0"/>
              </a:rPr>
              <a:t>Characteristics</a:t>
            </a:r>
          </a:p>
          <a:p>
            <a:pPr lvl="0"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patient is expected to be Internet literate and be able to use a search engine. He should search the prescription link and login with his credential and just download his prescription</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p>
          <a:p>
            <a:pPr lvl="0"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Admin is expected to be Internet literate and to be able to use email, software. He has to configure the whole system for the hospitals to make it usable for the doctors to write prescription. </a:t>
            </a:r>
          </a:p>
          <a:p>
            <a:pPr fontAlgn="base">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 Doctors are expected to use software. So they can make the prescription for patients. They just have to entry medicine name, investigation name and advice. They also see various report. They just search them. All will be pre-configured.</a:t>
            </a:r>
          </a:p>
          <a:p>
            <a:pPr marL="0" indent="0">
              <a:buNone/>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05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8687" y="1856527"/>
            <a:ext cx="5997234" cy="4832554"/>
          </a:xfrm>
        </p:spPr>
      </p:pic>
    </p:spTree>
    <p:extLst>
      <p:ext uri="{BB962C8B-B14F-4D97-AF65-F5344CB8AC3E}">
        <p14:creationId xmlns:p14="http://schemas.microsoft.com/office/powerpoint/2010/main" val="2783519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848"/>
          </a:xfrm>
        </p:spPr>
        <p:txBody>
          <a:bodyPr/>
          <a:lstStyle/>
          <a:p>
            <a:r>
              <a:rPr lang="en-US" dirty="0" smtClean="0"/>
              <a:t>System Design Model List</a:t>
            </a:r>
            <a:endParaRPr lang="en-US" dirty="0"/>
          </a:p>
        </p:txBody>
      </p:sp>
      <p:sp>
        <p:nvSpPr>
          <p:cNvPr id="3" name="Content Placeholder 2"/>
          <p:cNvSpPr>
            <a:spLocks noGrp="1"/>
          </p:cNvSpPr>
          <p:nvPr>
            <p:ph idx="1"/>
          </p:nvPr>
        </p:nvSpPr>
        <p:spPr>
          <a:xfrm>
            <a:off x="1645936" y="2301730"/>
            <a:ext cx="8915400" cy="4437264"/>
          </a:xfrm>
        </p:spPr>
        <p:txBody>
          <a:bodyPr/>
          <a:lstStyle/>
          <a:p>
            <a:pPr marL="0" indent="0">
              <a:buNone/>
            </a:pPr>
            <a:r>
              <a:rPr lang="en-US" dirty="0"/>
              <a:t>Model are directly related to database with admin access. To develop this site I have created some model according to functional requirement. Model list are following:-</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9858095"/>
              </p:ext>
            </p:extLst>
          </p:nvPr>
        </p:nvGraphicFramePr>
        <p:xfrm>
          <a:off x="1645936" y="3183087"/>
          <a:ext cx="8416947" cy="3674913"/>
        </p:xfrm>
        <a:graphic>
          <a:graphicData uri="http://schemas.openxmlformats.org/drawingml/2006/table">
            <a:tbl>
              <a:tblPr firstRow="1" bandRow="1">
                <a:tableStyleId>{C083E6E3-FA7D-4D7B-A595-EF9225AFEA82}</a:tableStyleId>
              </a:tblPr>
              <a:tblGrid>
                <a:gridCol w="2805649"/>
                <a:gridCol w="2805649"/>
                <a:gridCol w="2805649"/>
              </a:tblGrid>
              <a:tr h="464937">
                <a:tc>
                  <a:txBody>
                    <a:bodyPr/>
                    <a:lstStyle/>
                    <a:p>
                      <a:r>
                        <a:rPr lang="en-US" dirty="0" smtClean="0"/>
                        <a:t>User Model</a:t>
                      </a:r>
                      <a:endParaRPr lang="en-US" dirty="0"/>
                    </a:p>
                  </a:txBody>
                  <a:tcPr/>
                </a:tc>
                <a:tc>
                  <a:txBody>
                    <a:bodyPr/>
                    <a:lstStyle/>
                    <a:p>
                      <a:r>
                        <a:rPr lang="en-US" dirty="0" smtClean="0"/>
                        <a:t>Configuration Model</a:t>
                      </a:r>
                      <a:endParaRPr lang="en-US" dirty="0"/>
                    </a:p>
                  </a:txBody>
                  <a:tcPr/>
                </a:tc>
                <a:tc>
                  <a:txBody>
                    <a:bodyPr/>
                    <a:lstStyle/>
                    <a:p>
                      <a:r>
                        <a:rPr lang="en-US" dirty="0" smtClean="0"/>
                        <a:t>Prescription Model</a:t>
                      </a:r>
                      <a:endParaRPr lang="en-US" dirty="0"/>
                    </a:p>
                  </a:txBody>
                  <a:tcPr/>
                </a:tc>
              </a:tr>
              <a:tr h="3209976">
                <a:tc>
                  <a:txBody>
                    <a:bodyPr/>
                    <a:lstStyle/>
                    <a:p>
                      <a:r>
                        <a:rPr lang="en-US" dirty="0" smtClean="0"/>
                        <a:t>User</a:t>
                      </a:r>
                    </a:p>
                    <a:p>
                      <a:r>
                        <a:rPr lang="en-US" dirty="0" smtClean="0"/>
                        <a:t>Doctor</a:t>
                      </a:r>
                    </a:p>
                    <a:p>
                      <a:r>
                        <a:rPr lang="en-US" dirty="0" smtClean="0"/>
                        <a:t>Patient</a:t>
                      </a:r>
                    </a:p>
                  </a:txBody>
                  <a:tcPr/>
                </a:tc>
                <a:tc>
                  <a:txBody>
                    <a:bodyPr/>
                    <a:lstStyle/>
                    <a:p>
                      <a:r>
                        <a:rPr lang="en-US" dirty="0" smtClean="0"/>
                        <a:t>Role</a:t>
                      </a:r>
                    </a:p>
                    <a:p>
                      <a:r>
                        <a:rPr lang="en-US" dirty="0" err="1" smtClean="0"/>
                        <a:t>Chamber_Address</a:t>
                      </a:r>
                      <a:endParaRPr lang="en-US" dirty="0" smtClean="0"/>
                    </a:p>
                    <a:p>
                      <a:r>
                        <a:rPr lang="en-US" dirty="0" smtClean="0"/>
                        <a:t>Supplier</a:t>
                      </a:r>
                    </a:p>
                    <a:p>
                      <a:r>
                        <a:rPr lang="en-US" dirty="0" err="1" smtClean="0"/>
                        <a:t>Medicine_type</a:t>
                      </a:r>
                      <a:endParaRPr lang="en-US" dirty="0" smtClean="0"/>
                    </a:p>
                    <a:p>
                      <a:r>
                        <a:rPr lang="en-US" dirty="0" smtClean="0"/>
                        <a:t>Strength</a:t>
                      </a:r>
                    </a:p>
                    <a:p>
                      <a:r>
                        <a:rPr lang="en-US" dirty="0" smtClean="0"/>
                        <a:t>Department</a:t>
                      </a:r>
                    </a:p>
                    <a:p>
                      <a:r>
                        <a:rPr lang="en-US" dirty="0" smtClean="0"/>
                        <a:t>Designation</a:t>
                      </a:r>
                    </a:p>
                    <a:p>
                      <a:r>
                        <a:rPr lang="en-US" dirty="0" smtClean="0"/>
                        <a:t>Medicine</a:t>
                      </a:r>
                    </a:p>
                    <a:p>
                      <a:r>
                        <a:rPr lang="en-US" dirty="0" smtClean="0"/>
                        <a:t>Investigation</a:t>
                      </a:r>
                    </a:p>
                    <a:p>
                      <a:r>
                        <a:rPr lang="en-US" dirty="0" smtClean="0"/>
                        <a:t>Advice</a:t>
                      </a:r>
                    </a:p>
                  </a:txBody>
                  <a:tcPr/>
                </a:tc>
                <a:tc>
                  <a:txBody>
                    <a:bodyPr/>
                    <a:lstStyle/>
                    <a:p>
                      <a:r>
                        <a:rPr lang="en-US" dirty="0" smtClean="0"/>
                        <a:t>Prescription</a:t>
                      </a:r>
                    </a:p>
                    <a:p>
                      <a:r>
                        <a:rPr lang="en-US" dirty="0" err="1" smtClean="0"/>
                        <a:t>Pres_Medicine</a:t>
                      </a:r>
                      <a:endParaRPr lang="en-US" dirty="0" smtClean="0"/>
                    </a:p>
                    <a:p>
                      <a:r>
                        <a:rPr lang="en-US" dirty="0" err="1" smtClean="0"/>
                        <a:t>Pres_Investigation</a:t>
                      </a:r>
                      <a:endParaRPr lang="en-US" dirty="0" smtClean="0"/>
                    </a:p>
                    <a:p>
                      <a:r>
                        <a:rPr lang="en-US" dirty="0" err="1" smtClean="0"/>
                        <a:t>Pres_advice</a:t>
                      </a:r>
                      <a:endParaRPr lang="en-US" dirty="0"/>
                    </a:p>
                  </a:txBody>
                  <a:tcPr/>
                </a:tc>
              </a:tr>
            </a:tbl>
          </a:graphicData>
        </a:graphic>
      </p:graphicFrame>
    </p:spTree>
    <p:extLst>
      <p:ext uri="{BB962C8B-B14F-4D97-AF65-F5344CB8AC3E}">
        <p14:creationId xmlns:p14="http://schemas.microsoft.com/office/powerpoint/2010/main" val="30644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161" y="1951573"/>
            <a:ext cx="5558949" cy="4822457"/>
          </a:xfrm>
        </p:spPr>
      </p:pic>
    </p:spTree>
    <p:extLst>
      <p:ext uri="{BB962C8B-B14F-4D97-AF65-F5344CB8AC3E}">
        <p14:creationId xmlns:p14="http://schemas.microsoft.com/office/powerpoint/2010/main" val="753876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a:t>
            </a:r>
            <a:r>
              <a:rPr lang="en-US" sz="3000" dirty="0" smtClean="0">
                <a:latin typeface="Times New Roman" panose="02020603050405020304" pitchFamily="18" charset="0"/>
                <a:ea typeface="Times New Roman" panose="02020603050405020304" pitchFamily="18" charset="0"/>
              </a:rPr>
              <a:t>Works</a:t>
            </a:r>
          </a:p>
          <a:p>
            <a:pPr marL="546100" algn="just">
              <a:lnSpc>
                <a:spcPct val="150000"/>
              </a:lnSpc>
              <a:spcBef>
                <a:spcPts val="0"/>
              </a:spcBef>
              <a:buClr>
                <a:schemeClr val="dk1"/>
              </a:buClr>
              <a:buFont typeface="Wingdings" panose="05000000000000000000" pitchFamily="2" charset="2"/>
              <a:buChar char="q"/>
            </a:pPr>
            <a:r>
              <a:rPr lang="en-US" sz="3000" dirty="0" smtClean="0">
                <a:solidFill>
                  <a:schemeClr val="accent1">
                    <a:lumMod val="75000"/>
                  </a:schemeClr>
                </a:solidFill>
                <a:latin typeface="Times New Roman" panose="02020603050405020304" pitchFamily="18" charset="0"/>
                <a:ea typeface="Times New Roman" panose="02020603050405020304" pitchFamily="18" charset="0"/>
              </a:rPr>
              <a:t>System Analysis &amp; </a:t>
            </a:r>
            <a:r>
              <a:rPr lang="en-US" sz="3000" dirty="0">
                <a:solidFill>
                  <a:schemeClr val="accent1">
                    <a:lumMod val="75000"/>
                  </a:schemeClr>
                </a:solidFill>
                <a:latin typeface="Times New Roman" panose="02020603050405020304" pitchFamily="18" charset="0"/>
                <a:ea typeface="Times New Roman" panose="02020603050405020304" pitchFamily="18" charset="0"/>
              </a:rPr>
              <a:t>Design</a:t>
            </a:r>
          </a:p>
          <a:p>
            <a:pPr marL="546100" algn="just">
              <a:lnSpc>
                <a:spcPct val="150000"/>
              </a:lnSpc>
              <a:spcBef>
                <a:spcPts val="0"/>
              </a:spcBef>
              <a:buClr>
                <a:schemeClr val="dk1"/>
              </a:buClr>
              <a:buFont typeface="Wingdings" panose="05000000000000000000" pitchFamily="2" charset="2"/>
              <a:buChar char="ü"/>
            </a:pPr>
            <a:r>
              <a:rPr lang="en-US" sz="3000" dirty="0">
                <a:latin typeface="Times New Roman" panose="02020603050405020304" pitchFamily="18" charset="0"/>
                <a:ea typeface="Times New Roman" panose="02020603050405020304" pitchFamily="18" charset="0"/>
              </a:rPr>
              <a:t> </a:t>
            </a:r>
            <a:r>
              <a:rPr lang="en-US" sz="3000" b="1" dirty="0">
                <a:solidFill>
                  <a:srgbClr val="00B050"/>
                </a:solidFill>
                <a:latin typeface="Times New Roman" panose="02020603050405020304" pitchFamily="18" charset="0"/>
                <a:ea typeface="Times New Roman" panose="02020603050405020304" pitchFamily="18" charset="0"/>
              </a:rPr>
              <a:t>Implementation and Result </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1868336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 for React and </a:t>
            </a:r>
            <a:r>
              <a:rPr lang="en-US" dirty="0" err="1" smtClean="0"/>
              <a:t>Laravel</a:t>
            </a:r>
            <a:r>
              <a:rPr lang="en-US" dirty="0" smtClean="0"/>
              <a:t> Rest API</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Memory: 5 GB.</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CPU: Intel Core i3-2340UE.</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File Size: 4 GB.</a:t>
            </a:r>
          </a:p>
          <a:p>
            <a:pPr lvl="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Required OS: Windows ,</a:t>
            </a:r>
            <a:r>
              <a:rPr lang="en-US" sz="3000" dirty="0" smtClean="0">
                <a:latin typeface="Times New Roman" panose="02020603050405020304" pitchFamily="18" charset="0"/>
                <a:cs typeface="Times New Roman" panose="02020603050405020304" pitchFamily="18" charset="0"/>
              </a:rPr>
              <a:t>Linux</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60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Rest API</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chamberaddress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ChamberController</a:t>
            </a:r>
            <a:r>
              <a:rPr lang="en-US" sz="1600" dirty="0">
                <a:latin typeface="Times New Roman" panose="02020603050405020304" pitchFamily="18" charset="0"/>
                <a:cs typeface="Times New Roman" panose="02020603050405020304" pitchFamily="18" charset="0"/>
              </a:rPr>
              <a:t>::class, 'index']);</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storechamberaddress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ChamberController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storechamber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getdepartments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DepartmentController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allDepartments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storedepartment</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DepartmentController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storedepartment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getdesignations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DesignationController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allDesignations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storedesignation</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DesignationController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storedesignation</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getalldoctors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allDoctors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addnewdoctor</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addDoctor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updatedoctor</a:t>
            </a:r>
            <a:r>
              <a:rPr lang="en-US" sz="1600" dirty="0">
                <a:latin typeface="Times New Roman" panose="02020603050405020304" pitchFamily="18" charset="0"/>
                <a:cs typeface="Times New Roman" panose="02020603050405020304" pitchFamily="18" charset="0"/>
              </a:rPr>
              <a:t>/{id}',[</a:t>
            </a:r>
            <a:r>
              <a:rPr lang="en-US" sz="1600" i="1" dirty="0" err="1">
                <a:latin typeface="Times New Roman" panose="02020603050405020304" pitchFamily="18" charset="0"/>
                <a:cs typeface="Times New Roman" panose="02020603050405020304" pitchFamily="18" charset="0"/>
              </a:rPr>
              <a:t>DoctorController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updateDoctor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getallpatients</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allPatients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::get('/</a:t>
            </a:r>
            <a:r>
              <a:rPr lang="en-US" sz="1600" dirty="0" err="1">
                <a:latin typeface="Times New Roman" panose="02020603050405020304" pitchFamily="18" charset="0"/>
                <a:cs typeface="Times New Roman" panose="02020603050405020304" pitchFamily="18" charset="0"/>
              </a:rPr>
              <a:t>searchpatients</a:t>
            </a:r>
            <a:r>
              <a:rPr lang="en-US" sz="1600" dirty="0">
                <a:latin typeface="Times New Roman" panose="02020603050405020304" pitchFamily="18" charset="0"/>
                <a:cs typeface="Times New Roman" panose="02020603050405020304" pitchFamily="18" charset="0"/>
              </a:rPr>
              <a:t>/{key}',[</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searchPatients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addnewpatient</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addPatient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Route</a:t>
            </a:r>
            <a:r>
              <a:rPr lang="en-US" sz="1600" dirty="0">
                <a:latin typeface="Times New Roman" panose="02020603050405020304" pitchFamily="18" charset="0"/>
                <a:cs typeface="Times New Roman" panose="02020603050405020304" pitchFamily="18" charset="0"/>
              </a:rPr>
              <a:t>::post('/</a:t>
            </a:r>
            <a:r>
              <a:rPr lang="en-US" sz="1600" dirty="0" err="1">
                <a:latin typeface="Times New Roman" panose="02020603050405020304" pitchFamily="18" charset="0"/>
                <a:cs typeface="Times New Roman" panose="02020603050405020304" pitchFamily="18" charset="0"/>
              </a:rPr>
              <a:t>updatepatient</a:t>
            </a:r>
            <a:r>
              <a:rPr lang="en-US" sz="1600" dirty="0">
                <a:latin typeface="Times New Roman" panose="02020603050405020304" pitchFamily="18" charset="0"/>
                <a:cs typeface="Times New Roman" panose="02020603050405020304" pitchFamily="18" charset="0"/>
              </a:rPr>
              <a:t>/{id}',[</a:t>
            </a:r>
            <a:r>
              <a:rPr lang="en-US" sz="1600" i="1" dirty="0" err="1">
                <a:latin typeface="Times New Roman" panose="02020603050405020304" pitchFamily="18" charset="0"/>
                <a:cs typeface="Times New Roman" panose="02020603050405020304" pitchFamily="18" charset="0"/>
              </a:rPr>
              <a:t>PatientController</a:t>
            </a: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updatePatient</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3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a:xfrm>
            <a:off x="1154954" y="2175309"/>
            <a:ext cx="8825659" cy="4167739"/>
          </a:xfrm>
        </p:spPr>
        <p:txBody>
          <a:bodyPr>
            <a:noAutofit/>
          </a:bodyPr>
          <a:lstStyle/>
          <a:p>
            <a:pPr marL="546100" indent="-342900" algn="just">
              <a:lnSpc>
                <a:spcPct val="150000"/>
              </a:lnSpc>
              <a:spcBef>
                <a:spcPts val="0"/>
              </a:spcBef>
              <a:buClr>
                <a:schemeClr val="dk1"/>
              </a:buClr>
              <a:buFont typeface="Wingdings" panose="05000000000000000000" pitchFamily="2" charset="2"/>
              <a:buChar char="ü"/>
            </a:pPr>
            <a:r>
              <a:rPr lang="en-US" sz="3000" b="1" dirty="0">
                <a:solidFill>
                  <a:srgbClr val="00B050"/>
                </a:solidFill>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Background and Related </a:t>
            </a:r>
            <a:r>
              <a:rPr lang="en-US" sz="3000" dirty="0" smtClean="0">
                <a:latin typeface="Times New Roman" panose="02020603050405020304" pitchFamily="18" charset="0"/>
                <a:ea typeface="Times New Roman" panose="02020603050405020304" pitchFamily="18" charset="0"/>
              </a:rPr>
              <a:t>Works</a:t>
            </a:r>
            <a:endParaRPr lang="en-US" sz="3000" dirty="0">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a:t>
            </a:r>
            <a:r>
              <a:rPr lang="en-US" sz="3000" dirty="0">
                <a:latin typeface="Times New Roman" panose="02020603050405020304" pitchFamily="18" charset="0"/>
                <a:ea typeface="Times New Roman" panose="02020603050405020304" pitchFamily="18" charset="0"/>
              </a:rPr>
              <a:t>System </a:t>
            </a:r>
            <a:r>
              <a:rPr lang="en-US" sz="3000" dirty="0" smtClean="0">
                <a:latin typeface="Times New Roman" panose="02020603050405020304" pitchFamily="18" charset="0"/>
                <a:ea typeface="Times New Roman" panose="02020603050405020304" pitchFamily="18" charset="0"/>
              </a:rPr>
              <a:t>Analysis &amp; </a:t>
            </a:r>
            <a:r>
              <a:rPr lang="en-US" sz="3000" dirty="0">
                <a:latin typeface="Times New Roman" panose="02020603050405020304" pitchFamily="18" charset="0"/>
                <a:ea typeface="Times New Roman" panose="02020603050405020304" pitchFamily="18" charset="0"/>
              </a:rPr>
              <a:t>Design</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a:t>
            </a:r>
            <a:r>
              <a:rPr lang="en-US" sz="3000" dirty="0" smtClean="0">
                <a:latin typeface="Times New Roman" panose="02020603050405020304" pitchFamily="18" charset="0"/>
              </a:rPr>
              <a:t>References</a:t>
            </a:r>
            <a:endParaRPr lang="en-US" sz="3000" dirty="0">
              <a:latin typeface="Times New Roman" panose="02020603050405020304" pitchFamily="18" charset="0"/>
            </a:endParaRPr>
          </a:p>
        </p:txBody>
      </p:sp>
    </p:spTree>
    <p:extLst>
      <p:ext uri="{BB962C8B-B14F-4D97-AF65-F5344CB8AC3E}">
        <p14:creationId xmlns:p14="http://schemas.microsoft.com/office/powerpoint/2010/main" val="55810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905"/>
          </a:xfrm>
        </p:spPr>
        <p:txBody>
          <a:bodyPr/>
          <a:lstStyle/>
          <a:p>
            <a:r>
              <a:rPr lang="en-US" dirty="0" smtClean="0"/>
              <a:t>UI/UX of the project</a:t>
            </a:r>
            <a:endParaRPr lang="en-US" dirty="0"/>
          </a:p>
        </p:txBody>
      </p:sp>
      <p:sp>
        <p:nvSpPr>
          <p:cNvPr id="3" name="Content Placeholder 2"/>
          <p:cNvSpPr>
            <a:spLocks noGrp="1"/>
          </p:cNvSpPr>
          <p:nvPr>
            <p:ph idx="1"/>
          </p:nvPr>
        </p:nvSpPr>
        <p:spPr>
          <a:xfrm>
            <a:off x="269523" y="2237657"/>
            <a:ext cx="8915400" cy="4328082"/>
          </a:xfrm>
        </p:spPr>
        <p:txBody>
          <a:bodyPr/>
          <a:lstStyle/>
          <a:p>
            <a:pPr marL="0" indent="0">
              <a:buNone/>
            </a:pPr>
            <a:r>
              <a:rPr lang="en-US" dirty="0" smtClean="0"/>
              <a:t>Some important </a:t>
            </a:r>
            <a:r>
              <a:rPr lang="en-US" dirty="0" err="1" smtClean="0"/>
              <a:t>ui</a:t>
            </a:r>
            <a:r>
              <a:rPr lang="en-US" dirty="0" smtClean="0"/>
              <a:t>/</a:t>
            </a:r>
            <a:r>
              <a:rPr lang="en-US" dirty="0" err="1" smtClean="0"/>
              <a:t>ux</a:t>
            </a:r>
            <a:r>
              <a:rPr lang="en-US" dirty="0" smtClean="0"/>
              <a:t> is displayed below…</a:t>
            </a:r>
          </a:p>
          <a:p>
            <a:pPr marL="0" indent="0">
              <a:buNone/>
            </a:pPr>
            <a:r>
              <a:rPr lang="en-US" b="1" dirty="0" smtClean="0"/>
              <a:t>Login</a:t>
            </a:r>
            <a:r>
              <a:rPr lang="en-US" b="1" dirty="0" smtClean="0"/>
              <a:t> </a:t>
            </a:r>
            <a:r>
              <a:rPr lang="en-US" b="1" dirty="0" smtClean="0"/>
              <a:t>Page</a:t>
            </a:r>
          </a:p>
          <a:p>
            <a:pPr marL="0" indent="0">
              <a:buNone/>
            </a:pPr>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77" y="2778696"/>
            <a:ext cx="8872071" cy="3881833"/>
          </a:xfrm>
          <a:prstGeom prst="rect">
            <a:avLst/>
          </a:prstGeom>
        </p:spPr>
      </p:pic>
    </p:spTree>
    <p:extLst>
      <p:ext uri="{BB962C8B-B14F-4D97-AF65-F5344CB8AC3E}">
        <p14:creationId xmlns:p14="http://schemas.microsoft.com/office/powerpoint/2010/main" val="125789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Page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8663" y="2487997"/>
            <a:ext cx="8808998" cy="4028306"/>
          </a:xfrm>
        </p:spPr>
      </p:pic>
    </p:spTree>
    <p:extLst>
      <p:ext uri="{BB962C8B-B14F-4D97-AF65-F5344CB8AC3E}">
        <p14:creationId xmlns:p14="http://schemas.microsoft.com/office/powerpoint/2010/main" val="226979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Chamber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07246"/>
            <a:ext cx="9816757" cy="4143809"/>
          </a:xfrm>
        </p:spPr>
      </p:pic>
    </p:spTree>
    <p:extLst>
      <p:ext uri="{BB962C8B-B14F-4D97-AF65-F5344CB8AC3E}">
        <p14:creationId xmlns:p14="http://schemas.microsoft.com/office/powerpoint/2010/main" val="278109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92" y="2353179"/>
            <a:ext cx="8302652" cy="4248463"/>
          </a:xfrm>
          <a:prstGeom prst="rect">
            <a:avLst/>
          </a:prstGeom>
        </p:spPr>
      </p:pic>
    </p:spTree>
    <p:extLst>
      <p:ext uri="{BB962C8B-B14F-4D97-AF65-F5344CB8AC3E}">
        <p14:creationId xmlns:p14="http://schemas.microsoft.com/office/powerpoint/2010/main" val="1657892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72678"/>
          </a:xfrm>
        </p:spPr>
        <p:txBody>
          <a:bodyPr/>
          <a:lstStyle/>
          <a:p>
            <a:r>
              <a:rPr lang="en-US" dirty="0" smtClean="0"/>
              <a:t>Medicine Entry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188" y="2604184"/>
            <a:ext cx="8915400" cy="4096771"/>
          </a:xfrm>
        </p:spPr>
      </p:pic>
    </p:spTree>
    <p:extLst>
      <p:ext uri="{BB962C8B-B14F-4D97-AF65-F5344CB8AC3E}">
        <p14:creationId xmlns:p14="http://schemas.microsoft.com/office/powerpoint/2010/main" val="201079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0791"/>
          </a:xfrm>
        </p:spPr>
        <p:txBody>
          <a:bodyPr/>
          <a:lstStyle/>
          <a:p>
            <a:r>
              <a:rPr lang="en-US" dirty="0" smtClean="0"/>
              <a:t>Patient Add Page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6954" y="2574624"/>
            <a:ext cx="8932437" cy="4163060"/>
          </a:xfrm>
        </p:spPr>
      </p:pic>
    </p:spTree>
    <p:extLst>
      <p:ext uri="{BB962C8B-B14F-4D97-AF65-F5344CB8AC3E}">
        <p14:creationId xmlns:p14="http://schemas.microsoft.com/office/powerpoint/2010/main" val="393931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Prescription History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519" y="2163170"/>
            <a:ext cx="9913508" cy="4694830"/>
          </a:xfrm>
        </p:spPr>
      </p:pic>
    </p:spTree>
    <p:extLst>
      <p:ext uri="{BB962C8B-B14F-4D97-AF65-F5344CB8AC3E}">
        <p14:creationId xmlns:p14="http://schemas.microsoft.com/office/powerpoint/2010/main" val="171011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Background and Related </a:t>
            </a:r>
            <a:r>
              <a:rPr lang="en-US" sz="3000" dirty="0" smtClean="0">
                <a:latin typeface="Times New Roman" panose="02020603050405020304" pitchFamily="18" charset="0"/>
                <a:ea typeface="Times New Roman" panose="02020603050405020304" pitchFamily="18" charset="0"/>
              </a:rPr>
              <a:t>Works</a:t>
            </a:r>
            <a:endParaRPr lang="en-US" sz="3000" dirty="0">
              <a:solidFill>
                <a:schemeClr val="tx1"/>
              </a:solidFill>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b="1" dirty="0">
                <a:solidFill>
                  <a:schemeClr val="accent1">
                    <a:lumMod val="75000"/>
                  </a:schemeClr>
                </a:solidFill>
                <a:latin typeface="Times New Roman" panose="02020603050405020304" pitchFamily="18" charset="0"/>
                <a:ea typeface="Times New Roman" panose="02020603050405020304" pitchFamily="18" charset="0"/>
              </a:rPr>
              <a:t> </a:t>
            </a:r>
            <a:r>
              <a:rPr lang="en-US" sz="3000" dirty="0" smtClean="0">
                <a:solidFill>
                  <a:schemeClr val="tx1"/>
                </a:solidFill>
                <a:latin typeface="Times New Roman" panose="02020603050405020304" pitchFamily="18" charset="0"/>
                <a:ea typeface="Times New Roman" panose="02020603050405020304" pitchFamily="18" charset="0"/>
              </a:rPr>
              <a:t>System </a:t>
            </a:r>
            <a:r>
              <a:rPr lang="en-US" sz="3000" dirty="0" smtClean="0">
                <a:solidFill>
                  <a:schemeClr val="tx1"/>
                </a:solidFill>
                <a:latin typeface="Times New Roman" panose="02020603050405020304" pitchFamily="18" charset="0"/>
                <a:ea typeface="Times New Roman" panose="02020603050405020304" pitchFamily="18" charset="0"/>
              </a:rPr>
              <a:t>Analysis &amp;</a:t>
            </a:r>
            <a:r>
              <a:rPr lang="en-US" sz="3000" dirty="0" smtClean="0">
                <a:solidFill>
                  <a:schemeClr val="tx1"/>
                </a:solidFill>
                <a:latin typeface="Times New Roman" panose="02020603050405020304" pitchFamily="18" charset="0"/>
                <a:ea typeface="Times New Roman" panose="02020603050405020304" pitchFamily="18" charset="0"/>
              </a:rPr>
              <a:t> </a:t>
            </a:r>
            <a:r>
              <a:rPr lang="en-US" sz="3000" dirty="0">
                <a:solidFill>
                  <a:schemeClr val="tx1"/>
                </a:solidFill>
                <a:latin typeface="Times New Roman" panose="02020603050405020304" pitchFamily="18" charset="0"/>
                <a:ea typeface="Times New Roman" panose="02020603050405020304" pitchFamily="18" charset="0"/>
              </a:rPr>
              <a:t>Design</a:t>
            </a:r>
          </a:p>
          <a:p>
            <a:pPr marL="546100" algn="just">
              <a:lnSpc>
                <a:spcPct val="150000"/>
              </a:lnSpc>
              <a:spcBef>
                <a:spcPts val="0"/>
              </a:spcBef>
              <a:buClr>
                <a:schemeClr val="dk1"/>
              </a:buClr>
              <a:buFont typeface="Wingdings" panose="05000000000000000000" pitchFamily="2" charset="2"/>
              <a:buChar char="q"/>
            </a:pPr>
            <a:r>
              <a:rPr lang="en-US" sz="3000" dirty="0">
                <a:solidFill>
                  <a:schemeClr val="tx1"/>
                </a:solidFill>
                <a:latin typeface="Times New Roman" panose="02020603050405020304" pitchFamily="18" charset="0"/>
                <a:ea typeface="Times New Roman" panose="02020603050405020304" pitchFamily="18" charset="0"/>
              </a:rPr>
              <a:t> Implementation and Result </a:t>
            </a:r>
          </a:p>
          <a:p>
            <a:pPr marL="488950" indent="-285750" algn="just">
              <a:lnSpc>
                <a:spcPct val="150000"/>
              </a:lnSpc>
              <a:spcBef>
                <a:spcPts val="0"/>
              </a:spcBef>
              <a:buClr>
                <a:schemeClr val="dk1"/>
              </a:buClr>
              <a:buFont typeface="Wingdings" panose="05000000000000000000" pitchFamily="2" charset="2"/>
              <a:buChar char="Ø"/>
            </a:pPr>
            <a:r>
              <a:rPr lang="en-US" sz="3000" dirty="0">
                <a:latin typeface="Times New Roman" panose="02020603050405020304" pitchFamily="18" charset="0"/>
              </a:rPr>
              <a:t> </a:t>
            </a:r>
            <a:r>
              <a:rPr lang="en-US" sz="3000" b="1" dirty="0">
                <a:solidFill>
                  <a:srgbClr val="00B050"/>
                </a:solidFill>
                <a:latin typeface="Times New Roman" panose="02020603050405020304" pitchFamily="18" charset="0"/>
              </a:rPr>
              <a:t>Conclusion and Future Work</a:t>
            </a: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256997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I am pleased to submit the final Software documentation report on Online prescription. From this, the patients will get a clear and easy view of medicine names. To improve prescriptions efficiency, prescription is very essential. An online prescription system is more effective than paper based manual system. This document can be used effectively to maintain software development cycle. It will be very easy to conduct the whole project using it. Hopefully, this document can also help our junior BSSE batch students. We tried our best to remove all dependencies and make effective and fully designed document. We believe that reader will find it in order.</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17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154954" y="2603500"/>
            <a:ext cx="8825659" cy="4254500"/>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As this system is developed only for web system and there still lots of features to complete. So there have easy option to include any model or update. Future I will update technology and develop Mobile apps also. Besides more features will release to make it more easy and helpful for doctors. Patient dashboard will also be reach so that they can discuss with doctors with their problems</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Include huge suggestions for the doctors for medicine</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Appointment Systems</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Accounting for patient charge</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Including Investigation result entry.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60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Web based Prescription systems is a solution for patients and mainly doctors to write prescription digitally. By this they can save their time, the prescription will more readable and they can get a complete data set of their patients.</a:t>
            </a:r>
          </a:p>
          <a:p>
            <a:pPr marL="0" indent="0" algn="just">
              <a:buNone/>
            </a:pPr>
            <a:r>
              <a:rPr lang="en-US" sz="2800" dirty="0" smtClean="0">
                <a:latin typeface="Times New Roman" panose="02020603050405020304" pitchFamily="18" charset="0"/>
                <a:cs typeface="Times New Roman" panose="02020603050405020304" pitchFamily="18" charset="0"/>
              </a:rPr>
              <a:t>Which helps a lot of doctors for their research on diseases , medicines and patients.</a:t>
            </a:r>
          </a:p>
          <a:p>
            <a:pPr marL="0" indent="0" algn="just">
              <a:buNone/>
            </a:pPr>
            <a:r>
              <a:rPr lang="en-US" sz="2800" dirty="0" smtClean="0">
                <a:latin typeface="Times New Roman" panose="02020603050405020304" pitchFamily="18" charset="0"/>
                <a:cs typeface="Times New Roman" panose="02020603050405020304" pitchFamily="18" charset="0"/>
              </a:rPr>
              <a:t>Both of them can track their health record and no need to think about preserving the paper for long days.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3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018"/>
          </a:xfrm>
        </p:spPr>
        <p:txBody>
          <a:bodyPr/>
          <a:lstStyle/>
          <a:p>
            <a:r>
              <a:rPr lang="en-US" dirty="0" smtClean="0"/>
              <a:t>References</a:t>
            </a:r>
            <a:endParaRPr lang="en-US" dirty="0"/>
          </a:p>
        </p:txBody>
      </p:sp>
      <p:sp>
        <p:nvSpPr>
          <p:cNvPr id="3" name="Content Placeholder 2"/>
          <p:cNvSpPr>
            <a:spLocks noGrp="1"/>
          </p:cNvSpPr>
          <p:nvPr>
            <p:ph idx="1"/>
          </p:nvPr>
        </p:nvSpPr>
        <p:spPr>
          <a:xfrm>
            <a:off x="1116546" y="2148373"/>
            <a:ext cx="8915400" cy="5104263"/>
          </a:xfrm>
        </p:spPr>
        <p:txBody>
          <a:bodyPr>
            <a:normAutofit fontScale="85000" lnSpcReduction="10000"/>
          </a:bodyPr>
          <a:lstStyle/>
          <a:p>
            <a:pPr marL="0" indent="0">
              <a:buNone/>
            </a:pPr>
            <a:endParaRPr lang="en-US" dirty="0"/>
          </a:p>
          <a:p>
            <a:pPr lvl="0">
              <a:buFont typeface="Wingdings" panose="05000000000000000000" pitchFamily="2" charset="2"/>
              <a:buChar char="v"/>
            </a:pPr>
            <a:r>
              <a:rPr lang="en-US" dirty="0"/>
              <a:t>Creating use case,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a:t>Creating ER diagram , creately,15-11-2022, [online]. Available: </a:t>
            </a:r>
            <a:r>
              <a:rPr lang="en-US" u="sng" dirty="0">
                <a:hlinkClick r:id="rId2"/>
              </a:rPr>
              <a:t>https://app.creately.com/d/rWNGg4JUeCt/edit</a:t>
            </a:r>
            <a:r>
              <a:rPr lang="en-US" dirty="0"/>
              <a:t> </a:t>
            </a:r>
          </a:p>
          <a:p>
            <a:pPr lvl="0">
              <a:buFont typeface="Wingdings" panose="05000000000000000000" pitchFamily="2" charset="2"/>
              <a:buChar char="v"/>
            </a:pPr>
            <a:r>
              <a:rPr lang="en-US" dirty="0" err="1"/>
              <a:t>Laravel</a:t>
            </a:r>
            <a:r>
              <a:rPr lang="en-US" dirty="0"/>
              <a:t> Related Documentation, </a:t>
            </a:r>
            <a:r>
              <a:rPr lang="en-US" dirty="0" err="1"/>
              <a:t>Laravel</a:t>
            </a:r>
            <a:r>
              <a:rPr lang="en-US" dirty="0"/>
              <a:t>, 10-11-2022, [online]. Available: </a:t>
            </a:r>
            <a:r>
              <a:rPr lang="en-US" u="sng" dirty="0">
                <a:hlinkClick r:id="rId3"/>
              </a:rPr>
              <a:t>https://laravel.com/docs/8.x</a:t>
            </a:r>
            <a:endParaRPr lang="en-US" dirty="0"/>
          </a:p>
          <a:p>
            <a:pPr lvl="0">
              <a:buFont typeface="Wingdings" panose="05000000000000000000" pitchFamily="2" charset="2"/>
              <a:buChar char="v"/>
            </a:pPr>
            <a:r>
              <a:rPr lang="en-US" dirty="0"/>
              <a:t>React related documentation , ReactJS,09-11-2022, [online]. Available: </a:t>
            </a:r>
            <a:r>
              <a:rPr lang="en-US" u="sng" dirty="0">
                <a:hlinkClick r:id="rId4"/>
              </a:rPr>
              <a:t>https://reactjs.org/</a:t>
            </a:r>
            <a:r>
              <a:rPr lang="en-US" dirty="0"/>
              <a:t> </a:t>
            </a:r>
          </a:p>
          <a:p>
            <a:pPr lvl="0">
              <a:buFont typeface="Wingdings" panose="05000000000000000000" pitchFamily="2" charset="2"/>
              <a:buChar char="v"/>
            </a:pPr>
            <a:r>
              <a:rPr lang="en-US" dirty="0" err="1"/>
              <a:t>Refil</a:t>
            </a:r>
            <a:r>
              <a:rPr lang="en-US" dirty="0"/>
              <a:t> Prescription systems , </a:t>
            </a:r>
            <a:r>
              <a:rPr lang="en-US" dirty="0" err="1"/>
              <a:t>Refil</a:t>
            </a:r>
            <a:r>
              <a:rPr lang="en-US" dirty="0"/>
              <a:t> , 17-09-2022, [online].  Available: </a:t>
            </a:r>
            <a:r>
              <a:rPr lang="en-US" b="1" dirty="0"/>
              <a:t>bit.ly/3GhGkDG</a:t>
            </a:r>
            <a:r>
              <a:rPr lang="en-US" dirty="0"/>
              <a:t> </a:t>
            </a:r>
          </a:p>
          <a:p>
            <a:pPr lvl="0">
              <a:buFont typeface="Wingdings" panose="05000000000000000000" pitchFamily="2" charset="2"/>
              <a:buChar char="v"/>
            </a:pPr>
            <a:r>
              <a:rPr lang="en-US" dirty="0"/>
              <a:t>Pro Clinic Prescription, Pro clinic, 17-09-2022, [online]. Available: </a:t>
            </a:r>
            <a:r>
              <a:rPr lang="en-US" u="sng" dirty="0">
                <a:hlinkClick r:id="rId5"/>
              </a:rPr>
              <a:t>https://www.konnectplugins.com/proclinic/Vertical/index.html</a:t>
            </a:r>
            <a:r>
              <a:rPr lang="en-US" dirty="0"/>
              <a:t> </a:t>
            </a:r>
          </a:p>
          <a:p>
            <a:pPr lvl="0">
              <a:buFont typeface="Wingdings" panose="05000000000000000000" pitchFamily="2" charset="2"/>
              <a:buChar char="v"/>
            </a:pPr>
            <a:r>
              <a:rPr lang="en-US" dirty="0" err="1"/>
              <a:t>Zilsoft</a:t>
            </a:r>
            <a:r>
              <a:rPr lang="en-US" dirty="0"/>
              <a:t> Prescription , </a:t>
            </a:r>
            <a:r>
              <a:rPr lang="en-US" dirty="0" err="1"/>
              <a:t>Zilsoft</a:t>
            </a:r>
            <a:r>
              <a:rPr lang="en-US" dirty="0"/>
              <a:t> ,17-09-2022, [online]. Available: </a:t>
            </a:r>
            <a:r>
              <a:rPr lang="en-US" u="sng" dirty="0">
                <a:hlinkClick r:id="rId6"/>
              </a:rPr>
              <a:t>https://zilsoft.net/about/</a:t>
            </a:r>
            <a:r>
              <a:rPr lang="en-US" dirty="0"/>
              <a:t> </a:t>
            </a:r>
          </a:p>
          <a:p>
            <a:pPr lvl="0">
              <a:buFont typeface="Wingdings" panose="05000000000000000000" pitchFamily="2" charset="2"/>
              <a:buChar char="v"/>
            </a:pPr>
            <a:r>
              <a:rPr lang="en-US" dirty="0" smtClean="0"/>
              <a:t>, </a:t>
            </a:r>
            <a:r>
              <a:rPr lang="en-US" dirty="0"/>
              <a:t>various ,15-11-2022, [online]. Available:  https://www.softwareadvice.com/medical/e-prescribing-comparison/ </a:t>
            </a:r>
          </a:p>
          <a:p>
            <a:pPr lvl="0">
              <a:buFont typeface="Wingdings" panose="05000000000000000000" pitchFamily="2" charset="2"/>
              <a:buChar char="v"/>
            </a:pPr>
            <a:r>
              <a:rPr lang="en-US" dirty="0"/>
              <a:t>IEEE Reference Format, IEEE ,15-11-2022, [online]. Available: https://ieeeauthorcenter.ieee.org/wp-content/uploads/IEEE-Reference-Guide.pdf </a:t>
            </a:r>
          </a:p>
          <a:p>
            <a:pPr marL="0" indent="0">
              <a:buNone/>
            </a:pPr>
            <a:endParaRPr lang="en-US" dirty="0"/>
          </a:p>
        </p:txBody>
      </p:sp>
    </p:spTree>
    <p:extLst>
      <p:ext uri="{BB962C8B-B14F-4D97-AF65-F5344CB8AC3E}">
        <p14:creationId xmlns:p14="http://schemas.microsoft.com/office/powerpoint/2010/main" val="1232846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2471" y="3195589"/>
            <a:ext cx="8825658" cy="1783924"/>
          </a:xfrm>
        </p:spPr>
        <p:txBody>
          <a:bodyPr/>
          <a:lstStyle/>
          <a:p>
            <a:pPr algn="ctr"/>
            <a:r>
              <a:rPr lang="en-US" dirty="0" smtClean="0"/>
              <a:t/>
            </a:r>
            <a:br>
              <a:rPr lang="en-US" dirty="0" smtClean="0"/>
            </a:br>
            <a:r>
              <a:rPr lang="en-US" dirty="0"/>
              <a:t/>
            </a:r>
            <a:br>
              <a:rPr lang="en-US" dirty="0"/>
            </a:br>
            <a:r>
              <a:rPr lang="en-US" dirty="0" smtClean="0"/>
              <a:t>-------------- END ----------------</a:t>
            </a:r>
            <a:br>
              <a:rPr lang="en-US" dirty="0" smtClean="0"/>
            </a:br>
            <a:r>
              <a:rPr lang="en-US" dirty="0" smtClean="0"/>
              <a:t/>
            </a:r>
            <a:br>
              <a:rPr lang="en-US" dirty="0" smtClean="0"/>
            </a:br>
            <a:r>
              <a:rPr lang="en-US" dirty="0" smtClean="0"/>
              <a:t>Thanks For Your Time</a:t>
            </a:r>
            <a:endParaRPr lang="en-US" dirty="0"/>
          </a:p>
        </p:txBody>
      </p:sp>
    </p:spTree>
    <p:extLst>
      <p:ext uri="{BB962C8B-B14F-4D97-AF65-F5344CB8AC3E}">
        <p14:creationId xmlns:p14="http://schemas.microsoft.com/office/powerpoint/2010/main" val="283953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main objective is to obtain doctors and patient satisfaction on health related sector. To reduce doctor’s effort and patient hassle to understand the writing of doctors and the name of the medicines</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Create Patient Database</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Medicine Effectiveness on patient health</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Investigation result according to patient complain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Diagnosis according to complain</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50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Methodology</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To make this system available for all doctors I want to create a web based system and make it free for all doctors.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In creating this system, I will use </a:t>
            </a:r>
            <a:r>
              <a:rPr lang="en-US" sz="2800" dirty="0" err="1" smtClean="0">
                <a:latin typeface="Times New Roman" panose="02020603050405020304" pitchFamily="18" charset="0"/>
                <a:cs typeface="Times New Roman" panose="02020603050405020304" pitchFamily="18" charset="0"/>
              </a:rPr>
              <a:t>php</a:t>
            </a:r>
            <a:r>
              <a:rPr lang="en-US" sz="2800" dirty="0" smtClean="0">
                <a:latin typeface="Times New Roman" panose="02020603050405020304" pitchFamily="18" charset="0"/>
                <a:cs typeface="Times New Roman" panose="02020603050405020304" pitchFamily="18" charset="0"/>
              </a:rPr>
              <a:t> 7.4, </a:t>
            </a:r>
            <a:r>
              <a:rPr lang="en-US" sz="2800" dirty="0" err="1" smtClean="0">
                <a:latin typeface="Times New Roman" panose="02020603050405020304" pitchFamily="18" charset="0"/>
                <a:cs typeface="Times New Roman" panose="02020603050405020304" pitchFamily="18" charset="0"/>
              </a:rPr>
              <a:t>laravel</a:t>
            </a:r>
            <a:r>
              <a:rPr lang="en-US" sz="2800" dirty="0" smtClean="0">
                <a:latin typeface="Times New Roman" panose="02020603050405020304" pitchFamily="18" charset="0"/>
                <a:cs typeface="Times New Roman" panose="02020603050405020304" pitchFamily="18" charset="0"/>
              </a:rPr>
              <a:t> 8.0 framework for restful API and React 18.0 as frontend. Also the database will be </a:t>
            </a:r>
            <a:r>
              <a:rPr lang="en-US" sz="2800" dirty="0" err="1" smtClean="0">
                <a:latin typeface="Times New Roman" panose="02020603050405020304" pitchFamily="18" charset="0"/>
                <a:cs typeface="Times New Roman" panose="02020603050405020304" pitchFamily="18" charset="0"/>
              </a:rPr>
              <a:t>MySql</a:t>
            </a:r>
            <a:r>
              <a:rPr lang="en-US" sz="2800" dirty="0" smtClean="0">
                <a:latin typeface="Times New Roman" panose="02020603050405020304" pitchFamily="18" charset="0"/>
                <a:cs typeface="Times New Roman" panose="02020603050405020304" pitchFamily="18" charset="0"/>
              </a:rPr>
              <a:t>. As for creating any web based solution these are the most powerful and trendy now.</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8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295401" y="2285999"/>
            <a:ext cx="9601196" cy="3589869"/>
          </a:xfrm>
        </p:spPr>
        <p:txBody>
          <a:bodyPr>
            <a:noAutofit/>
          </a:bodyPr>
          <a:lstStyle/>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Introduction</a:t>
            </a:r>
          </a:p>
          <a:p>
            <a:pPr marL="546100" indent="-342900" algn="just">
              <a:lnSpc>
                <a:spcPct val="150000"/>
              </a:lnSpc>
              <a:spcBef>
                <a:spcPts val="0"/>
              </a:spcBef>
              <a:buClr>
                <a:schemeClr val="dk1"/>
              </a:buClr>
              <a:buFont typeface="Wingdings" panose="05000000000000000000" pitchFamily="2" charset="2"/>
              <a:buChar char="ü"/>
            </a:pPr>
            <a:r>
              <a:rPr lang="en-US" sz="3000" dirty="0">
                <a:latin typeface="Times New Roman" panose="02020603050405020304" pitchFamily="18" charset="0"/>
                <a:ea typeface="Times New Roman" panose="02020603050405020304" pitchFamily="18" charset="0"/>
              </a:rPr>
              <a:t> </a:t>
            </a:r>
            <a:r>
              <a:rPr lang="en-US" sz="3000" b="1" dirty="0">
                <a:solidFill>
                  <a:srgbClr val="00B050"/>
                </a:solidFill>
                <a:latin typeface="Times New Roman" panose="02020603050405020304" pitchFamily="18" charset="0"/>
                <a:ea typeface="Times New Roman" panose="02020603050405020304" pitchFamily="18" charset="0"/>
              </a:rPr>
              <a:t>Background and Related </a:t>
            </a:r>
            <a:r>
              <a:rPr lang="en-US" sz="3000" b="1" dirty="0" smtClean="0">
                <a:solidFill>
                  <a:srgbClr val="00B050"/>
                </a:solidFill>
                <a:latin typeface="Times New Roman" panose="02020603050405020304" pitchFamily="18" charset="0"/>
                <a:ea typeface="Times New Roman" panose="02020603050405020304" pitchFamily="18" charset="0"/>
              </a:rPr>
              <a:t>Works</a:t>
            </a:r>
            <a:endParaRPr lang="en-US" sz="3000" dirty="0" smtClean="0">
              <a:latin typeface="Times New Roman" panose="02020603050405020304" pitchFamily="18" charset="0"/>
              <a:ea typeface="Times New Roman" panose="02020603050405020304" pitchFamily="18" charset="0"/>
            </a:endParaRPr>
          </a:p>
          <a:p>
            <a:pPr marL="5461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System </a:t>
            </a:r>
            <a:r>
              <a:rPr lang="en-US" sz="3000" dirty="0" smtClean="0">
                <a:latin typeface="Times New Roman" panose="02020603050405020304" pitchFamily="18" charset="0"/>
                <a:ea typeface="Times New Roman" panose="02020603050405020304" pitchFamily="18" charset="0"/>
              </a:rPr>
              <a:t>analysis &amp; </a:t>
            </a:r>
            <a:r>
              <a:rPr lang="en-US" sz="3000" dirty="0" smtClean="0">
                <a:latin typeface="Times New Roman" panose="02020603050405020304" pitchFamily="18" charset="0"/>
                <a:ea typeface="Times New Roman" panose="02020603050405020304" pitchFamily="18" charset="0"/>
              </a:rPr>
              <a:t>Design</a:t>
            </a:r>
            <a:endParaRPr lang="en-US" sz="3000" dirty="0">
              <a:latin typeface="Times New Roman" panose="02020603050405020304" pitchFamily="18" charset="0"/>
              <a:ea typeface="Times New Roman" panose="02020603050405020304" pitchFamily="18" charset="0"/>
            </a:endParaRP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ea typeface="Times New Roman" panose="02020603050405020304" pitchFamily="18" charset="0"/>
              </a:rPr>
              <a:t> Implementation and Result </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Conclusion and Future Work</a:t>
            </a:r>
          </a:p>
          <a:p>
            <a:pPr marL="546100" indent="-342900" algn="just">
              <a:lnSpc>
                <a:spcPct val="150000"/>
              </a:lnSpc>
              <a:spcBef>
                <a:spcPts val="0"/>
              </a:spcBef>
              <a:buClr>
                <a:schemeClr val="dk1"/>
              </a:buClr>
              <a:buFont typeface="Wingdings" panose="05000000000000000000" pitchFamily="2" charset="2"/>
              <a:buChar char="q"/>
            </a:pPr>
            <a:r>
              <a:rPr lang="en-US" sz="3000" dirty="0">
                <a:latin typeface="Times New Roman" panose="02020603050405020304" pitchFamily="18" charset="0"/>
              </a:rPr>
              <a:t> References</a:t>
            </a:r>
          </a:p>
          <a:p>
            <a:pPr marL="0" indent="0">
              <a:buNone/>
            </a:pPr>
            <a:endParaRPr lang="en-US" sz="3000" dirty="0"/>
          </a:p>
        </p:txBody>
      </p:sp>
    </p:spTree>
    <p:extLst>
      <p:ext uri="{BB962C8B-B14F-4D97-AF65-F5344CB8AC3E}">
        <p14:creationId xmlns:p14="http://schemas.microsoft.com/office/powerpoint/2010/main" val="68409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97044"/>
          </a:xfrm>
        </p:spPr>
        <p:txBody>
          <a:bodyPr/>
          <a:lstStyle/>
          <a:p>
            <a:r>
              <a:rPr lang="en-US" dirty="0" smtClean="0"/>
              <a:t>			Background</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the very beginning of the prescription practice doctors do it manually and give the prescription paper to the patient. Patient use it for doing prescribed investigation and taking medicine from shops. They need to keep it for further visit to the doctors so that doctor easily remember about the previous case history of that particular patient. There are some problems like patient may stole the paper or that paper may destroyed by water, fire or environmental case. So it is not possible for them to recollect the paper easily.</a:t>
            </a:r>
          </a:p>
          <a:p>
            <a:pPr marL="0" indent="0">
              <a:buNone/>
            </a:pPr>
            <a:r>
              <a:rPr lang="en-US" sz="2400" dirty="0">
                <a:latin typeface="Times New Roman" panose="02020603050405020304" pitchFamily="18" charset="0"/>
                <a:cs typeface="Times New Roman" panose="02020603050405020304" pitchFamily="18" charset="0"/>
              </a:rPr>
              <a:t>For this it is important to keep the prescription in online. It will helpful for both doctor and patient.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0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and Gap</a:t>
            </a:r>
            <a:endParaRPr lang="en-US" dirty="0"/>
          </a:p>
        </p:txBody>
      </p:sp>
      <p:sp>
        <p:nvSpPr>
          <p:cNvPr id="3" name="Content Placeholder 2"/>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There is already some same kinds of systems in the local and global market already. But still I did not get any open source platform where doctor can freely create account and doing prescription. Moreover everybody have some limitations in their system. So we want to make our systems open source so any one from anywhere in the world can use it. Moreover we also want to solve that limitations so that it becomes more user friendly and easy to use. Below I mention some others work. I am also going to show the difference between our system and others system. The comparison is listing below of the figure.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50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5511" y="589541"/>
            <a:ext cx="3955570" cy="410882"/>
          </a:xfrm>
          <a:prstGeom prst="rect">
            <a:avLst/>
          </a:prstGeom>
        </p:spPr>
        <p:txBody>
          <a:bodyPr wrap="none">
            <a:spAutoFit/>
          </a:bodyPr>
          <a:lstStyle/>
          <a:p>
            <a:pPr algn="ctr">
              <a:lnSpc>
                <a:spcPct val="115000"/>
              </a:lnSpc>
              <a:spcAft>
                <a:spcPts val="1000"/>
              </a:spcAft>
            </a:pPr>
            <a:r>
              <a:rPr lang="en-US" b="1" u="sng" dirty="0">
                <a:latin typeface="Times New Roman" panose="02020603050405020304" pitchFamily="18" charset="0"/>
                <a:ea typeface="Calibri" panose="020F0502020204030204" pitchFamily="34" charset="0"/>
                <a:cs typeface="Vrinda"/>
              </a:rPr>
              <a:t>Comparison Table With Other System</a:t>
            </a:r>
            <a:endParaRPr lang="en-US" sz="1400" dirty="0">
              <a:effectLst/>
              <a:latin typeface="Calibri" panose="020F0502020204030204" pitchFamily="34" charset="0"/>
              <a:ea typeface="Calibri" panose="020F0502020204030204" pitchFamily="34" charset="0"/>
              <a:cs typeface="Vrinda"/>
            </a:endParaRPr>
          </a:p>
        </p:txBody>
      </p:sp>
      <p:graphicFrame>
        <p:nvGraphicFramePr>
          <p:cNvPr id="3" name="Table 2"/>
          <p:cNvGraphicFramePr>
            <a:graphicFrameLocks noGrp="1"/>
          </p:cNvGraphicFramePr>
          <p:nvPr>
            <p:extLst>
              <p:ext uri="{D42A27DB-BD31-4B8C-83A1-F6EECF244321}">
                <p14:modId xmlns:p14="http://schemas.microsoft.com/office/powerpoint/2010/main" val="2084058080"/>
              </p:ext>
            </p:extLst>
          </p:nvPr>
        </p:nvGraphicFramePr>
        <p:xfrm>
          <a:off x="1692322" y="1000423"/>
          <a:ext cx="8939283" cy="5182011"/>
        </p:xfrm>
        <a:graphic>
          <a:graphicData uri="http://schemas.openxmlformats.org/drawingml/2006/table">
            <a:tbl>
              <a:tblPr firstRow="1" firstCol="1" bandRow="1">
                <a:tableStyleId>{5C22544A-7EE6-4342-B048-85BDC9FD1C3A}</a:tableStyleId>
              </a:tblPr>
              <a:tblGrid>
                <a:gridCol w="436086"/>
                <a:gridCol w="2027746"/>
                <a:gridCol w="4185353"/>
                <a:gridCol w="1263502"/>
                <a:gridCol w="1026596"/>
              </a:tblGrid>
              <a:tr h="582939">
                <a:tc>
                  <a:txBody>
                    <a:bodyPr/>
                    <a:lstStyle/>
                    <a:p>
                      <a:pPr marL="0" marR="0">
                        <a:lnSpc>
                          <a:spcPct val="150000"/>
                        </a:lnSpc>
                        <a:spcBef>
                          <a:spcPts val="0"/>
                        </a:spcBef>
                        <a:spcAft>
                          <a:spcPts val="0"/>
                        </a:spcAft>
                      </a:pPr>
                      <a:r>
                        <a:rPr lang="en-US" sz="900">
                          <a:effectLst/>
                        </a:rPr>
                        <a:t>SL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Feature Name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smtClean="0">
                          <a:effectLst/>
                          <a:latin typeface="+mn-lt"/>
                          <a:ea typeface="+mn-ea"/>
                          <a:cs typeface="+mn-cs"/>
                        </a:rPr>
                        <a:t>prescription</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Home</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This is Landing Page </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80816">
                <a:tc>
                  <a:txBody>
                    <a:bodyPr/>
                    <a:lstStyle/>
                    <a:p>
                      <a:pPr marL="0" marR="0">
                        <a:lnSpc>
                          <a:spcPct val="150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Email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15000"/>
                        </a:lnSpc>
                        <a:spcBef>
                          <a:spcPts val="1000"/>
                        </a:spcBef>
                        <a:spcAft>
                          <a:spcPts val="0"/>
                        </a:spcAft>
                      </a:pPr>
                      <a:r>
                        <a:rPr lang="en-US" sz="900">
                          <a:effectLst/>
                        </a:rPr>
                        <a:t>Prescription Soft Copy</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No</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c>
                  <a:txBody>
                    <a:bodyPr/>
                    <a:lstStyle/>
                    <a:p>
                      <a:pPr marL="0" marR="0">
                        <a:lnSpc>
                          <a:spcPct val="115000"/>
                        </a:lnSpc>
                        <a:spcBef>
                          <a:spcPts val="1000"/>
                        </a:spcBef>
                        <a:spcAft>
                          <a:spcPts val="0"/>
                        </a:spcAft>
                      </a:pPr>
                      <a:r>
                        <a:rPr lang="en-US" sz="800">
                          <a:effectLst/>
                        </a:rPr>
                        <a:t>Yes</a:t>
                      </a:r>
                      <a:endParaRPr lang="en-US" sz="800" b="1">
                        <a:solidFill>
                          <a:srgbClr val="4F81BD"/>
                        </a:solidFill>
                        <a:effectLst/>
                        <a:latin typeface="Calibri" panose="020F0502020204030204" pitchFamily="34" charset="0"/>
                        <a:ea typeface="Times New Roman" panose="02020603050405020304" pitchFamily="18"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Applicant Registration Form</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admin/normal users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6</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assistant registration for helping doctor</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7</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Previous History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All previous history display</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8</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Admin panel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Login admin panel</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9</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Doctor Dept. wise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Prescription interface as per doctor department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10</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Patient login for download prescription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301304">
                <a:tc>
                  <a:txBody>
                    <a:bodyPr/>
                    <a:lstStyle/>
                    <a:p>
                      <a:pPr marL="0" marR="0">
                        <a:lnSpc>
                          <a:spcPct val="150000"/>
                        </a:lnSpc>
                        <a:spcBef>
                          <a:spcPts val="0"/>
                        </a:spcBef>
                        <a:spcAft>
                          <a:spcPts val="0"/>
                        </a:spcAft>
                      </a:pPr>
                      <a:r>
                        <a:rPr lang="en-US" sz="900">
                          <a:effectLst/>
                        </a:rPr>
                        <a:t>11</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Other configuration</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Medicine, advice, investigation etc config</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Yes</a:t>
                      </a:r>
                      <a:endParaRPr lang="en-US" sz="800">
                        <a:effectLst/>
                        <a:latin typeface="Calibri" panose="020F0502020204030204" pitchFamily="34" charset="0"/>
                        <a:ea typeface="Calibri" panose="020F0502020204030204" pitchFamily="34" charset="0"/>
                        <a:cs typeface="Vrinda"/>
                      </a:endParaRPr>
                    </a:p>
                  </a:txBody>
                  <a:tcPr marL="50619" marR="50619" marT="0" marB="0"/>
                </a:tc>
              </a:tr>
              <a:tr h="602608">
                <a:tc>
                  <a:txBody>
                    <a:bodyPr/>
                    <a:lstStyle/>
                    <a:p>
                      <a:pPr marL="0" marR="0">
                        <a:lnSpc>
                          <a:spcPct val="150000"/>
                        </a:lnSpc>
                        <a:spcBef>
                          <a:spcPts val="0"/>
                        </a:spcBef>
                        <a:spcAft>
                          <a:spcPts val="0"/>
                        </a:spcAft>
                      </a:pPr>
                      <a:r>
                        <a:rPr lang="en-US" sz="900">
                          <a:effectLst/>
                        </a:rPr>
                        <a:t>12</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Management Related all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Display all management related report</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a:effectLst/>
                        </a:rPr>
                        <a:t>No</a:t>
                      </a:r>
                      <a:endParaRPr lang="en-US" sz="800">
                        <a:effectLst/>
                        <a:latin typeface="Calibri" panose="020F0502020204030204" pitchFamily="34" charset="0"/>
                        <a:ea typeface="Calibri" panose="020F0502020204030204" pitchFamily="34" charset="0"/>
                        <a:cs typeface="Vrinda"/>
                      </a:endParaRPr>
                    </a:p>
                  </a:txBody>
                  <a:tcPr marL="50619" marR="50619" marT="0" marB="0"/>
                </a:tc>
                <a:tc>
                  <a:txBody>
                    <a:bodyPr/>
                    <a:lstStyle/>
                    <a:p>
                      <a:pPr marL="0" marR="0">
                        <a:lnSpc>
                          <a:spcPct val="150000"/>
                        </a:lnSpc>
                        <a:spcBef>
                          <a:spcPts val="0"/>
                        </a:spcBef>
                        <a:spcAft>
                          <a:spcPts val="0"/>
                        </a:spcAft>
                      </a:pPr>
                      <a:r>
                        <a:rPr lang="en-US" sz="900" dirty="0">
                          <a:effectLst/>
                        </a:rPr>
                        <a:t>Yes</a:t>
                      </a:r>
                      <a:endParaRPr lang="en-US" sz="800" dirty="0">
                        <a:effectLst/>
                        <a:latin typeface="Calibri" panose="020F0502020204030204" pitchFamily="34" charset="0"/>
                        <a:ea typeface="Calibri" panose="020F0502020204030204" pitchFamily="34" charset="0"/>
                        <a:cs typeface="Vrinda"/>
                      </a:endParaRPr>
                    </a:p>
                  </a:txBody>
                  <a:tcPr marL="50619" marR="50619" marT="0" marB="0"/>
                </a:tc>
              </a:tr>
            </a:tbl>
          </a:graphicData>
        </a:graphic>
      </p:graphicFrame>
    </p:spTree>
    <p:extLst>
      <p:ext uri="{BB962C8B-B14F-4D97-AF65-F5344CB8AC3E}">
        <p14:creationId xmlns:p14="http://schemas.microsoft.com/office/powerpoint/2010/main" val="2045916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283</TotalTime>
  <Words>1286</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Times New Roman</vt:lpstr>
      <vt:lpstr>Vrinda</vt:lpstr>
      <vt:lpstr>Wingdings</vt:lpstr>
      <vt:lpstr>Wingdings 3</vt:lpstr>
      <vt:lpstr>Ion Boardroom</vt:lpstr>
      <vt:lpstr> Design and Implementation of a Web Based Prescription Systems </vt:lpstr>
      <vt:lpstr>Outline</vt:lpstr>
      <vt:lpstr>Introduction</vt:lpstr>
      <vt:lpstr>Objective</vt:lpstr>
      <vt:lpstr>Development Methodology</vt:lpstr>
      <vt:lpstr>Outline</vt:lpstr>
      <vt:lpstr>   Background</vt:lpstr>
      <vt:lpstr>Related Work and Gap</vt:lpstr>
      <vt:lpstr>PowerPoint Presentation</vt:lpstr>
      <vt:lpstr>Outline</vt:lpstr>
      <vt:lpstr>Framework Environment</vt:lpstr>
      <vt:lpstr>Technology Used</vt:lpstr>
      <vt:lpstr>Software Requirement Specification (SRS)</vt:lpstr>
      <vt:lpstr>Use Case Diagram</vt:lpstr>
      <vt:lpstr>System Design Model List</vt:lpstr>
      <vt:lpstr>ER Diagram</vt:lpstr>
      <vt:lpstr>Outline</vt:lpstr>
      <vt:lpstr>Hardware Requirement for React and Laravel Rest API</vt:lpstr>
      <vt:lpstr>Sample Code for Rest API</vt:lpstr>
      <vt:lpstr>UI/UX of the project</vt:lpstr>
      <vt:lpstr>Doctor Page</vt:lpstr>
      <vt:lpstr>Chamber Page</vt:lpstr>
      <vt:lpstr>Prescription Page</vt:lpstr>
      <vt:lpstr>Medicine Entry Page</vt:lpstr>
      <vt:lpstr>Patient Add Page</vt:lpstr>
      <vt:lpstr>Prescription History</vt:lpstr>
      <vt:lpstr>Outline</vt:lpstr>
      <vt:lpstr>Conclusion</vt:lpstr>
      <vt:lpstr>Future work</vt:lpstr>
      <vt:lpstr>References</vt:lpstr>
      <vt:lpstr>  -------------- END ----------------  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dc:title>
  <dc:creator>developer420</dc:creator>
  <cp:lastModifiedBy>Ahmed Dipu</cp:lastModifiedBy>
  <cp:revision>34</cp:revision>
  <dcterms:created xsi:type="dcterms:W3CDTF">2022-11-15T10:35:42Z</dcterms:created>
  <dcterms:modified xsi:type="dcterms:W3CDTF">2022-11-16T19:23:22Z</dcterms:modified>
</cp:coreProperties>
</file>