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9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6E63"/>
    <a:srgbClr val="E4A16A"/>
    <a:srgbClr val="B7D652"/>
    <a:srgbClr val="F97BA8"/>
    <a:srgbClr val="FFFFFF"/>
    <a:srgbClr val="47586F"/>
    <a:srgbClr val="4472C4"/>
    <a:srgbClr val="548235"/>
    <a:srgbClr val="598A38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9F56-5FC2-1B53-BCEB-F8E8B5F08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5D250-6813-3E26-CE68-97220F73C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F6981-4852-EFFD-00CA-C3778419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1171-AB2B-4275-865D-45A0FFC009E3}" type="datetimeFigureOut">
              <a:rPr lang="en-US" smtClean="0"/>
              <a:t>08-Nov-23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48D06-D974-53E0-9ECE-1F11040B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7318-FECE-297A-57EA-0CD085DC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6562-78AE-429D-A840-A8A8542A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15B0-435C-5F5F-3A9D-CBA20B95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6C775-C16E-D2BF-DDD9-4D7A0FAE5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32A9-140C-D226-E48C-02171E92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1171-AB2B-4275-865D-45A0FFC009E3}" type="datetimeFigureOut">
              <a:rPr lang="en-US" smtClean="0"/>
              <a:t>08-Nov-23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29B52-7FEA-9303-747E-07A6AD45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D8F77-A871-A5B1-E8A7-46323D7C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6562-78AE-429D-A840-A8A8542A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5A4F5-F42A-0C4E-8C24-D2B9CD504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EF064-FCF6-947B-D929-20BFA6DA5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7B5D8-5942-CD3D-ADF9-76BA8E78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1171-AB2B-4275-865D-45A0FFC009E3}" type="datetimeFigureOut">
              <a:rPr lang="en-US" smtClean="0"/>
              <a:t>08-Nov-23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EFAA7-7E86-2AF8-27DC-ACF4BD86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A9B8-3782-E228-D356-A76C3D4D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6562-78AE-429D-A840-A8A8542A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3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B977-882A-A929-30C4-B633B247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7E078-D28F-1172-BA90-DC0434F60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F1E68-12B4-0312-FED8-42E7BC99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1171-AB2B-4275-865D-45A0FFC009E3}" type="datetimeFigureOut">
              <a:rPr lang="en-US" smtClean="0"/>
              <a:t>08-Nov-23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EBE1-7748-E98C-4A75-154CFF34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665F8-089E-6BA4-2BD2-B92E2D4F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6562-78AE-429D-A840-A8A8542A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F24D-1A39-E62C-A547-274945BA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C3196-C3AA-7CF1-78BD-16FE1D84B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920D-AB2D-80FC-C005-94EC2CD9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1171-AB2B-4275-865D-45A0FFC009E3}" type="datetimeFigureOut">
              <a:rPr lang="en-US" smtClean="0"/>
              <a:t>08-Nov-23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BA777-6725-A6FF-227F-D238BA2A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1EB0D-DCBA-3DF8-62A1-4630E5A3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6562-78AE-429D-A840-A8A8542A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56C6-1070-16F3-E2B6-973E73CD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FCC3-BB1B-4D13-828E-C064BE9A3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83FC0-234F-7BAF-0B98-FF9C48F88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92C5-71CB-4C32-FF7F-35DB7F24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1171-AB2B-4275-865D-45A0FFC009E3}" type="datetimeFigureOut">
              <a:rPr lang="en-US" smtClean="0"/>
              <a:t>08-Nov-23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643DD-883B-DD16-5861-9D018A4C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13FD9-E551-57D3-6282-B5DEEF7A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6562-78AE-429D-A840-A8A8542A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8F3E-D13B-709E-197A-D8E9B512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497D4-598D-9074-9D4F-6C7918408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50DDD-7442-88C8-DE81-FEC9FCDDF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B7256-C69D-07AA-0F40-AFD3B02EC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78AE4-81F2-2071-387D-5E4F94D79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AB39E-264B-95D3-BB47-94067BB2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1171-AB2B-4275-865D-45A0FFC009E3}" type="datetimeFigureOut">
              <a:rPr lang="en-US" smtClean="0"/>
              <a:t>08-Nov-23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B2C20-44AA-7FE1-765D-4E4C9A78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81833-B4E7-F5EE-9B32-573AD5A4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6562-78AE-429D-A840-A8A8542A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1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FF7D-8DE0-9644-5387-C3F53264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622D2-996F-AA24-373E-4805B1FE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1171-AB2B-4275-865D-45A0FFC009E3}" type="datetimeFigureOut">
              <a:rPr lang="en-US" smtClean="0"/>
              <a:t>08-Nov-23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2E021-E600-89C0-B026-5F9D66C3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5C9A5-68CC-45F8-7EAA-02E603C0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6562-78AE-429D-A840-A8A8542A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9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74B44-4E62-0AA8-CF1D-508C1B34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1171-AB2B-4275-865D-45A0FFC009E3}" type="datetimeFigureOut">
              <a:rPr lang="en-US" smtClean="0"/>
              <a:t>08-Nov-23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CA20A-62B3-3088-929F-682300B2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F60C9-2959-07B0-8698-8D80B6E1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6562-78AE-429D-A840-A8A8542A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8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E956-4DAD-FCD9-00D1-20C28978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3839F-69C7-1351-493D-998DD844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0EC28-5A42-B342-AF6F-973EBA698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0F162-6B34-AE1C-AD59-1E7DB608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1171-AB2B-4275-865D-45A0FFC009E3}" type="datetimeFigureOut">
              <a:rPr lang="en-US" smtClean="0"/>
              <a:t>08-Nov-23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A066A-1EEF-2A3D-DD77-B0F3A7CC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39594-221A-F04C-3963-9C0DB81E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6562-78AE-429D-A840-A8A8542A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95B8-E263-4384-9185-A7AA8B5B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A518A-1BA9-CB28-351E-91E767B9D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BDA6A-2239-4734-DA29-AAC3F152C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490D3-E6E1-B5C7-74E5-2F404565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1171-AB2B-4275-865D-45A0FFC009E3}" type="datetimeFigureOut">
              <a:rPr lang="en-US" smtClean="0"/>
              <a:t>08-Nov-23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BBEAD-1BD6-A141-E565-962C50EA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D3FEB-7C90-CA48-E49D-88EA25E3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6562-78AE-429D-A840-A8A8542A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3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30E31-C04D-6989-DD89-E4E522C3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6797F-5C6F-A3BF-B319-94FCAB06A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13438-BD83-6142-E6C2-02EFF477D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1171-AB2B-4275-865D-45A0FFC009E3}" type="datetimeFigureOut">
              <a:rPr lang="en-US" smtClean="0"/>
              <a:t>08-Nov-23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98C6E-C19B-6D30-3FC9-621566555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10C96-7444-40F0-B1D1-2212A7BCD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56562-78AE-429D-A840-A8A8542AD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">
            <a:extLst>
              <a:ext uri="{FF2B5EF4-FFF2-40B4-BE49-F238E27FC236}">
                <a16:creationId xmlns:a16="http://schemas.microsoft.com/office/drawing/2014/main" id="{D16C3304-FF39-3987-BF2C-B4D46B663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33605"/>
            <a:ext cx="3365833" cy="3365833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6FEE2773-DF20-B8C8-FA94-D15936D833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00" b="24242"/>
          <a:stretch/>
        </p:blipFill>
        <p:spPr>
          <a:xfrm>
            <a:off x="2936587" y="636841"/>
            <a:ext cx="1797338" cy="12606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44CFBC-876C-BFA3-E469-D855E99D4B5E}"/>
              </a:ext>
            </a:extLst>
          </p:cNvPr>
          <p:cNvSpPr txBox="1"/>
          <p:nvPr/>
        </p:nvSpPr>
        <p:spPr>
          <a:xfrm>
            <a:off x="4162425" y="1735225"/>
            <a:ext cx="7820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F7C200"/>
                </a:solidFill>
              </a:rPr>
              <a:t>Bike Buying Patterns and Insights for Market Expansion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8C2E72-6EBC-4B96-219C-1F75030A4544}"/>
              </a:ext>
            </a:extLst>
          </p:cNvPr>
          <p:cNvSpPr txBox="1"/>
          <p:nvPr/>
        </p:nvSpPr>
        <p:spPr>
          <a:xfrm>
            <a:off x="4162425" y="4135525"/>
            <a:ext cx="7820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Presented by    </a:t>
            </a:r>
            <a:r>
              <a:rPr lang="en-US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DIPU  SAHA</a:t>
            </a:r>
            <a:endParaRPr lang="en-US" sz="2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3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F79AD8B-80D5-526B-C090-95CAC61FCBA6}"/>
              </a:ext>
            </a:extLst>
          </p:cNvPr>
          <p:cNvGrpSpPr/>
          <p:nvPr/>
        </p:nvGrpSpPr>
        <p:grpSpPr>
          <a:xfrm>
            <a:off x="-9526" y="-9524"/>
            <a:ext cx="12201525" cy="6867523"/>
            <a:chOff x="-9526" y="-9524"/>
            <a:chExt cx="12201525" cy="68675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231BEB-5913-764A-1B9A-75C3F0F2D64B}"/>
                </a:ext>
              </a:extLst>
            </p:cNvPr>
            <p:cNvSpPr/>
            <p:nvPr/>
          </p:nvSpPr>
          <p:spPr>
            <a:xfrm>
              <a:off x="-9526" y="-9524"/>
              <a:ext cx="12201525" cy="756910"/>
            </a:xfrm>
            <a:prstGeom prst="rect">
              <a:avLst/>
            </a:prstGeom>
            <a:solidFill>
              <a:srgbClr val="976E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2E8997-6357-4878-7000-C9EABAFABE2C}"/>
                </a:ext>
              </a:extLst>
            </p:cNvPr>
            <p:cNvSpPr txBox="1"/>
            <p:nvPr/>
          </p:nvSpPr>
          <p:spPr>
            <a:xfrm>
              <a:off x="447675" y="107321"/>
              <a:ext cx="833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Insights</a:t>
              </a:r>
            </a:p>
          </p:txBody>
        </p:sp>
        <p:pic>
          <p:nvPicPr>
            <p:cNvPr id="9" name="Picture 8" descr="A graph of a number of women&#10;&#10;Description automatically generated with medium confidence">
              <a:extLst>
                <a:ext uri="{FF2B5EF4-FFF2-40B4-BE49-F238E27FC236}">
                  <a16:creationId xmlns:a16="http://schemas.microsoft.com/office/drawing/2014/main" id="{6FAEFEB5-F328-C77A-8B6D-7988DA726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4240" y="946306"/>
              <a:ext cx="9611286" cy="5911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26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231BEB-5913-764A-1B9A-75C3F0F2D64B}"/>
              </a:ext>
            </a:extLst>
          </p:cNvPr>
          <p:cNvSpPr/>
          <p:nvPr/>
        </p:nvSpPr>
        <p:spPr>
          <a:xfrm>
            <a:off x="-9526" y="-9524"/>
            <a:ext cx="12201525" cy="756910"/>
          </a:xfrm>
          <a:prstGeom prst="rect">
            <a:avLst/>
          </a:prstGeom>
          <a:solidFill>
            <a:srgbClr val="97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2E8997-6357-4878-7000-C9EABAFABE2C}"/>
              </a:ext>
            </a:extLst>
          </p:cNvPr>
          <p:cNvSpPr txBox="1"/>
          <p:nvPr/>
        </p:nvSpPr>
        <p:spPr>
          <a:xfrm>
            <a:off x="447675" y="107321"/>
            <a:ext cx="833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3A350F-1146-2E7A-E0EA-69E3FCA780A1}"/>
              </a:ext>
            </a:extLst>
          </p:cNvPr>
          <p:cNvGrpSpPr/>
          <p:nvPr/>
        </p:nvGrpSpPr>
        <p:grpSpPr>
          <a:xfrm>
            <a:off x="1146696" y="836023"/>
            <a:ext cx="10111680" cy="6012314"/>
            <a:chOff x="1040160" y="836023"/>
            <a:chExt cx="10111680" cy="6012314"/>
          </a:xfrm>
        </p:grpSpPr>
        <p:pic>
          <p:nvPicPr>
            <p:cNvPr id="5" name="Picture 4" descr="Graphical user interface">
              <a:extLst>
                <a:ext uri="{FF2B5EF4-FFF2-40B4-BE49-F238E27FC236}">
                  <a16:creationId xmlns:a16="http://schemas.microsoft.com/office/drawing/2014/main" id="{BB7237B2-DC05-4A80-B704-CA166D651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160" y="1746783"/>
              <a:ext cx="9839415" cy="5101554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8696E45-D746-4E9C-9CDA-E6DC19D4B4A2}"/>
                </a:ext>
              </a:extLst>
            </p:cNvPr>
            <p:cNvGrpSpPr/>
            <p:nvPr/>
          </p:nvGrpSpPr>
          <p:grpSpPr>
            <a:xfrm>
              <a:off x="1161327" y="836023"/>
              <a:ext cx="9990513" cy="756910"/>
              <a:chOff x="1161327" y="836023"/>
              <a:chExt cx="9990513" cy="75691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945FE7-64F0-90E1-DC7E-32CB21BD8575}"/>
                  </a:ext>
                </a:extLst>
              </p:cNvPr>
              <p:cNvSpPr txBox="1"/>
              <p:nvPr/>
            </p:nvSpPr>
            <p:spPr>
              <a:xfrm>
                <a:off x="2144806" y="1029812"/>
                <a:ext cx="90070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en-US" sz="1600" baseline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majority of bike buyers (</a:t>
                </a:r>
                <a:r>
                  <a:rPr lang="en-US" sz="1600" b="1" baseline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72%) </a:t>
                </a:r>
                <a:r>
                  <a:rPr lang="en-US" sz="1600" baseline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have a monthly income between BDT 20,001 to BDT 80,000</a:t>
                </a:r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22">
                <a:extLst>
                  <a:ext uri="{FF2B5EF4-FFF2-40B4-BE49-F238E27FC236}">
                    <a16:creationId xmlns:a16="http://schemas.microsoft.com/office/drawing/2014/main" id="{3EF0F073-30B9-A716-8943-165F9EADA8A0}"/>
                  </a:ext>
                </a:extLst>
              </p:cNvPr>
              <p:cNvSpPr txBox="1"/>
              <p:nvPr/>
            </p:nvSpPr>
            <p:spPr>
              <a:xfrm>
                <a:off x="1161327" y="836023"/>
                <a:ext cx="743772" cy="756910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200" b="1">
                    <a:solidFill>
                      <a:srgbClr val="9F5FC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468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231BEB-5913-764A-1B9A-75C3F0F2D64B}"/>
              </a:ext>
            </a:extLst>
          </p:cNvPr>
          <p:cNvSpPr/>
          <p:nvPr/>
        </p:nvSpPr>
        <p:spPr>
          <a:xfrm>
            <a:off x="-9526" y="-9524"/>
            <a:ext cx="12201525" cy="756910"/>
          </a:xfrm>
          <a:prstGeom prst="rect">
            <a:avLst/>
          </a:prstGeom>
          <a:solidFill>
            <a:srgbClr val="97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2E8997-6357-4878-7000-C9EABAFABE2C}"/>
              </a:ext>
            </a:extLst>
          </p:cNvPr>
          <p:cNvSpPr txBox="1"/>
          <p:nvPr/>
        </p:nvSpPr>
        <p:spPr>
          <a:xfrm>
            <a:off x="447675" y="107321"/>
            <a:ext cx="833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5BEDAA-94F8-54B2-BA7B-2A0317AD51E3}"/>
              </a:ext>
            </a:extLst>
          </p:cNvPr>
          <p:cNvGrpSpPr/>
          <p:nvPr/>
        </p:nvGrpSpPr>
        <p:grpSpPr>
          <a:xfrm>
            <a:off x="642568" y="733021"/>
            <a:ext cx="10569501" cy="6124979"/>
            <a:chOff x="811250" y="733021"/>
            <a:chExt cx="10569501" cy="6124979"/>
          </a:xfrm>
        </p:grpSpPr>
        <p:pic>
          <p:nvPicPr>
            <p:cNvPr id="5" name="Picture 4" descr="Chart, bar chart, funnel chart">
              <a:extLst>
                <a:ext uri="{FF2B5EF4-FFF2-40B4-BE49-F238E27FC236}">
                  <a16:creationId xmlns:a16="http://schemas.microsoft.com/office/drawing/2014/main" id="{8447E010-CAB5-44A0-1F77-40E4B0CD4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50" y="2420966"/>
              <a:ext cx="10569501" cy="4437034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6324997-7921-A4AF-A03A-BBB31B7996CA}"/>
                </a:ext>
              </a:extLst>
            </p:cNvPr>
            <p:cNvGrpSpPr/>
            <p:nvPr/>
          </p:nvGrpSpPr>
          <p:grpSpPr>
            <a:xfrm>
              <a:off x="1166145" y="733021"/>
              <a:ext cx="9859710" cy="1400601"/>
              <a:chOff x="935537" y="733021"/>
              <a:chExt cx="9859710" cy="140060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83552B-7106-50C9-CDD1-AE9106E77553}"/>
                  </a:ext>
                </a:extLst>
              </p:cNvPr>
              <p:cNvSpPr txBox="1"/>
              <p:nvPr/>
            </p:nvSpPr>
            <p:spPr>
              <a:xfrm>
                <a:off x="1934920" y="917905"/>
                <a:ext cx="8860327" cy="1215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rtl="0">
                  <a:defRPr sz="14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Individuals who commute regularly for 0 to 2 miles purchased bikes the most, followed by others with a substantially lower proportion</a:t>
                </a:r>
                <a:endParaRPr lang="en-US" sz="1500" b="1">
                  <a:solidFill>
                    <a:srgbClr val="76717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defRPr sz="14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endParaRPr lang="en-US" sz="2400" b="1">
                  <a:solidFill>
                    <a:srgbClr val="76717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defRPr sz="14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900" b="1">
                    <a:solidFill>
                      <a:srgbClr val="76717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</a:t>
                </a:r>
                <a:r>
                  <a:rPr lang="en-US" sz="1900" b="1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sz="19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|</a:t>
                </a:r>
                <a:r>
                  <a:rPr lang="en-US" sz="1900" b="1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sz="1900" b="1">
                    <a:solidFill>
                      <a:srgbClr val="4989D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YES</a:t>
                </a:r>
              </a:p>
            </p:txBody>
          </p:sp>
          <p:sp>
            <p:nvSpPr>
              <p:cNvPr id="8" name="TextBox 22">
                <a:extLst>
                  <a:ext uri="{FF2B5EF4-FFF2-40B4-BE49-F238E27FC236}">
                    <a16:creationId xmlns:a16="http://schemas.microsoft.com/office/drawing/2014/main" id="{F32D8F51-891E-E75A-87D7-618F4EEBD298}"/>
                  </a:ext>
                </a:extLst>
              </p:cNvPr>
              <p:cNvSpPr txBox="1"/>
              <p:nvPr/>
            </p:nvSpPr>
            <p:spPr>
              <a:xfrm>
                <a:off x="935537" y="733021"/>
                <a:ext cx="1043774" cy="953737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200" b="1">
                    <a:solidFill>
                      <a:srgbClr val="9F5FC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231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231BEB-5913-764A-1B9A-75C3F0F2D64B}"/>
              </a:ext>
            </a:extLst>
          </p:cNvPr>
          <p:cNvSpPr/>
          <p:nvPr/>
        </p:nvSpPr>
        <p:spPr>
          <a:xfrm>
            <a:off x="-9526" y="-9524"/>
            <a:ext cx="12201525" cy="756910"/>
          </a:xfrm>
          <a:prstGeom prst="rect">
            <a:avLst/>
          </a:prstGeom>
          <a:solidFill>
            <a:srgbClr val="97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2E8997-6357-4878-7000-C9EABAFABE2C}"/>
              </a:ext>
            </a:extLst>
          </p:cNvPr>
          <p:cNvSpPr txBox="1"/>
          <p:nvPr/>
        </p:nvSpPr>
        <p:spPr>
          <a:xfrm>
            <a:off x="447675" y="107321"/>
            <a:ext cx="833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A794A5-6D05-D3BF-08D9-7D298ABB99D4}"/>
              </a:ext>
            </a:extLst>
          </p:cNvPr>
          <p:cNvGrpSpPr/>
          <p:nvPr/>
        </p:nvGrpSpPr>
        <p:grpSpPr>
          <a:xfrm>
            <a:off x="1438179" y="814091"/>
            <a:ext cx="9138082" cy="6043909"/>
            <a:chOff x="1526959" y="814091"/>
            <a:chExt cx="9138082" cy="6043909"/>
          </a:xfrm>
        </p:grpSpPr>
        <p:pic>
          <p:nvPicPr>
            <p:cNvPr id="8" name="Picture 7" descr="Chart, bar chart">
              <a:extLst>
                <a:ext uri="{FF2B5EF4-FFF2-40B4-BE49-F238E27FC236}">
                  <a16:creationId xmlns:a16="http://schemas.microsoft.com/office/drawing/2014/main" id="{25E94B2D-6716-CCBA-3F16-D771DA8AC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959" y="2443531"/>
              <a:ext cx="9138082" cy="4414469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99CC637-2A06-095E-97D6-2D2140B047B2}"/>
                </a:ext>
              </a:extLst>
            </p:cNvPr>
            <p:cNvGrpSpPr/>
            <p:nvPr/>
          </p:nvGrpSpPr>
          <p:grpSpPr>
            <a:xfrm>
              <a:off x="1782516" y="814091"/>
              <a:ext cx="8626969" cy="1409091"/>
              <a:chOff x="1693648" y="814091"/>
              <a:chExt cx="8626969" cy="140909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FDDBD9-7FD9-6118-CAF3-B25DFD0601E3}"/>
                  </a:ext>
                </a:extLst>
              </p:cNvPr>
              <p:cNvSpPr txBox="1"/>
              <p:nvPr/>
            </p:nvSpPr>
            <p:spPr>
              <a:xfrm>
                <a:off x="2818984" y="899743"/>
                <a:ext cx="750163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u="none" strike="noStrike" baseline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56% of the unmarried male population purchased a bike, followed by the unmarried female population with 52%. Notably, despite the slightly lower percentage, the actual number of bikes purchased by unmarried females is higher than that of unmarried males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endParaRPr lang="en-US" sz="1800" b="0" i="0" u="none" strike="noStrike" baseline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900" b="1" i="0" baseline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YES   </a:t>
                </a:r>
                <a:r>
                  <a:rPr lang="en-US" sz="1900" b="1" i="0" baseline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|</a:t>
                </a:r>
                <a:r>
                  <a:rPr lang="en-US" sz="1900" b="1" i="0" baseline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sz="1900" b="1" i="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NO</a:t>
                </a:r>
                <a:endParaRPr lang="en-US" sz="1900" b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22">
                <a:extLst>
                  <a:ext uri="{FF2B5EF4-FFF2-40B4-BE49-F238E27FC236}">
                    <a16:creationId xmlns:a16="http://schemas.microsoft.com/office/drawing/2014/main" id="{2276D876-E964-A241-A357-8EA0A6C405D7}"/>
                  </a:ext>
                </a:extLst>
              </p:cNvPr>
              <p:cNvSpPr txBox="1"/>
              <p:nvPr/>
            </p:nvSpPr>
            <p:spPr>
              <a:xfrm>
                <a:off x="1693648" y="814091"/>
                <a:ext cx="932155" cy="985195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0" b="1">
                    <a:solidFill>
                      <a:srgbClr val="9F5FC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185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231BEB-5913-764A-1B9A-75C3F0F2D64B}"/>
              </a:ext>
            </a:extLst>
          </p:cNvPr>
          <p:cNvSpPr/>
          <p:nvPr/>
        </p:nvSpPr>
        <p:spPr>
          <a:xfrm>
            <a:off x="-9526" y="-9524"/>
            <a:ext cx="12201525" cy="756910"/>
          </a:xfrm>
          <a:prstGeom prst="rect">
            <a:avLst/>
          </a:prstGeom>
          <a:solidFill>
            <a:srgbClr val="97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2E8997-6357-4878-7000-C9EABAFABE2C}"/>
              </a:ext>
            </a:extLst>
          </p:cNvPr>
          <p:cNvSpPr txBox="1"/>
          <p:nvPr/>
        </p:nvSpPr>
        <p:spPr>
          <a:xfrm>
            <a:off x="447675" y="107321"/>
            <a:ext cx="833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3B9D23-A3AF-BF88-F56A-10743FC871E3}"/>
              </a:ext>
            </a:extLst>
          </p:cNvPr>
          <p:cNvGrpSpPr/>
          <p:nvPr/>
        </p:nvGrpSpPr>
        <p:grpSpPr>
          <a:xfrm>
            <a:off x="1761733" y="833173"/>
            <a:ext cx="9432031" cy="5990657"/>
            <a:chOff x="1905740" y="833173"/>
            <a:chExt cx="9432031" cy="5990657"/>
          </a:xfrm>
        </p:grpSpPr>
        <p:pic>
          <p:nvPicPr>
            <p:cNvPr id="5" name="Picture 4" descr="Chart, scatter chart">
              <a:extLst>
                <a:ext uri="{FF2B5EF4-FFF2-40B4-BE49-F238E27FC236}">
                  <a16:creationId xmlns:a16="http://schemas.microsoft.com/office/drawing/2014/main" id="{F4798584-32F1-9A55-7CDD-B6945D8D0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158" y="2432781"/>
              <a:ext cx="9098613" cy="4391049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56904DF-F26E-A3E3-9C1B-946A0F131B5D}"/>
                </a:ext>
              </a:extLst>
            </p:cNvPr>
            <p:cNvGrpSpPr/>
            <p:nvPr/>
          </p:nvGrpSpPr>
          <p:grpSpPr>
            <a:xfrm>
              <a:off x="1905740" y="833173"/>
              <a:ext cx="8380521" cy="1188523"/>
              <a:chOff x="1493429" y="833173"/>
              <a:chExt cx="8380521" cy="118852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CC34D0-C5A2-3644-754F-E34B5BD39725}"/>
                  </a:ext>
                </a:extLst>
              </p:cNvPr>
              <p:cNvSpPr txBox="1"/>
              <p:nvPr/>
            </p:nvSpPr>
            <p:spPr>
              <a:xfrm>
                <a:off x="2567626" y="898312"/>
                <a:ext cx="7306324" cy="1123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rtl="0">
                  <a:defRPr sz="14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People who have no car or one car</a:t>
                </a:r>
                <a:r>
                  <a:rPr lang="en-US" sz="1600" b="0" baseline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are more likely to purchase a bike compared to those who have two or more cars</a:t>
                </a:r>
                <a:endParaRPr lang="en-US" sz="16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defRPr sz="14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endParaRPr lang="en-US" sz="1600" b="1">
                  <a:solidFill>
                    <a:srgbClr val="4989D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defRPr sz="14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900" b="1">
                    <a:solidFill>
                      <a:srgbClr val="4989D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YES</a:t>
                </a:r>
                <a:r>
                  <a:rPr lang="en-US" sz="190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sz="1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|</a:t>
                </a:r>
                <a:r>
                  <a:rPr lang="en-US" sz="190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sz="1900" b="1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</a:t>
                </a:r>
              </a:p>
            </p:txBody>
          </p:sp>
          <p:sp>
            <p:nvSpPr>
              <p:cNvPr id="9" name="TextBox 22">
                <a:extLst>
                  <a:ext uri="{FF2B5EF4-FFF2-40B4-BE49-F238E27FC236}">
                    <a16:creationId xmlns:a16="http://schemas.microsoft.com/office/drawing/2014/main" id="{69589A02-4923-CD07-4E56-FB35DACA23A3}"/>
                  </a:ext>
                </a:extLst>
              </p:cNvPr>
              <p:cNvSpPr txBox="1"/>
              <p:nvPr/>
            </p:nvSpPr>
            <p:spPr>
              <a:xfrm>
                <a:off x="1493429" y="833173"/>
                <a:ext cx="887767" cy="756910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200" b="1">
                    <a:solidFill>
                      <a:srgbClr val="9F5FC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125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000B0C0-E210-6522-6993-40D4BBCDFE5D}"/>
              </a:ext>
            </a:extLst>
          </p:cNvPr>
          <p:cNvGrpSpPr/>
          <p:nvPr/>
        </p:nvGrpSpPr>
        <p:grpSpPr>
          <a:xfrm>
            <a:off x="-9526" y="-9524"/>
            <a:ext cx="12201525" cy="6760203"/>
            <a:chOff x="-9526" y="-9524"/>
            <a:chExt cx="12201525" cy="67602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231BEB-5913-764A-1B9A-75C3F0F2D64B}"/>
                </a:ext>
              </a:extLst>
            </p:cNvPr>
            <p:cNvSpPr/>
            <p:nvPr/>
          </p:nvSpPr>
          <p:spPr>
            <a:xfrm>
              <a:off x="-9526" y="-9524"/>
              <a:ext cx="12201525" cy="756910"/>
            </a:xfrm>
            <a:prstGeom prst="rect">
              <a:avLst/>
            </a:prstGeom>
            <a:solidFill>
              <a:srgbClr val="976E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2E8997-6357-4878-7000-C9EABAFABE2C}"/>
                </a:ext>
              </a:extLst>
            </p:cNvPr>
            <p:cNvSpPr txBox="1"/>
            <p:nvPr/>
          </p:nvSpPr>
          <p:spPr>
            <a:xfrm>
              <a:off x="447675" y="107321"/>
              <a:ext cx="833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Insights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73BFC5A-B2C8-223A-CF43-1A2EE4645FF0}"/>
                </a:ext>
              </a:extLst>
            </p:cNvPr>
            <p:cNvGrpSpPr/>
            <p:nvPr/>
          </p:nvGrpSpPr>
          <p:grpSpPr>
            <a:xfrm>
              <a:off x="1717833" y="666053"/>
              <a:ext cx="9484311" cy="6084626"/>
              <a:chOff x="1717833" y="666053"/>
              <a:chExt cx="9484311" cy="6084626"/>
            </a:xfrm>
          </p:grpSpPr>
          <p:pic>
            <p:nvPicPr>
              <p:cNvPr id="5" name="Picture 4" descr="Chart, line chart">
                <a:extLst>
                  <a:ext uri="{FF2B5EF4-FFF2-40B4-BE49-F238E27FC236}">
                    <a16:creationId xmlns:a16="http://schemas.microsoft.com/office/drawing/2014/main" id="{8DC07F65-4AC9-918E-5BDD-9C0AB7103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7833" y="2384748"/>
                <a:ext cx="9484311" cy="4365931"/>
              </a:xfrm>
              <a:prstGeom prst="rect">
                <a:avLst/>
              </a:prstGeom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FA90D44-8C2B-0D32-34BF-12CF23D201DD}"/>
                  </a:ext>
                </a:extLst>
              </p:cNvPr>
              <p:cNvGrpSpPr/>
              <p:nvPr/>
            </p:nvGrpSpPr>
            <p:grpSpPr>
              <a:xfrm>
                <a:off x="1838048" y="666053"/>
                <a:ext cx="8480392" cy="1390219"/>
                <a:chOff x="1286151" y="666053"/>
                <a:chExt cx="8480392" cy="1390219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4310DF9-6ACF-595E-682F-CFB534DEB1DF}"/>
                    </a:ext>
                  </a:extLst>
                </p:cNvPr>
                <p:cNvSpPr txBox="1"/>
                <p:nvPr/>
              </p:nvSpPr>
              <p:spPr>
                <a:xfrm>
                  <a:off x="2282671" y="917499"/>
                  <a:ext cx="7483872" cy="113877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 rtl="0">
                    <a:defRPr sz="2800" b="0" i="0" u="none" strike="noStrike" kern="1200" spc="0" baseline="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r>
                    <a:rPr lang="en-US" sz="1600" b="0" i="0" u="none" strike="noStrike" baseline="0">
                      <a:solidFill>
                        <a:schemeClr val="tx1"/>
                      </a:solidFill>
                    </a:rPr>
                    <a:t>Individuals within the age range of more than 35 to 50 years old purchased bikes more than any other age group</a:t>
                  </a:r>
                </a:p>
                <a:p>
                  <a:pPr algn="l" rtl="0">
                    <a:defRPr sz="2800" b="0" i="0" u="none" strike="noStrike" kern="1200" spc="0" baseline="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 sz="1800" b="0" i="0" u="none" strike="noStrike" baseline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rtl="0">
                    <a:defRPr sz="2800" b="0" i="0" u="none" strike="noStrike" kern="1200" spc="0" baseline="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r>
                    <a:rPr lang="en-US" sz="1800" b="1" i="0" u="none" strike="noStrike" baseline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YES</a:t>
                  </a:r>
                  <a:r>
                    <a:rPr lang="en-US" sz="1800" b="0" i="0" u="none" strike="noStrike" baseline="0">
                      <a:latin typeface="Arial" panose="020B0604020202020204" pitchFamily="34" charset="0"/>
                      <a:cs typeface="Arial" panose="020B0604020202020204" pitchFamily="34" charset="0"/>
                    </a:rPr>
                    <a:t>   </a:t>
                  </a:r>
                  <a:r>
                    <a:rPr lang="en-US" sz="1800" b="0" i="0" u="none" strike="noStrike" baseline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|</a:t>
                  </a:r>
                  <a:r>
                    <a:rPr lang="en-US" sz="1800" b="0" i="0" u="none" strike="noStrike" baseline="0">
                      <a:latin typeface="Arial" panose="020B0604020202020204" pitchFamily="34" charset="0"/>
                      <a:cs typeface="Arial" panose="020B0604020202020204" pitchFamily="34" charset="0"/>
                    </a:rPr>
                    <a:t>   </a:t>
                  </a:r>
                  <a:r>
                    <a:rPr lang="en-US" sz="1800" b="1" i="0" u="none" strike="noStrike" baseline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</a:t>
                  </a:r>
                  <a:endParaRPr lang="en-US" sz="2000" b="1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DAA545-8995-532F-392E-C844D11D5C50}"/>
                    </a:ext>
                  </a:extLst>
                </p:cNvPr>
                <p:cNvSpPr txBox="1"/>
                <p:nvPr/>
              </p:nvSpPr>
              <p:spPr>
                <a:xfrm>
                  <a:off x="1286151" y="666053"/>
                  <a:ext cx="854475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6600" b="1">
                      <a:solidFill>
                        <a:srgbClr val="9F5FC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7236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164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Dipu Saha</dc:creator>
  <cp:lastModifiedBy>Dipu Saha</cp:lastModifiedBy>
  <cp:revision>54</cp:revision>
  <dcterms:created xsi:type="dcterms:W3CDTF">2023-04-12T17:56:01Z</dcterms:created>
  <dcterms:modified xsi:type="dcterms:W3CDTF">2023-11-08T17:48:29Z</dcterms:modified>
</cp:coreProperties>
</file>